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7" r:id="rId3"/>
    <p:sldMasterId id="2147483713" r:id="rId4"/>
    <p:sldMasterId id="2147483725" r:id="rId5"/>
    <p:sldMasterId id="2147483737" r:id="rId6"/>
    <p:sldMasterId id="2147483749" r:id="rId7"/>
    <p:sldMasterId id="2147483785" r:id="rId8"/>
  </p:sldMasterIdLst>
  <p:notesMasterIdLst>
    <p:notesMasterId r:id="rId20"/>
  </p:notesMasterIdLst>
  <p:sldIdLst>
    <p:sldId id="258" r:id="rId9"/>
    <p:sldId id="269" r:id="rId10"/>
    <p:sldId id="259" r:id="rId11"/>
    <p:sldId id="260" r:id="rId12"/>
    <p:sldId id="263" r:id="rId13"/>
    <p:sldId id="265" r:id="rId14"/>
    <p:sldId id="266" r:id="rId15"/>
    <p:sldId id="272" r:id="rId16"/>
    <p:sldId id="273" r:id="rId17"/>
    <p:sldId id="271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33" autoAdjust="0"/>
  </p:normalViewPr>
  <p:slideViewPr>
    <p:cSldViewPr>
      <p:cViewPr varScale="1">
        <p:scale>
          <a:sx n="58" d="100"/>
          <a:sy n="5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D7AD2-A605-4DDA-B890-F1D783E781A8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EE5F7-ED62-41B3-98F6-2B8C98B49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3730-CCF5-4A86-BD2E-0A1EFE9C8AF5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0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E8F74C-941A-44F3-BEE6-FD9DD78699FC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14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In </a:t>
            </a:r>
            <a:r>
              <a:rPr lang="fi-FI" dirty="0" err="1" smtClean="0"/>
              <a:t>four</a:t>
            </a:r>
            <a:r>
              <a:rPr lang="fi-FI" dirty="0" smtClean="0"/>
              <a:t> </a:t>
            </a:r>
            <a:r>
              <a:rPr lang="fi-FI" dirty="0" err="1" smtClean="0"/>
              <a:t>cities</a:t>
            </a:r>
            <a:r>
              <a:rPr lang="fi-FI" dirty="0" smtClean="0"/>
              <a:t> live</a:t>
            </a:r>
            <a:r>
              <a:rPr lang="fi-FI" baseline="0" dirty="0" smtClean="0"/>
              <a:t> 110 000 </a:t>
            </a:r>
            <a:r>
              <a:rPr lang="fi-FI" baseline="0" dirty="0" err="1" smtClean="0"/>
              <a:t>inhabitants</a:t>
            </a: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Lapland there are   175 000 reindeers</a:t>
            </a:r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71D95-3993-4BDF-87FD-F623749171A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1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>
                <a:solidFill>
                  <a:schemeClr val="bg1"/>
                </a:solidFill>
              </a:rPr>
              <a:t>education</a:t>
            </a:r>
            <a:r>
              <a:rPr lang="fi-FI" baseline="0" dirty="0" smtClean="0">
                <a:solidFill>
                  <a:schemeClr val="bg1"/>
                </a:solidFill>
              </a:rPr>
              <a:t> for the professionals </a:t>
            </a:r>
            <a:r>
              <a:rPr lang="fi-FI" baseline="0" dirty="0" err="1" smtClean="0">
                <a:solidFill>
                  <a:schemeClr val="bg1"/>
                </a:solidFill>
              </a:rPr>
              <a:t>but</a:t>
            </a:r>
            <a:r>
              <a:rPr lang="fi-FI" baseline="0" dirty="0" smtClean="0">
                <a:solidFill>
                  <a:schemeClr val="bg1"/>
                </a:solidFill>
              </a:rPr>
              <a:t> </a:t>
            </a:r>
            <a:r>
              <a:rPr lang="fi-FI" baseline="0" dirty="0" err="1" smtClean="0">
                <a:solidFill>
                  <a:schemeClr val="bg1"/>
                </a:solidFill>
              </a:rPr>
              <a:t>also</a:t>
            </a:r>
            <a:r>
              <a:rPr lang="fi-FI" baseline="0" dirty="0" smtClean="0">
                <a:solidFill>
                  <a:schemeClr val="bg1"/>
                </a:solidFill>
              </a:rPr>
              <a:t> for the </a:t>
            </a:r>
            <a:r>
              <a:rPr lang="fi-FI" baseline="0" dirty="0" err="1" smtClean="0">
                <a:solidFill>
                  <a:schemeClr val="bg1"/>
                </a:solidFill>
              </a:rPr>
              <a:t>citizens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err="1" smtClean="0">
                <a:solidFill>
                  <a:schemeClr val="bg1"/>
                </a:solidFill>
              </a:rPr>
              <a:t>digi-native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generation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force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also</a:t>
            </a:r>
            <a:r>
              <a:rPr lang="fi-FI" baseline="0" dirty="0" smtClean="0">
                <a:solidFill>
                  <a:schemeClr val="bg1"/>
                </a:solidFill>
              </a:rPr>
              <a:t> </a:t>
            </a:r>
            <a:r>
              <a:rPr lang="fi-FI" baseline="0" dirty="0" err="1" smtClean="0">
                <a:solidFill>
                  <a:schemeClr val="bg1"/>
                </a:solidFill>
              </a:rPr>
              <a:t>older</a:t>
            </a:r>
            <a:r>
              <a:rPr lang="fi-FI" baseline="0" dirty="0" smtClean="0">
                <a:solidFill>
                  <a:schemeClr val="bg1"/>
                </a:solidFill>
              </a:rPr>
              <a:t> </a:t>
            </a:r>
            <a:r>
              <a:rPr lang="fi-FI" baseline="0" dirty="0" err="1" smtClean="0">
                <a:solidFill>
                  <a:schemeClr val="bg1"/>
                </a:solidFill>
              </a:rPr>
              <a:t>generations</a:t>
            </a:r>
            <a:r>
              <a:rPr lang="fi-FI" baseline="0" dirty="0" smtClean="0">
                <a:solidFill>
                  <a:schemeClr val="bg1"/>
                </a:solidFill>
              </a:rPr>
              <a:t> to </a:t>
            </a:r>
            <a:r>
              <a:rPr lang="fi-FI" baseline="0" dirty="0" err="1" smtClean="0">
                <a:solidFill>
                  <a:schemeClr val="bg1"/>
                </a:solidFill>
              </a:rPr>
              <a:t>plan</a:t>
            </a:r>
            <a:r>
              <a:rPr lang="fi-FI" baseline="0" dirty="0" smtClean="0">
                <a:solidFill>
                  <a:schemeClr val="bg1"/>
                </a:solidFill>
              </a:rPr>
              <a:t>, </a:t>
            </a:r>
            <a:r>
              <a:rPr lang="fi-FI" baseline="0" dirty="0" err="1" smtClean="0">
                <a:solidFill>
                  <a:schemeClr val="bg1"/>
                </a:solidFill>
              </a:rPr>
              <a:t>produce</a:t>
            </a:r>
            <a:r>
              <a:rPr lang="fi-FI" baseline="0" dirty="0" smtClean="0">
                <a:solidFill>
                  <a:schemeClr val="bg1"/>
                </a:solidFill>
              </a:rPr>
              <a:t> and </a:t>
            </a:r>
            <a:r>
              <a:rPr lang="fi-FI" baseline="0" dirty="0" err="1" smtClean="0">
                <a:solidFill>
                  <a:schemeClr val="bg1"/>
                </a:solidFill>
              </a:rPr>
              <a:t>apply</a:t>
            </a:r>
            <a:r>
              <a:rPr lang="fi-FI" baseline="0" dirty="0" smtClean="0">
                <a:solidFill>
                  <a:schemeClr val="bg1"/>
                </a:solidFill>
              </a:rPr>
              <a:t> </a:t>
            </a:r>
            <a:r>
              <a:rPr lang="fi-FI" baseline="0" dirty="0" err="1" smtClean="0">
                <a:solidFill>
                  <a:schemeClr val="bg1"/>
                </a:solidFill>
              </a:rPr>
              <a:t>technology-mediatated</a:t>
            </a:r>
            <a:r>
              <a:rPr lang="fi-FI" baseline="0" dirty="0" smtClean="0">
                <a:solidFill>
                  <a:schemeClr val="bg1"/>
                </a:solidFill>
              </a:rPr>
              <a:t> services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3730-CCF5-4A86-BD2E-0A1EFE9C8AF5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So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map</a:t>
            </a:r>
            <a:r>
              <a:rPr lang="fi-FI" baseline="0" dirty="0" smtClean="0"/>
              <a:t> of Finland </a:t>
            </a:r>
            <a:r>
              <a:rPr lang="fi-FI" baseline="0" dirty="0" err="1" smtClean="0"/>
              <a:t>here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you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advice via net </a:t>
            </a:r>
            <a:r>
              <a:rPr lang="fi-FI" baseline="0" dirty="0" err="1" smtClean="0"/>
              <a:t>-services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started</a:t>
            </a:r>
            <a:r>
              <a:rPr lang="fi-FI" baseline="0" dirty="0" smtClean="0"/>
              <a:t> from </a:t>
            </a:r>
            <a:r>
              <a:rPr lang="fi-FI" baseline="0" dirty="0" err="1" smtClean="0"/>
              <a:t>Lapland</a:t>
            </a:r>
            <a:r>
              <a:rPr lang="fi-FI" baseline="0" dirty="0" smtClean="0"/>
              <a:t> and is </a:t>
            </a:r>
            <a:r>
              <a:rPr lang="fi-FI" baseline="0" dirty="0" err="1" smtClean="0"/>
              <a:t>expanding</a:t>
            </a:r>
            <a:r>
              <a:rPr lang="fi-FI" baseline="0" dirty="0" smtClean="0"/>
              <a:t> to the </a:t>
            </a:r>
            <a:r>
              <a:rPr lang="fi-FI" baseline="0" dirty="0" err="1" smtClean="0"/>
              <a:t>south</a:t>
            </a:r>
            <a:r>
              <a:rPr lang="fi-FI" baseline="0" dirty="0" smtClean="0"/>
              <a:t>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3730-CCF5-4A86-BD2E-0A1EFE9C8AF5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7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CC7AC-57E4-4915-B36F-5A1348B9FFF7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/>
              <a:t>Finland has been said to be the leading country in using information technology, mostly thanks to Nokia.</a:t>
            </a:r>
          </a:p>
          <a:p>
            <a:r>
              <a:rPr lang="en-GB" sz="1400"/>
              <a:t>Because of these facts the department of Social work in the university of Lapland has started the second master program focused on IT and social work.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200" dirty="0" smtClean="0"/>
              <a:t>Funded by</a:t>
            </a:r>
          </a:p>
          <a:p>
            <a:pPr lvl="1" eaLnBrk="1" hangingPunct="1"/>
            <a:r>
              <a:rPr lang="fi-FI" sz="2200" dirty="0" err="1" smtClean="0"/>
              <a:t>European</a:t>
            </a:r>
            <a:r>
              <a:rPr lang="fi-FI" sz="2200" dirty="0" smtClean="0"/>
              <a:t> Social </a:t>
            </a:r>
            <a:r>
              <a:rPr lang="fi-FI" sz="2200" dirty="0" err="1" smtClean="0"/>
              <a:t>Fund</a:t>
            </a:r>
            <a:endParaRPr lang="fi-FI" sz="2200" dirty="0" smtClean="0"/>
          </a:p>
          <a:p>
            <a:pPr lvl="1" eaLnBrk="1" hangingPunct="1"/>
            <a:r>
              <a:rPr lang="fi-FI" sz="2200" dirty="0" err="1" smtClean="0"/>
              <a:t>Municipalities</a:t>
            </a:r>
            <a:r>
              <a:rPr lang="fi-FI" sz="2200" dirty="0" smtClean="0"/>
              <a:t>: Hailuoto, Haukipudas, Kempele, Kiiminki, Liminka, Lumijoki, Muhos, Oulu, Oulunsalo, Tyrnävä</a:t>
            </a:r>
          </a:p>
          <a:p>
            <a:pPr lvl="1" eaLnBrk="1" hangingPunct="1"/>
            <a:r>
              <a:rPr lang="fi-FI" sz="2200" dirty="0" err="1" smtClean="0"/>
              <a:t>Oulunkaari</a:t>
            </a:r>
            <a:r>
              <a:rPr lang="fi-FI" sz="2200" dirty="0" smtClean="0"/>
              <a:t>, </a:t>
            </a:r>
            <a:r>
              <a:rPr lang="fi-FI" sz="2200" dirty="0" err="1" smtClean="0"/>
              <a:t>including</a:t>
            </a:r>
            <a:r>
              <a:rPr lang="fi-FI" sz="2200" dirty="0" smtClean="0"/>
              <a:t> Ii, Pudasjärvi, Simo, Utajärvi, Vaala</a:t>
            </a:r>
          </a:p>
          <a:p>
            <a:pPr lvl="1" eaLnBrk="1" hangingPunct="1"/>
            <a:r>
              <a:rPr lang="fi-FI" sz="2200" dirty="0" err="1" smtClean="0"/>
              <a:t>Friends</a:t>
            </a:r>
            <a:r>
              <a:rPr lang="fi-FI" sz="2200" dirty="0" smtClean="0"/>
              <a:t> of the Young</a:t>
            </a:r>
          </a:p>
          <a:p>
            <a:pPr eaLnBrk="1" hangingPunct="1">
              <a:lnSpc>
                <a:spcPct val="90000"/>
              </a:lnSpc>
            </a:pPr>
            <a:r>
              <a:rPr lang="fi-FI" sz="2200" dirty="0" smtClean="0"/>
              <a:t>Operating </a:t>
            </a:r>
            <a:r>
              <a:rPr lang="fi-FI" sz="2200" dirty="0" err="1" smtClean="0"/>
              <a:t>time</a:t>
            </a:r>
            <a:r>
              <a:rPr lang="fi-FI" sz="2200" dirty="0" smtClean="0"/>
              <a:t> 1.5.2011-31.12.2013</a:t>
            </a:r>
          </a:p>
          <a:p>
            <a:pPr eaLnBrk="1" hangingPunct="1">
              <a:lnSpc>
                <a:spcPct val="90000"/>
              </a:lnSpc>
            </a:pPr>
            <a:r>
              <a:rPr lang="fi-FI" sz="2200" dirty="0" err="1" smtClean="0"/>
              <a:t>Organized</a:t>
            </a:r>
            <a:r>
              <a:rPr lang="fi-FI" sz="2200" dirty="0" smtClean="0"/>
              <a:t> </a:t>
            </a:r>
            <a:r>
              <a:rPr lang="fi-FI" sz="2200" dirty="0" err="1" smtClean="0"/>
              <a:t>by</a:t>
            </a:r>
            <a:r>
              <a:rPr lang="fi-FI" sz="2200" dirty="0" smtClean="0"/>
              <a:t> </a:t>
            </a:r>
            <a:r>
              <a:rPr lang="fi-FI" sz="2200" dirty="0" err="1" smtClean="0"/>
              <a:t>University</a:t>
            </a:r>
            <a:r>
              <a:rPr lang="fi-FI" sz="2200" dirty="0" smtClean="0"/>
              <a:t> of </a:t>
            </a:r>
            <a:r>
              <a:rPr lang="fi-FI" sz="2200" dirty="0" err="1" smtClean="0"/>
              <a:t>Lapland</a:t>
            </a:r>
            <a:r>
              <a:rPr lang="fi-FI" sz="2200" dirty="0" smtClean="0"/>
              <a:t>, </a:t>
            </a:r>
            <a:r>
              <a:rPr lang="fi-FI" sz="2200" dirty="0" err="1" smtClean="0"/>
              <a:t>Faculty</a:t>
            </a:r>
            <a:r>
              <a:rPr lang="fi-FI" sz="2200" dirty="0" smtClean="0"/>
              <a:t> of Social Sciences, Social </a:t>
            </a:r>
            <a:r>
              <a:rPr lang="fi-FI" sz="2200" dirty="0" err="1" smtClean="0"/>
              <a:t>Work</a:t>
            </a:r>
            <a:endParaRPr lang="fi-FI" sz="2200" dirty="0" smtClean="0"/>
          </a:p>
          <a:p>
            <a:pPr eaLnBrk="1" hangingPunct="1"/>
            <a:r>
              <a:rPr lang="fi-FI" sz="2200" dirty="0" err="1" smtClean="0"/>
              <a:t>Situated</a:t>
            </a:r>
            <a:r>
              <a:rPr lang="fi-FI" sz="2200" dirty="0" smtClean="0"/>
              <a:t> in Oulu</a:t>
            </a:r>
          </a:p>
          <a:p>
            <a:pPr eaLnBrk="1" hangingPunct="1"/>
            <a:r>
              <a:rPr lang="fi-FI" sz="2200" dirty="0" smtClean="0"/>
              <a:t>25 </a:t>
            </a:r>
            <a:r>
              <a:rPr lang="fi-FI" sz="2200" dirty="0" err="1" smtClean="0"/>
              <a:t>students</a:t>
            </a:r>
            <a:endParaRPr lang="fi-FI" sz="2200" dirty="0" smtClean="0"/>
          </a:p>
          <a:p>
            <a:pPr eaLnBrk="1" hangingPunct="1"/>
            <a:r>
              <a:rPr lang="fi-FI" sz="2200" dirty="0" err="1" smtClean="0"/>
              <a:t>Combines</a:t>
            </a:r>
            <a:r>
              <a:rPr lang="fi-FI" sz="2200" dirty="0" smtClean="0"/>
              <a:t> the </a:t>
            </a:r>
            <a:r>
              <a:rPr lang="fi-FI" sz="2200" dirty="0" err="1" smtClean="0"/>
              <a:t>disciplines</a:t>
            </a:r>
            <a:r>
              <a:rPr lang="fi-FI" sz="2200" dirty="0" smtClean="0"/>
              <a:t> of social </a:t>
            </a:r>
            <a:r>
              <a:rPr lang="fi-FI" sz="2200" dirty="0" err="1" smtClean="0"/>
              <a:t>work</a:t>
            </a:r>
            <a:r>
              <a:rPr lang="fi-FI" sz="2200" dirty="0" smtClean="0"/>
              <a:t> and </a:t>
            </a:r>
            <a:r>
              <a:rPr lang="fi-FI" sz="2200" dirty="0" err="1" smtClean="0"/>
              <a:t>applied</a:t>
            </a:r>
            <a:r>
              <a:rPr lang="fi-FI" sz="2200" dirty="0" smtClean="0"/>
              <a:t> </a:t>
            </a:r>
            <a:r>
              <a:rPr lang="fi-FI" sz="2200" dirty="0" err="1" smtClean="0"/>
              <a:t>information</a:t>
            </a:r>
            <a:r>
              <a:rPr lang="fi-FI" sz="2200" dirty="0" smtClean="0"/>
              <a:t> </a:t>
            </a:r>
            <a:r>
              <a:rPr lang="fi-FI" sz="2200" dirty="0" err="1" smtClean="0"/>
              <a:t>technology</a:t>
            </a:r>
            <a:endParaRPr lang="fi-FI" sz="2200" dirty="0" smtClean="0"/>
          </a:p>
          <a:p>
            <a:pPr eaLnBrk="1" hangingPunct="1"/>
            <a:r>
              <a:rPr lang="fi-FI" sz="2200" dirty="0" smtClean="0"/>
              <a:t>The </a:t>
            </a:r>
            <a:r>
              <a:rPr lang="fi-FI" sz="2200" dirty="0" err="1" smtClean="0"/>
              <a:t>aim</a:t>
            </a:r>
            <a:r>
              <a:rPr lang="fi-FI" sz="2200" dirty="0" smtClean="0"/>
              <a:t> of the </a:t>
            </a:r>
            <a:r>
              <a:rPr lang="fi-FI" sz="2200" dirty="0" err="1" smtClean="0"/>
              <a:t>program</a:t>
            </a:r>
            <a:r>
              <a:rPr lang="fi-FI" sz="2200" dirty="0" smtClean="0"/>
              <a:t> is to</a:t>
            </a:r>
          </a:p>
          <a:p>
            <a:pPr lvl="1" eaLnBrk="1" hangingPunct="1"/>
            <a:r>
              <a:rPr lang="fi-FI" sz="2200" dirty="0" err="1" smtClean="0"/>
              <a:t>Understand</a:t>
            </a:r>
            <a:r>
              <a:rPr lang="fi-FI" sz="2200" dirty="0" smtClean="0"/>
              <a:t> and </a:t>
            </a:r>
            <a:r>
              <a:rPr lang="fi-FI" sz="2200" dirty="0" err="1" smtClean="0"/>
              <a:t>develope</a:t>
            </a:r>
            <a:r>
              <a:rPr lang="fi-FI" sz="2200" dirty="0" smtClean="0"/>
              <a:t> </a:t>
            </a:r>
            <a:r>
              <a:rPr lang="fi-FI" sz="2200" dirty="0" err="1" smtClean="0"/>
              <a:t>different</a:t>
            </a:r>
            <a:r>
              <a:rPr lang="fi-FI" sz="2200" dirty="0" smtClean="0"/>
              <a:t> </a:t>
            </a:r>
            <a:r>
              <a:rPr lang="fi-FI" sz="2200" dirty="0" err="1" smtClean="0"/>
              <a:t>ways</a:t>
            </a:r>
            <a:r>
              <a:rPr lang="fi-FI" sz="2200" dirty="0" smtClean="0"/>
              <a:t> to </a:t>
            </a:r>
            <a:r>
              <a:rPr lang="fi-FI" sz="2200" dirty="0" err="1" smtClean="0"/>
              <a:t>do</a:t>
            </a:r>
            <a:r>
              <a:rPr lang="fi-FI" sz="2200" dirty="0" smtClean="0"/>
              <a:t> social </a:t>
            </a:r>
            <a:r>
              <a:rPr lang="fi-FI" sz="2200" dirty="0" err="1" smtClean="0"/>
              <a:t>work</a:t>
            </a:r>
            <a:endParaRPr lang="fi-FI" sz="2200" dirty="0" smtClean="0"/>
          </a:p>
          <a:p>
            <a:pPr lvl="1" eaLnBrk="1" hangingPunct="1"/>
            <a:r>
              <a:rPr lang="fi-FI" sz="2200" dirty="0" err="1" smtClean="0"/>
              <a:t>Utilize</a:t>
            </a:r>
            <a:r>
              <a:rPr lang="fi-FI" sz="2200" dirty="0" smtClean="0"/>
              <a:t> IT in social </a:t>
            </a:r>
            <a:r>
              <a:rPr lang="fi-FI" sz="2200" dirty="0" err="1" smtClean="0"/>
              <a:t>work</a:t>
            </a:r>
            <a:r>
              <a:rPr lang="fi-FI" sz="2200" dirty="0" smtClean="0"/>
              <a:t> </a:t>
            </a:r>
            <a:r>
              <a:rPr lang="fi-FI" sz="2200" dirty="0" err="1" smtClean="0"/>
              <a:t>practice</a:t>
            </a:r>
            <a:endParaRPr lang="fi-FI" sz="2200" dirty="0" smtClean="0"/>
          </a:p>
          <a:p>
            <a:pPr eaLnBrk="1" hangingPunct="1"/>
            <a:r>
              <a:rPr lang="fi-FI" sz="2200" dirty="0" err="1" smtClean="0"/>
              <a:t>Students</a:t>
            </a:r>
            <a:r>
              <a:rPr lang="fi-FI" sz="2200" dirty="0" smtClean="0"/>
              <a:t> </a:t>
            </a:r>
            <a:r>
              <a:rPr lang="fi-FI" sz="2200" dirty="0" err="1" smtClean="0"/>
              <a:t>get</a:t>
            </a:r>
            <a:r>
              <a:rPr lang="fi-FI" sz="2200" dirty="0" smtClean="0"/>
              <a:t> </a:t>
            </a:r>
            <a:r>
              <a:rPr lang="fi-FI" sz="2200" dirty="0" err="1" smtClean="0"/>
              <a:t>dual</a:t>
            </a:r>
            <a:r>
              <a:rPr lang="fi-FI" sz="2200" dirty="0" smtClean="0"/>
              <a:t> </a:t>
            </a:r>
            <a:r>
              <a:rPr lang="fi-FI" sz="2200" dirty="0" err="1" smtClean="0"/>
              <a:t>competence</a:t>
            </a:r>
            <a:r>
              <a:rPr lang="fi-FI" sz="2200" dirty="0" smtClean="0"/>
              <a:t>: </a:t>
            </a:r>
            <a:r>
              <a:rPr lang="fi-FI" sz="2200" dirty="0" err="1" smtClean="0"/>
              <a:t>both</a:t>
            </a:r>
            <a:r>
              <a:rPr lang="fi-FI" sz="2200" dirty="0" smtClean="0"/>
              <a:t> in social </a:t>
            </a:r>
            <a:r>
              <a:rPr lang="fi-FI" sz="2200" dirty="0" err="1" smtClean="0"/>
              <a:t>work</a:t>
            </a:r>
            <a:r>
              <a:rPr lang="fi-FI" sz="2200" dirty="0" smtClean="0"/>
              <a:t> and </a:t>
            </a:r>
            <a:r>
              <a:rPr lang="fi-FI" sz="2200" dirty="0" err="1" smtClean="0"/>
              <a:t>how</a:t>
            </a:r>
            <a:r>
              <a:rPr lang="fi-FI" sz="2200" dirty="0" smtClean="0"/>
              <a:t> to </a:t>
            </a:r>
            <a:r>
              <a:rPr lang="fi-FI" sz="2200" dirty="0" err="1" smtClean="0"/>
              <a:t>use</a:t>
            </a:r>
            <a:r>
              <a:rPr lang="fi-FI" sz="2200" dirty="0" smtClean="0"/>
              <a:t> </a:t>
            </a:r>
            <a:r>
              <a:rPr lang="fi-FI" sz="2200" dirty="0" err="1" smtClean="0"/>
              <a:t>applied</a:t>
            </a:r>
            <a:r>
              <a:rPr lang="fi-FI" sz="2200" dirty="0" smtClean="0"/>
              <a:t> IT in social </a:t>
            </a:r>
            <a:r>
              <a:rPr lang="fi-FI" sz="2200" dirty="0" err="1" smtClean="0"/>
              <a:t>work</a:t>
            </a:r>
            <a:endParaRPr lang="fi-FI" sz="2200" dirty="0" smtClean="0"/>
          </a:p>
          <a:p>
            <a:pPr eaLnBrk="1" hangingPunct="1"/>
            <a:endParaRPr lang="fi-FI" sz="2200" dirty="0" smtClean="0"/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EE5F7-ED62-41B3-98F6-2B8C98B4963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7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3D486-7098-40B0-9BA1-B98AA99B84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45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380B-D5E0-4179-88AE-865652E86A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01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C0BD0-8777-4B2C-ABEC-30734CCB90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51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05E9-3DBB-4083-B579-0D8432A23E2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490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2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Muokkaa perustyyl. napsautt.</a:t>
            </a:r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GB" noProof="0" smtClean="0"/>
              <a:t>Muokkaa alaotsikon perustyyliä napsautt.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39BF5-7B06-458F-8059-942ABE345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79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852D-02E1-40A5-BC5B-C57413B69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5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36BC-3E76-48B1-B93A-A159CBD705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82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0D141-051F-4EE5-B886-08D48C3E6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03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5727-63B1-436D-9A9A-FE86E0E6CB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164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8F32-565C-44B0-A958-5048F798DA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27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D7D3-4E48-43AA-B5E6-6BCC84622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5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5FEE-7E48-47C5-9967-E04BE06C1D3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308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C046-36C5-4CB4-9581-36AA731960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11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8BC6-41F2-49AE-8B98-C02072D9E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87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2B548-6400-4BCE-A52C-7978751D29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2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0046-7BB8-445B-9A23-889EE1F34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00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D5947-6A07-4279-BE6A-F1C16AB3B1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29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D0F4-48BB-43AA-AC84-37A193F65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94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A5C2-B8FB-43BD-949A-A07526629A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20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B7EB-4795-4ECF-BBE4-C6E7BC0DC0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9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6C40-24A4-46DD-BBAE-A0D90D09F9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71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D40A3-3027-4B29-9AAC-FB1C183364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4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678DA-8ED7-4017-AC37-B03D521B1E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063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C092-0D6C-4F8C-9F96-1C86CF18EC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48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D2C1-2341-4E42-A8E0-F6A06F4129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37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19510-E348-4BC8-BFD1-470259702E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08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ADCA-EC14-4753-B339-69F106B3AF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BE3EF-D063-419C-AD47-CA7C90A2D3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45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0DDA-04AF-4C41-A1A8-A026338F088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24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6DA2E-B814-436F-A256-87AA4B88E7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80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EE4D2-A656-4EBF-8900-00BDA526FA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28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sakylkinen kolmio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11CD7C-45C1-417C-A8A8-B4F380A72A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051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4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A4B2-09CB-481A-9D4F-24FBA69898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351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ainen kolmi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asakylkinen kolmio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1" name="Suora yhdysviiv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86085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24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06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25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89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74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05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55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sakylkinen kolmio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11CD7C-45C1-417C-A8A8-B4F380A72A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51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5B2CE-4B94-444E-9123-0EF440BACD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588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6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ainen kolmi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asakylkinen kolmio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1" name="Suora yhdysviiv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5019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85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9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77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03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5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88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6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DB5B-BF5A-4884-BFFB-BF42558A4A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13962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sakylkinen kolmio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11CD7C-45C1-417C-A8A8-B4F380A72A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600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43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ainen kolmi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asakylkinen kolmio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1" name="Suora yhdysviiv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8749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90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0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51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05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6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20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0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8596A-AA85-4CAF-AF96-88228AFF05D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8677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568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sakylkinen kolmio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11CD7C-45C1-417C-A8A8-B4F380A72A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4551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937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ainen kolmi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asakylkinen kolmio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1" name="Suora yhdysviiv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13599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05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0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89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751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80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71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93B92-400C-499F-882A-2B7C66BA67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8699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484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sakylkinen kolmio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11CD7C-45C1-417C-A8A8-B4F380A72A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773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575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ainen kolmi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asakylkinen kolmio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1" name="Suora yhdysviiv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3061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935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1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165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896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763C-5E88-4C77-9878-7C30B598ED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6394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82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319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0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Dornbirn April 2012</a:t>
            </a:r>
            <a:endParaRPr lang="fi-FI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Arja Kilpeläinen Prague</a:t>
            </a:r>
            <a:endParaRPr lang="fi-FI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BD9FFE-D759-493C-A051-FE7BA54B7179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7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Arja Kilpeläinen Prague</a:t>
            </a: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23646-449A-4785-9B21-8D7296B4D83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0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0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666699"/>
                </a:solidFill>
              </a:endParaRPr>
            </a:p>
          </p:txBody>
        </p:sp>
        <p:sp>
          <p:nvSpPr>
            <p:cNvPr id="820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666699"/>
                </a:solidFill>
              </a:endParaRPr>
            </a:p>
          </p:txBody>
        </p:sp>
        <p:sp>
          <p:nvSpPr>
            <p:cNvPr id="820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9999CC"/>
                </a:solidFill>
              </a:endParaRPr>
            </a:p>
          </p:txBody>
        </p:sp>
        <p:sp>
          <p:nvSpPr>
            <p:cNvPr id="820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666699"/>
                </a:solidFill>
              </a:endParaRPr>
            </a:p>
          </p:txBody>
        </p:sp>
        <p:sp>
          <p:nvSpPr>
            <p:cNvPr id="820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0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9999CC"/>
                </a:solidFill>
              </a:endParaRPr>
            </a:p>
          </p:txBody>
        </p:sp>
        <p:sp>
          <p:nvSpPr>
            <p:cNvPr id="820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9999CC"/>
                </a:solidFill>
              </a:endParaRPr>
            </a:p>
          </p:txBody>
        </p:sp>
      </p:grpSp>
      <p:sp>
        <p:nvSpPr>
          <p:cNvPr id="819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perustyyl. napsautt.</a:t>
            </a: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tekstin perustyylejä napsauttamalla</a:t>
            </a:r>
          </a:p>
          <a:p>
            <a:pPr lvl="1"/>
            <a:r>
              <a:rPr lang="en-GB" smtClean="0"/>
              <a:t>toinen taso</a:t>
            </a:r>
          </a:p>
          <a:p>
            <a:pPr lvl="2"/>
            <a:r>
              <a:rPr lang="en-GB" smtClean="0"/>
              <a:t>kolmas taso</a:t>
            </a:r>
          </a:p>
          <a:p>
            <a:pPr lvl="3"/>
            <a:r>
              <a:rPr lang="en-GB" smtClean="0"/>
              <a:t>neljäs taso</a:t>
            </a:r>
          </a:p>
          <a:p>
            <a:pPr lvl="4"/>
            <a:r>
              <a:rPr lang="en-GB" smtClean="0"/>
              <a:t>viides taso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Dornbirn April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8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tekstin perustyylejä napsauttamalla</a:t>
            </a:r>
          </a:p>
          <a:p>
            <a:pPr lvl="1"/>
            <a:r>
              <a:rPr lang="en-GB" smtClean="0"/>
              <a:t>toinen taso</a:t>
            </a:r>
          </a:p>
          <a:p>
            <a:pPr lvl="2"/>
            <a:r>
              <a:rPr lang="en-GB" smtClean="0"/>
              <a:t>kolmas taso</a:t>
            </a:r>
          </a:p>
          <a:p>
            <a:pPr lvl="3"/>
            <a:r>
              <a:rPr lang="en-GB" smtClean="0"/>
              <a:t>neljäs taso</a:t>
            </a:r>
          </a:p>
          <a:p>
            <a:pPr lvl="4"/>
            <a:r>
              <a:rPr lang="en-GB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Dornbirn April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85242-D1A9-455C-9279-F3774A90D44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uora yhdysviiv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2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uora yhdysviiv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41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uora yhdysviiv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uora yhdysviiv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46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uora yhdysviiv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Dornbirn April 2012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Arja Kilpeläinen Prague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62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2400" smtClean="0">
                <a:solidFill>
                  <a:srgbClr val="003399"/>
                </a:solidFill>
              </a:rPr>
              <a:t>	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509120"/>
            <a:ext cx="4104456" cy="1359136"/>
          </a:xfrm>
          <a:solidFill>
            <a:schemeClr val="accent1">
              <a:alpha val="29019"/>
            </a:schemeClr>
          </a:solidFill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rgbClr val="003399"/>
                </a:solidFill>
              </a:rPr>
              <a:t>Technology-mediated services for older in outlying villages</a:t>
            </a:r>
          </a:p>
          <a:p>
            <a:pPr eaLnBrk="1" hangingPunct="1"/>
            <a:endParaRPr lang="en-GB" sz="2000" dirty="0" smtClean="0">
              <a:solidFill>
                <a:srgbClr val="003399"/>
              </a:solidFill>
            </a:endParaRPr>
          </a:p>
          <a:p>
            <a:pPr eaLnBrk="1" hangingPunct="1"/>
            <a:r>
              <a:rPr lang="en-GB" sz="2000" dirty="0" smtClean="0">
                <a:solidFill>
                  <a:srgbClr val="003399"/>
                </a:solidFill>
              </a:rPr>
              <a:t>Arja Kilpeläinen, Prague 2012</a:t>
            </a:r>
            <a:endParaRPr lang="fi-FI" sz="2000" dirty="0" smtClean="0">
              <a:solidFill>
                <a:srgbClr val="003399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18" y="5157193"/>
            <a:ext cx="497759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2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Master’s Degree Program of e-Competence in Social Work</a:t>
            </a:r>
            <a:endParaRPr lang="en-US" dirty="0" smtClean="0"/>
          </a:p>
        </p:txBody>
      </p:sp>
      <p:sp>
        <p:nvSpPr>
          <p:cNvPr id="56324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000000"/>
                </a:solidFill>
              </a:rPr>
              <a:t>Arja Kilpeläinen Prague</a:t>
            </a:r>
            <a:endParaRPr lang="fi-FI" dirty="0" smtClean="0">
              <a:solidFill>
                <a:srgbClr val="000000"/>
              </a:solidFill>
            </a:endParaRPr>
          </a:p>
        </p:txBody>
      </p:sp>
      <p:sp>
        <p:nvSpPr>
          <p:cNvPr id="56325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18D60-60F2-4B3F-BE2C-8FD111BFCD92}" type="slidenum">
              <a:rPr lang="fi-FI" smtClean="0">
                <a:solidFill>
                  <a:srgbClr val="000000"/>
                </a:solidFill>
              </a:rPr>
              <a:pPr eaLnBrk="1" hangingPunct="1"/>
              <a:t>10</a:t>
            </a:fld>
            <a:endParaRPr lang="fi-FI" smtClean="0">
              <a:solidFill>
                <a:srgbClr val="000000"/>
              </a:solidFill>
            </a:endParaRPr>
          </a:p>
        </p:txBody>
      </p:sp>
      <p:pic>
        <p:nvPicPr>
          <p:cNvPr id="56327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25" y="5902325"/>
            <a:ext cx="2238375" cy="979488"/>
          </a:xfrm>
        </p:spPr>
      </p:pic>
      <p:pic>
        <p:nvPicPr>
          <p:cNvPr id="56326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8544"/>
            <a:ext cx="27971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60" y="6310901"/>
            <a:ext cx="2495796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logo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60" y="5673204"/>
            <a:ext cx="2461233" cy="50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619672" y="1839631"/>
            <a:ext cx="6264696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rgbClr val="000000"/>
                </a:solidFill>
              </a:rPr>
              <a:t>25 </a:t>
            </a:r>
            <a:r>
              <a:rPr lang="fi-FI" sz="2400" dirty="0" err="1" smtClean="0">
                <a:solidFill>
                  <a:srgbClr val="000000"/>
                </a:solidFill>
              </a:rPr>
              <a:t>students</a:t>
            </a:r>
            <a:r>
              <a:rPr lang="fi-FI" sz="2400" dirty="0" smtClean="0">
                <a:solidFill>
                  <a:srgbClr val="000000"/>
                </a:solidFill>
              </a:rPr>
              <a:t> (</a:t>
            </a:r>
            <a:r>
              <a:rPr lang="fi-FI" sz="2400" dirty="0" err="1" smtClean="0">
                <a:solidFill>
                  <a:srgbClr val="000000"/>
                </a:solidFill>
              </a:rPr>
              <a:t>studying</a:t>
            </a:r>
            <a:r>
              <a:rPr lang="fi-FI" sz="2400" dirty="0" smtClean="0">
                <a:solidFill>
                  <a:srgbClr val="000000"/>
                </a:solidFill>
              </a:rPr>
              <a:t> in </a:t>
            </a:r>
            <a:r>
              <a:rPr lang="fi-FI" sz="2400" dirty="0" err="1" smtClean="0">
                <a:solidFill>
                  <a:srgbClr val="000000"/>
                </a:solidFill>
              </a:rPr>
              <a:t>addition</a:t>
            </a:r>
            <a:r>
              <a:rPr lang="fi-FI" sz="2400" dirty="0" smtClean="0">
                <a:solidFill>
                  <a:srgbClr val="000000"/>
                </a:solidFill>
              </a:rPr>
              <a:t> to the </a:t>
            </a:r>
            <a:r>
              <a:rPr lang="fi-FI" sz="2400" dirty="0" err="1" smtClean="0">
                <a:solidFill>
                  <a:srgbClr val="000000"/>
                </a:solidFill>
              </a:rPr>
              <a:t>work</a:t>
            </a:r>
            <a:r>
              <a:rPr lang="fi-FI" sz="24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fi-FI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rgbClr val="000000"/>
                </a:solidFill>
              </a:rPr>
              <a:t>Operating </a:t>
            </a:r>
            <a:r>
              <a:rPr lang="fi-FI" sz="2400" dirty="0" err="1">
                <a:solidFill>
                  <a:srgbClr val="000000"/>
                </a:solidFill>
              </a:rPr>
              <a:t>time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1.5.2011-31.12.2013</a:t>
            </a:r>
          </a:p>
          <a:p>
            <a:pPr>
              <a:lnSpc>
                <a:spcPct val="90000"/>
              </a:lnSpc>
            </a:pPr>
            <a:endParaRPr lang="fi-FI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2400" dirty="0" err="1">
                <a:solidFill>
                  <a:srgbClr val="000000"/>
                </a:solidFill>
              </a:rPr>
              <a:t>Students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get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dual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competence</a:t>
            </a:r>
            <a:r>
              <a:rPr lang="fi-FI" sz="2400" dirty="0">
                <a:solidFill>
                  <a:srgbClr val="000000"/>
                </a:solidFill>
              </a:rPr>
              <a:t>: </a:t>
            </a:r>
            <a:endParaRPr lang="fi-FI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fi-FI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rgbClr val="000000"/>
                </a:solidFill>
              </a:rPr>
              <a:t>	1) </a:t>
            </a:r>
            <a:r>
              <a:rPr lang="fi-FI" sz="2400" dirty="0" err="1" smtClean="0">
                <a:solidFill>
                  <a:srgbClr val="000000"/>
                </a:solidFill>
              </a:rPr>
              <a:t>qualification</a:t>
            </a:r>
            <a:r>
              <a:rPr lang="fi-FI" sz="2400" dirty="0" smtClean="0">
                <a:solidFill>
                  <a:srgbClr val="000000"/>
                </a:solidFill>
              </a:rPr>
              <a:t> of social </a:t>
            </a:r>
            <a:r>
              <a:rPr lang="fi-FI" sz="2400" dirty="0" err="1" smtClean="0">
                <a:solidFill>
                  <a:srgbClr val="000000"/>
                </a:solidFill>
              </a:rPr>
              <a:t>worker</a:t>
            </a:r>
            <a:endParaRPr lang="fi-FI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fi-FI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rgbClr val="000000"/>
                </a:solidFill>
              </a:rPr>
              <a:t>	2) </a:t>
            </a:r>
            <a:r>
              <a:rPr lang="fi-FI" sz="2400" dirty="0" err="1" smtClean="0">
                <a:solidFill>
                  <a:srgbClr val="000000"/>
                </a:solidFill>
              </a:rPr>
              <a:t>how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to </a:t>
            </a:r>
            <a:r>
              <a:rPr lang="fi-FI" sz="2400" dirty="0" err="1">
                <a:solidFill>
                  <a:srgbClr val="000000"/>
                </a:solidFill>
              </a:rPr>
              <a:t>use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applied</a:t>
            </a:r>
            <a:r>
              <a:rPr lang="fi-FI" sz="2400" dirty="0">
                <a:solidFill>
                  <a:srgbClr val="000000"/>
                </a:solidFill>
              </a:rPr>
              <a:t> IT in social </a:t>
            </a:r>
            <a:r>
              <a:rPr lang="fi-FI" sz="2400" dirty="0" err="1">
                <a:solidFill>
                  <a:srgbClr val="000000"/>
                </a:solidFill>
              </a:rPr>
              <a:t>work</a:t>
            </a:r>
            <a:endParaRPr lang="fi-FI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3432191" y="67113"/>
            <a:ext cx="572412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800" b="1" dirty="0" smtClean="0">
                <a:solidFill>
                  <a:srgbClr val="FFFFFF"/>
                </a:solidFill>
              </a:rPr>
              <a:t>Thank you! </a:t>
            </a:r>
            <a:r>
              <a:rPr lang="en-GB" sz="3800" b="1" dirty="0" err="1" smtClean="0">
                <a:solidFill>
                  <a:srgbClr val="FFFFFF"/>
                </a:solidFill>
              </a:rPr>
              <a:t>Kiitos</a:t>
            </a:r>
            <a:r>
              <a:rPr lang="en-GB" sz="3800" b="1" dirty="0" smtClean="0">
                <a:solidFill>
                  <a:srgbClr val="FFFFFF"/>
                </a:solidFill>
              </a:rPr>
              <a:t>!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FFFFFF"/>
                </a:solidFill>
              </a:rPr>
              <a:t>Arja Kilpeläinen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FFFF"/>
                </a:solidFill>
              </a:rPr>
              <a:t>a</a:t>
            </a:r>
            <a:r>
              <a:rPr lang="en-GB" sz="2000" b="1" dirty="0" smtClean="0">
                <a:solidFill>
                  <a:srgbClr val="FFFFFF"/>
                </a:solidFill>
              </a:rPr>
              <a:t>rja.kilpelainen@ulapland.fi</a:t>
            </a:r>
          </a:p>
        </p:txBody>
      </p:sp>
      <p:sp>
        <p:nvSpPr>
          <p:cNvPr id="87044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3131840" y="6363037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BB7EB-4795-4ECF-BBE4-C6E7BC0DC07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Main </a:t>
            </a:r>
            <a:r>
              <a:rPr lang="fi-FI" sz="4000" dirty="0" err="1" smtClean="0"/>
              <a:t>lines</a:t>
            </a:r>
            <a:r>
              <a:rPr lang="fi-FI" sz="4000" dirty="0" smtClean="0"/>
              <a:t> of </a:t>
            </a:r>
            <a:r>
              <a:rPr lang="fi-FI" sz="4000" dirty="0" err="1" smtClean="0"/>
              <a:t>this</a:t>
            </a:r>
            <a:r>
              <a:rPr lang="fi-FI" sz="4000" dirty="0" smtClean="0"/>
              <a:t> </a:t>
            </a:r>
            <a:r>
              <a:rPr lang="fi-FI" sz="4000" dirty="0" err="1" smtClean="0"/>
              <a:t>presentation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fi-FI" dirty="0" smtClean="0">
                <a:solidFill>
                  <a:schemeClr val="bg1"/>
                </a:solidFill>
              </a:rPr>
              <a:t>As a </a:t>
            </a:r>
            <a:r>
              <a:rPr lang="fi-FI" dirty="0" err="1" smtClean="0">
                <a:solidFill>
                  <a:schemeClr val="bg1"/>
                </a:solidFill>
              </a:rPr>
              <a:t>context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Northern</a:t>
            </a:r>
            <a:r>
              <a:rPr lang="fi-FI" dirty="0" smtClean="0">
                <a:solidFill>
                  <a:schemeClr val="bg1"/>
                </a:solidFill>
              </a:rPr>
              <a:t> Finland</a:t>
            </a:r>
            <a:endParaRPr lang="fi-FI" dirty="0">
              <a:solidFill>
                <a:schemeClr val="bg1"/>
              </a:solidFill>
            </a:endParaRPr>
          </a:p>
          <a:p>
            <a:pPr marL="457200" indent="-457200"/>
            <a:r>
              <a:rPr lang="fi-FI" dirty="0" err="1" smtClean="0">
                <a:solidFill>
                  <a:schemeClr val="bg1"/>
                </a:solidFill>
              </a:rPr>
              <a:t>Viewpoint</a:t>
            </a:r>
            <a:r>
              <a:rPr lang="fi-FI" dirty="0" smtClean="0">
                <a:solidFill>
                  <a:schemeClr val="bg1"/>
                </a:solidFill>
              </a:rPr>
              <a:t> of social </a:t>
            </a:r>
            <a:r>
              <a:rPr lang="fi-FI" dirty="0" err="1" smtClean="0">
                <a:solidFill>
                  <a:schemeClr val="bg1"/>
                </a:solidFill>
              </a:rPr>
              <a:t>work</a:t>
            </a:r>
            <a:endParaRPr lang="fi-FI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fi-FI" dirty="0" err="1" smtClean="0">
                <a:solidFill>
                  <a:schemeClr val="bg1"/>
                </a:solidFill>
              </a:rPr>
              <a:t>Couple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smtClean="0">
                <a:solidFill>
                  <a:schemeClr val="bg1"/>
                </a:solidFill>
              </a:rPr>
              <a:t>of </a:t>
            </a:r>
            <a:r>
              <a:rPr lang="fi-FI" dirty="0" err="1" smtClean="0">
                <a:solidFill>
                  <a:schemeClr val="bg1"/>
                </a:solidFill>
              </a:rPr>
              <a:t>examples</a:t>
            </a:r>
            <a:endParaRPr lang="fi-FI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fi-FI" dirty="0" smtClean="0">
                <a:solidFill>
                  <a:schemeClr val="bg1"/>
                </a:solidFill>
              </a:rPr>
              <a:t>Social </a:t>
            </a:r>
            <a:r>
              <a:rPr lang="fi-FI" dirty="0" err="1" smtClean="0">
                <a:solidFill>
                  <a:schemeClr val="bg1"/>
                </a:solidFill>
              </a:rPr>
              <a:t>work</a:t>
            </a:r>
            <a:r>
              <a:rPr lang="fi-FI" dirty="0" smtClean="0">
                <a:solidFill>
                  <a:schemeClr val="bg1"/>
                </a:solidFill>
              </a:rPr>
              <a:t>, </a:t>
            </a:r>
            <a:r>
              <a:rPr lang="fi-FI" dirty="0" err="1" smtClean="0">
                <a:solidFill>
                  <a:schemeClr val="bg1"/>
                </a:solidFill>
              </a:rPr>
              <a:t>information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technology</a:t>
            </a:r>
            <a:r>
              <a:rPr lang="fi-FI" dirty="0" smtClean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education</a:t>
            </a:r>
            <a:endParaRPr lang="fi-FI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200" smtClean="0">
                <a:solidFill>
                  <a:prstClr val="black"/>
                </a:solidFill>
              </a:rPr>
              <a:t>Arja Kilpeläinen Prague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56248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32138" y="6383338"/>
            <a:ext cx="2895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>
                <a:solidFill>
                  <a:srgbClr val="000000"/>
                </a:solidFill>
              </a:rPr>
              <a:t>Arja Kilpeläinen Prague</a:t>
            </a:r>
            <a:endParaRPr lang="fi-FI" dirty="0" smtClean="0">
              <a:solidFill>
                <a:srgbClr val="000000"/>
              </a:solidFill>
            </a:endParaRPr>
          </a:p>
        </p:txBody>
      </p:sp>
      <p:pic>
        <p:nvPicPr>
          <p:cNvPr id="16388" name="Picture 7" descr="kartta_euro_napapiiri_pi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99" y="582425"/>
            <a:ext cx="4576763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36838"/>
            <a:ext cx="3671887" cy="863600"/>
          </a:xfrm>
          <a:solidFill>
            <a:schemeClr val="accent1">
              <a:alpha val="3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3200" b="1" dirty="0" smtClean="0"/>
              <a:t>I’m coming from..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32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dirty="0" smtClean="0">
                <a:cs typeface="Arial" charset="0"/>
              </a:rPr>
              <a:t/>
            </a:r>
            <a:br>
              <a:rPr lang="en-GB" sz="2000" b="1" dirty="0" smtClean="0">
                <a:cs typeface="Arial" charset="0"/>
              </a:rPr>
            </a:br>
            <a:endParaRPr lang="fi-FI" sz="2000" b="1" dirty="0" smtClean="0">
              <a:cs typeface="Arial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156AC-CB28-4BE2-A9DF-1155ABFF795A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cxnSp>
        <p:nvCxnSpPr>
          <p:cNvPr id="4" name="Suora nuoliyhdysviiva 3"/>
          <p:cNvCxnSpPr/>
          <p:nvPr/>
        </p:nvCxnSpPr>
        <p:spPr>
          <a:xfrm flipH="1">
            <a:off x="6890421" y="2156000"/>
            <a:ext cx="792088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7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latunnisteen paikkamerkki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Arja Kilpeläinen Prague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Where do people live in Lapland?</a:t>
            </a:r>
          </a:p>
        </p:txBody>
      </p:sp>
      <p:pic>
        <p:nvPicPr>
          <p:cNvPr id="23557" name="Picture 3" descr="lappi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6" y="1535609"/>
            <a:ext cx="3584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Line 4"/>
          <p:cNvSpPr>
            <a:spLocks noChangeShapeType="1"/>
          </p:cNvSpPr>
          <p:nvPr/>
        </p:nvSpPr>
        <p:spPr bwMode="auto">
          <a:xfrm flipV="1">
            <a:off x="1624186" y="3832225"/>
            <a:ext cx="7543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6516216" y="49911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sz="2400" dirty="0" err="1">
                <a:solidFill>
                  <a:srgbClr val="000000"/>
                </a:solidFill>
                <a:latin typeface="Times New Roman" pitchFamily="18" charset="0"/>
              </a:rPr>
              <a:t>about</a:t>
            </a:r>
            <a:r>
              <a:rPr lang="fi-FI" sz="2400" dirty="0">
                <a:solidFill>
                  <a:srgbClr val="000000"/>
                </a:solidFill>
                <a:latin typeface="Times New Roman" pitchFamily="18" charset="0"/>
              </a:rPr>
              <a:t> 60% of </a:t>
            </a:r>
            <a:r>
              <a:rPr lang="fi-FI" sz="2400" dirty="0" err="1">
                <a:solidFill>
                  <a:srgbClr val="000000"/>
                </a:solidFill>
                <a:latin typeface="Times New Roman" pitchFamily="18" charset="0"/>
              </a:rPr>
              <a:t>people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6280944" y="31242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i-FI" sz="2400" dirty="0" err="1">
                <a:solidFill>
                  <a:srgbClr val="000000"/>
                </a:solidFill>
                <a:latin typeface="Times New Roman" pitchFamily="18" charset="0"/>
              </a:rPr>
              <a:t>about</a:t>
            </a:r>
            <a:r>
              <a:rPr lang="fi-FI" sz="2400" dirty="0">
                <a:solidFill>
                  <a:srgbClr val="000000"/>
                </a:solidFill>
                <a:latin typeface="Times New Roman" pitchFamily="18" charset="0"/>
              </a:rPr>
              <a:t> 40% of  </a:t>
            </a:r>
            <a:r>
              <a:rPr lang="fi-FI" sz="2400" dirty="0" err="1">
                <a:solidFill>
                  <a:srgbClr val="000000"/>
                </a:solidFill>
                <a:latin typeface="Times New Roman" pitchFamily="18" charset="0"/>
              </a:rPr>
              <a:t>people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EC8F32-565C-44B0-A958-5048F798DAD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Suorakulmio 2"/>
          <p:cNvSpPr/>
          <p:nvPr/>
        </p:nvSpPr>
        <p:spPr>
          <a:xfrm>
            <a:off x="164637" y="274619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Population: </a:t>
            </a:r>
          </a:p>
          <a:p>
            <a:r>
              <a:rPr lang="en-US" dirty="0"/>
              <a:t>	</a:t>
            </a:r>
            <a:r>
              <a:rPr lang="en-US" dirty="0" smtClean="0"/>
              <a:t>183 488 (2010)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Density 2,0 inhabitants / km²</a:t>
            </a:r>
          </a:p>
        </p:txBody>
      </p:sp>
    </p:spTree>
    <p:extLst>
      <p:ext uri="{BB962C8B-B14F-4D97-AF65-F5344CB8AC3E}">
        <p14:creationId xmlns:p14="http://schemas.microsoft.com/office/powerpoint/2010/main" val="22891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Technology-mediated</a:t>
            </a:r>
            <a:r>
              <a:rPr lang="fi-FI" dirty="0" smtClean="0"/>
              <a:t> services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>
                <a:solidFill>
                  <a:schemeClr val="bg1"/>
                </a:solidFill>
              </a:rPr>
              <a:t>advantages</a:t>
            </a:r>
            <a:endParaRPr lang="fi-FI" dirty="0" smtClean="0">
              <a:solidFill>
                <a:schemeClr val="bg1"/>
              </a:solidFill>
            </a:endParaRPr>
          </a:p>
          <a:p>
            <a:pPr lvl="1"/>
            <a:r>
              <a:rPr lang="fi-FI" dirty="0" err="1" smtClean="0">
                <a:solidFill>
                  <a:schemeClr val="bg1"/>
                </a:solidFill>
              </a:rPr>
              <a:t>same</a:t>
            </a:r>
            <a:r>
              <a:rPr lang="fi-FI" dirty="0" smtClean="0">
                <a:solidFill>
                  <a:schemeClr val="bg1"/>
                </a:solidFill>
              </a:rPr>
              <a:t> services to </a:t>
            </a:r>
            <a:r>
              <a:rPr lang="fi-FI" dirty="0" err="1" smtClean="0">
                <a:solidFill>
                  <a:schemeClr val="bg1"/>
                </a:solidFill>
              </a:rPr>
              <a:t>everybody</a:t>
            </a:r>
            <a:endParaRPr lang="fi-FI" dirty="0">
              <a:solidFill>
                <a:schemeClr val="bg1"/>
              </a:solidFill>
            </a:endParaRPr>
          </a:p>
          <a:p>
            <a:pPr lvl="1"/>
            <a:r>
              <a:rPr lang="fi-FI" dirty="0" smtClean="0">
                <a:solidFill>
                  <a:schemeClr val="bg1"/>
                </a:solidFill>
              </a:rPr>
              <a:t>the </a:t>
            </a:r>
            <a:r>
              <a:rPr lang="fi-FI" dirty="0" err="1" smtClean="0">
                <a:solidFill>
                  <a:schemeClr val="bg1"/>
                </a:solidFill>
              </a:rPr>
              <a:t>best</a:t>
            </a:r>
            <a:r>
              <a:rPr lang="fi-FI" dirty="0" smtClean="0">
                <a:solidFill>
                  <a:schemeClr val="bg1"/>
                </a:solidFill>
              </a:rPr>
              <a:t> know-how to </a:t>
            </a:r>
            <a:r>
              <a:rPr lang="fi-FI" dirty="0" err="1" smtClean="0">
                <a:solidFill>
                  <a:schemeClr val="bg1"/>
                </a:solidFill>
              </a:rPr>
              <a:t>every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area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err="1" smtClean="0">
                <a:solidFill>
                  <a:schemeClr val="bg1"/>
                </a:solidFill>
              </a:rPr>
              <a:t>but</a:t>
            </a:r>
            <a:endParaRPr lang="fi-FI" dirty="0" smtClean="0">
              <a:solidFill>
                <a:schemeClr val="bg1"/>
              </a:solidFill>
            </a:endParaRPr>
          </a:p>
          <a:p>
            <a:pPr lvl="1"/>
            <a:r>
              <a:rPr lang="fi-FI" dirty="0" smtClean="0">
                <a:solidFill>
                  <a:schemeClr val="bg1"/>
                </a:solidFill>
              </a:rPr>
              <a:t>the </a:t>
            </a:r>
            <a:r>
              <a:rPr lang="fi-FI" dirty="0" err="1" smtClean="0">
                <a:solidFill>
                  <a:schemeClr val="bg1"/>
                </a:solidFill>
              </a:rPr>
              <a:t>knowlegde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dirty="0" err="1" smtClean="0">
                <a:solidFill>
                  <a:schemeClr val="bg1"/>
                </a:solidFill>
              </a:rPr>
              <a:t>local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circumstances</a:t>
            </a:r>
            <a:endParaRPr lang="fi-FI" dirty="0" smtClean="0">
              <a:solidFill>
                <a:schemeClr val="bg1"/>
              </a:solidFill>
            </a:endParaRPr>
          </a:p>
          <a:p>
            <a:pPr lvl="1"/>
            <a:r>
              <a:rPr lang="fi-FI" dirty="0" err="1" smtClean="0">
                <a:solidFill>
                  <a:schemeClr val="bg1"/>
                </a:solidFill>
              </a:rPr>
              <a:t>facelessness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i-FI" dirty="0" err="1" smtClean="0">
                <a:solidFill>
                  <a:schemeClr val="bg1"/>
                </a:solidFill>
                <a:sym typeface="Wingdings" pitchFamily="2" charset="2"/>
              </a:rPr>
              <a:t>responsibility</a:t>
            </a:r>
            <a:r>
              <a:rPr lang="fi-FI" dirty="0" smtClean="0">
                <a:solidFill>
                  <a:schemeClr val="bg1"/>
                </a:solidFill>
                <a:sym typeface="Wingdings" pitchFamily="2" charset="2"/>
              </a:rPr>
              <a:t>?</a:t>
            </a:r>
            <a:endParaRPr lang="fi-FI" dirty="0" smtClean="0">
              <a:solidFill>
                <a:schemeClr val="bg1"/>
              </a:solidFill>
            </a:endParaRPr>
          </a:p>
          <a:p>
            <a:pPr lvl="1"/>
            <a:endParaRPr lang="fi-FI" dirty="0" smtClean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chemeClr val="bg1"/>
                </a:solidFill>
              </a:rPr>
              <a:t>demands</a:t>
            </a:r>
            <a:endParaRPr lang="fi-FI" dirty="0" smtClean="0">
              <a:solidFill>
                <a:schemeClr val="bg1"/>
              </a:solidFill>
            </a:endParaRPr>
          </a:p>
          <a:p>
            <a:pPr lvl="1"/>
            <a:r>
              <a:rPr lang="fi-FI" dirty="0" err="1" smtClean="0">
                <a:solidFill>
                  <a:schemeClr val="bg1"/>
                </a:solidFill>
              </a:rPr>
              <a:t>decent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infrastructure</a:t>
            </a:r>
            <a:endParaRPr lang="fi-FI" dirty="0" smtClean="0">
              <a:solidFill>
                <a:schemeClr val="bg1"/>
              </a:solidFill>
            </a:endParaRPr>
          </a:p>
          <a:p>
            <a:pPr lvl="1"/>
            <a:r>
              <a:rPr lang="fi-FI" dirty="0" err="1" smtClean="0">
                <a:solidFill>
                  <a:schemeClr val="bg1"/>
                </a:solidFill>
              </a:rPr>
              <a:t>user-friendly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interface</a:t>
            </a:r>
            <a:endParaRPr lang="fi-FI" dirty="0" smtClean="0">
              <a:solidFill>
                <a:schemeClr val="bg1"/>
              </a:solidFill>
            </a:endParaRPr>
          </a:p>
          <a:p>
            <a:pPr lvl="1"/>
            <a:r>
              <a:rPr lang="fi-FI" dirty="0" err="1" smtClean="0">
                <a:solidFill>
                  <a:schemeClr val="bg1"/>
                </a:solidFill>
              </a:rPr>
              <a:t>education</a:t>
            </a:r>
            <a:r>
              <a:rPr lang="fi-FI" dirty="0" smtClean="0">
                <a:solidFill>
                  <a:schemeClr val="bg1"/>
                </a:solidFill>
              </a:rPr>
              <a:t> (workers and clients)</a:t>
            </a:r>
          </a:p>
          <a:p>
            <a:pPr lvl="1"/>
            <a:r>
              <a:rPr lang="fi-FI" dirty="0" smtClean="0">
                <a:solidFill>
                  <a:schemeClr val="bg1"/>
                </a:solidFill>
              </a:rPr>
              <a:t>new </a:t>
            </a:r>
            <a:r>
              <a:rPr lang="fi-FI" dirty="0" err="1" smtClean="0">
                <a:solidFill>
                  <a:schemeClr val="bg1"/>
                </a:solidFill>
              </a:rPr>
              <a:t>way</a:t>
            </a:r>
            <a:r>
              <a:rPr lang="fi-FI" dirty="0" smtClean="0">
                <a:solidFill>
                  <a:schemeClr val="bg1"/>
                </a:solidFill>
              </a:rPr>
              <a:t> to </a:t>
            </a:r>
            <a:r>
              <a:rPr lang="fi-FI" dirty="0" err="1" smtClean="0">
                <a:solidFill>
                  <a:schemeClr val="bg1"/>
                </a:solidFill>
              </a:rPr>
              <a:t>work</a:t>
            </a:r>
            <a:r>
              <a:rPr lang="fi-FI" dirty="0" smtClean="0">
                <a:solidFill>
                  <a:schemeClr val="bg1"/>
                </a:solidFill>
              </a:rPr>
              <a:t> / act (</a:t>
            </a:r>
            <a:r>
              <a:rPr lang="fi-FI" dirty="0" err="1" smtClean="0">
                <a:solidFill>
                  <a:schemeClr val="bg1"/>
                </a:solidFill>
              </a:rPr>
              <a:t>digi-native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generation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versus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earlier</a:t>
            </a:r>
            <a:r>
              <a:rPr lang="fi-FI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i-FI" dirty="0" err="1" smtClean="0">
                <a:solidFill>
                  <a:schemeClr val="bg1"/>
                </a:solidFill>
              </a:rPr>
              <a:t>courage</a:t>
            </a:r>
            <a:r>
              <a:rPr lang="fi-FI" dirty="0" smtClean="0">
                <a:solidFill>
                  <a:schemeClr val="bg1"/>
                </a:solidFill>
              </a:rPr>
              <a:t> to </a:t>
            </a:r>
            <a:r>
              <a:rPr lang="fi-FI" dirty="0" err="1" smtClean="0">
                <a:solidFill>
                  <a:schemeClr val="bg1"/>
                </a:solidFill>
              </a:rPr>
              <a:t>think</a:t>
            </a:r>
            <a:r>
              <a:rPr lang="fi-FI" dirty="0" smtClean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try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something</a:t>
            </a:r>
            <a:r>
              <a:rPr lang="fi-FI" dirty="0" smtClean="0">
                <a:solidFill>
                  <a:schemeClr val="bg1"/>
                </a:solidFill>
              </a:rPr>
              <a:t> new</a:t>
            </a:r>
            <a:endParaRPr lang="fi-FI" dirty="0">
              <a:solidFill>
                <a:schemeClr val="bg1"/>
              </a:solidFill>
            </a:endParaRPr>
          </a:p>
          <a:p>
            <a:pPr lvl="1"/>
            <a:endParaRPr lang="fi-FI" dirty="0" smtClean="0"/>
          </a:p>
          <a:p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200" smtClean="0">
                <a:solidFill>
                  <a:prstClr val="black"/>
                </a:solidFill>
              </a:rPr>
              <a:t>Arja Kilpeläinen Prague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41080" y="6556248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94" y="0"/>
            <a:ext cx="3888432" cy="6729978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4402832" cy="857250"/>
          </a:xfrm>
        </p:spPr>
        <p:txBody>
          <a:bodyPr>
            <a:normAutofit fontScale="90000"/>
          </a:bodyPr>
          <a:lstStyle/>
          <a:p>
            <a:r>
              <a:rPr lang="fi-FI" dirty="0" err="1" smtClean="0">
                <a:solidFill>
                  <a:schemeClr val="bg1"/>
                </a:solidFill>
                <a:sym typeface="Wingdings" pitchFamily="2" charset="2"/>
              </a:rPr>
              <a:t>Online</a:t>
            </a:r>
            <a:r>
              <a:rPr lang="fi-FI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sym typeface="Wingdings" pitchFamily="2" charset="2"/>
              </a:rPr>
              <a:t>counseling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0" y="980728"/>
            <a:ext cx="5076056" cy="511404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>
                <a:solidFill>
                  <a:schemeClr val="bg1"/>
                </a:solidFill>
              </a:rPr>
              <a:t>started in </a:t>
            </a:r>
            <a:r>
              <a:rPr lang="en-GB" dirty="0" err="1">
                <a:solidFill>
                  <a:schemeClr val="bg1"/>
                </a:solidFill>
              </a:rPr>
              <a:t>Kemijärvi</a:t>
            </a:r>
            <a:r>
              <a:rPr lang="en-GB" dirty="0">
                <a:solidFill>
                  <a:schemeClr val="bg1"/>
                </a:solidFill>
              </a:rPr>
              <a:t> 2006; expanded to Rovaniemi and Tornio </a:t>
            </a:r>
            <a:r>
              <a:rPr lang="en-GB" dirty="0" smtClean="0">
                <a:solidFill>
                  <a:schemeClr val="bg1"/>
                </a:solidFill>
              </a:rPr>
              <a:t>2007, at this moment also in Enontekiö, Inari, Kemi, </a:t>
            </a:r>
            <a:r>
              <a:rPr lang="en-GB" dirty="0" err="1" smtClean="0">
                <a:solidFill>
                  <a:schemeClr val="bg1"/>
                </a:solidFill>
              </a:rPr>
              <a:t>Muonio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Hailuoto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Haukipudas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Kempele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Kiiminki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Liminka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Lumijoki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Muhos</a:t>
            </a:r>
            <a:r>
              <a:rPr lang="en-GB" dirty="0" smtClean="0">
                <a:solidFill>
                  <a:schemeClr val="bg1"/>
                </a:solidFill>
              </a:rPr>
              <a:t>, Oulu, </a:t>
            </a:r>
            <a:r>
              <a:rPr lang="en-GB" dirty="0" err="1" smtClean="0">
                <a:solidFill>
                  <a:schemeClr val="bg1"/>
                </a:solidFill>
              </a:rPr>
              <a:t>Oulunsalo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Tyrnävä</a:t>
            </a:r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citizens have </a:t>
            </a:r>
            <a:r>
              <a:rPr lang="en-GB" dirty="0" smtClean="0">
                <a:solidFill>
                  <a:schemeClr val="bg1"/>
                </a:solidFill>
              </a:rPr>
              <a:t> possibilities </a:t>
            </a:r>
            <a:r>
              <a:rPr lang="en-GB" dirty="0" smtClean="0">
                <a:solidFill>
                  <a:schemeClr val="bg1"/>
                </a:solidFill>
              </a:rPr>
              <a:t>to ask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authorities </a:t>
            </a:r>
            <a:r>
              <a:rPr lang="fi-FI" dirty="0" err="1" smtClean="0">
                <a:solidFill>
                  <a:schemeClr val="bg1"/>
                </a:solidFill>
              </a:rPr>
              <a:t>answer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chemeClr val="bg1"/>
                </a:solidFill>
              </a:rPr>
              <a:t>secure environment</a:t>
            </a:r>
            <a:endParaRPr lang="fi-FI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200" smtClean="0">
                <a:solidFill>
                  <a:prstClr val="black"/>
                </a:solidFill>
              </a:rPr>
              <a:t>Arja Kilpeläinen Prague</a:t>
            </a:r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CD7C-45C1-417C-A8A8-B4F380A72AB6}" type="slidenum">
              <a:rPr lang="fi-FI" smtClean="0">
                <a:solidFill>
                  <a:prstClr val="white"/>
                </a:solidFill>
              </a:rPr>
              <a:pPr/>
              <a:t>6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Calculator</a:t>
            </a:r>
            <a:r>
              <a:rPr lang="fi-FI" dirty="0" smtClean="0"/>
              <a:t> for social assistance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citizens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are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able</a:t>
            </a:r>
            <a:r>
              <a:rPr lang="fi-FI" dirty="0" smtClean="0">
                <a:solidFill>
                  <a:schemeClr val="bg1"/>
                </a:solidFill>
              </a:rPr>
              <a:t> to </a:t>
            </a:r>
            <a:r>
              <a:rPr lang="fi-FI" dirty="0" err="1" smtClean="0">
                <a:solidFill>
                  <a:schemeClr val="bg1"/>
                </a:solidFill>
              </a:rPr>
              <a:t>calculate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they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get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sosial</a:t>
            </a:r>
            <a:r>
              <a:rPr lang="fi-FI" dirty="0" smtClean="0">
                <a:solidFill>
                  <a:schemeClr val="bg1"/>
                </a:solidFill>
              </a:rPr>
              <a:t> assistance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approximately</a:t>
            </a:r>
            <a:r>
              <a:rPr lang="fi-FI" dirty="0" smtClean="0">
                <a:solidFill>
                  <a:schemeClr val="bg1"/>
                </a:solidFill>
              </a:rPr>
              <a:t>, </a:t>
            </a:r>
            <a:r>
              <a:rPr lang="fi-FI" dirty="0" err="1" smtClean="0">
                <a:solidFill>
                  <a:schemeClr val="bg1"/>
                </a:solidFill>
              </a:rPr>
              <a:t>not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final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desicion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quite </a:t>
            </a:r>
            <a:r>
              <a:rPr lang="fi-FI" dirty="0" err="1" smtClean="0">
                <a:solidFill>
                  <a:schemeClr val="bg1"/>
                </a:solidFill>
              </a:rPr>
              <a:t>popular</a:t>
            </a:r>
            <a:r>
              <a:rPr lang="fi-FI" dirty="0" smtClean="0">
                <a:solidFill>
                  <a:schemeClr val="bg1"/>
                </a:solidFill>
              </a:rPr>
              <a:t> and </a:t>
            </a:r>
            <a:r>
              <a:rPr lang="fi-FI" dirty="0" err="1" smtClean="0">
                <a:solidFill>
                  <a:schemeClr val="bg1"/>
                </a:solidFill>
              </a:rPr>
              <a:t>widely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used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 smtClean="0">
                <a:solidFill>
                  <a:schemeClr val="bg1"/>
                </a:solidFill>
              </a:rPr>
              <a:t>many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municipalities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have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this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calculator</a:t>
            </a:r>
            <a:r>
              <a:rPr lang="fi-FI" dirty="0" smtClean="0">
                <a:solidFill>
                  <a:schemeClr val="bg1"/>
                </a:solidFill>
              </a:rPr>
              <a:t> in </a:t>
            </a:r>
            <a:r>
              <a:rPr lang="fi-FI" dirty="0" err="1" smtClean="0">
                <a:solidFill>
                  <a:schemeClr val="bg1"/>
                </a:solidFill>
              </a:rPr>
              <a:t>web-pages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is </a:t>
            </a:r>
            <a:r>
              <a:rPr lang="fi-FI" dirty="0" err="1" smtClean="0">
                <a:solidFill>
                  <a:schemeClr val="bg1"/>
                </a:solidFill>
              </a:rPr>
              <a:t>this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technology-mediated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service</a:t>
            </a:r>
            <a:r>
              <a:rPr lang="fi-FI" dirty="0" smtClean="0">
                <a:solidFill>
                  <a:schemeClr val="bg1"/>
                </a:solidFill>
              </a:rPr>
              <a:t>?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200" smtClean="0">
                <a:solidFill>
                  <a:prstClr val="black"/>
                </a:solidFill>
              </a:rPr>
              <a:t>Arja Kilpeläinen Prague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8269" y="6556248"/>
            <a:ext cx="502920" cy="301752"/>
          </a:xfrm>
        </p:spPr>
        <p:txBody>
          <a:bodyPr/>
          <a:lstStyle/>
          <a:p>
            <a:fld id="{2611CD7C-45C1-417C-A8A8-B4F380A72AB6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200" smtClean="0">
                <a:solidFill>
                  <a:prstClr val="black"/>
                </a:solidFill>
              </a:rPr>
              <a:t>Arja Kilpeläinen Prague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41080" y="6556248"/>
            <a:ext cx="502920" cy="301752"/>
          </a:xfrm>
        </p:spPr>
        <p:txBody>
          <a:bodyPr/>
          <a:lstStyle/>
          <a:p>
            <a:fld id="{2CA64E78-E0FB-409E-A312-7D7F3BE52B71}" type="slidenum">
              <a:rPr lang="fi-FI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Information technology</a:t>
            </a:r>
            <a:br>
              <a:rPr lang="en-GB" sz="4000" dirty="0"/>
            </a:br>
            <a:r>
              <a:rPr lang="en-GB" sz="4000" dirty="0"/>
              <a:t>and social work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417646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19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at the national level the utilisation of ICT in the production of social services </a:t>
            </a:r>
            <a:r>
              <a:rPr lang="en-GB" dirty="0" smtClean="0">
                <a:solidFill>
                  <a:schemeClr val="bg1"/>
                </a:solidFill>
              </a:rPr>
              <a:t>is still </a:t>
            </a:r>
            <a:r>
              <a:rPr lang="en-GB" dirty="0">
                <a:solidFill>
                  <a:schemeClr val="bg1"/>
                </a:solidFill>
              </a:rPr>
              <a:t>relatively </a:t>
            </a:r>
            <a:r>
              <a:rPr lang="en-GB" dirty="0" smtClean="0">
                <a:solidFill>
                  <a:schemeClr val="bg1"/>
                </a:solidFill>
              </a:rPr>
              <a:t>low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mostly forms to print or to fill out online</a:t>
            </a:r>
          </a:p>
          <a:p>
            <a:pPr lvl="1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some portals to get information (both professionals and citizens)</a:t>
            </a:r>
          </a:p>
          <a:p>
            <a:pPr lvl="1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virtual self-help groups</a:t>
            </a:r>
          </a:p>
          <a:p>
            <a:pPr lvl="1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professional helping via internet</a:t>
            </a:r>
          </a:p>
        </p:txBody>
      </p:sp>
    </p:spTree>
    <p:extLst>
      <p:ext uri="{BB962C8B-B14F-4D97-AF65-F5344CB8AC3E}">
        <p14:creationId xmlns:p14="http://schemas.microsoft.com/office/powerpoint/2010/main" val="36361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6620" y="6583741"/>
            <a:ext cx="2037455" cy="256456"/>
          </a:xfrm>
        </p:spPr>
        <p:txBody>
          <a:bodyPr/>
          <a:lstStyle/>
          <a:p>
            <a:r>
              <a:rPr lang="fi-FI" sz="1200" smtClean="0">
                <a:solidFill>
                  <a:prstClr val="black"/>
                </a:solidFill>
              </a:rPr>
              <a:t>Arja Kilpeläinen Prague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D3C7-9CC8-44D8-988E-5F124881D295}" type="slidenum">
              <a:rPr lang="fi-FI">
                <a:solidFill>
                  <a:prstClr val="white"/>
                </a:solidFill>
              </a:rPr>
              <a:pPr/>
              <a:t>9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0"/>
            <a:ext cx="21240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200" b="1">
                <a:solidFill>
                  <a:prstClr val="black"/>
                </a:solidFill>
              </a:rPr>
              <a:t>Areas</a:t>
            </a:r>
          </a:p>
          <a:p>
            <a:r>
              <a:rPr lang="en-GB" sz="3200" b="1">
                <a:solidFill>
                  <a:prstClr val="black"/>
                </a:solidFill>
              </a:rPr>
              <a:t>of e-expertise</a:t>
            </a:r>
          </a:p>
          <a:p>
            <a:r>
              <a:rPr lang="en-GB" sz="3200" b="1">
                <a:solidFill>
                  <a:prstClr val="black"/>
                </a:solidFill>
              </a:rPr>
              <a:t>in social work</a:t>
            </a:r>
            <a:endParaRPr lang="fi-FI" sz="3200" b="1">
              <a:solidFill>
                <a:prstClr val="black"/>
              </a:solidFill>
            </a:endParaRPr>
          </a:p>
        </p:txBody>
      </p:sp>
      <p:pic>
        <p:nvPicPr>
          <p:cNvPr id="158729" name="Picture 9" descr="areas_e_expertis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27740"/>
            <a:ext cx="6994635" cy="68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4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hdepiste">
  <a:themeElements>
    <a:clrScheme name="Kohdepist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Kohdepis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hdepis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hdepis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hdepis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armo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Mukautettu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armo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Mukautettu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armo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Mukautettu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Tarmo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Mukautettu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armo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Mukautettu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566</Words>
  <Application>Microsoft Office PowerPoint</Application>
  <PresentationFormat>Näytössä katseltava diaesitys (4:3)</PresentationFormat>
  <Paragraphs>114</Paragraphs>
  <Slides>11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8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14_Oletusrakenne</vt:lpstr>
      <vt:lpstr>Kohdepiste</vt:lpstr>
      <vt:lpstr>Oletusrakenne</vt:lpstr>
      <vt:lpstr>Tarmo</vt:lpstr>
      <vt:lpstr>1_Tarmo</vt:lpstr>
      <vt:lpstr>2_Tarmo</vt:lpstr>
      <vt:lpstr>3_Tarmo</vt:lpstr>
      <vt:lpstr>6_Tarmo</vt:lpstr>
      <vt:lpstr> </vt:lpstr>
      <vt:lpstr>Main lines of this presentation</vt:lpstr>
      <vt:lpstr>PowerPoint-esitys</vt:lpstr>
      <vt:lpstr>Where do people live in Lapland?</vt:lpstr>
      <vt:lpstr>Technology-mediated services</vt:lpstr>
      <vt:lpstr>Online counseling</vt:lpstr>
      <vt:lpstr>Calculator for social assistance</vt:lpstr>
      <vt:lpstr>Information technology and social work</vt:lpstr>
      <vt:lpstr> </vt:lpstr>
      <vt:lpstr>Master’s Degree Program of e-Competence in Social Work</vt:lpstr>
      <vt:lpstr>PowerPoint-esitys</vt:lpstr>
    </vt:vector>
  </TitlesOfParts>
  <Company>Lay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Kilpeläinen Arja</dc:creator>
  <cp:lastModifiedBy>Kilpeläinen Arja</cp:lastModifiedBy>
  <cp:revision>11</cp:revision>
  <dcterms:created xsi:type="dcterms:W3CDTF">2012-05-24T04:45:13Z</dcterms:created>
  <dcterms:modified xsi:type="dcterms:W3CDTF">2012-05-29T05:09:43Z</dcterms:modified>
</cp:coreProperties>
</file>