
<file path=[Content_Types].xml><?xml version="1.0" encoding="utf-8"?>
<Types xmlns="http://schemas.openxmlformats.org/package/2006/content-types">
  <Default Extension="png" ContentType="image/png"/>
  <Default Extension="jpeg" ContentType="image/jpeg"/>
  <Default Extension="xls" ContentType="application/vnd.ms-excel"/>
  <Default Extension="emf" ContentType="image/x-emf"/>
  <Default Extension="rels" ContentType="application/vnd.openxmlformats-package.relationships+xml"/>
  <Default Extension="xml" ContentType="application/xml"/>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71" r:id="rId2"/>
    <p:sldId id="272" r:id="rId3"/>
    <p:sldId id="275" r:id="rId4"/>
    <p:sldId id="276" r:id="rId5"/>
    <p:sldId id="277" r:id="rId6"/>
    <p:sldId id="278" r:id="rId7"/>
    <p:sldId id="279" r:id="rId8"/>
    <p:sldId id="283" r:id="rId9"/>
    <p:sldId id="284" r:id="rId10"/>
    <p:sldId id="285" r:id="rId11"/>
    <p:sldId id="286" r:id="rId12"/>
    <p:sldId id="387" r:id="rId13"/>
    <p:sldId id="378" r:id="rId14"/>
    <p:sldId id="379" r:id="rId15"/>
    <p:sldId id="380" r:id="rId16"/>
    <p:sldId id="381" r:id="rId17"/>
    <p:sldId id="383" r:id="rId18"/>
    <p:sldId id="384" r:id="rId19"/>
    <p:sldId id="385" r:id="rId20"/>
    <p:sldId id="388" r:id="rId21"/>
    <p:sldId id="390" r:id="rId22"/>
    <p:sldId id="395" r:id="rId23"/>
    <p:sldId id="396" r:id="rId24"/>
    <p:sldId id="397" r:id="rId25"/>
    <p:sldId id="398" r:id="rId26"/>
    <p:sldId id="399" r:id="rId27"/>
    <p:sldId id="403" r:id="rId28"/>
    <p:sldId id="404" r:id="rId29"/>
    <p:sldId id="393" r:id="rId30"/>
    <p:sldId id="405" r:id="rId31"/>
    <p:sldId id="406" r:id="rId32"/>
    <p:sldId id="328" r:id="rId33"/>
    <p:sldId id="332" r:id="rId34"/>
    <p:sldId id="333" r:id="rId35"/>
    <p:sldId id="334" r:id="rId36"/>
    <p:sldId id="335" r:id="rId37"/>
    <p:sldId id="337" r:id="rId38"/>
    <p:sldId id="338" r:id="rId39"/>
    <p:sldId id="339" r:id="rId40"/>
    <p:sldId id="343" r:id="rId41"/>
    <p:sldId id="349" r:id="rId42"/>
    <p:sldId id="350" r:id="rId43"/>
    <p:sldId id="351" r:id="rId44"/>
    <p:sldId id="352" r:id="rId45"/>
    <p:sldId id="353" r:id="rId46"/>
    <p:sldId id="354" r:id="rId47"/>
    <p:sldId id="355" r:id="rId48"/>
    <p:sldId id="323" r:id="rId49"/>
    <p:sldId id="392" r:id="rId50"/>
    <p:sldId id="267" r:id="rId51"/>
    <p:sldId id="400" r:id="rId52"/>
    <p:sldId id="407" r:id="rId53"/>
    <p:sldId id="409" r:id="rId54"/>
    <p:sldId id="402" r:id="rId55"/>
    <p:sldId id="391" r:id="rId56"/>
    <p:sldId id="360" r:id="rId57"/>
    <p:sldId id="394" r:id="rId58"/>
    <p:sldId id="361" r:id="rId59"/>
    <p:sldId id="29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823" autoAdjust="0"/>
  </p:normalViewPr>
  <p:slideViewPr>
    <p:cSldViewPr snapToGrid="0" snapToObjects="1">
      <p:cViewPr varScale="1">
        <p:scale>
          <a:sx n="56" d="100"/>
          <a:sy n="56" d="100"/>
        </p:scale>
        <p:origin x="-177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A6E617-5473-CA43-A2D3-9B06BC7C9A16}" type="datetimeFigureOut">
              <a:rPr lang="en-US" smtClean="0"/>
              <a:t>5/29/2012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1449B0-7742-7247-9376-A5BD02F5C25A}" type="slidenum">
              <a:rPr lang="en-US" smtClean="0"/>
              <a:t>‹#›</a:t>
            </a:fld>
            <a:endParaRPr lang="en-US"/>
          </a:p>
        </p:txBody>
      </p:sp>
    </p:spTree>
    <p:extLst>
      <p:ext uri="{BB962C8B-B14F-4D97-AF65-F5344CB8AC3E}">
        <p14:creationId xmlns:p14="http://schemas.microsoft.com/office/powerpoint/2010/main" val="20730357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04D954B-1114-8142-B867-F083A3AD93E1}" type="slidenum">
              <a:rPr lang="en-US" sz="1200">
                <a:latin typeface="Arial" charset="0"/>
              </a:rPr>
              <a:pPr/>
              <a:t>1</a:t>
            </a:fld>
            <a:endParaRPr lang="en-US" sz="1200">
              <a:latin typeface="Arial" charset="0"/>
            </a:endParaRPr>
          </a:p>
        </p:txBody>
      </p:sp>
      <p:sp>
        <p:nvSpPr>
          <p:cNvPr id="16386" name="Rectangle 2"/>
          <p:cNvSpPr>
            <a:spLocks noGrp="1" noRot="1" noChangeAspect="1" noChangeArrowheads="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2500">
                <a:solidFill>
                  <a:srgbClr val="000000"/>
                </a:solidFill>
                <a:latin typeface="Arial" charset="0"/>
                <a:ea typeface="ＭＳ Ｐゴシック" charset="0"/>
                <a:cs typeface="ＭＳ Ｐゴシック" charset="0"/>
              </a:rPr>
              <a:t>Based in London, the Royal College of Art is the world</a:t>
            </a:r>
            <a:r>
              <a:rPr lang="ja-JP" altLang="en-US" sz="2500">
                <a:solidFill>
                  <a:srgbClr val="000000"/>
                </a:solidFill>
                <a:latin typeface="Arial" charset="0"/>
                <a:ea typeface="ＭＳ Ｐゴシック" charset="0"/>
                <a:cs typeface="ＭＳ Ｐゴシック" charset="0"/>
              </a:rPr>
              <a:t>’</a:t>
            </a:r>
            <a:r>
              <a:rPr lang="en-US" altLang="ja-JP" sz="2500">
                <a:solidFill>
                  <a:srgbClr val="000000"/>
                </a:solidFill>
                <a:latin typeface="Arial" charset="0"/>
                <a:ea typeface="ＭＳ Ｐゴシック" charset="0"/>
                <a:cs typeface="ＭＳ Ｐゴシック" charset="0"/>
              </a:rPr>
              <a:t>s only entirely postgraduate community of innovators in art and design</a:t>
            </a:r>
            <a:endParaRPr lang="de-DE" altLang="ja-JP" sz="3600">
              <a:solidFill>
                <a:srgbClr val="000000"/>
              </a:solidFill>
              <a:latin typeface="Arial" charset="0"/>
              <a:ea typeface="ＭＳ Ｐゴシック" charset="0"/>
              <a:cs typeface="ＭＳ Ｐゴシック" charset="0"/>
            </a:endParaRPr>
          </a:p>
          <a:p>
            <a:pPr eaLnBrk="1" hangingPunct="1"/>
            <a:endParaRPr lang="de-DE">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91FD967-C779-2343-B18B-8BD1BAD4879B}" type="slidenum">
              <a:rPr lang="en-US" sz="1200">
                <a:latin typeface="Arial" charset="0"/>
              </a:rPr>
              <a:pPr/>
              <a:t>14</a:t>
            </a:fld>
            <a:endParaRPr lang="en-US" sz="1200">
              <a:latin typeface="Arial" charset="0"/>
            </a:endParaRPr>
          </a:p>
        </p:txBody>
      </p:sp>
      <p:sp>
        <p:nvSpPr>
          <p:cNvPr id="101378"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8D696A5-6BF5-FC42-96A0-78DF54DDEC35}" type="slidenum">
              <a:rPr lang="en-US" sz="1200">
                <a:latin typeface="Arial" charset="0"/>
              </a:rPr>
              <a:pPr/>
              <a:t>15</a:t>
            </a:fld>
            <a:endParaRPr lang="en-US" sz="1200">
              <a:latin typeface="Arial" charset="0"/>
            </a:endParaRPr>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1016169-4087-E049-BF13-6DE83180C439}" type="slidenum">
              <a:rPr lang="en-US" sz="1200">
                <a:latin typeface="Arial" charset="0"/>
              </a:rPr>
              <a:pPr/>
              <a:t>16</a:t>
            </a:fld>
            <a:endParaRPr lang="en-US" sz="1200">
              <a:latin typeface="Arial"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F84B5BE-5075-2646-8E78-EF4ABDAB812A}" type="slidenum">
              <a:rPr lang="en-US" sz="1200">
                <a:latin typeface="Arial" charset="0"/>
              </a:rPr>
              <a:pPr/>
              <a:t>17</a:t>
            </a:fld>
            <a:endParaRPr lang="en-US" sz="1200">
              <a:latin typeface="Arial" charset="0"/>
            </a:endParaRPr>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C78C824-D9FC-F141-BB8D-CD29AAEFF1A3}" type="slidenum">
              <a:rPr lang="en-US" sz="1200">
                <a:latin typeface="Arial" charset="0"/>
              </a:rPr>
              <a:pPr/>
              <a:t>18</a:t>
            </a:fld>
            <a:endParaRPr lang="en-US" sz="1200">
              <a:latin typeface="Arial"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62110DB-7F7A-FF4C-9FE0-55338426AE99}" type="slidenum">
              <a:rPr lang="en-US" sz="1200">
                <a:latin typeface="Arial" charset="0"/>
              </a:rPr>
              <a:pPr/>
              <a:t>19</a:t>
            </a:fld>
            <a:endParaRPr lang="en-US" sz="1200">
              <a:latin typeface="Arial" charset="0"/>
            </a:endParaRPr>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0EB61BB-D4A8-3F4A-9C0D-9F04CA01B83D}" type="slidenum">
              <a:rPr lang="en-US" sz="1200">
                <a:latin typeface="Arial" charset="0"/>
              </a:rPr>
              <a:pPr/>
              <a:t>20</a:t>
            </a:fld>
            <a:endParaRPr lang="en-US" sz="1200">
              <a:latin typeface="Arial" charset="0"/>
            </a:endParaRPr>
          </a:p>
        </p:txBody>
      </p:sp>
      <p:sp>
        <p:nvSpPr>
          <p:cNvPr id="11776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67EE65-AEE4-BA44-8123-044E7A05FB5E}" type="slidenum">
              <a:rPr lang="en-US" sz="1200">
                <a:latin typeface="Arial" charset="0"/>
              </a:rPr>
              <a:pPr/>
              <a:t>21</a:t>
            </a:fld>
            <a:endParaRPr lang="en-US" sz="1200">
              <a:latin typeface="Arial" charset="0"/>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A1A0B1A-A0A3-9540-9A6D-66BAA74BFA83}" type="slidenum">
              <a:rPr lang="en-US" sz="1200"/>
              <a:pPr/>
              <a:t>22</a:t>
            </a:fld>
            <a:endParaRPr lang="en-US" sz="1200"/>
          </a:p>
        </p:txBody>
      </p:sp>
      <p:sp>
        <p:nvSpPr>
          <p:cNvPr id="221187" name="Rectangle 2"/>
          <p:cNvSpPr>
            <a:spLocks noGrp="1" noRot="1" noChangeAspect="1" noChangeArrowheads="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9CE6D6B-FBC7-5A4B-8A1C-17D984301C25}" type="slidenum">
              <a:rPr lang="en-US" sz="1200"/>
              <a:pPr/>
              <a:t>23</a:t>
            </a:fld>
            <a:endParaRPr lang="en-US" sz="1200"/>
          </a:p>
        </p:txBody>
      </p:sp>
      <p:sp>
        <p:nvSpPr>
          <p:cNvPr id="227331" name="Rectangle 2"/>
          <p:cNvSpPr>
            <a:spLocks noGrp="1" noRot="1" noChangeAspect="1" noChangeArrowheads="1"/>
          </p:cNvSpPr>
          <p:nvPr>
            <p:ph type="sldImg"/>
          </p:nvPr>
        </p:nvSpPr>
        <p:spPr>
          <a:solidFill>
            <a:srgbClr val="FFFFFF"/>
          </a:solidFill>
          <a:ln/>
        </p:spPr>
      </p:sp>
      <p:sp>
        <p:nvSpPr>
          <p:cNvPr id="227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latin typeface="Times" charset="0"/>
                <a:ea typeface="ＭＳ Ｐゴシック" charset="0"/>
                <a:cs typeface="ＭＳ Ｐゴシック" charset="0"/>
              </a:rPr>
              <a:t>Insert images of 24 users of diferent ages and sizes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FA75B4D-DEDD-9148-8FC6-DB66211E3DEA}" type="slidenum">
              <a:rPr lang="en-US" sz="1200">
                <a:latin typeface="Arial" charset="0"/>
              </a:rPr>
              <a:pPr/>
              <a:t>2</a:t>
            </a:fld>
            <a:endParaRPr lang="en-US" sz="1200">
              <a:latin typeface="Arial" charset="0"/>
            </a:endParaRPr>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Centre has a number of programmes, working with academics, students and professional designers, but today I will talk about our work with business, an important part of Universal Design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C380E26-786B-4249-B38A-CCB59EAB508D}" type="slidenum">
              <a:rPr lang="en-US" sz="1200"/>
              <a:pPr/>
              <a:t>24</a:t>
            </a:fld>
            <a:endParaRPr lang="en-US" sz="1200"/>
          </a:p>
        </p:txBody>
      </p:sp>
      <p:sp>
        <p:nvSpPr>
          <p:cNvPr id="229379" name="Rectangle 2"/>
          <p:cNvSpPr>
            <a:spLocks noGrp="1" noRot="1" noChangeAspect="1" noChangeArrowheads="1"/>
          </p:cNvSpPr>
          <p:nvPr>
            <p:ph type="sldImg"/>
          </p:nvPr>
        </p:nvSpPr>
        <p:spPr>
          <a:solidFill>
            <a:srgbClr val="FFFFFF"/>
          </a:solidFill>
          <a:ln/>
        </p:spPr>
      </p:sp>
      <p:sp>
        <p:nvSpPr>
          <p:cNvPr id="229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latin typeface="Times" charset="0"/>
                <a:ea typeface="ＭＳ Ｐゴシック" charset="0"/>
                <a:cs typeface="ＭＳ Ｐゴシック" charset="0"/>
              </a:rPr>
              <a:t>Insert images of 24 users of diferent ages and sizes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7A719206-E690-754C-ACD4-EB58C15156A9}" type="slidenum">
              <a:rPr lang="en-US" sz="1200"/>
              <a:pPr/>
              <a:t>25</a:t>
            </a:fld>
            <a:endParaRPr lang="en-US" sz="1200"/>
          </a:p>
        </p:txBody>
      </p:sp>
      <p:sp>
        <p:nvSpPr>
          <p:cNvPr id="233475" name="Rectangle 2"/>
          <p:cNvSpPr>
            <a:spLocks noGrp="1" noRot="1" noChangeAspect="1" noChangeArrowheads="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latin typeface="Times" charset="0"/>
                <a:ea typeface="ＭＳ Ｐゴシック" charset="0"/>
                <a:cs typeface="ＭＳ Ｐゴシック" charset="0"/>
              </a:rPr>
              <a:t>Insert images of 24 users of diferent ages and sizes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A457D08E-42C9-8B43-B91F-956A524F527F}" type="slidenum">
              <a:rPr lang="en-US" sz="1200"/>
              <a:pPr/>
              <a:t>26</a:t>
            </a:fld>
            <a:endParaRPr lang="en-US" sz="1200"/>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p:spPr>
        <p:txBody>
          <a:bodyPr/>
          <a:lstStyle/>
          <a:p>
            <a:r>
              <a:rPr lang="en-GB">
                <a:latin typeface="Times" charset="0"/>
                <a:ea typeface="ＭＳ Ｐゴシック" charset="0"/>
                <a:cs typeface="ＭＳ Ｐゴシック" charset="0"/>
              </a:rPr>
              <a:t>Insert images of 24 users of diferent ages and sizes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A1A0B1A-A0A3-9540-9A6D-66BAA74BFA83}" type="slidenum">
              <a:rPr lang="en-US" sz="1200"/>
              <a:pPr/>
              <a:t>27</a:t>
            </a:fld>
            <a:endParaRPr lang="en-US" sz="1200"/>
          </a:p>
        </p:txBody>
      </p:sp>
      <p:sp>
        <p:nvSpPr>
          <p:cNvPr id="221187" name="Rectangle 2"/>
          <p:cNvSpPr>
            <a:spLocks noGrp="1" noRot="1" noChangeAspect="1" noChangeArrowheads="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E87513-51B9-8E4A-A7DA-9EB5F66BBB2D}" type="slidenum">
              <a:rPr lang="en-US"/>
              <a:pPr/>
              <a:t>28</a:t>
            </a:fld>
            <a:endParaRPr lang="en-US"/>
          </a:p>
        </p:txBody>
      </p:sp>
      <p:sp>
        <p:nvSpPr>
          <p:cNvPr id="90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0096B02B-C90A-C94E-B0F0-2B7D65B5E0A5}" type="slidenum">
              <a:rPr lang="en-US" sz="1200"/>
              <a:pPr/>
              <a:t>29</a:t>
            </a:fld>
            <a:endParaRPr lang="en-US" sz="1200"/>
          </a:p>
        </p:txBody>
      </p:sp>
      <p:sp>
        <p:nvSpPr>
          <p:cNvPr id="77827" name="Rectangle 2"/>
          <p:cNvSpPr>
            <a:spLocks noGrp="1" noRot="1" noChangeAspect="1" noChangeArrowheads="1"/>
          </p:cNvSpPr>
          <p:nvPr>
            <p:ph type="sldImg"/>
          </p:nvPr>
        </p:nvSpPr>
        <p:spPr>
          <a:xfrm>
            <a:off x="1104900" y="652463"/>
            <a:ext cx="4646613" cy="3484562"/>
          </a:xfrm>
          <a:solidFill>
            <a:srgbClr val="FFFFFF"/>
          </a:solidFill>
          <a:ln/>
        </p:spPr>
      </p:sp>
      <p:sp>
        <p:nvSpPr>
          <p:cNvPr id="77828"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ma14="http://schemas.microsoft.com/office/mac/drawingml/2011/main" xmlns="" val="1"/>
            </a:ext>
          </a:extLst>
        </p:spPr>
        <p:txBody>
          <a:bodyPr lIns="86493" tIns="43247" rIns="86493" bIns="43247"/>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96F1F-DA74-414A-A41B-5033076E4262}" type="slidenum">
              <a:rPr lang="en-US"/>
              <a:pPr/>
              <a:t>30</a:t>
            </a:fld>
            <a:endParaRPr lang="en-US"/>
          </a:p>
        </p:txBody>
      </p:sp>
      <p:sp>
        <p:nvSpPr>
          <p:cNvPr id="91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1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6A1A0B1A-A0A3-9540-9A6D-66BAA74BFA83}" type="slidenum">
              <a:rPr lang="en-US" sz="1200"/>
              <a:pPr/>
              <a:t>31</a:t>
            </a:fld>
            <a:endParaRPr lang="en-US" sz="1200"/>
          </a:p>
        </p:txBody>
      </p:sp>
      <p:sp>
        <p:nvSpPr>
          <p:cNvPr id="221187" name="Rectangle 2"/>
          <p:cNvSpPr>
            <a:spLocks noGrp="1" noRot="1" noChangeAspect="1" noChangeArrowheads="1"/>
          </p:cNvSpPr>
          <p:nvPr>
            <p:ph type="sldImg"/>
          </p:nvPr>
        </p:nvSpPr>
        <p:spPr>
          <a:solidFill>
            <a:srgbClr val="FFFFFF"/>
          </a:solidFill>
          <a:ln/>
        </p:spPr>
      </p:sp>
      <p:sp>
        <p:nvSpPr>
          <p:cNvPr id="221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I show a wide ranging proposal for adapting existing interior layouts and products to ensure food culture is more accessible and socially inclusive for residents.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dirty="0">
                <a:latin typeface="Helvetica" charset="0"/>
                <a:cs typeface="Helvetica" charset="0"/>
                <a:sym typeface="Helvetica" charset="0"/>
              </a:rPr>
              <a:t>I take a critical look at the removal of food preparation from residential areas for reasons of health and </a:t>
            </a:r>
            <a:r>
              <a:rPr lang="en-US" dirty="0" smtClean="0">
                <a:latin typeface="Helvetica" charset="0"/>
                <a:cs typeface="Helvetica" charset="0"/>
                <a:sym typeface="Helvetica" charset="0"/>
              </a:rPr>
              <a:t>safety</a:t>
            </a:r>
            <a:r>
              <a:rPr lang="en-US" baseline="0" dirty="0" smtClean="0">
                <a:latin typeface="Helvetica" charset="0"/>
                <a:cs typeface="Helvetica" charset="0"/>
                <a:sym typeface="Helvetica" charset="0"/>
              </a:rPr>
              <a:t> </a:t>
            </a:r>
            <a:r>
              <a:rPr lang="en-US" dirty="0" smtClean="0">
                <a:latin typeface="Helvetica" charset="0"/>
                <a:cs typeface="Helvetica" charset="0"/>
                <a:sym typeface="Helvetica" charset="0"/>
              </a:rPr>
              <a:t>questioning </a:t>
            </a:r>
            <a:r>
              <a:rPr lang="en-US" dirty="0">
                <a:latin typeface="Helvetica" charset="0"/>
                <a:cs typeface="Helvetica" charset="0"/>
                <a:sym typeface="Helvetica" charset="0"/>
              </a:rPr>
              <a:t>the values that are lost with this separation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67EE65-AEE4-BA44-8123-044E7A05FB5E}" type="slidenum">
              <a:rPr lang="en-US" sz="1200">
                <a:latin typeface="Arial" charset="0"/>
              </a:rPr>
              <a:pPr/>
              <a:t>3</a:t>
            </a:fld>
            <a:endParaRPr lang="en-US" sz="1200">
              <a:latin typeface="Arial" charset="0"/>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and propose new ways of reintroducing safe kitchens into homes which capitalize on redundant space and offer amenities to improve carer/resident interaction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I show how current table designs and lighting levels can prohibit people in wheelchairs and those with poor visual acuity from gaining easy access to dinning.</a:t>
            </a:r>
          </a:p>
          <a:p>
            <a:endParaRPr lang="en-US" sz="1200" u="non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21449B0-7742-7247-9376-A5BD02F5C25A}" type="slidenum">
              <a:rPr lang="en-US" smtClean="0"/>
              <a:t>35</a:t>
            </a:fld>
            <a:endParaRPr lang="en-US"/>
          </a:p>
        </p:txBody>
      </p:sp>
    </p:spTree>
    <p:extLst>
      <p:ext uri="{BB962C8B-B14F-4D97-AF65-F5344CB8AC3E}">
        <p14:creationId xmlns:p14="http://schemas.microsoft.com/office/powerpoint/2010/main" val="4147046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latin typeface="+mn-lt"/>
                <a:ea typeface="+mn-ea"/>
                <a:cs typeface="+mn-cs"/>
              </a:rPr>
              <a:t>And propose simple flat bottomed tables and retrofit lighting to compensate for these difficulties.</a:t>
            </a:r>
          </a:p>
          <a:p>
            <a:endParaRPr lang="en-US" dirty="0"/>
          </a:p>
        </p:txBody>
      </p:sp>
      <p:sp>
        <p:nvSpPr>
          <p:cNvPr id="4" name="Slide Number Placeholder 3"/>
          <p:cNvSpPr>
            <a:spLocks noGrp="1"/>
          </p:cNvSpPr>
          <p:nvPr>
            <p:ph type="sldNum" sz="quarter" idx="10"/>
          </p:nvPr>
        </p:nvSpPr>
        <p:spPr/>
        <p:txBody>
          <a:bodyPr/>
          <a:lstStyle/>
          <a:p>
            <a:fld id="{321449B0-7742-7247-9376-A5BD02F5C25A}" type="slidenum">
              <a:rPr lang="en-US" smtClean="0"/>
              <a:t>36</a:t>
            </a:fld>
            <a:endParaRPr lang="en-US"/>
          </a:p>
        </p:txBody>
      </p:sp>
    </p:spTree>
    <p:extLst>
      <p:ext uri="{BB962C8B-B14F-4D97-AF65-F5344CB8AC3E}">
        <p14:creationId xmlns:p14="http://schemas.microsoft.com/office/powerpoint/2010/main" val="610135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Plates which improve color contrast for those with poor visual acuity</a:t>
            </a:r>
          </a:p>
          <a:p>
            <a:r>
              <a:rPr lang="en-US">
                <a:latin typeface="Helvetica" charset="0"/>
                <a:cs typeface="Helvetica" charset="0"/>
                <a:sym typeface="Helvetica" charset="0"/>
              </a:rPr>
              <a:t>allowing food to be more easily located in order to pick it up.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4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High lipped plates for those with limited dexterity which helps push the food onto the spoon.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451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Cups with insulated cavities which answer the need while challenging the aesthetic of standard care cups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270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You will be able to read about the positive impacts that personalization of private space can have.  How this personal customization can enable residents to retain independence for longer.  As well as making living in care a more positive and less stressful experience.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49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200" u="none" kern="1200" baseline="0" dirty="0" smtClean="0">
                <a:solidFill>
                  <a:schemeClr val="tx1"/>
                </a:solidFill>
                <a:latin typeface="+mn-lt"/>
                <a:ea typeface="+mn-ea"/>
                <a:cs typeface="+mn-cs"/>
              </a:rPr>
              <a:t>We will show you how continuing personalized customization into adjacent communal areas can build on some products that are already available.  Allowing for greater personal identification, ideologies of ownership and way-finding.  All while helping instill pride in residents.</a:t>
            </a:r>
            <a:endParaRPr lang="en-US" sz="1600" dirty="0">
              <a:solidFill>
                <a:srgbClr val="000000"/>
              </a:solidFill>
              <a:latin typeface="Calibri" charset="0"/>
              <a:cs typeface="Calibri" charset="0"/>
              <a:sym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70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Features such as contrasting colours and materials, height reduction for accessibility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And over-sized handles can assist in enabling people with Dementia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67E2B2B-607E-3E49-A23F-FD2F5F3DBA62}" type="slidenum">
              <a:rPr lang="en-US" sz="1200">
                <a:latin typeface="Arial" charset="0"/>
              </a:rPr>
              <a:pPr/>
              <a:t>8</a:t>
            </a:fld>
            <a:endParaRPr lang="en-US" sz="1200">
              <a:latin typeface="Arial" charset="0"/>
            </a:endParaRPr>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113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How content-visible drawers,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31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hangers,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52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out of season storage and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72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solidFill>
                  <a:srgbClr val="000000"/>
                </a:solidFill>
                <a:latin typeface="Calibri" charset="0"/>
                <a:cs typeface="Calibri" charset="0"/>
                <a:sym typeface="Calibri" charset="0"/>
              </a:rPr>
              <a:t>low-tech illumination can all assist residents in retaining their dressing independence for longer.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Helvetica" charset="0"/>
                <a:cs typeface="Helvetica" charset="0"/>
                <a:sym typeface="Helvetica" charset="0"/>
              </a:rPr>
              <a:t>These ideas we have been exemplified in two case studies which are captured in a book </a:t>
            </a:r>
            <a:r>
              <a:rPr lang="ja-JP" altLang="en-US">
                <a:latin typeface="Arial"/>
                <a:cs typeface="Helvetica" charset="0"/>
                <a:sym typeface="Helvetica" charset="0"/>
              </a:rPr>
              <a:t>“</a:t>
            </a:r>
            <a:r>
              <a:rPr lang="en-US">
                <a:latin typeface="Helvetica" charset="0"/>
                <a:cs typeface="Helvetica" charset="0"/>
                <a:sym typeface="Helvetica" charset="0"/>
              </a:rPr>
              <a:t>Design for Dementia</a:t>
            </a:r>
            <a:r>
              <a:rPr lang="ja-JP" altLang="en-US">
                <a:latin typeface="Arial"/>
                <a:cs typeface="Helvetica" charset="0"/>
                <a:sym typeface="Helvetica" charset="0"/>
              </a:rPr>
              <a:t>”</a:t>
            </a:r>
            <a:r>
              <a:rPr lang="en-US">
                <a:latin typeface="Helvetica" charset="0"/>
                <a:cs typeface="Helvetica" charset="0"/>
                <a:sym typeface="Helvetica" charset="0"/>
              </a:rPr>
              <a:t> which is on display upstairs.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878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ts val="1000"/>
              </a:spcBef>
            </a:pPr>
            <a:r>
              <a:rPr lang="en-US" dirty="0">
                <a:latin typeface="Helvetica" charset="0"/>
                <a:cs typeface="Helvetica" charset="0"/>
                <a:sym typeface="Helvetica" charset="0"/>
              </a:rPr>
              <a:t>Most importantly, this site, Better Care </a:t>
            </a:r>
            <a:r>
              <a:rPr lang="en-US" dirty="0" err="1">
                <a:latin typeface="Helvetica" charset="0"/>
                <a:cs typeface="Helvetica" charset="0"/>
                <a:sym typeface="Helvetica" charset="0"/>
              </a:rPr>
              <a:t>Homes.Org</a:t>
            </a:r>
            <a:r>
              <a:rPr lang="en-US" dirty="0">
                <a:latin typeface="Helvetica" charset="0"/>
                <a:cs typeface="Helvetica" charset="0"/>
                <a:sym typeface="Helvetica" charset="0"/>
              </a:rPr>
              <a:t> is an open access site for anyone to look at and use. We are very grateful to </a:t>
            </a:r>
            <a:r>
              <a:rPr lang="en-US" dirty="0" err="1">
                <a:latin typeface="Helvetica" charset="0"/>
                <a:cs typeface="Helvetica" charset="0"/>
                <a:sym typeface="Helvetica" charset="0"/>
              </a:rPr>
              <a:t>Bupa</a:t>
            </a:r>
            <a:r>
              <a:rPr lang="en-US" dirty="0">
                <a:latin typeface="Helvetica" charset="0"/>
                <a:cs typeface="Helvetica" charset="0"/>
                <a:sym typeface="Helvetica" charset="0"/>
              </a:rPr>
              <a:t> for allowing this and for their partnership over the last three years.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a:spcBef>
                <a:spcPts val="1000"/>
              </a:spcBef>
            </a:pPr>
            <a:r>
              <a:rPr lang="en-US">
                <a:latin typeface="Helvetica" charset="0"/>
                <a:cs typeface="Helvetica" charset="0"/>
                <a:sym typeface="Helvetica" charset="0"/>
              </a:rPr>
              <a:t>The website content is interactive allowing us to show the principles behind each idea. </a:t>
            </a:r>
          </a:p>
          <a:p>
            <a:pPr>
              <a:spcBef>
                <a:spcPts val="1000"/>
              </a:spcBef>
            </a:pPr>
            <a:r>
              <a:rPr lang="en-US">
                <a:latin typeface="Helvetica" charset="0"/>
                <a:cs typeface="Helvetica" charset="0"/>
                <a:sym typeface="Helvetica" charset="0"/>
              </a:rPr>
              <a:t>Here is a bedroom layout. This can be personalised to create a sense of  ownership and the belonging. Room shape and size can allow furniture to be moved and layout customised. The rail around the room allows pictures to be hung without destroying the walls.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9B10A9E-C453-484B-BF65-21C6AAF7F99C}" type="slidenum">
              <a:rPr lang="en-US" sz="1200"/>
              <a:pPr/>
              <a:t>51</a:t>
            </a:fld>
            <a:endParaRPr lang="en-US" sz="1200"/>
          </a:p>
        </p:txBody>
      </p:sp>
      <p:sp>
        <p:nvSpPr>
          <p:cNvPr id="237571" name="Rectangle 2"/>
          <p:cNvSpPr>
            <a:spLocks noGrp="1" noRot="1" noChangeAspect="1" noChangeArrowheads="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ln/>
        </p:spPr>
      </p:sp>
      <p:sp>
        <p:nvSpPr>
          <p:cNvPr id="160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 </a:t>
            </a:r>
          </a:p>
          <a:p>
            <a:r>
              <a:rPr lang="en-US">
                <a:latin typeface="Arial" charset="0"/>
                <a:ea typeface="ＭＳ Ｐゴシック" charset="0"/>
                <a:cs typeface="ＭＳ Ｐゴシック" charset="0"/>
              </a:rPr>
              <a:t>Before users didn’t know where to keep the flimsy manuals that came with their phones, now they can live on their bookshelf because we transformed the box into two quality hardback books.  </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160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99A8013-C5F9-5C4D-B208-FE8F7E6D5C48}" type="slidenum">
              <a:rPr lang="en-US" sz="1200">
                <a:latin typeface="Arial" charset="0"/>
              </a:rPr>
              <a:pPr/>
              <a:t>52</a:t>
            </a:fld>
            <a:endParaRPr lang="en-US" sz="120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 </a:t>
            </a:r>
          </a:p>
          <a:p>
            <a:r>
              <a:rPr lang="en-US">
                <a:latin typeface="Arial" charset="0"/>
                <a:ea typeface="ＭＳ Ｐゴシック" charset="0"/>
                <a:cs typeface="ＭＳ Ｐゴシック" charset="0"/>
              </a:rPr>
              <a:t>The second book is the main manual – the phone actually slots into this and becomes the center of attention.</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Arrows point to the exact locations the user should press, avoiding confusion and eliminating the feeling of</a:t>
            </a:r>
            <a:r>
              <a:rPr lang="en-US" i="1">
                <a:latin typeface="Arial" charset="0"/>
                <a:ea typeface="ＭＳ Ｐゴシック" charset="0"/>
                <a:cs typeface="ＭＳ Ｐゴシック" charset="0"/>
              </a:rPr>
              <a:t> being lost in a menu</a:t>
            </a:r>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
        <p:nvSpPr>
          <p:cNvPr id="164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F90FE6E-690F-6D4D-BE7B-A1BFFEEB97E2}" type="slidenum">
              <a:rPr lang="en-US" sz="1200">
                <a:latin typeface="Arial" charset="0"/>
              </a:rPr>
              <a:pPr/>
              <a:t>53</a:t>
            </a:fld>
            <a:endParaRPr lang="en-US" sz="120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BF4494A-C744-AE49-821A-F3702E323CB4}" type="slidenum">
              <a:rPr lang="en-US" sz="1200">
                <a:latin typeface="Arial" charset="0"/>
              </a:rPr>
              <a:pPr/>
              <a:t>9</a:t>
            </a:fld>
            <a:endParaRPr lang="en-US" sz="1200">
              <a:latin typeface="Arial" charset="0"/>
            </a:endParaRPr>
          </a:p>
        </p:txBody>
      </p:sp>
      <p:sp>
        <p:nvSpPr>
          <p:cNvPr id="37890"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Well, most design is done for people, aimed at people, or affects people. Everything in this room has been designed –it is ever-present in our daily lives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15260F7-5EE6-C34D-9B43-DC0AA24B5F87}" type="slidenum">
              <a:rPr lang="en-US" sz="1200"/>
              <a:pPr/>
              <a:t>54</a:t>
            </a:fld>
            <a:endParaRPr lang="en-US" sz="1200"/>
          </a:p>
        </p:txBody>
      </p:sp>
      <p:sp>
        <p:nvSpPr>
          <p:cNvPr id="241667" name="Rectangle 2"/>
          <p:cNvSpPr>
            <a:spLocks noGrp="1" noRot="1" noChangeAspect="1" noChangeArrowheads="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C67EE65-AEE4-BA44-8123-044E7A05FB5E}" type="slidenum">
              <a:rPr lang="en-US" sz="1200">
                <a:latin typeface="Arial" charset="0"/>
              </a:rPr>
              <a:pPr/>
              <a:t>55</a:t>
            </a:fld>
            <a:endParaRPr lang="en-US" sz="1200">
              <a:latin typeface="Arial" charset="0"/>
            </a:endParaRPr>
          </a:p>
        </p:txBody>
      </p:sp>
      <p:sp>
        <p:nvSpPr>
          <p:cNvPr id="23554"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577B6A7-C640-B74F-8A7E-9659A5B65572}" type="slidenum">
              <a:rPr lang="en-US" sz="1200"/>
              <a:pPr/>
              <a:t>57</a:t>
            </a:fld>
            <a:endParaRPr lang="en-US" sz="1200"/>
          </a:p>
        </p:txBody>
      </p:sp>
      <p:sp>
        <p:nvSpPr>
          <p:cNvPr id="168963" name="Rectangle 2"/>
          <p:cNvSpPr>
            <a:spLocks noGrp="1" noRot="1" noChangeAspect="1" noChangeArrowheads="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ea typeface="ＭＳ Ｐゴシック" charset="0"/>
                <a:cs typeface="ＭＳ Ｐゴシック" charset="0"/>
              </a:rPr>
              <a:t>ONNY      So we look forward a people-centred future and building an inclusive approach and exploring what that might mean.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1E66257-023B-1D43-A150-790050D255F2}" type="slidenum">
              <a:rPr lang="en-US" sz="1200">
                <a:latin typeface="Arial" charset="0"/>
              </a:rPr>
              <a:pPr/>
              <a:t>58</a:t>
            </a:fld>
            <a:endParaRPr lang="en-US" sz="1200">
              <a:latin typeface="Arial"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1F1342C-363E-2E42-B2D6-29AF0F2D6926}" type="slidenum">
              <a:rPr lang="en-US" sz="1200">
                <a:latin typeface="Arial" charset="0"/>
              </a:rPr>
              <a:pPr/>
              <a:t>10</a:t>
            </a:fld>
            <a:endParaRPr lang="en-US" sz="1200">
              <a:latin typeface="Arial" charset="0"/>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So why is more design processes and activities not centred around people, the consumers, the users who we are designing for.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B51D541-30AE-BE43-9032-7E17FED97938}" type="slidenum">
              <a:rPr lang="en-US" sz="1200">
                <a:latin typeface="Arial" charset="0"/>
              </a:rPr>
              <a:pPr/>
              <a:t>11</a:t>
            </a:fld>
            <a:endParaRPr lang="en-US" sz="1200">
              <a:latin typeface="Arial" charset="0"/>
            </a:endParaRPr>
          </a:p>
        </p:txBody>
      </p:sp>
      <p:sp>
        <p:nvSpPr>
          <p:cNvPr id="41986"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We look to put people at the centre of design, not just as passive recipients, but as active contributors to the process. We call this people-centred design … and this can be really smart business practice.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0A02026-4C68-7347-B07D-808D198A4DEF}" type="slidenum">
              <a:rPr lang="en-US" sz="1200">
                <a:latin typeface="Arial" charset="0"/>
              </a:rPr>
              <a:pPr/>
              <a:t>12</a:t>
            </a:fld>
            <a:endParaRPr lang="en-US" sz="1200">
              <a:latin typeface="Arial" charset="0"/>
            </a:endParaRPr>
          </a:p>
        </p:txBody>
      </p:sp>
      <p:sp>
        <p:nvSpPr>
          <p:cNvPr id="56322"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40BADD8-7FDA-2B48-BD30-6F6E490E43A2}" type="slidenum">
              <a:rPr lang="en-US" sz="1200"/>
              <a:pPr/>
              <a:t>13</a:t>
            </a:fld>
            <a:endParaRPr lang="en-US" sz="1200"/>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06B58C5-AE8A-F542-ACA6-DB0402B3A52E}" type="datetimeFigureOut">
              <a:rPr lang="en-US" smtClean="0"/>
              <a:t>5/29/2012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3707572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06B58C5-AE8A-F542-ACA6-DB0402B3A52E}" type="datetimeFigureOut">
              <a:rPr lang="en-US" smtClean="0"/>
              <a:t>5/29/2012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678979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06B58C5-AE8A-F542-ACA6-DB0402B3A52E}" type="datetimeFigureOut">
              <a:rPr lang="en-US" smtClean="0"/>
              <a:t>5/29/2012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362284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06B58C5-AE8A-F542-ACA6-DB0402B3A52E}" type="datetimeFigureOut">
              <a:rPr lang="en-US" smtClean="0"/>
              <a:t>5/29/2012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1411249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06B58C5-AE8A-F542-ACA6-DB0402B3A52E}" type="datetimeFigureOut">
              <a:rPr lang="en-US" smtClean="0"/>
              <a:t>5/29/2012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181668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06B58C5-AE8A-F542-ACA6-DB0402B3A52E}" type="datetimeFigureOut">
              <a:rPr lang="en-US" smtClean="0"/>
              <a:t>5/29/2012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339517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06B58C5-AE8A-F542-ACA6-DB0402B3A52E}" type="datetimeFigureOut">
              <a:rPr lang="en-US" smtClean="0"/>
              <a:t>5/29/2012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173845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06B58C5-AE8A-F542-ACA6-DB0402B3A52E}" type="datetimeFigureOut">
              <a:rPr lang="en-US" smtClean="0"/>
              <a:t>5/29/2012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609954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B58C5-AE8A-F542-ACA6-DB0402B3A52E}" type="datetimeFigureOut">
              <a:rPr lang="en-US" smtClean="0"/>
              <a:t>5/29/2012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97629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06B58C5-AE8A-F542-ACA6-DB0402B3A52E}" type="datetimeFigureOut">
              <a:rPr lang="en-US" smtClean="0"/>
              <a:t>5/29/2012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378235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06B58C5-AE8A-F542-ACA6-DB0402B3A52E}" type="datetimeFigureOut">
              <a:rPr lang="en-US" smtClean="0"/>
              <a:t>5/29/2012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C743A-0B1C-EA43-82A8-97B922D04355}" type="slidenum">
              <a:rPr lang="en-US" smtClean="0"/>
              <a:t>‹#›</a:t>
            </a:fld>
            <a:endParaRPr lang="en-US"/>
          </a:p>
        </p:txBody>
      </p:sp>
    </p:spTree>
    <p:extLst>
      <p:ext uri="{BB962C8B-B14F-4D97-AF65-F5344CB8AC3E}">
        <p14:creationId xmlns:p14="http://schemas.microsoft.com/office/powerpoint/2010/main" val="38283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B58C5-AE8A-F542-ACA6-DB0402B3A52E}" type="datetimeFigureOut">
              <a:rPr lang="en-US" smtClean="0"/>
              <a:t>5/29/2012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8C743A-0B1C-EA43-82A8-97B922D04355}" type="slidenum">
              <a:rPr lang="en-US" smtClean="0"/>
              <a:t>‹#›</a:t>
            </a:fld>
            <a:endParaRPr lang="en-US"/>
          </a:p>
        </p:txBody>
      </p:sp>
    </p:spTree>
    <p:extLst>
      <p:ext uri="{BB962C8B-B14F-4D97-AF65-F5344CB8AC3E}">
        <p14:creationId xmlns:p14="http://schemas.microsoft.com/office/powerpoint/2010/main" val="1128697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List_aplikace_Microsoft_Excel_97_20031.xls"/><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2.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List_aplikace_Microsoft_Excel_97_20032.xls"/></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4.png"/><Relationship Id="rId4" Type="http://schemas.openxmlformats.org/officeDocument/2006/relationships/oleObject" Target="../embeddings/List_aplikace_Microsoft_Excel_97_20033.xls"/></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55.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oleObject" Target="../embeddings/List_aplikace_Microsoft_Excel_97_20034.xls"/></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l="3969" r="793"/>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p:cNvSpPr>
            <a:spLocks noChangeArrowheads="1"/>
          </p:cNvSpPr>
          <p:nvPr/>
        </p:nvSpPr>
        <p:spPr bwMode="auto">
          <a:xfrm>
            <a:off x="304800" y="228600"/>
            <a:ext cx="8610600" cy="4724400"/>
          </a:xfrm>
          <a:prstGeom prst="rect">
            <a:avLst/>
          </a:prstGeom>
          <a:solidFill>
            <a:schemeClr val="bg1">
              <a:alpha val="69019"/>
            </a:schemeClr>
          </a:solidFill>
          <a:ln w="9525">
            <a:solidFill>
              <a:schemeClr val="bg1">
                <a:alpha val="45097"/>
              </a:schemeClr>
            </a:solidFill>
            <a:miter lim="800000"/>
            <a:headEnd/>
            <a:tailEnd/>
          </a:ln>
        </p:spPr>
        <p:txBody>
          <a:bodyPr wrap="none" anchor="ctr"/>
          <a:lstStyle/>
          <a:p>
            <a:endParaRPr lang="en-US">
              <a:latin typeface="Arial" charset="0"/>
            </a:endParaRPr>
          </a:p>
        </p:txBody>
      </p:sp>
      <p:sp>
        <p:nvSpPr>
          <p:cNvPr id="15363" name="Text Box 4"/>
          <p:cNvSpPr txBox="1">
            <a:spLocks noChangeArrowheads="1"/>
          </p:cNvSpPr>
          <p:nvPr/>
        </p:nvSpPr>
        <p:spPr bwMode="auto">
          <a:xfrm>
            <a:off x="457200" y="304800"/>
            <a:ext cx="88392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90000"/>
              </a:lnSpc>
              <a:spcBef>
                <a:spcPct val="50000"/>
              </a:spcBef>
            </a:pPr>
            <a:r>
              <a:rPr lang="en-US" sz="5500" dirty="0" smtClean="0">
                <a:latin typeface="Arial" charset="0"/>
              </a:rPr>
              <a:t>Living environments</a:t>
            </a:r>
            <a:endParaRPr lang="en-US" sz="5500" dirty="0">
              <a:latin typeface="Arial" charset="0"/>
            </a:endParaRPr>
          </a:p>
          <a:p>
            <a:pPr>
              <a:lnSpc>
                <a:spcPct val="30000"/>
              </a:lnSpc>
              <a:spcBef>
                <a:spcPct val="50000"/>
              </a:spcBef>
            </a:pPr>
            <a:r>
              <a:rPr lang="en-US" sz="4000" dirty="0" smtClean="0">
                <a:latin typeface="Arial" charset="0"/>
              </a:rPr>
              <a:t>Housing and products for all</a:t>
            </a:r>
            <a:endParaRPr lang="en-US" sz="3100" dirty="0">
              <a:latin typeface="Arial" charset="0"/>
            </a:endParaRPr>
          </a:p>
          <a:p>
            <a:pPr>
              <a:lnSpc>
                <a:spcPct val="90000"/>
              </a:lnSpc>
              <a:spcBef>
                <a:spcPct val="50000"/>
              </a:spcBef>
            </a:pPr>
            <a:endParaRPr lang="en-US" sz="2000" dirty="0">
              <a:latin typeface="Arial" charset="0"/>
            </a:endParaRPr>
          </a:p>
          <a:p>
            <a:pPr>
              <a:lnSpc>
                <a:spcPct val="90000"/>
              </a:lnSpc>
              <a:spcBef>
                <a:spcPct val="50000"/>
              </a:spcBef>
            </a:pPr>
            <a:endParaRPr lang="en-US" sz="2000" dirty="0">
              <a:latin typeface="Arial" charset="0"/>
            </a:endParaRPr>
          </a:p>
          <a:p>
            <a:pPr>
              <a:lnSpc>
                <a:spcPct val="90000"/>
              </a:lnSpc>
              <a:spcBef>
                <a:spcPct val="50000"/>
              </a:spcBef>
            </a:pPr>
            <a:endParaRPr lang="en-US" sz="2000" dirty="0">
              <a:latin typeface="Arial" charset="0"/>
            </a:endParaRPr>
          </a:p>
          <a:p>
            <a:pPr>
              <a:lnSpc>
                <a:spcPct val="90000"/>
              </a:lnSpc>
              <a:spcBef>
                <a:spcPct val="50000"/>
              </a:spcBef>
            </a:pPr>
            <a:r>
              <a:rPr lang="en-US" sz="2800" dirty="0">
                <a:latin typeface="Arial" charset="0"/>
              </a:rPr>
              <a:t>Rama </a:t>
            </a:r>
            <a:r>
              <a:rPr lang="de-DE" sz="2800" dirty="0">
                <a:latin typeface="Arial" charset="0"/>
              </a:rPr>
              <a:t>Gheerawo</a:t>
            </a:r>
          </a:p>
          <a:p>
            <a:pPr>
              <a:lnSpc>
                <a:spcPct val="90000"/>
              </a:lnSpc>
              <a:spcBef>
                <a:spcPct val="50000"/>
              </a:spcBef>
            </a:pPr>
            <a:r>
              <a:rPr lang="de-DE" sz="2000" dirty="0" err="1">
                <a:latin typeface="Arial" charset="0"/>
              </a:rPr>
              <a:t>Deputy</a:t>
            </a:r>
            <a:r>
              <a:rPr lang="de-DE" sz="2000" dirty="0">
                <a:latin typeface="Arial" charset="0"/>
              </a:rPr>
              <a:t> </a:t>
            </a:r>
            <a:r>
              <a:rPr lang="de-DE" sz="2000" dirty="0" err="1">
                <a:latin typeface="Arial" charset="0"/>
              </a:rPr>
              <a:t>Director</a:t>
            </a:r>
            <a:r>
              <a:rPr lang="de-DE" sz="2000" dirty="0">
                <a:latin typeface="Arial" charset="0"/>
              </a:rPr>
              <a:t>, </a:t>
            </a:r>
          </a:p>
          <a:p>
            <a:pPr>
              <a:lnSpc>
                <a:spcPct val="90000"/>
              </a:lnSpc>
              <a:spcBef>
                <a:spcPct val="50000"/>
              </a:spcBef>
            </a:pPr>
            <a:r>
              <a:rPr lang="de-DE" sz="2000" dirty="0">
                <a:latin typeface="Arial" charset="0"/>
              </a:rPr>
              <a:t>Helen </a:t>
            </a:r>
            <a:r>
              <a:rPr lang="de-DE" sz="2000" dirty="0" err="1">
                <a:latin typeface="Arial" charset="0"/>
              </a:rPr>
              <a:t>Hamlyn</a:t>
            </a:r>
            <a:r>
              <a:rPr lang="de-DE" sz="2000" dirty="0">
                <a:latin typeface="Arial" charset="0"/>
              </a:rPr>
              <a:t> </a:t>
            </a:r>
            <a:r>
              <a:rPr lang="de-DE" sz="2000" dirty="0" err="1">
                <a:latin typeface="Arial" charset="0"/>
              </a:rPr>
              <a:t>Centre</a:t>
            </a:r>
            <a:r>
              <a:rPr lang="de-DE" sz="2000" dirty="0">
                <a:latin typeface="Arial" charset="0"/>
              </a:rPr>
              <a:t> </a:t>
            </a:r>
            <a:r>
              <a:rPr lang="de-DE" sz="2000" dirty="0" err="1">
                <a:latin typeface="Arial" charset="0"/>
              </a:rPr>
              <a:t>for</a:t>
            </a:r>
            <a:r>
              <a:rPr lang="de-DE" sz="2000" dirty="0">
                <a:latin typeface="Arial" charset="0"/>
              </a:rPr>
              <a:t> Design</a:t>
            </a:r>
          </a:p>
          <a:p>
            <a:pPr>
              <a:lnSpc>
                <a:spcPct val="90000"/>
              </a:lnSpc>
              <a:spcBef>
                <a:spcPct val="50000"/>
              </a:spcBef>
            </a:pPr>
            <a:r>
              <a:rPr lang="de-DE" sz="2000" dirty="0">
                <a:latin typeface="Arial" charset="0"/>
              </a:rPr>
              <a:t>Royal College </a:t>
            </a:r>
            <a:r>
              <a:rPr lang="de-DE" sz="2000" dirty="0" err="1">
                <a:latin typeface="Arial" charset="0"/>
              </a:rPr>
              <a:t>of</a:t>
            </a:r>
            <a:r>
              <a:rPr lang="de-DE" sz="2000" dirty="0">
                <a:latin typeface="Arial" charset="0"/>
              </a:rPr>
              <a:t> Art </a:t>
            </a:r>
          </a:p>
          <a:p>
            <a:pPr>
              <a:lnSpc>
                <a:spcPct val="90000"/>
              </a:lnSpc>
              <a:spcBef>
                <a:spcPct val="50000"/>
              </a:spcBef>
            </a:pPr>
            <a:endParaRPr lang="de-DE" sz="2000" dirty="0">
              <a:latin typeface="Arial" charset="0"/>
            </a:endParaRPr>
          </a:p>
        </p:txBody>
      </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886200"/>
            <a:ext cx="144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21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38914" name="Text Box 5"/>
          <p:cNvSpPr txBox="1">
            <a:spLocks noChangeArrowheads="1"/>
          </p:cNvSpPr>
          <p:nvPr/>
        </p:nvSpPr>
        <p:spPr bwMode="auto">
          <a:xfrm>
            <a:off x="990600" y="914400"/>
            <a:ext cx="7162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a:latin typeface="Arial" charset="0"/>
                <a:ea typeface="Osaka" charset="0"/>
                <a:cs typeface="Osaka" charset="0"/>
              </a:rPr>
              <a:t>DESIGN CENTRED around PEOPLE</a:t>
            </a:r>
            <a:endParaRPr lang="de-DE" sz="7200">
              <a:latin typeface="Arial" charset="0"/>
              <a:ea typeface="Osaka" charset="0"/>
              <a:cs typeface="Osaka" charset="0"/>
            </a:endParaRPr>
          </a:p>
        </p:txBody>
      </p:sp>
    </p:spTree>
    <p:extLst>
      <p:ext uri="{BB962C8B-B14F-4D97-AF65-F5344CB8AC3E}">
        <p14:creationId xmlns:p14="http://schemas.microsoft.com/office/powerpoint/2010/main" val="196377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40962" name="Text Box 5"/>
          <p:cNvSpPr txBox="1">
            <a:spLocks noChangeArrowheads="1"/>
          </p:cNvSpPr>
          <p:nvPr/>
        </p:nvSpPr>
        <p:spPr bwMode="auto">
          <a:xfrm>
            <a:off x="304800" y="914400"/>
            <a:ext cx="85344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a:latin typeface="Arial" charset="0"/>
                <a:ea typeface="Osaka" charset="0"/>
                <a:cs typeface="Osaka" charset="0"/>
              </a:rPr>
              <a:t>PEOPLE CENTRED DESIGN </a:t>
            </a:r>
            <a:endParaRPr lang="de-DE" sz="6000">
              <a:latin typeface="Arial" charset="0"/>
              <a:ea typeface="Osaka" charset="0"/>
              <a:cs typeface="Osaka" charset="0"/>
            </a:endParaRPr>
          </a:p>
        </p:txBody>
      </p:sp>
    </p:spTree>
    <p:extLst>
      <p:ext uri="{BB962C8B-B14F-4D97-AF65-F5344CB8AC3E}">
        <p14:creationId xmlns:p14="http://schemas.microsoft.com/office/powerpoint/2010/main" val="406710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55298" name="Text Box 5"/>
          <p:cNvSpPr txBox="1">
            <a:spLocks noChangeArrowheads="1"/>
          </p:cNvSpPr>
          <p:nvPr/>
        </p:nvSpPr>
        <p:spPr bwMode="auto">
          <a:xfrm>
            <a:off x="304800" y="914400"/>
            <a:ext cx="8534400" cy="364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dirty="0" smtClean="0">
                <a:latin typeface="Arial" charset="0"/>
                <a:ea typeface="Osaka" charset="0"/>
                <a:cs typeface="Osaka" charset="0"/>
              </a:rPr>
              <a:t>OUR METHODS DESIGN ETHNOGRAPHY</a:t>
            </a:r>
            <a:endParaRPr lang="de-DE" sz="6000" dirty="0">
              <a:latin typeface="Arial" charset="0"/>
              <a:ea typeface="Osaka" charset="0"/>
              <a:cs typeface="Osaka" charset="0"/>
            </a:endParaRPr>
          </a:p>
        </p:txBody>
      </p:sp>
    </p:spTree>
    <p:extLst>
      <p:ext uri="{BB962C8B-B14F-4D97-AF65-F5344CB8AC3E}">
        <p14:creationId xmlns:p14="http://schemas.microsoft.com/office/powerpoint/2010/main" val="2977541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98306" name="Text Box 5"/>
          <p:cNvSpPr txBox="1">
            <a:spLocks noChangeArrowheads="1"/>
          </p:cNvSpPr>
          <p:nvPr/>
        </p:nvSpPr>
        <p:spPr bwMode="auto">
          <a:xfrm>
            <a:off x="304800" y="914400"/>
            <a:ext cx="8534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a:latin typeface="Calvert MT Bd" charset="0"/>
                <a:ea typeface="Osaka" charset="0"/>
                <a:cs typeface="Osaka" charset="0"/>
              </a:rPr>
              <a:t>SEE</a:t>
            </a:r>
          </a:p>
          <a:p>
            <a:pPr algn="ctr">
              <a:spcBef>
                <a:spcPct val="50000"/>
              </a:spcBef>
            </a:pPr>
            <a:r>
              <a:rPr lang="en-US" sz="7700">
                <a:latin typeface="Calvert MT Bd" charset="0"/>
                <a:ea typeface="Osaka" charset="0"/>
                <a:cs typeface="Osaka" charset="0"/>
              </a:rPr>
              <a:t>ASK</a:t>
            </a:r>
          </a:p>
          <a:p>
            <a:pPr algn="ctr">
              <a:spcBef>
                <a:spcPct val="50000"/>
              </a:spcBef>
            </a:pPr>
            <a:r>
              <a:rPr lang="en-US" sz="7700">
                <a:latin typeface="Calvert MT Bd" charset="0"/>
                <a:ea typeface="Osaka" charset="0"/>
                <a:cs typeface="Osaka" charset="0"/>
              </a:rPr>
              <a:t>INTERPRET</a:t>
            </a:r>
            <a:endParaRPr lang="de-DE" sz="6000">
              <a:latin typeface="Calvert MT Bd" charset="0"/>
              <a:ea typeface="Osaka" charset="0"/>
              <a:cs typeface="Osaka" charset="0"/>
            </a:endParaRPr>
          </a:p>
        </p:txBody>
      </p:sp>
    </p:spTree>
    <p:extLst>
      <p:ext uri="{BB962C8B-B14F-4D97-AF65-F5344CB8AC3E}">
        <p14:creationId xmlns:p14="http://schemas.microsoft.com/office/powerpoint/2010/main" val="399056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8" descr="home.tiff"/>
          <p:cNvPicPr>
            <a:picLocks noChangeAspect="1"/>
          </p:cNvPicPr>
          <p:nvPr/>
        </p:nvPicPr>
        <p:blipFill>
          <a:blip r:embed="rId3">
            <a:extLst>
              <a:ext uri="{28A0092B-C50C-407E-A947-70E740481C1C}">
                <a14:useLocalDpi xmlns:a14="http://schemas.microsoft.com/office/drawing/2010/main" val="0"/>
              </a:ext>
            </a:extLst>
          </a:blip>
          <a:srcRect r="106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9"/>
          <p:cNvSpPr>
            <a:spLocks noChangeArrowheads="1"/>
          </p:cNvSpPr>
          <p:nvPr/>
        </p:nvSpPr>
        <p:spPr bwMode="auto">
          <a:xfrm>
            <a:off x="4800600" y="457200"/>
            <a:ext cx="4876800" cy="1143000"/>
          </a:xfrm>
          <a:prstGeom prst="rect">
            <a:avLst/>
          </a:prstGeom>
          <a:solidFill>
            <a:schemeClr val="bg1">
              <a:alpha val="69019"/>
            </a:schemeClr>
          </a:solidFill>
          <a:ln w="9525">
            <a:solidFill>
              <a:schemeClr val="bg1">
                <a:alpha val="45097"/>
              </a:schemeClr>
            </a:solidFill>
            <a:miter lim="800000"/>
            <a:headEnd/>
            <a:tailEnd/>
          </a:ln>
        </p:spPr>
        <p:txBody>
          <a:bodyPr wrap="none" anchor="ctr"/>
          <a:lstStyle/>
          <a:p>
            <a:endParaRPr lang="en-US"/>
          </a:p>
        </p:txBody>
      </p:sp>
      <p:sp>
        <p:nvSpPr>
          <p:cNvPr id="100355" name="Rectangle 4"/>
          <p:cNvSpPr>
            <a:spLocks noChangeArrowheads="1"/>
          </p:cNvSpPr>
          <p:nvPr/>
        </p:nvSpPr>
        <p:spPr bwMode="auto">
          <a:xfrm>
            <a:off x="4876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b="1">
                <a:latin typeface="Calvert MT Bd" charset="0"/>
              </a:rPr>
              <a:t>See </a:t>
            </a:r>
            <a:r>
              <a:rPr lang="en-GB" sz="3500">
                <a:latin typeface="Calvert MT Bd" charset="0"/>
              </a:rPr>
              <a:t>how people live</a:t>
            </a:r>
            <a:endParaRPr lang="en-GB" sz="2800" b="1"/>
          </a:p>
        </p:txBody>
      </p:sp>
    </p:spTree>
    <p:extLst>
      <p:ext uri="{BB962C8B-B14F-4D97-AF65-F5344CB8AC3E}">
        <p14:creationId xmlns:p14="http://schemas.microsoft.com/office/powerpoint/2010/main" val="1894828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81400"/>
            <a:ext cx="40449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3" descr="bd0049-001"/>
          <p:cNvPicPr>
            <a:picLocks noChangeAspect="1" noChangeArrowheads="1"/>
          </p:cNvPicPr>
          <p:nvPr/>
        </p:nvPicPr>
        <p:blipFill>
          <a:blip r:embed="rId5">
            <a:extLst>
              <a:ext uri="{28A0092B-C50C-407E-A947-70E740481C1C}">
                <a14:useLocalDpi xmlns:a14="http://schemas.microsoft.com/office/drawing/2010/main" val="0"/>
              </a:ext>
            </a:extLst>
          </a:blip>
          <a:srcRect t="7692" b="15385"/>
          <a:stretch>
            <a:fillRect/>
          </a:stretch>
        </p:blipFill>
        <p:spPr bwMode="auto">
          <a:xfrm>
            <a:off x="457200" y="35814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3" name="AutoShape 2"/>
          <p:cNvGraphicFramePr>
            <a:graphicFrameLocks noChangeAspect="1"/>
          </p:cNvGraphicFramePr>
          <p:nvPr/>
        </p:nvGraphicFramePr>
        <p:xfrm>
          <a:off x="2978150" y="1371600"/>
          <a:ext cx="3187700" cy="2895600"/>
        </p:xfrm>
        <a:graphic>
          <a:graphicData uri="http://schemas.openxmlformats.org/presentationml/2006/ole">
            <mc:AlternateContent xmlns:mc="http://schemas.openxmlformats.org/markup-compatibility/2006">
              <mc:Choice xmlns:v="urn:schemas-microsoft-com:vml" Requires="v">
                <p:oleObj spid="_x0000_s210976" name="Worksheet" r:id="rId6" imgW="0" imgH="0" progId="Excel.Sheet.8">
                  <p:embed/>
                </p:oleObj>
              </mc:Choice>
              <mc:Fallback>
                <p:oleObj name="Worksheet" r:id="rId6" imgW="0" imgH="0" progId="Excel.Sheet.8">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78150" y="1371600"/>
                        <a:ext cx="3187700" cy="28956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2404" name="Rectangle 3"/>
          <p:cNvSpPr>
            <a:spLocks noChangeArrowheads="1"/>
          </p:cNvSpPr>
          <p:nvPr/>
        </p:nvSpPr>
        <p:spPr bwMode="auto">
          <a:xfrm>
            <a:off x="762000" y="3200400"/>
            <a:ext cx="4648200" cy="1447800"/>
          </a:xfrm>
          <a:prstGeom prst="rect">
            <a:avLst/>
          </a:prstGeom>
          <a:solidFill>
            <a:schemeClr val="bg1">
              <a:alpha val="90979"/>
            </a:schemeClr>
          </a:solidFill>
          <a:ln w="9525">
            <a:solidFill>
              <a:schemeClr val="bg1">
                <a:alpha val="45097"/>
              </a:schemeClr>
            </a:solidFill>
            <a:miter lim="800000"/>
            <a:headEnd/>
            <a:tailEnd/>
          </a:ln>
        </p:spPr>
        <p:txBody>
          <a:bodyPr wrap="none" anchor="ctr"/>
          <a:lstStyle/>
          <a:p>
            <a:endParaRPr lang="en-US"/>
          </a:p>
        </p:txBody>
      </p:sp>
      <p:sp>
        <p:nvSpPr>
          <p:cNvPr id="102405" name="Rectangle 4"/>
          <p:cNvSpPr>
            <a:spLocks noChangeArrowheads="1"/>
          </p:cNvSpPr>
          <p:nvPr/>
        </p:nvSpPr>
        <p:spPr bwMode="auto">
          <a:xfrm>
            <a:off x="838200" y="34290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b="1">
                <a:latin typeface="Calvert MT Bd" charset="0"/>
              </a:rPr>
              <a:t>Ask </a:t>
            </a:r>
            <a:r>
              <a:rPr lang="en-GB" sz="3500">
                <a:latin typeface="Calvert MT Bd" charset="0"/>
              </a:rPr>
              <a:t>them what they actually do </a:t>
            </a:r>
            <a:endParaRPr lang="en-GB" sz="2800" b="1"/>
          </a:p>
        </p:txBody>
      </p:sp>
      <p:pic>
        <p:nvPicPr>
          <p:cNvPr id="10240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81000"/>
            <a:ext cx="39735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2" descr="anetter granny black"/>
          <p:cNvPicPr>
            <a:picLocks noChangeAspect="1" noChangeArrowheads="1"/>
          </p:cNvPicPr>
          <p:nvPr/>
        </p:nvPicPr>
        <p:blipFill>
          <a:blip r:embed="rId8">
            <a:extLst>
              <a:ext uri="{28A0092B-C50C-407E-A947-70E740481C1C}">
                <a14:useLocalDpi xmlns:a14="http://schemas.microsoft.com/office/drawing/2010/main" val="0"/>
              </a:ext>
            </a:extLst>
          </a:blip>
          <a:srcRect l="3197" t="7719" r="3343" b="18179"/>
          <a:stretch>
            <a:fillRect/>
          </a:stretch>
        </p:blipFill>
        <p:spPr bwMode="auto">
          <a:xfrm>
            <a:off x="4572000" y="381000"/>
            <a:ext cx="4038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8"/>
          <p:cNvSpPr>
            <a:spLocks noChangeArrowheads="1"/>
          </p:cNvSpPr>
          <p:nvPr/>
        </p:nvSpPr>
        <p:spPr bwMode="auto">
          <a:xfrm>
            <a:off x="0" y="0"/>
            <a:ext cx="9144000" cy="6858000"/>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pic>
        <p:nvPicPr>
          <p:cNvPr id="104450" name="Picture 4" descr="Living room 1"/>
          <p:cNvPicPr>
            <a:picLocks noChangeAspect="1" noChangeArrowheads="1"/>
          </p:cNvPicPr>
          <p:nvPr/>
        </p:nvPicPr>
        <p:blipFill>
          <a:blip r:embed="rId3">
            <a:lum bright="6000" contrast="20000"/>
            <a:extLst>
              <a:ext uri="{28A0092B-C50C-407E-A947-70E740481C1C}">
                <a14:useLocalDpi xmlns:a14="http://schemas.microsoft.com/office/drawing/2010/main" val="0"/>
              </a:ext>
            </a:extLst>
          </a:blip>
          <a:srcRect/>
          <a:stretch>
            <a:fillRect/>
          </a:stretch>
        </p:blipFill>
        <p:spPr bwMode="auto">
          <a:xfrm>
            <a:off x="609600" y="762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Living room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7620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Living room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38100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7" descr="Living room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810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Rectangle 3"/>
          <p:cNvSpPr>
            <a:spLocks noChangeArrowheads="1"/>
          </p:cNvSpPr>
          <p:nvPr/>
        </p:nvSpPr>
        <p:spPr bwMode="auto">
          <a:xfrm>
            <a:off x="381000" y="76200"/>
            <a:ext cx="4648200" cy="838200"/>
          </a:xfrm>
          <a:prstGeom prst="rect">
            <a:avLst/>
          </a:prstGeom>
          <a:solidFill>
            <a:schemeClr val="bg1">
              <a:alpha val="90979"/>
            </a:schemeClr>
          </a:solidFill>
          <a:ln w="9525">
            <a:solidFill>
              <a:schemeClr val="bg1">
                <a:alpha val="45097"/>
              </a:schemeClr>
            </a:solidFill>
            <a:miter lim="800000"/>
            <a:headEnd/>
            <a:tailEnd/>
          </a:ln>
        </p:spPr>
        <p:txBody>
          <a:bodyPr wrap="none" anchor="ctr"/>
          <a:lstStyle/>
          <a:p>
            <a:endParaRPr lang="en-US"/>
          </a:p>
        </p:txBody>
      </p:sp>
      <p:sp>
        <p:nvSpPr>
          <p:cNvPr id="104456" name="Rectangle 9"/>
          <p:cNvSpPr>
            <a:spLocks noChangeArrowheads="1"/>
          </p:cNvSpPr>
          <p:nvPr/>
        </p:nvSpPr>
        <p:spPr bwMode="auto">
          <a:xfrm>
            <a:off x="533400" y="-1524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Arial" charset="0"/>
              </a:rPr>
              <a:t>Make </a:t>
            </a:r>
            <a:r>
              <a:rPr lang="en-GB" sz="3500" b="1">
                <a:latin typeface="Arial" charset="0"/>
              </a:rPr>
              <a:t>interpretations</a:t>
            </a:r>
            <a:endParaRPr lang="en-GB" sz="2800" b="1">
              <a:latin typeface="Arial" charset="0"/>
            </a:endParaRPr>
          </a:p>
        </p:txBody>
      </p:sp>
    </p:spTree>
    <p:extLst>
      <p:ext uri="{BB962C8B-B14F-4D97-AF65-F5344CB8AC3E}">
        <p14:creationId xmlns:p14="http://schemas.microsoft.com/office/powerpoint/2010/main" val="3532785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304800" y="304800"/>
            <a:ext cx="8529638" cy="6046788"/>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08546" name="Rectangle 13"/>
          <p:cNvSpPr>
            <a:spLocks noChangeArrowheads="1"/>
          </p:cNvSpPr>
          <p:nvPr/>
        </p:nvSpPr>
        <p:spPr bwMode="auto">
          <a:xfrm>
            <a:off x="152400" y="533400"/>
            <a:ext cx="5791200" cy="725488"/>
          </a:xfrm>
          <a:prstGeom prst="rect">
            <a:avLst/>
          </a:prstGeom>
          <a:solidFill>
            <a:srgbClr val="FF000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pic>
        <p:nvPicPr>
          <p:cNvPr id="1085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7"/>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Arial" charset="0"/>
              </a:rPr>
              <a:t>Follow people around</a:t>
            </a:r>
            <a:endParaRPr lang="en-GB" sz="2800" b="1">
              <a:latin typeface="Arial" charset="0"/>
            </a:endParaRPr>
          </a:p>
        </p:txBody>
      </p:sp>
      <p:pic>
        <p:nvPicPr>
          <p:cNvPr id="1085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47800"/>
            <a:ext cx="2900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566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304800" y="304800"/>
            <a:ext cx="8529638" cy="6046788"/>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0594" name="Rectangle 11"/>
          <p:cNvSpPr>
            <a:spLocks noChangeArrowheads="1"/>
          </p:cNvSpPr>
          <p:nvPr/>
        </p:nvSpPr>
        <p:spPr bwMode="auto">
          <a:xfrm>
            <a:off x="152400" y="533400"/>
            <a:ext cx="5791200" cy="725488"/>
          </a:xfrm>
          <a:prstGeom prst="rect">
            <a:avLst/>
          </a:prstGeom>
          <a:solidFill>
            <a:srgbClr val="FF000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0595" name="Rectangle 3"/>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Arial" charset="0"/>
              </a:rPr>
              <a:t>Set people tasks</a:t>
            </a:r>
            <a:endParaRPr lang="en-GB" sz="2800" b="1">
              <a:latin typeface="Arial" charset="0"/>
            </a:endParaRPr>
          </a:p>
        </p:txBody>
      </p:sp>
      <p:pic>
        <p:nvPicPr>
          <p:cNvPr id="2" name="bacon Ed Goodwi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482" y="1650762"/>
            <a:ext cx="5282117" cy="3961588"/>
          </a:xfrm>
          <a:prstGeom prst="rect">
            <a:avLst/>
          </a:prstGeom>
        </p:spPr>
      </p:pic>
    </p:spTree>
    <p:extLst>
      <p:ext uri="{BB962C8B-B14F-4D97-AF65-F5344CB8AC3E}">
        <p14:creationId xmlns:p14="http://schemas.microsoft.com/office/powerpoint/2010/main" val="11414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ChangeArrowheads="1"/>
          </p:cNvSpPr>
          <p:nvPr/>
        </p:nvSpPr>
        <p:spPr bwMode="auto">
          <a:xfrm>
            <a:off x="304800" y="304800"/>
            <a:ext cx="8529638" cy="6046788"/>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2642" name="Rectangle 11"/>
          <p:cNvSpPr>
            <a:spLocks noChangeArrowheads="1"/>
          </p:cNvSpPr>
          <p:nvPr/>
        </p:nvSpPr>
        <p:spPr bwMode="auto">
          <a:xfrm>
            <a:off x="152400" y="533400"/>
            <a:ext cx="8077200" cy="725488"/>
          </a:xfrm>
          <a:prstGeom prst="rect">
            <a:avLst/>
          </a:prstGeom>
          <a:solidFill>
            <a:srgbClr val="FF000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2643" name="Rectangle 3"/>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Arial" charset="0"/>
              </a:rPr>
              <a:t>Experience their world</a:t>
            </a:r>
            <a:endParaRPr lang="en-GB" sz="2800" b="1">
              <a:latin typeface="Arial" charset="0"/>
            </a:endParaRPr>
          </a:p>
        </p:txBody>
      </p:sp>
      <p:graphicFrame>
        <p:nvGraphicFramePr>
          <p:cNvPr id="112644" name="AutoShape 2"/>
          <p:cNvGraphicFramePr>
            <a:graphicFrameLocks noChangeAspect="1"/>
          </p:cNvGraphicFramePr>
          <p:nvPr/>
        </p:nvGraphicFramePr>
        <p:xfrm>
          <a:off x="2978150" y="1371600"/>
          <a:ext cx="3187700" cy="2895600"/>
        </p:xfrm>
        <a:graphic>
          <a:graphicData uri="http://schemas.openxmlformats.org/presentationml/2006/ole">
            <mc:AlternateContent xmlns:mc="http://schemas.openxmlformats.org/markup-compatibility/2006">
              <mc:Choice xmlns:v="urn:schemas-microsoft-com:vml" Requires="v">
                <p:oleObj spid="_x0000_s221216" name="Worksheet" r:id="rId4" imgW="0" imgH="0" progId="Excel.Sheet.8">
                  <p:embed/>
                </p:oleObj>
              </mc:Choice>
              <mc:Fallback>
                <p:oleObj name="Worksheet" r:id="rId4" imgW="0" imgH="0" progId="Excel.Sheet.8">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78150" y="1371600"/>
                        <a:ext cx="3187700" cy="28956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12645" name="Picture 7" descr="Ross_Guide Dog.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6489700"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875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shopping_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1371600"/>
            <a:ext cx="281463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descr="MegumiFujikawa"/>
          <p:cNvPicPr>
            <a:picLocks noChangeAspect="1" noChangeArrowheads="1"/>
          </p:cNvPicPr>
          <p:nvPr/>
        </p:nvPicPr>
        <p:blipFill>
          <a:blip r:embed="rId4">
            <a:extLst>
              <a:ext uri="{28A0092B-C50C-407E-A947-70E740481C1C}">
                <a14:useLocalDpi xmlns:a14="http://schemas.microsoft.com/office/drawing/2010/main" val="0"/>
              </a:ext>
            </a:extLst>
          </a:blip>
          <a:srcRect b="5658"/>
          <a:stretch>
            <a:fillRect/>
          </a:stretch>
        </p:blipFill>
        <p:spPr bwMode="auto">
          <a:xfrm>
            <a:off x="6019800" y="3352800"/>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06513"/>
            <a:ext cx="24384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p:cNvPicPr>
            <a:picLocks noChangeAspect="1" noChangeArrowheads="1"/>
          </p:cNvPicPr>
          <p:nvPr/>
        </p:nvPicPr>
        <p:blipFill>
          <a:blip r:embed="rId6">
            <a:extLst>
              <a:ext uri="{28A0092B-C50C-407E-A947-70E740481C1C}">
                <a14:useLocalDpi xmlns:a14="http://schemas.microsoft.com/office/drawing/2010/main" val="0"/>
              </a:ext>
            </a:extLst>
          </a:blip>
          <a:srcRect t="25008"/>
          <a:stretch>
            <a:fillRect/>
          </a:stretch>
        </p:blipFill>
        <p:spPr bwMode="auto">
          <a:xfrm>
            <a:off x="301625" y="3352800"/>
            <a:ext cx="2489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merih2"/>
          <p:cNvPicPr>
            <a:picLocks noChangeAspect="1" noChangeArrowheads="1"/>
          </p:cNvPicPr>
          <p:nvPr/>
        </p:nvPicPr>
        <p:blipFill>
          <a:blip r:embed="rId7">
            <a:extLst>
              <a:ext uri="{28A0092B-C50C-407E-A947-70E740481C1C}">
                <a14:useLocalDpi xmlns:a14="http://schemas.microsoft.com/office/drawing/2010/main" val="0"/>
              </a:ext>
            </a:extLst>
          </a:blip>
          <a:srcRect r="4762" b="14285"/>
          <a:stretch>
            <a:fillRect/>
          </a:stretch>
        </p:blipFill>
        <p:spPr bwMode="auto">
          <a:xfrm>
            <a:off x="2743200" y="1371600"/>
            <a:ext cx="3276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chromacorridor"/>
          <p:cNvPicPr>
            <a:picLocks noChangeAspect="1" noChangeArrowheads="1"/>
          </p:cNvPicPr>
          <p:nvPr/>
        </p:nvPicPr>
        <p:blipFill>
          <a:blip r:embed="rId8">
            <a:extLst>
              <a:ext uri="{28A0092B-C50C-407E-A947-70E740481C1C}">
                <a14:useLocalDpi xmlns:a14="http://schemas.microsoft.com/office/drawing/2010/main" val="0"/>
              </a:ext>
            </a:extLst>
          </a:blip>
          <a:srcRect t="14963"/>
          <a:stretch>
            <a:fillRect/>
          </a:stretch>
        </p:blipFill>
        <p:spPr bwMode="auto">
          <a:xfrm>
            <a:off x="2819400" y="3592513"/>
            <a:ext cx="32766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8"/>
          <p:cNvSpPr>
            <a:spLocks noChangeArrowheads="1"/>
          </p:cNvSpPr>
          <p:nvPr/>
        </p:nvSpPr>
        <p:spPr bwMode="auto">
          <a:xfrm>
            <a:off x="304800" y="228600"/>
            <a:ext cx="8583613" cy="1143000"/>
          </a:xfrm>
          <a:prstGeom prst="rect">
            <a:avLst/>
          </a:prstGeom>
          <a:solidFill>
            <a:srgbClr val="C0C0C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7416" name="Rectangle 9"/>
          <p:cNvSpPr>
            <a:spLocks noChangeArrowheads="1"/>
          </p:cNvSpPr>
          <p:nvPr/>
        </p:nvSpPr>
        <p:spPr bwMode="auto">
          <a:xfrm>
            <a:off x="304800" y="3352800"/>
            <a:ext cx="86106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endParaRPr>
          </a:p>
        </p:txBody>
      </p:sp>
      <p:sp>
        <p:nvSpPr>
          <p:cNvPr id="17417" name="Rectangle 10"/>
          <p:cNvSpPr>
            <a:spLocks noChangeArrowheads="1"/>
          </p:cNvSpPr>
          <p:nvPr/>
        </p:nvSpPr>
        <p:spPr bwMode="auto">
          <a:xfrm>
            <a:off x="304800" y="5791200"/>
            <a:ext cx="86106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endParaRPr>
          </a:p>
        </p:txBody>
      </p:sp>
      <p:sp>
        <p:nvSpPr>
          <p:cNvPr id="17418" name="Rectangle 11"/>
          <p:cNvSpPr>
            <a:spLocks noChangeArrowheads="1"/>
          </p:cNvSpPr>
          <p:nvPr/>
        </p:nvSpPr>
        <p:spPr bwMode="auto">
          <a:xfrm>
            <a:off x="2743200" y="1371600"/>
            <a:ext cx="76200" cy="539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endParaRPr>
          </a:p>
        </p:txBody>
      </p:sp>
      <p:sp>
        <p:nvSpPr>
          <p:cNvPr id="17419" name="Rectangle 12"/>
          <p:cNvSpPr>
            <a:spLocks noChangeArrowheads="1"/>
          </p:cNvSpPr>
          <p:nvPr/>
        </p:nvSpPr>
        <p:spPr bwMode="auto">
          <a:xfrm>
            <a:off x="6019800" y="1371600"/>
            <a:ext cx="76200" cy="5399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endParaRPr>
          </a:p>
        </p:txBody>
      </p:sp>
      <p:sp>
        <p:nvSpPr>
          <p:cNvPr id="17420" name="Rectangle 14"/>
          <p:cNvSpPr>
            <a:spLocks noChangeArrowheads="1"/>
          </p:cNvSpPr>
          <p:nvPr/>
        </p:nvSpPr>
        <p:spPr bwMode="auto">
          <a:xfrm>
            <a:off x="301625" y="5715000"/>
            <a:ext cx="8637588" cy="838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pic>
        <p:nvPicPr>
          <p:cNvPr id="17421"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5832475"/>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6" descr="nhs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5975350"/>
            <a:ext cx="609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5984875"/>
            <a:ext cx="9144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4200" y="5867400"/>
            <a:ext cx="1447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13350" y="5943600"/>
            <a:ext cx="806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01000" y="6011863"/>
            <a:ext cx="762000"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4" descr="HHC_for_design_logo_RGB.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71488" y="381000"/>
            <a:ext cx="5319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9688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ChangeArrowheads="1"/>
          </p:cNvSpPr>
          <p:nvPr/>
        </p:nvSpPr>
        <p:spPr bwMode="auto">
          <a:xfrm>
            <a:off x="304800" y="304800"/>
            <a:ext cx="8529638" cy="6046788"/>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6738" name="Rectangle 11"/>
          <p:cNvSpPr>
            <a:spLocks noChangeArrowheads="1"/>
          </p:cNvSpPr>
          <p:nvPr/>
        </p:nvSpPr>
        <p:spPr bwMode="auto">
          <a:xfrm>
            <a:off x="152400" y="533400"/>
            <a:ext cx="8077200" cy="725488"/>
          </a:xfrm>
          <a:prstGeom prst="rect">
            <a:avLst/>
          </a:prstGeom>
          <a:solidFill>
            <a:srgbClr val="FF0000">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16739" name="Rectangle 3"/>
          <p:cNvSpPr>
            <a:spLocks noChangeArrowheads="1"/>
          </p:cNvSpPr>
          <p:nvPr/>
        </p:nvSpPr>
        <p:spPr bwMode="auto">
          <a:xfrm>
            <a:off x="457200" y="3048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Arial" charset="0"/>
              </a:rPr>
              <a:t>Capture emotions as well</a:t>
            </a:r>
            <a:endParaRPr lang="en-GB" sz="2800" b="1">
              <a:latin typeface="Arial" charset="0"/>
            </a:endParaRPr>
          </a:p>
        </p:txBody>
      </p:sp>
      <p:graphicFrame>
        <p:nvGraphicFramePr>
          <p:cNvPr id="116740" name="AutoShape 2"/>
          <p:cNvGraphicFramePr>
            <a:graphicFrameLocks noChangeAspect="1"/>
          </p:cNvGraphicFramePr>
          <p:nvPr/>
        </p:nvGraphicFramePr>
        <p:xfrm>
          <a:off x="2978150" y="1371600"/>
          <a:ext cx="3187700" cy="2895600"/>
        </p:xfrm>
        <a:graphic>
          <a:graphicData uri="http://schemas.openxmlformats.org/presentationml/2006/ole">
            <mc:AlternateContent xmlns:mc="http://schemas.openxmlformats.org/markup-compatibility/2006">
              <mc:Choice xmlns:v="urn:schemas-microsoft-com:vml" Requires="v">
                <p:oleObj spid="_x0000_s227360" name="Worksheet" r:id="rId4" imgW="0" imgH="0" progId="Excel.Sheet.8">
                  <p:embed/>
                </p:oleObj>
              </mc:Choice>
              <mc:Fallback>
                <p:oleObj name="Worksheet" r:id="rId4" imgW="0" imgH="0" progId="Excel.Sheet.8">
                  <p:embed/>
                  <p:pic>
                    <p:nvPicPr>
                      <p:cNvPr id="0" name=""/>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78150" y="1371600"/>
                        <a:ext cx="3187700" cy="28956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16741" name="Picture 6" descr="Cian_emotion.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73914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376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530" name="Text Box 5"/>
          <p:cNvSpPr txBox="1">
            <a:spLocks noChangeArrowheads="1"/>
          </p:cNvSpPr>
          <p:nvPr/>
        </p:nvSpPr>
        <p:spPr bwMode="auto">
          <a:xfrm>
            <a:off x="304800" y="914400"/>
            <a:ext cx="8534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dirty="0" smtClean="0">
                <a:latin typeface="Arial" charset="0"/>
                <a:ea typeface="Osaka" charset="0"/>
                <a:cs typeface="Osaka" charset="0"/>
              </a:rPr>
              <a:t>THE PROJECTS</a:t>
            </a:r>
            <a:endParaRPr lang="de-DE" sz="6000" dirty="0">
              <a:latin typeface="Arial" charset="0"/>
              <a:ea typeface="Osaka" charset="0"/>
              <a:cs typeface="Osaka" charset="0"/>
            </a:endParaRPr>
          </a:p>
        </p:txBody>
      </p:sp>
    </p:spTree>
    <p:extLst>
      <p:ext uri="{BB962C8B-B14F-4D97-AF65-F5344CB8AC3E}">
        <p14:creationId xmlns:p14="http://schemas.microsoft.com/office/powerpoint/2010/main" val="280125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608013" y="1562100"/>
            <a:ext cx="1258887" cy="268288"/>
          </a:xfrm>
          <a:prstGeom prst="rect">
            <a:avLst/>
          </a:prstGeom>
          <a:solidFill>
            <a:srgbClr val="FFFFFF"/>
          </a:solidFill>
          <a:ln w="9525">
            <a:solidFill>
              <a:srgbClr val="FFFFFF"/>
            </a:solidFill>
            <a:miter lim="800000"/>
            <a:headEnd/>
            <a:tailEnd/>
          </a:ln>
        </p:spPr>
        <p:txBody>
          <a:bodyPr/>
          <a:lstStyle/>
          <a:p>
            <a:endParaRPr lang="en-US"/>
          </a:p>
        </p:txBody>
      </p:sp>
      <p:grpSp>
        <p:nvGrpSpPr>
          <p:cNvPr id="220163" name="Group 3"/>
          <p:cNvGrpSpPr>
            <a:grpSpLocks/>
          </p:cNvGrpSpPr>
          <p:nvPr/>
        </p:nvGrpSpPr>
        <p:grpSpPr bwMode="auto">
          <a:xfrm>
            <a:off x="608013" y="1562100"/>
            <a:ext cx="1177925" cy="268288"/>
            <a:chOff x="544" y="1400"/>
            <a:chExt cx="1056" cy="240"/>
          </a:xfrm>
        </p:grpSpPr>
        <p:sp>
          <p:nvSpPr>
            <p:cNvPr id="220167" name="Rectangle 4"/>
            <p:cNvSpPr>
              <a:spLocks noChangeArrowheads="1"/>
            </p:cNvSpPr>
            <p:nvPr/>
          </p:nvSpPr>
          <p:spPr bwMode="auto">
            <a:xfrm>
              <a:off x="544" y="1400"/>
              <a:ext cx="1056" cy="240"/>
            </a:xfrm>
            <a:prstGeom prst="rect">
              <a:avLst/>
            </a:prstGeom>
            <a:solidFill>
              <a:srgbClr val="FFFFFF"/>
            </a:solidFill>
            <a:ln w="9525">
              <a:solidFill>
                <a:srgbClr val="FFFFFF"/>
              </a:solidFill>
              <a:miter lim="800000"/>
              <a:headEnd/>
              <a:tailEnd/>
            </a:ln>
          </p:spPr>
          <p:txBody>
            <a:bodyPr/>
            <a:lstStyle/>
            <a:p>
              <a:endParaRPr lang="en-US"/>
            </a:p>
          </p:txBody>
        </p:sp>
      </p:grpSp>
      <p:sp>
        <p:nvSpPr>
          <p:cNvPr id="220164" name="Rectangle 5"/>
          <p:cNvSpPr>
            <a:spLocks noChangeArrowheads="1"/>
          </p:cNvSpPr>
          <p:nvPr/>
        </p:nvSpPr>
        <p:spPr bwMode="auto">
          <a:xfrm>
            <a:off x="304800" y="381000"/>
            <a:ext cx="8529638" cy="5970588"/>
          </a:xfrm>
          <a:prstGeom prst="rect">
            <a:avLst/>
          </a:prstGeom>
          <a:solidFill>
            <a:srgbClr val="00D7D3">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0165" name="Text Box 8"/>
          <p:cNvSpPr txBox="1">
            <a:spLocks noChangeArrowheads="1"/>
          </p:cNvSpPr>
          <p:nvPr/>
        </p:nvSpPr>
        <p:spPr bwMode="auto">
          <a:xfrm>
            <a:off x="304800" y="381000"/>
            <a:ext cx="8458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3500">
                <a:latin typeface="Calvert MT Bd" charset="0"/>
              </a:rPr>
              <a:t>Indulgent bathroom</a:t>
            </a:r>
          </a:p>
          <a:p>
            <a:pPr>
              <a:lnSpc>
                <a:spcPct val="10000"/>
              </a:lnSpc>
              <a:spcBef>
                <a:spcPct val="50000"/>
              </a:spcBef>
            </a:pPr>
            <a:r>
              <a:rPr lang="en-US" sz="2500">
                <a:latin typeface="Calvert MT Bd" charset="0"/>
              </a:rPr>
              <a:t>beauty and ageing in the bathroom</a:t>
            </a:r>
            <a:endParaRPr lang="de-DE" sz="3500">
              <a:latin typeface="Calvert MT Bd" charset="0"/>
            </a:endParaRPr>
          </a:p>
        </p:txBody>
      </p:sp>
      <p:pic>
        <p:nvPicPr>
          <p:cNvPr id="22016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410200"/>
            <a:ext cx="1676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366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4"/>
          <p:cNvSpPr>
            <a:spLocks noChangeArrowheads="1"/>
          </p:cNvSpPr>
          <p:nvPr/>
        </p:nvSpPr>
        <p:spPr bwMode="auto">
          <a:xfrm>
            <a:off x="0" y="0"/>
            <a:ext cx="9144000" cy="6858000"/>
          </a:xfrm>
          <a:prstGeom prst="rect">
            <a:avLst/>
          </a:prstGeom>
          <a:solidFill>
            <a:srgbClr val="00D7D3">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6307" name="Rectangle 2"/>
          <p:cNvSpPr>
            <a:spLocks noChangeArrowheads="1"/>
          </p:cNvSpPr>
          <p:nvPr/>
        </p:nvSpPr>
        <p:spPr bwMode="auto">
          <a:xfrm>
            <a:off x="935038" y="304800"/>
            <a:ext cx="80946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GB" b="1">
                <a:solidFill>
                  <a:schemeClr val="tx2"/>
                </a:solidFill>
                <a:latin typeface="Calvert MT" charset="0"/>
              </a:rPr>
              <a:t>Concept_tree</a:t>
            </a:r>
            <a:endParaRPr lang="en-GB" sz="4000">
              <a:solidFill>
                <a:schemeClr val="bg1"/>
              </a:solidFill>
              <a:latin typeface="Calvert MT" charset="0"/>
            </a:endParaRPr>
          </a:p>
        </p:txBody>
      </p:sp>
      <p:pic>
        <p:nvPicPr>
          <p:cNvPr id="226308" name="Picture 3" descr="*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688" y="685800"/>
            <a:ext cx="6056312"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406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4"/>
          <p:cNvSpPr>
            <a:spLocks noChangeArrowheads="1"/>
          </p:cNvSpPr>
          <p:nvPr/>
        </p:nvSpPr>
        <p:spPr bwMode="auto">
          <a:xfrm>
            <a:off x="0" y="0"/>
            <a:ext cx="9144000" cy="6858000"/>
          </a:xfrm>
          <a:prstGeom prst="rect">
            <a:avLst/>
          </a:prstGeom>
          <a:solidFill>
            <a:srgbClr val="00D7D3">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8355" name="Rectangle 2"/>
          <p:cNvSpPr>
            <a:spLocks noChangeArrowheads="1"/>
          </p:cNvSpPr>
          <p:nvPr/>
        </p:nvSpPr>
        <p:spPr bwMode="auto">
          <a:xfrm>
            <a:off x="935038" y="304800"/>
            <a:ext cx="80946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GB" b="1">
                <a:solidFill>
                  <a:schemeClr val="tx2"/>
                </a:solidFill>
                <a:latin typeface="Calvert MT" charset="0"/>
              </a:rPr>
              <a:t>Concept_waterdrop</a:t>
            </a:r>
            <a:endParaRPr lang="en-GB" sz="4000">
              <a:solidFill>
                <a:schemeClr val="bg1"/>
              </a:solidFill>
              <a:latin typeface="Calvert MT" charset="0"/>
            </a:endParaRPr>
          </a:p>
        </p:txBody>
      </p:sp>
      <p:pic>
        <p:nvPicPr>
          <p:cNvPr id="228356" name="Picture 3" descr="d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87438"/>
            <a:ext cx="8077200"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924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30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442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608013" y="1562100"/>
            <a:ext cx="1258887" cy="268288"/>
          </a:xfrm>
          <a:prstGeom prst="rect">
            <a:avLst/>
          </a:prstGeom>
          <a:solidFill>
            <a:srgbClr val="FFFFFF"/>
          </a:solidFill>
          <a:ln w="9525">
            <a:solidFill>
              <a:srgbClr val="FFFFFF"/>
            </a:solidFill>
            <a:miter lim="800000"/>
            <a:headEnd/>
            <a:tailEnd/>
          </a:ln>
        </p:spPr>
        <p:txBody>
          <a:bodyPr/>
          <a:lstStyle/>
          <a:p>
            <a:endParaRPr lang="en-US"/>
          </a:p>
        </p:txBody>
      </p:sp>
      <p:grpSp>
        <p:nvGrpSpPr>
          <p:cNvPr id="220163" name="Group 3"/>
          <p:cNvGrpSpPr>
            <a:grpSpLocks/>
          </p:cNvGrpSpPr>
          <p:nvPr/>
        </p:nvGrpSpPr>
        <p:grpSpPr bwMode="auto">
          <a:xfrm>
            <a:off x="608013" y="1562100"/>
            <a:ext cx="1177925" cy="268288"/>
            <a:chOff x="544" y="1400"/>
            <a:chExt cx="1056" cy="240"/>
          </a:xfrm>
        </p:grpSpPr>
        <p:sp>
          <p:nvSpPr>
            <p:cNvPr id="220167" name="Rectangle 4"/>
            <p:cNvSpPr>
              <a:spLocks noChangeArrowheads="1"/>
            </p:cNvSpPr>
            <p:nvPr/>
          </p:nvSpPr>
          <p:spPr bwMode="auto">
            <a:xfrm>
              <a:off x="544" y="1400"/>
              <a:ext cx="1056" cy="240"/>
            </a:xfrm>
            <a:prstGeom prst="rect">
              <a:avLst/>
            </a:prstGeom>
            <a:solidFill>
              <a:srgbClr val="FFFFFF"/>
            </a:solidFill>
            <a:ln w="9525">
              <a:solidFill>
                <a:srgbClr val="FFFFFF"/>
              </a:solidFill>
              <a:miter lim="800000"/>
              <a:headEnd/>
              <a:tailEnd/>
            </a:ln>
          </p:spPr>
          <p:txBody>
            <a:bodyPr/>
            <a:lstStyle/>
            <a:p>
              <a:endParaRPr lang="en-US"/>
            </a:p>
          </p:txBody>
        </p:sp>
      </p:grpSp>
      <p:sp>
        <p:nvSpPr>
          <p:cNvPr id="220164" name="Rectangle 5"/>
          <p:cNvSpPr>
            <a:spLocks noChangeArrowheads="1"/>
          </p:cNvSpPr>
          <p:nvPr/>
        </p:nvSpPr>
        <p:spPr bwMode="auto">
          <a:xfrm>
            <a:off x="304800" y="381000"/>
            <a:ext cx="8529638" cy="5970588"/>
          </a:xfrm>
          <a:prstGeom prst="rect">
            <a:avLst/>
          </a:prstGeom>
          <a:solidFill>
            <a:srgbClr val="00D7D3">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0165" name="Text Box 8"/>
          <p:cNvSpPr txBox="1">
            <a:spLocks noChangeArrowheads="1"/>
          </p:cNvSpPr>
          <p:nvPr/>
        </p:nvSpPr>
        <p:spPr bwMode="auto">
          <a:xfrm>
            <a:off x="304800" y="381000"/>
            <a:ext cx="8458200" cy="9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3500" dirty="0" smtClean="0">
                <a:latin typeface="Calvert MT Bd" charset="0"/>
              </a:rPr>
              <a:t>Kitchen Tales</a:t>
            </a:r>
            <a:endParaRPr lang="en-US" sz="3500" dirty="0">
              <a:latin typeface="Calvert MT Bd" charset="0"/>
            </a:endParaRPr>
          </a:p>
          <a:p>
            <a:pPr>
              <a:lnSpc>
                <a:spcPct val="10000"/>
              </a:lnSpc>
              <a:spcBef>
                <a:spcPct val="50000"/>
              </a:spcBef>
            </a:pPr>
            <a:r>
              <a:rPr lang="en-US" sz="2500" dirty="0" smtClean="0">
                <a:latin typeface="Calvert MT Bd" charset="0"/>
              </a:rPr>
              <a:t>Redefining single living</a:t>
            </a:r>
            <a:endParaRPr lang="de-DE" sz="3500" dirty="0">
              <a:latin typeface="Calvert MT Bd"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l="77596"/>
          <a:stretch>
            <a:fillRect/>
          </a:stretch>
        </p:blipFill>
        <p:spPr bwMode="auto">
          <a:xfrm>
            <a:off x="7395585" y="5461350"/>
            <a:ext cx="1219200" cy="71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50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ChangeArrowheads="1"/>
          </p:cNvSpPr>
          <p:nvPr/>
        </p:nvSpPr>
        <p:spPr bwMode="auto">
          <a:xfrm>
            <a:off x="107950" y="260350"/>
            <a:ext cx="41036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ja-JP" altLang="en-US" sz="1600" b="1">
                <a:solidFill>
                  <a:srgbClr val="343434"/>
                </a:solidFill>
                <a:latin typeface="Lucida Sans" charset="0"/>
                <a:ea typeface="Osaka" charset="0"/>
                <a:cs typeface="Osaka" charset="0"/>
              </a:rPr>
              <a:t>Our Users: </a:t>
            </a:r>
            <a:r>
              <a:rPr lang="en-US" altLang="ja-JP" sz="1600" b="1">
                <a:solidFill>
                  <a:srgbClr val="343434"/>
                </a:solidFill>
                <a:latin typeface="Lucida Sans" charset="0"/>
                <a:ea typeface="Osaka" charset="0"/>
                <a:cs typeface="Osaka" charset="0"/>
              </a:rPr>
              <a:t>Their Kitchen Tales…</a:t>
            </a:r>
            <a:endParaRPr lang="en-US" altLang="ja-JP" sz="1600" b="1">
              <a:solidFill>
                <a:schemeClr val="tx2"/>
              </a:solidFill>
              <a:latin typeface="Lucida Sans" charset="0"/>
              <a:ea typeface="Osaka" charset="0"/>
              <a:cs typeface="Osaka" charset="0"/>
            </a:endParaRPr>
          </a:p>
        </p:txBody>
      </p:sp>
      <p:sp>
        <p:nvSpPr>
          <p:cNvPr id="885763" name="Text Box 3"/>
          <p:cNvSpPr txBox="1">
            <a:spLocks noChangeArrowheads="1"/>
          </p:cNvSpPr>
          <p:nvPr/>
        </p:nvSpPr>
        <p:spPr bwMode="auto">
          <a:xfrm>
            <a:off x="900113" y="5942013"/>
            <a:ext cx="1166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Malika</a:t>
            </a:r>
            <a:r>
              <a:rPr lang="en-GB" sz="1600"/>
              <a:t>, 31</a:t>
            </a:r>
            <a:endParaRPr lang="ja-JP" altLang="en-US" sz="1600">
              <a:ea typeface="Osaka" charset="0"/>
              <a:cs typeface="Osaka" charset="0"/>
            </a:endParaRPr>
          </a:p>
        </p:txBody>
      </p:sp>
      <p:sp>
        <p:nvSpPr>
          <p:cNvPr id="885764" name="Text Box 4"/>
          <p:cNvSpPr txBox="1">
            <a:spLocks noChangeArrowheads="1"/>
          </p:cNvSpPr>
          <p:nvPr/>
        </p:nvSpPr>
        <p:spPr bwMode="auto">
          <a:xfrm>
            <a:off x="6661150" y="5942013"/>
            <a:ext cx="172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Mrs. Milford</a:t>
            </a:r>
            <a:r>
              <a:rPr lang="en-GB" sz="1600"/>
              <a:t>, 86</a:t>
            </a:r>
            <a:endParaRPr lang="ja-JP" altLang="en-US" sz="1600">
              <a:ea typeface="Osaka" charset="0"/>
              <a:cs typeface="Osaka" charset="0"/>
            </a:endParaRPr>
          </a:p>
        </p:txBody>
      </p:sp>
      <p:sp>
        <p:nvSpPr>
          <p:cNvPr id="885765" name="Text Box 5"/>
          <p:cNvSpPr txBox="1">
            <a:spLocks noChangeArrowheads="1"/>
          </p:cNvSpPr>
          <p:nvPr/>
        </p:nvSpPr>
        <p:spPr bwMode="auto">
          <a:xfrm>
            <a:off x="4170363" y="5942013"/>
            <a:ext cx="1166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Honie, </a:t>
            </a:r>
            <a:r>
              <a:rPr lang="en-GB" sz="1600"/>
              <a:t>25</a:t>
            </a:r>
            <a:endParaRPr lang="ja-JP" altLang="en-US" sz="1600">
              <a:ea typeface="Osaka" charset="0"/>
              <a:cs typeface="Osaka" charset="0"/>
            </a:endParaRPr>
          </a:p>
        </p:txBody>
      </p:sp>
      <p:sp>
        <p:nvSpPr>
          <p:cNvPr id="885766" name="Text Box 6"/>
          <p:cNvSpPr txBox="1">
            <a:spLocks noChangeArrowheads="1"/>
          </p:cNvSpPr>
          <p:nvPr/>
        </p:nvSpPr>
        <p:spPr bwMode="auto">
          <a:xfrm>
            <a:off x="900113" y="836613"/>
            <a:ext cx="13684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Helena,</a:t>
            </a:r>
            <a:r>
              <a:rPr lang="en-GB" sz="1600"/>
              <a:t> 27 </a:t>
            </a:r>
            <a:endParaRPr lang="ja-JP" altLang="en-US" sz="1600">
              <a:ea typeface="Osaka" charset="0"/>
              <a:cs typeface="Osaka" charset="0"/>
            </a:endParaRPr>
          </a:p>
        </p:txBody>
      </p:sp>
      <p:sp>
        <p:nvSpPr>
          <p:cNvPr id="885767" name="Text Box 7"/>
          <p:cNvSpPr txBox="1">
            <a:spLocks noChangeArrowheads="1"/>
          </p:cNvSpPr>
          <p:nvPr/>
        </p:nvSpPr>
        <p:spPr bwMode="auto">
          <a:xfrm>
            <a:off x="4092575" y="836613"/>
            <a:ext cx="1271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r>
              <a:rPr lang="en-GB" sz="1600" b="1"/>
              <a:t>Albert,</a:t>
            </a:r>
            <a:r>
              <a:rPr lang="en-GB" sz="1600"/>
              <a:t> 82</a:t>
            </a:r>
            <a:endParaRPr lang="ja-JP" altLang="en-US" sz="1600">
              <a:ea typeface="Osaka" charset="0"/>
              <a:cs typeface="Osaka" charset="0"/>
            </a:endParaRPr>
          </a:p>
        </p:txBody>
      </p:sp>
      <p:sp>
        <p:nvSpPr>
          <p:cNvPr id="885768" name="Text Box 8"/>
          <p:cNvSpPr txBox="1">
            <a:spLocks noChangeArrowheads="1"/>
          </p:cNvSpPr>
          <p:nvPr/>
        </p:nvSpPr>
        <p:spPr bwMode="auto">
          <a:xfrm>
            <a:off x="2700338" y="5805488"/>
            <a:ext cx="10795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endParaRPr lang="en-GB" sz="900"/>
          </a:p>
          <a:p>
            <a:pPr algn="l" eaLnBrk="1" hangingPunct="1"/>
            <a:r>
              <a:rPr lang="en-GB" sz="1600" b="1"/>
              <a:t>Jon,</a:t>
            </a:r>
            <a:r>
              <a:rPr lang="en-GB" sz="1600"/>
              <a:t> 35 </a:t>
            </a:r>
            <a:endParaRPr lang="ja-JP" altLang="en-US" sz="1600">
              <a:ea typeface="Osaka" charset="0"/>
              <a:cs typeface="Osaka" charset="0"/>
            </a:endParaRPr>
          </a:p>
        </p:txBody>
      </p:sp>
      <p:sp>
        <p:nvSpPr>
          <p:cNvPr id="885769" name="Text Box 9"/>
          <p:cNvSpPr txBox="1">
            <a:spLocks noChangeArrowheads="1"/>
          </p:cNvSpPr>
          <p:nvPr/>
        </p:nvSpPr>
        <p:spPr bwMode="auto">
          <a:xfrm>
            <a:off x="7092950" y="836613"/>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Darren</a:t>
            </a:r>
            <a:r>
              <a:rPr lang="en-GB" sz="1600"/>
              <a:t>, 28</a:t>
            </a:r>
            <a:endParaRPr lang="ja-JP" altLang="en-US" sz="1600">
              <a:ea typeface="Osaka" charset="0"/>
              <a:cs typeface="Osaka" charset="0"/>
            </a:endParaRPr>
          </a:p>
        </p:txBody>
      </p:sp>
      <p:sp>
        <p:nvSpPr>
          <p:cNvPr id="885770" name="Text Box 10"/>
          <p:cNvSpPr txBox="1">
            <a:spLocks noChangeArrowheads="1"/>
          </p:cNvSpPr>
          <p:nvPr/>
        </p:nvSpPr>
        <p:spPr bwMode="auto">
          <a:xfrm>
            <a:off x="2484438" y="836613"/>
            <a:ext cx="11509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r>
              <a:rPr lang="en-GB" sz="1600" b="1"/>
              <a:t>Betty,</a:t>
            </a:r>
            <a:r>
              <a:rPr lang="en-GB" sz="1600"/>
              <a:t> 75 </a:t>
            </a:r>
            <a:endParaRPr lang="ja-JP" altLang="en-US" sz="1600">
              <a:ea typeface="Osaka" charset="0"/>
              <a:cs typeface="Osaka" charset="0"/>
            </a:endParaRPr>
          </a:p>
        </p:txBody>
      </p:sp>
      <p:sp>
        <p:nvSpPr>
          <p:cNvPr id="885771" name="Rectangle 11"/>
          <p:cNvSpPr>
            <a:spLocks noChangeArrowheads="1"/>
          </p:cNvSpPr>
          <p:nvPr/>
        </p:nvSpPr>
        <p:spPr bwMode="auto">
          <a:xfrm>
            <a:off x="3455988" y="1173163"/>
            <a:ext cx="714375" cy="46323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85772" name="Picture 12" descr="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7283450" cy="430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079747"/>
      </p:ext>
    </p:extLst>
  </p:cSld>
  <p:clrMapOvr>
    <a:masterClrMapping/>
  </p:clrMapOvr>
  <p:transition>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5953125" cy="6858000"/>
          </a:xfrm>
          <a:prstGeom prst="rect">
            <a:avLst/>
          </a:prstGeom>
          <a:solidFill>
            <a:srgbClr val="00D7D3">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76803" name="Rectangle 5"/>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6804" name="Rectangle 1034"/>
          <p:cNvSpPr>
            <a:spLocks noChangeArrowheads="1"/>
          </p:cNvSpPr>
          <p:nvPr/>
        </p:nvSpPr>
        <p:spPr bwMode="auto">
          <a:xfrm>
            <a:off x="381000" y="377825"/>
            <a:ext cx="7567613" cy="685800"/>
          </a:xfrm>
          <a:prstGeom prst="rect">
            <a:avLst/>
          </a:prstGeom>
          <a:solidFill>
            <a:schemeClr val="bg1">
              <a:alpha val="69019"/>
            </a:schemeClr>
          </a:solidFill>
          <a:ln w="9525">
            <a:solidFill>
              <a:schemeClr val="bg1">
                <a:alpha val="45097"/>
              </a:schemeClr>
            </a:solidFill>
            <a:miter lim="800000"/>
            <a:headEnd/>
            <a:tailEnd/>
          </a:ln>
        </p:spPr>
        <p:txBody>
          <a:bodyPr wrap="none" anchor="ctr"/>
          <a:lstStyle/>
          <a:p>
            <a:endParaRPr lang="en-US"/>
          </a:p>
        </p:txBody>
      </p:sp>
      <p:sp>
        <p:nvSpPr>
          <p:cNvPr id="76805" name="Rectangle 1030"/>
          <p:cNvSpPr>
            <a:spLocks noChangeArrowheads="1"/>
          </p:cNvSpPr>
          <p:nvPr/>
        </p:nvSpPr>
        <p:spPr bwMode="auto">
          <a:xfrm>
            <a:off x="457200" y="123825"/>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Calvert MT Bd" charset="0"/>
              </a:rPr>
              <a:t>Working with business</a:t>
            </a:r>
            <a:endParaRPr lang="en-GB" sz="2800" b="1"/>
          </a:p>
        </p:txBody>
      </p:sp>
      <p:sp>
        <p:nvSpPr>
          <p:cNvPr id="76806" name="Rectangle 1030"/>
          <p:cNvSpPr>
            <a:spLocks noChangeArrowheads="1"/>
          </p:cNvSpPr>
          <p:nvPr/>
        </p:nvSpPr>
        <p:spPr bwMode="auto">
          <a:xfrm>
            <a:off x="381000" y="1925638"/>
            <a:ext cx="86868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dirty="0" smtClean="0">
                <a:latin typeface="Calvert MT Bd" charset="0"/>
              </a:rPr>
              <a:t>130 </a:t>
            </a:r>
            <a:r>
              <a:rPr lang="en-GB" dirty="0">
                <a:latin typeface="Calvert MT Bd" charset="0"/>
              </a:rPr>
              <a:t>people-centred design projects</a:t>
            </a:r>
          </a:p>
          <a:p>
            <a:r>
              <a:rPr lang="en-GB" dirty="0" smtClean="0">
                <a:latin typeface="Calvert MT Bd" charset="0"/>
              </a:rPr>
              <a:t>90 </a:t>
            </a:r>
            <a:r>
              <a:rPr lang="en-GB" dirty="0">
                <a:latin typeface="Calvert MT Bd" charset="0"/>
              </a:rPr>
              <a:t>companies</a:t>
            </a:r>
          </a:p>
          <a:p>
            <a:endParaRPr lang="en-GB" dirty="0">
              <a:latin typeface="Calvert MT Bd" charset="0"/>
            </a:endParaRPr>
          </a:p>
          <a:p>
            <a:r>
              <a:rPr lang="en-GB" dirty="0" smtClean="0">
                <a:latin typeface="Calvert MT Bd" charset="0"/>
              </a:rPr>
              <a:t>3 </a:t>
            </a:r>
            <a:r>
              <a:rPr lang="en-GB" dirty="0">
                <a:latin typeface="Calvert MT Bd" charset="0"/>
              </a:rPr>
              <a:t>million GBP invested by companies</a:t>
            </a:r>
          </a:p>
          <a:p>
            <a:r>
              <a:rPr lang="en-GB" dirty="0">
                <a:latin typeface="Calvert MT Bd" charset="0"/>
              </a:rPr>
              <a:t>We </a:t>
            </a:r>
            <a:r>
              <a:rPr lang="en-GB" dirty="0" err="1">
                <a:latin typeface="Calvert MT Bd" charset="0"/>
              </a:rPr>
              <a:t>matchfund</a:t>
            </a:r>
            <a:r>
              <a:rPr lang="en-GB" dirty="0">
                <a:latin typeface="Calvert MT Bd" charset="0"/>
              </a:rPr>
              <a:t> these projects</a:t>
            </a:r>
          </a:p>
          <a:p>
            <a:endParaRPr lang="en-GB" dirty="0">
              <a:latin typeface="Calvert MT Bd" charset="0"/>
            </a:endParaRPr>
          </a:p>
          <a:p>
            <a:r>
              <a:rPr lang="en-GB" dirty="0">
                <a:latin typeface="Calvert MT Bd" charset="0"/>
              </a:rPr>
              <a:t>Real-life inclusive design</a:t>
            </a:r>
          </a:p>
          <a:p>
            <a:endParaRPr lang="en-GB" dirty="0">
              <a:latin typeface="Calvert MT Bd" charset="0"/>
            </a:endParaRPr>
          </a:p>
        </p:txBody>
      </p:sp>
      <p:pic>
        <p:nvPicPr>
          <p:cNvPr id="7680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765175"/>
            <a:ext cx="15033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5"/>
          <p:cNvPicPr>
            <a:picLocks noChangeAspect="1"/>
          </p:cNvPicPr>
          <p:nvPr/>
        </p:nvPicPr>
        <p:blipFill>
          <a:blip r:embed="rId4">
            <a:extLst>
              <a:ext uri="{28A0092B-C50C-407E-A947-70E740481C1C}">
                <a14:useLocalDpi xmlns:a14="http://schemas.microsoft.com/office/drawing/2010/main" val="0"/>
              </a:ext>
            </a:extLst>
          </a:blip>
          <a:srcRect t="34889" b="35576"/>
          <a:stretch>
            <a:fillRect/>
          </a:stretch>
        </p:blipFill>
        <p:spPr bwMode="auto">
          <a:xfrm>
            <a:off x="6092825" y="1446213"/>
            <a:ext cx="16208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8"/>
          <p:cNvPicPr>
            <a:picLocks noChangeAspect="1"/>
          </p:cNvPicPr>
          <p:nvPr/>
        </p:nvPicPr>
        <p:blipFill>
          <a:blip r:embed="rId5">
            <a:extLst>
              <a:ext uri="{28A0092B-C50C-407E-A947-70E740481C1C}">
                <a14:useLocalDpi xmlns:a14="http://schemas.microsoft.com/office/drawing/2010/main" val="0"/>
              </a:ext>
            </a:extLst>
          </a:blip>
          <a:srcRect t="30737" b="32532"/>
          <a:stretch>
            <a:fillRect/>
          </a:stretch>
        </p:blipFill>
        <p:spPr bwMode="auto">
          <a:xfrm>
            <a:off x="6138863" y="5391150"/>
            <a:ext cx="1031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5889625"/>
            <a:ext cx="12985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20"/>
          <p:cNvPicPr>
            <a:picLocks noChangeAspect="1"/>
          </p:cNvPicPr>
          <p:nvPr/>
        </p:nvPicPr>
        <p:blipFill>
          <a:blip r:embed="rId7">
            <a:extLst>
              <a:ext uri="{28A0092B-C50C-407E-A947-70E740481C1C}">
                <a14:useLocalDpi xmlns:a14="http://schemas.microsoft.com/office/drawing/2010/main" val="0"/>
              </a:ext>
            </a:extLst>
          </a:blip>
          <a:srcRect t="37477" b="32410"/>
          <a:stretch>
            <a:fillRect/>
          </a:stretch>
        </p:blipFill>
        <p:spPr bwMode="auto">
          <a:xfrm>
            <a:off x="6138863" y="141288"/>
            <a:ext cx="15748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21"/>
          <p:cNvPicPr>
            <a:picLocks noChangeAspect="1"/>
          </p:cNvPicPr>
          <p:nvPr/>
        </p:nvPicPr>
        <p:blipFill>
          <a:blip r:embed="rId8">
            <a:extLst>
              <a:ext uri="{28A0092B-C50C-407E-A947-70E740481C1C}">
                <a14:useLocalDpi xmlns:a14="http://schemas.microsoft.com/office/drawing/2010/main" val="0"/>
              </a:ext>
            </a:extLst>
          </a:blip>
          <a:srcRect t="10168" b="29791"/>
          <a:stretch>
            <a:fillRect/>
          </a:stretch>
        </p:blipFill>
        <p:spPr bwMode="auto">
          <a:xfrm>
            <a:off x="6138863" y="4508500"/>
            <a:ext cx="1306512"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42225" y="5727700"/>
            <a:ext cx="1143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2225" y="4641850"/>
            <a:ext cx="14255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15063" y="3933825"/>
            <a:ext cx="1379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2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15063" y="2062163"/>
            <a:ext cx="6985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23000" y="2924175"/>
            <a:ext cx="690563"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2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9175" y="2924175"/>
            <a:ext cx="690563"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1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530" name="Text Box 5"/>
          <p:cNvSpPr txBox="1">
            <a:spLocks noChangeArrowheads="1"/>
          </p:cNvSpPr>
          <p:nvPr/>
        </p:nvSpPr>
        <p:spPr bwMode="auto">
          <a:xfrm>
            <a:off x="304800" y="914400"/>
            <a:ext cx="85344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a:latin typeface="Arial" charset="0"/>
                <a:ea typeface="Osaka" charset="0"/>
                <a:cs typeface="Osaka" charset="0"/>
              </a:rPr>
              <a:t>IMPROVING LIFE</a:t>
            </a:r>
            <a:endParaRPr lang="de-DE" sz="6000">
              <a:latin typeface="Arial" charset="0"/>
              <a:ea typeface="Osaka" charset="0"/>
              <a:cs typeface="Osaka" charset="0"/>
            </a:endParaRPr>
          </a:p>
        </p:txBody>
      </p:sp>
    </p:spTree>
    <p:extLst>
      <p:ext uri="{BB962C8B-B14F-4D97-AF65-F5344CB8AC3E}">
        <p14:creationId xmlns:p14="http://schemas.microsoft.com/office/powerpoint/2010/main" val="175851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8" y="0"/>
            <a:ext cx="9182101" cy="688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55670"/>
      </p:ext>
    </p:extLst>
  </p:cSld>
  <p:clrMapOvr>
    <a:masterClrMapping/>
  </p:clrMapOvr>
  <p:transition>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608013" y="1562100"/>
            <a:ext cx="1258887" cy="268288"/>
          </a:xfrm>
          <a:prstGeom prst="rect">
            <a:avLst/>
          </a:prstGeom>
          <a:solidFill>
            <a:srgbClr val="FFFFFF"/>
          </a:solidFill>
          <a:ln w="9525">
            <a:solidFill>
              <a:srgbClr val="FFFFFF"/>
            </a:solidFill>
            <a:miter lim="800000"/>
            <a:headEnd/>
            <a:tailEnd/>
          </a:ln>
        </p:spPr>
        <p:txBody>
          <a:bodyPr/>
          <a:lstStyle/>
          <a:p>
            <a:endParaRPr lang="en-US"/>
          </a:p>
        </p:txBody>
      </p:sp>
      <p:grpSp>
        <p:nvGrpSpPr>
          <p:cNvPr id="220163" name="Group 3"/>
          <p:cNvGrpSpPr>
            <a:grpSpLocks/>
          </p:cNvGrpSpPr>
          <p:nvPr/>
        </p:nvGrpSpPr>
        <p:grpSpPr bwMode="auto">
          <a:xfrm>
            <a:off x="608013" y="1562100"/>
            <a:ext cx="1177925" cy="268288"/>
            <a:chOff x="544" y="1400"/>
            <a:chExt cx="1056" cy="240"/>
          </a:xfrm>
        </p:grpSpPr>
        <p:sp>
          <p:nvSpPr>
            <p:cNvPr id="220167" name="Rectangle 4"/>
            <p:cNvSpPr>
              <a:spLocks noChangeArrowheads="1"/>
            </p:cNvSpPr>
            <p:nvPr/>
          </p:nvSpPr>
          <p:spPr bwMode="auto">
            <a:xfrm>
              <a:off x="544" y="1400"/>
              <a:ext cx="1056" cy="240"/>
            </a:xfrm>
            <a:prstGeom prst="rect">
              <a:avLst/>
            </a:prstGeom>
            <a:solidFill>
              <a:srgbClr val="FFFFFF"/>
            </a:solidFill>
            <a:ln w="9525">
              <a:solidFill>
                <a:srgbClr val="FFFFFF"/>
              </a:solidFill>
              <a:miter lim="800000"/>
              <a:headEnd/>
              <a:tailEnd/>
            </a:ln>
          </p:spPr>
          <p:txBody>
            <a:bodyPr/>
            <a:lstStyle/>
            <a:p>
              <a:endParaRPr lang="en-US"/>
            </a:p>
          </p:txBody>
        </p:sp>
      </p:grpSp>
      <p:sp>
        <p:nvSpPr>
          <p:cNvPr id="220164" name="Rectangle 5"/>
          <p:cNvSpPr>
            <a:spLocks noChangeArrowheads="1"/>
          </p:cNvSpPr>
          <p:nvPr/>
        </p:nvSpPr>
        <p:spPr bwMode="auto">
          <a:xfrm>
            <a:off x="304800" y="381000"/>
            <a:ext cx="8529638" cy="5970588"/>
          </a:xfrm>
          <a:prstGeom prst="rect">
            <a:avLst/>
          </a:prstGeom>
          <a:solidFill>
            <a:srgbClr val="00D7D3">
              <a:alpha val="2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0165" name="Text Box 8"/>
          <p:cNvSpPr txBox="1">
            <a:spLocks noChangeArrowheads="1"/>
          </p:cNvSpPr>
          <p:nvPr/>
        </p:nvSpPr>
        <p:spPr bwMode="auto">
          <a:xfrm>
            <a:off x="304800" y="381000"/>
            <a:ext cx="8458200" cy="9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3500" dirty="0" smtClean="0">
                <a:latin typeface="Calvert MT Bd" charset="0"/>
              </a:rPr>
              <a:t>Design for Dementia</a:t>
            </a:r>
            <a:endParaRPr lang="en-US" sz="3500" dirty="0">
              <a:latin typeface="Calvert MT Bd" charset="0"/>
            </a:endParaRPr>
          </a:p>
          <a:p>
            <a:pPr>
              <a:lnSpc>
                <a:spcPct val="10000"/>
              </a:lnSpc>
              <a:spcBef>
                <a:spcPct val="50000"/>
              </a:spcBef>
            </a:pPr>
            <a:r>
              <a:rPr lang="en-US" sz="2500" dirty="0" smtClean="0">
                <a:latin typeface="Calvert MT Bd" charset="0"/>
              </a:rPr>
              <a:t>Kitchens, Bedrooms and Care Homes</a:t>
            </a:r>
            <a:endParaRPr lang="de-DE" sz="3500" dirty="0">
              <a:latin typeface="Calvert MT Bd" charset="0"/>
            </a:endParaRPr>
          </a:p>
        </p:txBody>
      </p:sp>
    </p:spTree>
    <p:extLst>
      <p:ext uri="{BB962C8B-B14F-4D97-AF65-F5344CB8AC3E}">
        <p14:creationId xmlns:p14="http://schemas.microsoft.com/office/powerpoint/2010/main" val="2433550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p:cNvSpPr>
          <p:nvPr/>
        </p:nvSpPr>
        <p:spPr bwMode="auto">
          <a:xfrm>
            <a:off x="125016" y="5331023"/>
            <a:ext cx="8893969" cy="1410891"/>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2" name="FINAL MODEL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1668" y="907253"/>
            <a:ext cx="6690433" cy="5017825"/>
          </a:xfrm>
          <a:prstGeom prst="rect">
            <a:avLst/>
          </a:prstGeom>
        </p:spPr>
      </p:pic>
    </p:spTree>
    <p:extLst>
      <p:ext uri="{BB962C8B-B14F-4D97-AF65-F5344CB8AC3E}">
        <p14:creationId xmlns:p14="http://schemas.microsoft.com/office/powerpoint/2010/main" val="3466467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p:cNvSpPr>
          <p:nvPr/>
        </p:nvSpPr>
        <p:spPr bwMode="auto">
          <a:xfrm>
            <a:off x="-812601" y="-303610"/>
            <a:ext cx="10161984" cy="7215188"/>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49154" name="Picture 2"/>
          <p:cNvPicPr>
            <a:picLocks noChangeAspect="1" noChangeArrowheads="1"/>
          </p:cNvPicPr>
          <p:nvPr/>
        </p:nvPicPr>
        <p:blipFill>
          <a:blip r:embed="rId5">
            <a:alphaModFix amt="95000"/>
            <a:extLst>
              <a:ext uri="{28A0092B-C50C-407E-A947-70E740481C1C}">
                <a14:useLocalDpi xmlns:a14="http://schemas.microsoft.com/office/drawing/2010/main" val="0"/>
              </a:ext>
            </a:extLst>
          </a:blip>
          <a:srcRect l="11804" t="8231" r="17245" b="3674"/>
          <a:stretch>
            <a:fillRect/>
          </a:stretch>
        </p:blipFill>
        <p:spPr bwMode="auto">
          <a:xfrm>
            <a:off x="306958" y="1342802"/>
            <a:ext cx="4804172" cy="3977059"/>
          </a:xfrm>
          <a:prstGeom prst="rect">
            <a:avLst/>
          </a:prstGeom>
          <a:noFill/>
          <a:ln>
            <a:noFill/>
          </a:ln>
          <a:extLst>
            <a:ext uri="{909E8E84-426E-40DD-AFC4-6F175D3DCCD1}">
              <a14:hiddenFill xmlns:a14="http://schemas.microsoft.com/office/drawing/2010/main">
                <a:solidFill>
                  <a:srgbClr val="FFFFFF">
                    <a:alpha val="95000"/>
                  </a:srgbClr>
                </a:solidFill>
              </a14:hiddenFill>
            </a:ext>
            <a:ext uri="{91240B29-F687-4F45-9708-019B960494DF}">
              <a14:hiddenLine xmlns:a14="http://schemas.microsoft.com/office/drawing/2010/main" w="12700" cap="flat">
                <a:solidFill>
                  <a:schemeClr val="tx1">
                    <a:alpha val="95000"/>
                  </a:schemeClr>
                </a:solidFill>
                <a:miter lim="800000"/>
                <a:headEnd/>
                <a:tailEnd/>
              </a14:hiddenLine>
            </a:ext>
          </a:extLst>
        </p:spPr>
      </p:pic>
      <p:sp>
        <p:nvSpPr>
          <p:cNvPr id="49156" name="Rectangle 4"/>
          <p:cNvSpPr>
            <a:spLocks/>
          </p:cNvSpPr>
          <p:nvPr/>
        </p:nvSpPr>
        <p:spPr bwMode="auto">
          <a:xfrm>
            <a:off x="4839890" y="1125141"/>
            <a:ext cx="357188" cy="4598789"/>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
        <p:nvSpPr>
          <p:cNvPr id="49158" name="Rectangle 6"/>
          <p:cNvSpPr>
            <a:spLocks/>
          </p:cNvSpPr>
          <p:nvPr/>
        </p:nvSpPr>
        <p:spPr bwMode="auto">
          <a:xfrm>
            <a:off x="-116086" y="1000125"/>
            <a:ext cx="571500" cy="4598789"/>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2" name="Cooking imag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97078" y="1342802"/>
            <a:ext cx="5302744" cy="3977059"/>
          </a:xfrm>
          <a:prstGeom prst="rect">
            <a:avLst/>
          </a:prstGeom>
        </p:spPr>
      </p:pic>
      <p:sp>
        <p:nvSpPr>
          <p:cNvPr id="49159" name="Rectangle 7"/>
          <p:cNvSpPr>
            <a:spLocks/>
          </p:cNvSpPr>
          <p:nvPr/>
        </p:nvSpPr>
        <p:spPr bwMode="auto">
          <a:xfrm>
            <a:off x="446485" y="1330524"/>
            <a:ext cx="4393406" cy="3991570"/>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60" name="Rectangle 8"/>
          <p:cNvSpPr>
            <a:spLocks/>
          </p:cNvSpPr>
          <p:nvPr/>
        </p:nvSpPr>
        <p:spPr bwMode="auto">
          <a:xfrm>
            <a:off x="5188148" y="1330524"/>
            <a:ext cx="3455789" cy="3991570"/>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157" name="Rectangle 5"/>
          <p:cNvSpPr>
            <a:spLocks/>
          </p:cNvSpPr>
          <p:nvPr/>
        </p:nvSpPr>
        <p:spPr bwMode="auto">
          <a:xfrm>
            <a:off x="8652867" y="785813"/>
            <a:ext cx="696516" cy="4598789"/>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spTree>
    <p:extLst>
      <p:ext uri="{BB962C8B-B14F-4D97-AF65-F5344CB8AC3E}">
        <p14:creationId xmlns:p14="http://schemas.microsoft.com/office/powerpoint/2010/main" val="1781789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9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491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p:cNvSpPr>
          <p:nvPr/>
        </p:nvSpPr>
        <p:spPr bwMode="auto">
          <a:xfrm>
            <a:off x="-812601" y="-303610"/>
            <a:ext cx="10161984" cy="7215188"/>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l="10349" t="4973" r="6616" b="14130"/>
          <a:stretch>
            <a:fillRect/>
          </a:stretch>
        </p:blipFill>
        <p:spPr bwMode="auto">
          <a:xfrm>
            <a:off x="444252" y="1337221"/>
            <a:ext cx="8197453" cy="398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1203" name="Rectangle 3"/>
          <p:cNvSpPr>
            <a:spLocks/>
          </p:cNvSpPr>
          <p:nvPr/>
        </p:nvSpPr>
        <p:spPr bwMode="auto">
          <a:xfrm>
            <a:off x="437555" y="1330524"/>
            <a:ext cx="8206383" cy="3991570"/>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85601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5800" y="1333500"/>
            <a:ext cx="5219700" cy="4178300"/>
          </a:xfrm>
          <a:prstGeom prst="rect">
            <a:avLst/>
          </a:prstGeom>
        </p:spPr>
      </p:pic>
    </p:spTree>
    <p:extLst>
      <p:ext uri="{BB962C8B-B14F-4D97-AF65-F5344CB8AC3E}">
        <p14:creationId xmlns:p14="http://schemas.microsoft.com/office/powerpoint/2010/main" val="272490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73300" y="0"/>
            <a:ext cx="4582391" cy="6858000"/>
          </a:xfrm>
          <a:prstGeom prst="rect">
            <a:avLst/>
          </a:prstGeom>
        </p:spPr>
      </p:pic>
    </p:spTree>
    <p:extLst>
      <p:ext uri="{BB962C8B-B14F-4D97-AF65-F5344CB8AC3E}">
        <p14:creationId xmlns:p14="http://schemas.microsoft.com/office/powerpoint/2010/main" val="21241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p:cNvSpPr>
          <p:nvPr/>
        </p:nvSpPr>
        <p:spPr bwMode="auto">
          <a:xfrm>
            <a:off x="-857250" y="-303610"/>
            <a:ext cx="10161984" cy="7215188"/>
          </a:xfrm>
          <a:prstGeom prst="rect">
            <a:avLst/>
          </a:prstGeom>
          <a:solidFill>
            <a:schemeClr val="bg1"/>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l="15355" t="2603" r="44673" b="874"/>
          <a:stretch>
            <a:fillRect/>
          </a:stretch>
        </p:blipFill>
        <p:spPr bwMode="auto">
          <a:xfrm>
            <a:off x="4822031" y="517922"/>
            <a:ext cx="3732609" cy="582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9395" name="Picture 3"/>
          <p:cNvPicPr>
            <a:picLocks noChangeAspect="1" noChangeArrowheads="1"/>
          </p:cNvPicPr>
          <p:nvPr/>
        </p:nvPicPr>
        <p:blipFill>
          <a:blip r:embed="rId4">
            <a:extLst>
              <a:ext uri="{28A0092B-C50C-407E-A947-70E740481C1C}">
                <a14:useLocalDpi xmlns:a14="http://schemas.microsoft.com/office/drawing/2010/main" val="0"/>
              </a:ext>
            </a:extLst>
          </a:blip>
          <a:srcRect l="3999" t="2603" r="56030" b="874"/>
          <a:stretch>
            <a:fillRect/>
          </a:stretch>
        </p:blipFill>
        <p:spPr bwMode="auto">
          <a:xfrm>
            <a:off x="580430" y="517922"/>
            <a:ext cx="3732609" cy="582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6" name="Rectangle 4"/>
          <p:cNvSpPr>
            <a:spLocks/>
          </p:cNvSpPr>
          <p:nvPr/>
        </p:nvSpPr>
        <p:spPr bwMode="auto">
          <a:xfrm>
            <a:off x="580430" y="517922"/>
            <a:ext cx="3723680" cy="581322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397" name="Rectangle 5"/>
          <p:cNvSpPr>
            <a:spLocks/>
          </p:cNvSpPr>
          <p:nvPr/>
        </p:nvSpPr>
        <p:spPr bwMode="auto">
          <a:xfrm>
            <a:off x="4830961" y="517922"/>
            <a:ext cx="3723680" cy="581322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7113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57300" y="0"/>
            <a:ext cx="6604815" cy="6858000"/>
          </a:xfrm>
          <a:prstGeom prst="rect">
            <a:avLst/>
          </a:prstGeom>
        </p:spPr>
      </p:pic>
    </p:spTree>
    <p:extLst>
      <p:ext uri="{BB962C8B-B14F-4D97-AF65-F5344CB8AC3E}">
        <p14:creationId xmlns:p14="http://schemas.microsoft.com/office/powerpoint/2010/main" val="267875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l="29881" t="34023" r="26414" b="2885"/>
          <a:stretch>
            <a:fillRect/>
          </a:stretch>
        </p:blipFill>
        <p:spPr bwMode="auto">
          <a:xfrm>
            <a:off x="571500" y="1385218"/>
            <a:ext cx="3777258" cy="408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2" name="Rectangle 4"/>
          <p:cNvSpPr>
            <a:spLocks/>
          </p:cNvSpPr>
          <p:nvPr/>
        </p:nvSpPr>
        <p:spPr bwMode="auto">
          <a:xfrm>
            <a:off x="562570" y="1375172"/>
            <a:ext cx="3768328" cy="408086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3493" name="Rectangle 5"/>
          <p:cNvSpPr>
            <a:spLocks/>
          </p:cNvSpPr>
          <p:nvPr/>
        </p:nvSpPr>
        <p:spPr bwMode="auto">
          <a:xfrm>
            <a:off x="4804172" y="1375172"/>
            <a:ext cx="3768328" cy="408086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 name="Picture 1"/>
          <p:cNvPicPr>
            <a:picLocks noChangeAspect="1"/>
          </p:cNvPicPr>
          <p:nvPr/>
        </p:nvPicPr>
        <p:blipFill>
          <a:blip r:embed="rId4"/>
          <a:stretch>
            <a:fillRect/>
          </a:stretch>
        </p:blipFill>
        <p:spPr>
          <a:xfrm>
            <a:off x="4804172" y="1385218"/>
            <a:ext cx="3759732" cy="4070821"/>
          </a:xfrm>
          <a:prstGeom prst="rect">
            <a:avLst/>
          </a:prstGeom>
        </p:spPr>
      </p:pic>
    </p:spTree>
    <p:extLst>
      <p:ext uri="{BB962C8B-B14F-4D97-AF65-F5344CB8AC3E}">
        <p14:creationId xmlns:p14="http://schemas.microsoft.com/office/powerpoint/2010/main" val="150765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ruggle turning on and off-converted-101213-131517.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276521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FCEB58F6-FEC1-0842-946C-C59FACFF4FFE}" type="slidenum">
              <a:rPr lang="en-US" sz="1100">
                <a:solidFill>
                  <a:srgbClr val="878787"/>
                </a:solidFill>
                <a:latin typeface="Calibri" charset="0"/>
                <a:cs typeface="Calibri" charset="0"/>
                <a:sym typeface="Calibri" charset="0"/>
              </a:rPr>
              <a:pPr algn="r"/>
              <a:t>40</a:t>
            </a:fld>
            <a:endParaRPr lang="en-US" sz="1100">
              <a:solidFill>
                <a:srgbClr val="878787"/>
              </a:solidFill>
              <a:latin typeface="Calibri" charset="0"/>
              <a:cs typeface="Calibri" charset="0"/>
              <a:sym typeface="Calibri" charset="0"/>
            </a:endParaRP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384" y="618381"/>
            <a:ext cx="5710535" cy="56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1684" name="Rectangle 4"/>
          <p:cNvSpPr>
            <a:spLocks/>
          </p:cNvSpPr>
          <p:nvPr/>
        </p:nvSpPr>
        <p:spPr bwMode="auto">
          <a:xfrm>
            <a:off x="1714500" y="616149"/>
            <a:ext cx="5697141" cy="5616773"/>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427787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20892159-6303-6B4A-A9B5-209B9F85A26F}" type="slidenum">
              <a:rPr lang="en-US" sz="1100">
                <a:solidFill>
                  <a:srgbClr val="878787"/>
                </a:solidFill>
                <a:latin typeface="Calibri" charset="0"/>
                <a:cs typeface="Calibri" charset="0"/>
                <a:sym typeface="Calibri" charset="0"/>
              </a:rPr>
              <a:pPr algn="r"/>
              <a:t>41</a:t>
            </a:fld>
            <a:endParaRPr lang="en-US" sz="1100">
              <a:solidFill>
                <a:srgbClr val="878787"/>
              </a:solidFill>
              <a:latin typeface="Calibri" charset="0"/>
              <a:cs typeface="Calibri" charset="0"/>
              <a:sym typeface="Calibri" charset="0"/>
            </a:endParaRP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650751"/>
            <a:ext cx="4143375" cy="55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3973" name="Rectangle 5"/>
          <p:cNvSpPr>
            <a:spLocks/>
          </p:cNvSpPr>
          <p:nvPr/>
        </p:nvSpPr>
        <p:spPr bwMode="auto">
          <a:xfrm>
            <a:off x="6146974" y="4719340"/>
            <a:ext cx="300037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5717" tIns="35717" rIns="35717" bIns="35717" anchor="ctr"/>
          <a:lstStyle/>
          <a:p>
            <a:pPr algn="l"/>
            <a:r>
              <a:rPr lang="en-US" b="1">
                <a:solidFill>
                  <a:srgbClr val="A40800"/>
                </a:solidFill>
                <a:ea typeface="ＭＳ Ｐゴシック" charset="0"/>
                <a:cs typeface="Gill Sans" charset="0"/>
              </a:rPr>
              <a:t>To be</a:t>
            </a:r>
          </a:p>
          <a:p>
            <a:pPr algn="l"/>
            <a:r>
              <a:rPr lang="en-US" b="1">
                <a:solidFill>
                  <a:srgbClr val="A40800"/>
                </a:solidFill>
                <a:ea typeface="ＭＳ Ｐゴシック" charset="0"/>
                <a:cs typeface="Gill Sans" charset="0"/>
              </a:rPr>
              <a:t>Replaced</a:t>
            </a:r>
          </a:p>
        </p:txBody>
      </p:sp>
      <p:pic>
        <p:nvPicPr>
          <p:cNvPr id="2" name="Picture 1"/>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398452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015C2538-3EA9-D346-BE8C-916F0571694A}" type="slidenum">
              <a:rPr lang="en-US" sz="1100">
                <a:solidFill>
                  <a:srgbClr val="878787"/>
                </a:solidFill>
                <a:latin typeface="Calibri" charset="0"/>
                <a:cs typeface="Calibri" charset="0"/>
                <a:sym typeface="Calibri" charset="0"/>
              </a:rPr>
              <a:pPr algn="r"/>
              <a:t>42</a:t>
            </a:fld>
            <a:endParaRPr lang="en-US" sz="1100">
              <a:solidFill>
                <a:srgbClr val="878787"/>
              </a:solidFill>
              <a:latin typeface="Calibri" charset="0"/>
              <a:cs typeface="Calibri" charset="0"/>
              <a:sym typeface="Calibri" charset="0"/>
            </a:endParaRP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30" y="559222"/>
            <a:ext cx="3923481" cy="56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6020" name="Rectangle 4"/>
          <p:cNvSpPr>
            <a:spLocks/>
          </p:cNvSpPr>
          <p:nvPr/>
        </p:nvSpPr>
        <p:spPr bwMode="auto">
          <a:xfrm>
            <a:off x="535781" y="553641"/>
            <a:ext cx="3920133" cy="5598914"/>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042994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31BDE36C-4AEC-5D41-AB01-C18F3F719B1B}" type="slidenum">
              <a:rPr lang="en-US" sz="1100">
                <a:solidFill>
                  <a:srgbClr val="878787"/>
                </a:solidFill>
                <a:latin typeface="Calibri" charset="0"/>
                <a:cs typeface="Calibri" charset="0"/>
                <a:sym typeface="Calibri" charset="0"/>
              </a:rPr>
              <a:pPr algn="r"/>
              <a:t>43</a:t>
            </a:fld>
            <a:endParaRPr lang="en-US" sz="1100">
              <a:solidFill>
                <a:srgbClr val="878787"/>
              </a:solidFill>
              <a:latin typeface="Calibri" charset="0"/>
              <a:cs typeface="Calibri" charset="0"/>
              <a:sym typeface="Calibri" charset="0"/>
            </a:endParaRP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156" y="559223"/>
            <a:ext cx="3924598" cy="560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880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30" y="559222"/>
            <a:ext cx="3923481" cy="560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8069" name="Rectangle 5"/>
          <p:cNvSpPr>
            <a:spLocks/>
          </p:cNvSpPr>
          <p:nvPr/>
        </p:nvSpPr>
        <p:spPr bwMode="auto">
          <a:xfrm>
            <a:off x="535781" y="553641"/>
            <a:ext cx="3920133" cy="5598914"/>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070" name="Rectangle 6"/>
          <p:cNvSpPr>
            <a:spLocks/>
          </p:cNvSpPr>
          <p:nvPr/>
        </p:nvSpPr>
        <p:spPr bwMode="auto">
          <a:xfrm>
            <a:off x="4679156" y="562570"/>
            <a:ext cx="3920133" cy="5598914"/>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787544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4933F242-6230-F746-B975-A35D17C15722}" type="slidenum">
              <a:rPr lang="en-US" sz="1100">
                <a:solidFill>
                  <a:srgbClr val="878787"/>
                </a:solidFill>
                <a:latin typeface="Calibri" charset="0"/>
                <a:cs typeface="Calibri" charset="0"/>
                <a:sym typeface="Calibri" charset="0"/>
              </a:rPr>
              <a:pPr algn="r"/>
              <a:t>44</a:t>
            </a:fld>
            <a:endParaRPr lang="en-US" sz="1100">
              <a:solidFill>
                <a:srgbClr val="878787"/>
              </a:solidFill>
              <a:latin typeface="Calibri" charset="0"/>
              <a:cs typeface="Calibri" charset="0"/>
              <a:sym typeface="Calibri" charset="0"/>
            </a:endParaRP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39" y="692051"/>
            <a:ext cx="4094262" cy="265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0116" name="Rectangle 4"/>
          <p:cNvSpPr>
            <a:spLocks/>
          </p:cNvSpPr>
          <p:nvPr/>
        </p:nvSpPr>
        <p:spPr bwMode="auto">
          <a:xfrm>
            <a:off x="392906" y="696516"/>
            <a:ext cx="4089797" cy="265211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41755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00D8D50F-B83C-0E41-8DA5-42D2AADAFBE0}" type="slidenum">
              <a:rPr lang="en-US" sz="1100">
                <a:solidFill>
                  <a:srgbClr val="878787"/>
                </a:solidFill>
                <a:latin typeface="Calibri" charset="0"/>
                <a:cs typeface="Calibri" charset="0"/>
                <a:sym typeface="Calibri" charset="0"/>
              </a:rPr>
              <a:pPr algn="r"/>
              <a:t>45</a:t>
            </a:fld>
            <a:endParaRPr lang="en-US" sz="1100">
              <a:solidFill>
                <a:srgbClr val="878787"/>
              </a:solidFill>
              <a:latin typeface="Calibri" charset="0"/>
              <a:cs typeface="Calibri" charset="0"/>
              <a:sym typeface="Calibri" charset="0"/>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39" y="692051"/>
            <a:ext cx="4094262" cy="265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39" y="3511599"/>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2165" name="Rectangle 5"/>
          <p:cNvSpPr>
            <a:spLocks/>
          </p:cNvSpPr>
          <p:nvPr/>
        </p:nvSpPr>
        <p:spPr bwMode="auto">
          <a:xfrm>
            <a:off x="392906" y="696516"/>
            <a:ext cx="4089797" cy="265211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166" name="Rectangle 6"/>
          <p:cNvSpPr>
            <a:spLocks/>
          </p:cNvSpPr>
          <p:nvPr/>
        </p:nvSpPr>
        <p:spPr bwMode="auto">
          <a:xfrm>
            <a:off x="392906" y="3509367"/>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42379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37D6F8CD-7EE5-5C4E-8AB1-14277FDC1462}" type="slidenum">
              <a:rPr lang="en-US" sz="1100">
                <a:solidFill>
                  <a:srgbClr val="878787"/>
                </a:solidFill>
                <a:latin typeface="Calibri" charset="0"/>
                <a:cs typeface="Calibri" charset="0"/>
                <a:sym typeface="Calibri" charset="0"/>
              </a:rPr>
              <a:pPr algn="r"/>
              <a:t>46</a:t>
            </a:fld>
            <a:endParaRPr lang="en-US" sz="1100">
              <a:solidFill>
                <a:srgbClr val="878787"/>
              </a:solidFill>
              <a:latin typeface="Calibri" charset="0"/>
              <a:cs typeface="Calibri" charset="0"/>
              <a:sym typeface="Calibri" charset="0"/>
            </a:endParaRP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39" y="692051"/>
            <a:ext cx="4094262" cy="265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4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39" y="3511599"/>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42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252" y="692051"/>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4214" name="Rectangle 6"/>
          <p:cNvSpPr>
            <a:spLocks/>
          </p:cNvSpPr>
          <p:nvPr/>
        </p:nvSpPr>
        <p:spPr bwMode="auto">
          <a:xfrm>
            <a:off x="392906" y="696516"/>
            <a:ext cx="4089797" cy="265211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215" name="Rectangle 7"/>
          <p:cNvSpPr>
            <a:spLocks/>
          </p:cNvSpPr>
          <p:nvPr/>
        </p:nvSpPr>
        <p:spPr bwMode="auto">
          <a:xfrm>
            <a:off x="392906" y="3509367"/>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216" name="Rectangle 8"/>
          <p:cNvSpPr>
            <a:spLocks/>
          </p:cNvSpPr>
          <p:nvPr/>
        </p:nvSpPr>
        <p:spPr bwMode="auto">
          <a:xfrm>
            <a:off x="4652367" y="696515"/>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201242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8478739" y="6494115"/>
            <a:ext cx="207615" cy="223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64291" tIns="32146" rIns="64291" bIns="32146"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CD8A1499-50A9-AC4B-8892-3C73DA7C2A36}" type="slidenum">
              <a:rPr lang="en-US" sz="1100">
                <a:solidFill>
                  <a:srgbClr val="878787"/>
                </a:solidFill>
                <a:latin typeface="Calibri" charset="0"/>
                <a:cs typeface="Calibri" charset="0"/>
                <a:sym typeface="Calibri" charset="0"/>
              </a:rPr>
              <a:pPr algn="r"/>
              <a:t>47</a:t>
            </a:fld>
            <a:endParaRPr lang="en-US" sz="1100">
              <a:solidFill>
                <a:srgbClr val="878787"/>
              </a:solidFill>
              <a:latin typeface="Calibri" charset="0"/>
              <a:cs typeface="Calibri" charset="0"/>
              <a:sym typeface="Calibri" charset="0"/>
            </a:endParaRPr>
          </a:p>
        </p:txBody>
      </p:sp>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39" y="692051"/>
            <a:ext cx="4094262" cy="265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6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39" y="3511599"/>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62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252" y="692051"/>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962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252" y="3511599"/>
            <a:ext cx="4096494" cy="265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6263" name="Rectangle 7"/>
          <p:cNvSpPr>
            <a:spLocks/>
          </p:cNvSpPr>
          <p:nvPr/>
        </p:nvSpPr>
        <p:spPr bwMode="auto">
          <a:xfrm>
            <a:off x="392906" y="696516"/>
            <a:ext cx="4089797" cy="2652117"/>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264" name="Rectangle 8"/>
          <p:cNvSpPr>
            <a:spLocks/>
          </p:cNvSpPr>
          <p:nvPr/>
        </p:nvSpPr>
        <p:spPr bwMode="auto">
          <a:xfrm>
            <a:off x="392906" y="3509367"/>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265" name="Rectangle 9"/>
          <p:cNvSpPr>
            <a:spLocks/>
          </p:cNvSpPr>
          <p:nvPr/>
        </p:nvSpPr>
        <p:spPr bwMode="auto">
          <a:xfrm>
            <a:off x="4652367" y="696515"/>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266" name="Rectangle 10"/>
          <p:cNvSpPr>
            <a:spLocks/>
          </p:cNvSpPr>
          <p:nvPr/>
        </p:nvSpPr>
        <p:spPr bwMode="auto">
          <a:xfrm>
            <a:off x="4652367" y="3509367"/>
            <a:ext cx="4089797" cy="2643188"/>
          </a:xfrm>
          <a:prstGeom prst="rect">
            <a:avLst/>
          </a:prstGeom>
          <a:noFill/>
          <a:ln w="12700" cap="flat">
            <a:solidFill>
              <a:srgbClr val="676767"/>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89842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258" y="634008"/>
            <a:ext cx="3877717" cy="558998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18146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285" y="2366367"/>
            <a:ext cx="6277570" cy="212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Rectangle 7"/>
          <p:cNvSpPr>
            <a:spLocks noChangeArrowheads="1"/>
          </p:cNvSpPr>
          <p:nvPr/>
        </p:nvSpPr>
        <p:spPr bwMode="auto">
          <a:xfrm>
            <a:off x="457200" y="5458804"/>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500" dirty="0" err="1" smtClean="0">
                <a:latin typeface="Arial" charset="0"/>
              </a:rPr>
              <a:t>www.bettercarehomes.org</a:t>
            </a:r>
            <a:endParaRPr lang="en-GB" sz="2800" b="1" dirty="0">
              <a:latin typeface="Arial" charset="0"/>
            </a:endParaRPr>
          </a:p>
        </p:txBody>
      </p:sp>
    </p:spTree>
    <p:extLst>
      <p:ext uri="{BB962C8B-B14F-4D97-AF65-F5344CB8AC3E}">
        <p14:creationId xmlns:p14="http://schemas.microsoft.com/office/powerpoint/2010/main" val="1455739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81200"/>
            <a:ext cx="3581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422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5" y="0"/>
            <a:ext cx="94654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3370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36547" name="Text Box 5"/>
          <p:cNvSpPr txBox="1">
            <a:spLocks noChangeArrowheads="1"/>
          </p:cNvSpPr>
          <p:nvPr/>
        </p:nvSpPr>
        <p:spPr bwMode="auto">
          <a:xfrm>
            <a:off x="304800" y="914400"/>
            <a:ext cx="8534400" cy="364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dirty="0" smtClean="0">
                <a:latin typeface="Calvert MT Bd" charset="0"/>
                <a:ea typeface="Osaka" charset="0"/>
                <a:cs typeface="Osaka" charset="0"/>
              </a:rPr>
              <a:t>OVER 120 OTHER </a:t>
            </a:r>
            <a:r>
              <a:rPr lang="en-US" sz="7700" dirty="0">
                <a:latin typeface="Calvert MT Bd" charset="0"/>
                <a:ea typeface="Osaka" charset="0"/>
                <a:cs typeface="Osaka" charset="0"/>
              </a:rPr>
              <a:t>PROJECTS</a:t>
            </a:r>
            <a:endParaRPr lang="de-DE" sz="6000" dirty="0">
              <a:latin typeface="Calvert MT Bd" charset="0"/>
              <a:ea typeface="Osaka" charset="0"/>
              <a:cs typeface="Osaka" charset="0"/>
            </a:endParaRPr>
          </a:p>
        </p:txBody>
      </p:sp>
    </p:spTree>
    <p:extLst>
      <p:ext uri="{BB962C8B-B14F-4D97-AF65-F5344CB8AC3E}">
        <p14:creationId xmlns:p14="http://schemas.microsoft.com/office/powerpoint/2010/main" val="2611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IMGP73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61151"/>
            <a:ext cx="4539135" cy="302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IMGP738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4865" y="1961152"/>
            <a:ext cx="4539135" cy="3029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0544" y="514350"/>
            <a:ext cx="15033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577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IMGP74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3413"/>
            <a:ext cx="45720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2" name="Picture 2" descr="IMGP7425.jpg"/>
          <p:cNvPicPr>
            <a:picLocks noChangeAspect="1"/>
          </p:cNvPicPr>
          <p:nvPr/>
        </p:nvPicPr>
        <p:blipFill>
          <a:blip r:embed="rId4">
            <a:extLst>
              <a:ext uri="{28A0092B-C50C-407E-A947-70E740481C1C}">
                <a14:useLocalDpi xmlns:a14="http://schemas.microsoft.com/office/drawing/2010/main" val="0"/>
              </a:ext>
            </a:extLst>
          </a:blip>
          <a:srcRect l="1666"/>
          <a:stretch>
            <a:fillRect/>
          </a:stretch>
        </p:blipFill>
        <p:spPr bwMode="auto">
          <a:xfrm>
            <a:off x="0" y="1903413"/>
            <a:ext cx="44958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90544" y="514350"/>
            <a:ext cx="15033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33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642" name="AutoShape 2"/>
          <p:cNvGraphicFramePr>
            <a:graphicFrameLocks noChangeAspect="1"/>
          </p:cNvGraphicFramePr>
          <p:nvPr/>
        </p:nvGraphicFramePr>
        <p:xfrm>
          <a:off x="2978150" y="1371600"/>
          <a:ext cx="3187700" cy="2895600"/>
        </p:xfrm>
        <a:graphic>
          <a:graphicData uri="http://schemas.openxmlformats.org/presentationml/2006/ole">
            <mc:AlternateContent xmlns:mc="http://schemas.openxmlformats.org/markup-compatibility/2006">
              <mc:Choice xmlns:v="urn:schemas-microsoft-com:vml" Requires="v">
                <p:oleObj spid="_x0000_s245771" name="Worksheet" r:id="rId4" imgW="0" imgH="0" progId="Excel.Sheet.8">
                  <p:embed/>
                </p:oleObj>
              </mc:Choice>
              <mc:Fallback>
                <p:oleObj name="Worksheet" r:id="rId4" imgW="0" imgH="0" progId="Excel.Sheet.8">
                  <p:embed/>
                  <p:pic>
                    <p:nvPicPr>
                      <p:cNvPr id="0" name=""/>
                      <p:cNvPicPr>
                        <a:picLocks noRot="1"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78150" y="1371600"/>
                        <a:ext cx="3187700" cy="28956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240643" name="Picture 3"/>
          <p:cNvPicPr>
            <a:picLocks noChangeAspect="1" noChangeArrowheads="1"/>
          </p:cNvPicPr>
          <p:nvPr/>
        </p:nvPicPr>
        <p:blipFill>
          <a:blip r:embed="rId5">
            <a:extLst>
              <a:ext uri="{28A0092B-C50C-407E-A947-70E740481C1C}">
                <a14:useLocalDpi xmlns:a14="http://schemas.microsoft.com/office/drawing/2010/main" val="0"/>
              </a:ext>
            </a:extLst>
          </a:blip>
          <a:srcRect l="4889" r="4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6500" y="533400"/>
            <a:ext cx="825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895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22530" name="Text Box 5"/>
          <p:cNvSpPr txBox="1">
            <a:spLocks noChangeArrowheads="1"/>
          </p:cNvSpPr>
          <p:nvPr/>
        </p:nvSpPr>
        <p:spPr bwMode="auto">
          <a:xfrm>
            <a:off x="304800" y="914400"/>
            <a:ext cx="8534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dirty="0" smtClean="0">
                <a:latin typeface="Arial" charset="0"/>
                <a:ea typeface="Osaka" charset="0"/>
                <a:cs typeface="Osaka" charset="0"/>
              </a:rPr>
              <a:t>FINAL THOUGHTS</a:t>
            </a:r>
            <a:endParaRPr lang="de-DE" sz="6000" dirty="0">
              <a:latin typeface="Arial" charset="0"/>
              <a:ea typeface="Osaka" charset="0"/>
              <a:cs typeface="Osaka" charset="0"/>
            </a:endParaRPr>
          </a:p>
        </p:txBody>
      </p:sp>
    </p:spTree>
    <p:extLst>
      <p:ext uri="{BB962C8B-B14F-4D97-AF65-F5344CB8AC3E}">
        <p14:creationId xmlns:p14="http://schemas.microsoft.com/office/powerpoint/2010/main" val="280125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8"/>
          <p:cNvSpPr>
            <a:spLocks noChangeArrowheads="1"/>
          </p:cNvSpPr>
          <p:nvPr/>
        </p:nvSpPr>
        <p:spPr bwMode="auto">
          <a:xfrm>
            <a:off x="333375" y="882650"/>
            <a:ext cx="826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97282" name="Picture 19" descr="DSCF2042"/>
          <p:cNvPicPr>
            <a:picLocks noChangeAspect="1" noChangeArrowheads="1"/>
          </p:cNvPicPr>
          <p:nvPr/>
        </p:nvPicPr>
        <p:blipFill>
          <a:blip r:embed="rId2">
            <a:extLst>
              <a:ext uri="{28A0092B-C50C-407E-A947-70E740481C1C}">
                <a14:useLocalDpi xmlns:a14="http://schemas.microsoft.com/office/drawing/2010/main" val="0"/>
              </a:ext>
            </a:extLst>
          </a:blip>
          <a:srcRect t="4778" r="10884" b="27551"/>
          <a:stretch>
            <a:fillRect/>
          </a:stretch>
        </p:blipFill>
        <p:spPr bwMode="auto">
          <a:xfrm>
            <a:off x="395288" y="1700213"/>
            <a:ext cx="4027487"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228600" y="228600"/>
            <a:ext cx="8305800" cy="1066800"/>
          </a:xfrm>
          <a:prstGeom prst="rect">
            <a:avLst/>
          </a:prstGeom>
          <a:solidFill>
            <a:srgbClr val="FF6600">
              <a:alpha val="69019"/>
            </a:srgbClr>
          </a:solidFill>
          <a:ln w="9525">
            <a:solidFill>
              <a:schemeClr val="bg1">
                <a:alpha val="45097"/>
              </a:schemeClr>
            </a:solidFill>
            <a:miter lim="800000"/>
            <a:headEnd/>
            <a:tailEnd/>
          </a:ln>
        </p:spPr>
        <p:txBody>
          <a:bodyPr wrap="none" anchor="ctr"/>
          <a:lstStyle/>
          <a:p>
            <a:endParaRPr lang="en-US"/>
          </a:p>
        </p:txBody>
      </p:sp>
      <p:sp>
        <p:nvSpPr>
          <p:cNvPr id="97284" name="Rectangle 4"/>
          <p:cNvSpPr>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dirty="0">
                <a:latin typeface="Arial" charset="0"/>
                <a:cs typeface="Arial" charset="0"/>
              </a:rPr>
              <a:t>Going beyond </a:t>
            </a:r>
            <a:r>
              <a:rPr lang="en-GB" sz="3500" dirty="0" smtClean="0">
                <a:latin typeface="Arial" charset="0"/>
                <a:cs typeface="Arial" charset="0"/>
              </a:rPr>
              <a:t>stereotypes – seeing the ‘person’ not just the ‘user’</a:t>
            </a:r>
            <a:endParaRPr lang="en-GB" sz="2800" b="1" dirty="0">
              <a:latin typeface="Arial" charset="0"/>
              <a:cs typeface="Arial" charset="0"/>
            </a:endParaRPr>
          </a:p>
        </p:txBody>
      </p:sp>
      <p:pic>
        <p:nvPicPr>
          <p:cNvPr id="9728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00213"/>
            <a:ext cx="39592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286" name="Rectangle 2"/>
          <p:cNvSpPr>
            <a:spLocks/>
          </p:cNvSpPr>
          <p:nvPr/>
        </p:nvSpPr>
        <p:spPr bwMode="auto">
          <a:xfrm>
            <a:off x="6516688" y="5949950"/>
            <a:ext cx="2159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39688" algn="r"/>
            <a:r>
              <a:rPr lang="en-US" sz="1400">
                <a:latin typeface="Arial" charset="0"/>
                <a:cs typeface="TYP1451A-Bold" charset="0"/>
                <a:sym typeface="TYP1451A-Bold" charset="0"/>
              </a:rPr>
              <a:t>Photo: Katrin Trautner</a:t>
            </a:r>
          </a:p>
        </p:txBody>
      </p:sp>
    </p:spTree>
    <p:extLst>
      <p:ext uri="{BB962C8B-B14F-4D97-AF65-F5344CB8AC3E}">
        <p14:creationId xmlns:p14="http://schemas.microsoft.com/office/powerpoint/2010/main" val="13797739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0" y="0"/>
            <a:ext cx="9144000" cy="6858000"/>
          </a:xfrm>
          <a:prstGeom prst="rect">
            <a:avLst/>
          </a:prstGeom>
          <a:solidFill>
            <a:srgbClr val="00D7D3">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67939" name="Rectangle 3"/>
          <p:cNvSpPr>
            <a:spLocks noChangeArrowheads="1"/>
          </p:cNvSpPr>
          <p:nvPr/>
        </p:nvSpPr>
        <p:spPr bwMode="auto">
          <a:xfrm>
            <a:off x="457200" y="228600"/>
            <a:ext cx="8305800" cy="1066800"/>
          </a:xfrm>
          <a:prstGeom prst="rect">
            <a:avLst/>
          </a:prstGeom>
          <a:solidFill>
            <a:srgbClr val="FF6600">
              <a:alpha val="69019"/>
            </a:srgbClr>
          </a:solidFill>
          <a:ln w="9525">
            <a:solidFill>
              <a:schemeClr val="bg1">
                <a:alpha val="45097"/>
              </a:schemeClr>
            </a:solidFill>
            <a:miter lim="800000"/>
            <a:headEnd/>
            <a:tailEnd/>
          </a:ln>
        </p:spPr>
        <p:txBody>
          <a:bodyPr wrap="none" anchor="ctr"/>
          <a:lstStyle/>
          <a:p>
            <a:endParaRPr lang="en-US"/>
          </a:p>
        </p:txBody>
      </p:sp>
      <p:sp>
        <p:nvSpPr>
          <p:cNvPr id="167940" name="Rectangle 6"/>
          <p:cNvSpPr>
            <a:spLocks noChangeArrowheads="1"/>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a:latin typeface="Calvert MT Bd" charset="0"/>
              </a:rPr>
              <a:t>A people-centred future!</a:t>
            </a:r>
            <a:endParaRPr lang="en-GB" sz="2800" b="1"/>
          </a:p>
        </p:txBody>
      </p:sp>
      <p:pic>
        <p:nvPicPr>
          <p:cNvPr id="167941" name="Picture 7"/>
          <p:cNvPicPr>
            <a:picLocks noChangeAspect="1" noChangeArrowheads="1"/>
          </p:cNvPicPr>
          <p:nvPr/>
        </p:nvPicPr>
        <p:blipFill>
          <a:blip r:embed="rId3">
            <a:lum contrast="6000"/>
            <a:extLst>
              <a:ext uri="{28A0092B-C50C-407E-A947-70E740481C1C}">
                <a14:useLocalDpi xmlns:a14="http://schemas.microsoft.com/office/drawing/2010/main" val="0"/>
              </a:ext>
            </a:extLst>
          </a:blip>
          <a:srcRect l="8759" r="4425"/>
          <a:stretch>
            <a:fillRect/>
          </a:stretch>
        </p:blipFill>
        <p:spPr bwMode="auto">
          <a:xfrm>
            <a:off x="1219200" y="1447800"/>
            <a:ext cx="6477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58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4"/>
          <p:cNvSpPr>
            <a:spLocks noChangeArrowheads="1"/>
          </p:cNvSpPr>
          <p:nvPr/>
        </p:nvSpPr>
        <p:spPr bwMode="auto">
          <a:xfrm>
            <a:off x="304800" y="304800"/>
            <a:ext cx="8529638" cy="6046788"/>
          </a:xfrm>
          <a:prstGeom prst="rect">
            <a:avLst/>
          </a:prstGeom>
          <a:solidFill>
            <a:srgbClr val="00D7D3">
              <a:alpha val="5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137218" name="Rectangle 2"/>
          <p:cNvSpPr>
            <a:spLocks noChangeArrowheads="1"/>
          </p:cNvSpPr>
          <p:nvPr/>
        </p:nvSpPr>
        <p:spPr bwMode="auto">
          <a:xfrm>
            <a:off x="2362200" y="2055813"/>
            <a:ext cx="65547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r>
              <a:rPr lang="en-US" sz="3600">
                <a:latin typeface="Arial" charset="0"/>
              </a:rPr>
              <a:t>physically</a:t>
            </a:r>
          </a:p>
          <a:p>
            <a:pPr marL="342900" indent="-342900" eaLnBrk="1" hangingPunct="1"/>
            <a:r>
              <a:rPr lang="en-US" sz="3600">
                <a:latin typeface="Arial" charset="0"/>
              </a:rPr>
              <a:t>mentally</a:t>
            </a:r>
          </a:p>
          <a:p>
            <a:pPr marL="342900" indent="-342900" eaLnBrk="1" hangingPunct="1"/>
            <a:r>
              <a:rPr lang="en-US" sz="3600">
                <a:latin typeface="Arial" charset="0"/>
              </a:rPr>
              <a:t>culturally</a:t>
            </a:r>
          </a:p>
          <a:p>
            <a:pPr marL="342900" indent="-342900" eaLnBrk="1" hangingPunct="1"/>
            <a:endParaRPr lang="en-US" sz="3600">
              <a:latin typeface="Arial" charset="0"/>
            </a:endParaRPr>
          </a:p>
          <a:p>
            <a:pPr marL="342900" indent="-342900" eaLnBrk="1" hangingPunct="1"/>
            <a:r>
              <a:rPr lang="en-US" sz="3600">
                <a:latin typeface="Arial" charset="0"/>
              </a:rPr>
              <a:t>				socially</a:t>
            </a:r>
          </a:p>
          <a:p>
            <a:pPr marL="342900" indent="-342900" eaLnBrk="1" hangingPunct="1"/>
            <a:r>
              <a:rPr lang="en-US" sz="3600">
                <a:latin typeface="Arial" charset="0"/>
              </a:rPr>
              <a:t>				spiritually</a:t>
            </a:r>
          </a:p>
          <a:p>
            <a:pPr marL="342900" indent="-342900" eaLnBrk="1" hangingPunct="1"/>
            <a:r>
              <a:rPr lang="en-US" sz="3600">
                <a:latin typeface="Arial" charset="0"/>
              </a:rPr>
              <a:t>				emotionally</a:t>
            </a:r>
            <a:endParaRPr lang="en-GB" sz="4800">
              <a:latin typeface="Arial" charset="0"/>
            </a:endParaRPr>
          </a:p>
        </p:txBody>
      </p:sp>
      <p:sp>
        <p:nvSpPr>
          <p:cNvPr id="137219" name="Rectangle 8"/>
          <p:cNvSpPr>
            <a:spLocks noChangeArrowheads="1"/>
          </p:cNvSpPr>
          <p:nvPr/>
        </p:nvSpPr>
        <p:spPr bwMode="auto">
          <a:xfrm>
            <a:off x="381000" y="457200"/>
            <a:ext cx="7239000" cy="990600"/>
          </a:xfrm>
          <a:prstGeom prst="rect">
            <a:avLst/>
          </a:prstGeom>
          <a:solidFill>
            <a:schemeClr val="bg1">
              <a:alpha val="69019"/>
            </a:schemeClr>
          </a:solidFill>
          <a:ln w="9525">
            <a:solidFill>
              <a:schemeClr val="bg1">
                <a:alpha val="45097"/>
              </a:schemeClr>
            </a:solidFill>
            <a:miter lim="800000"/>
            <a:headEnd/>
            <a:tailEnd/>
          </a:ln>
        </p:spPr>
        <p:txBody>
          <a:bodyPr wrap="none" anchor="ctr"/>
          <a:lstStyle/>
          <a:p>
            <a:endParaRPr lang="en-US">
              <a:latin typeface="Arial" charset="0"/>
            </a:endParaRPr>
          </a:p>
        </p:txBody>
      </p:sp>
      <p:sp>
        <p:nvSpPr>
          <p:cNvPr id="137220" name="Rectangle 7"/>
          <p:cNvSpPr>
            <a:spLocks noChangeArrowheads="1"/>
          </p:cNvSpPr>
          <p:nvPr/>
        </p:nvSpPr>
        <p:spPr bwMode="auto">
          <a:xfrm>
            <a:off x="457200" y="304800"/>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500" dirty="0">
                <a:latin typeface="Arial" charset="0"/>
              </a:rPr>
              <a:t>People differ ..</a:t>
            </a:r>
            <a:endParaRPr lang="en-GB" sz="2800" b="1" dirty="0">
              <a:latin typeface="Arial" charset="0"/>
            </a:endParaRPr>
          </a:p>
        </p:txBody>
      </p:sp>
    </p:spTree>
    <p:extLst>
      <p:ext uri="{BB962C8B-B14F-4D97-AF65-F5344CB8AC3E}">
        <p14:creationId xmlns:p14="http://schemas.microsoft.com/office/powerpoint/2010/main" val="864248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portrait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15875"/>
            <a:ext cx="9144000" cy="592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4"/>
          <p:cNvSpPr>
            <a:spLocks/>
          </p:cNvSpPr>
          <p:nvPr/>
        </p:nvSpPr>
        <p:spPr bwMode="auto">
          <a:xfrm>
            <a:off x="642938" y="0"/>
            <a:ext cx="853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4600"/>
              </a:spcBef>
            </a:pPr>
            <a:r>
              <a:rPr lang="en-US" sz="3200">
                <a:solidFill>
                  <a:schemeClr val="bg1"/>
                </a:solidFill>
                <a:latin typeface="Arial" charset="0"/>
                <a:cs typeface="Arial" charset="0"/>
                <a:sym typeface="Archer Book" charset="0"/>
              </a:rPr>
              <a:t>www.hhc.rca.ac.uk</a:t>
            </a:r>
          </a:p>
        </p:txBody>
      </p:sp>
      <p:sp>
        <p:nvSpPr>
          <p:cNvPr id="172036" name="Rectangle 4"/>
          <p:cNvSpPr>
            <a:spLocks/>
          </p:cNvSpPr>
          <p:nvPr/>
        </p:nvSpPr>
        <p:spPr bwMode="auto">
          <a:xfrm>
            <a:off x="609600" y="576263"/>
            <a:ext cx="8534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4600"/>
              </a:spcBef>
            </a:pPr>
            <a:r>
              <a:rPr lang="en-US" sz="2800">
                <a:solidFill>
                  <a:schemeClr val="bg1"/>
                </a:solidFill>
                <a:latin typeface="Arial" charset="0"/>
                <a:cs typeface="Arial" charset="0"/>
                <a:sym typeface="Archer Book" charset="0"/>
              </a:rPr>
              <a:t>@HHCDesign  @RamaGheerawo</a:t>
            </a:r>
          </a:p>
        </p:txBody>
      </p:sp>
    </p:spTree>
    <p:extLst>
      <p:ext uri="{BB962C8B-B14F-4D97-AF65-F5344CB8AC3E}">
        <p14:creationId xmlns:p14="http://schemas.microsoft.com/office/powerpoint/2010/main" val="467660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Tom Stables. remotes tray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3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923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rning on tv 2-converted-101213-131515.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40891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304800" y="304800"/>
            <a:ext cx="8529638" cy="6046788"/>
          </a:xfrm>
          <a:prstGeom prst="rect">
            <a:avLst/>
          </a:prstGeom>
          <a:solidFill>
            <a:srgbClr val="00D7D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atin typeface="Arial" charset="0"/>
            </a:endParaRPr>
          </a:p>
        </p:txBody>
      </p:sp>
      <p:sp>
        <p:nvSpPr>
          <p:cNvPr id="34818" name="Text Box 5"/>
          <p:cNvSpPr txBox="1">
            <a:spLocks noChangeArrowheads="1"/>
          </p:cNvSpPr>
          <p:nvPr/>
        </p:nvSpPr>
        <p:spPr bwMode="auto">
          <a:xfrm>
            <a:off x="304800" y="914400"/>
            <a:ext cx="8534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7700">
                <a:latin typeface="Arial" charset="0"/>
                <a:ea typeface="Osaka" charset="0"/>
                <a:cs typeface="Osaka" charset="0"/>
              </a:rPr>
              <a:t>WHO IS DESIGN FOR?</a:t>
            </a:r>
            <a:endParaRPr lang="de-DE" sz="6000">
              <a:latin typeface="Arial" charset="0"/>
              <a:ea typeface="Osaka" charset="0"/>
              <a:cs typeface="Osaka" charset="0"/>
            </a:endParaRPr>
          </a:p>
        </p:txBody>
      </p:sp>
    </p:spTree>
    <p:extLst>
      <p:ext uri="{BB962C8B-B14F-4D97-AF65-F5344CB8AC3E}">
        <p14:creationId xmlns:p14="http://schemas.microsoft.com/office/powerpoint/2010/main" val="1317075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8" descr="C:\Documents and Settings\hb120\Skrivebord\user_collag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66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TotalTime>
  <Words>975</Words>
  <Application>Microsoft Office PowerPoint</Application>
  <PresentationFormat>Předvádění na obrazovce (4:3)</PresentationFormat>
  <Paragraphs>150</Paragraphs>
  <Slides>59</Slides>
  <Notes>53</Notes>
  <HiddenSlides>0</HiddenSlides>
  <MMClips>5</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59</vt:i4>
      </vt:variant>
    </vt:vector>
  </HeadingPairs>
  <TitlesOfParts>
    <vt:vector size="61" baseType="lpstr">
      <vt:lpstr>Office Theme</vt:lpstr>
      <vt:lpstr>Worksheet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HHC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 Gheerawo</dc:creator>
  <cp:lastModifiedBy>PIT12</cp:lastModifiedBy>
  <cp:revision>33</cp:revision>
  <dcterms:created xsi:type="dcterms:W3CDTF">2012-05-20T23:08:18Z</dcterms:created>
  <dcterms:modified xsi:type="dcterms:W3CDTF">2012-05-29T11:19:12Z</dcterms:modified>
</cp:coreProperties>
</file>