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3" r:id="rId3"/>
    <p:sldId id="315" r:id="rId4"/>
    <p:sldId id="302" r:id="rId5"/>
    <p:sldId id="304" r:id="rId6"/>
    <p:sldId id="306" r:id="rId7"/>
    <p:sldId id="296" r:id="rId8"/>
    <p:sldId id="297" r:id="rId9"/>
    <p:sldId id="312" r:id="rId10"/>
    <p:sldId id="298" r:id="rId11"/>
    <p:sldId id="318" r:id="rId12"/>
    <p:sldId id="320" r:id="rId13"/>
    <p:sldId id="323" r:id="rId14"/>
    <p:sldId id="325" r:id="rId15"/>
    <p:sldId id="326" r:id="rId16"/>
    <p:sldId id="308" r:id="rId17"/>
    <p:sldId id="32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7" autoAdjust="0"/>
  </p:normalViewPr>
  <p:slideViewPr>
    <p:cSldViewPr>
      <p:cViewPr varScale="1">
        <p:scale>
          <a:sx n="84" d="100"/>
          <a:sy n="84" d="100"/>
        </p:scale>
        <p:origin x="-144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C8CE1C-4AAA-4103-ACC8-531CCFA51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287B0F-0A07-4DC7-91A9-94C1E98F114F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9FA9C9-2DB6-47D8-84CA-67F8CD359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Fall prevention classes, blood pressure screening, Meals on Wheels, safety training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2BB82-AB67-4A3E-9233-ED65EBAF982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04F9DA-C26F-4A7F-8831-1340898307F1}" type="slidenum">
              <a:rPr lang="en-US" sz="1100" smtClean="0">
                <a:ea typeface="MS PGothic" pitchFamily="34" charset="-128"/>
              </a:rPr>
              <a:pPr/>
              <a:t>11</a:t>
            </a:fld>
            <a:endParaRPr lang="en-US" sz="110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978" t="2577" r="1744" b="3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75790" t="84081" r="1744" b="3381"/>
          <a:stretch>
            <a:fillRect/>
          </a:stretch>
        </p:blipFill>
        <p:spPr bwMode="auto">
          <a:xfrm>
            <a:off x="7010400" y="59436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2400" y="2667000"/>
            <a:ext cx="5029200" cy="1066800"/>
          </a:xfrm>
        </p:spPr>
        <p:txBody>
          <a:bodyPr/>
          <a:lstStyle>
            <a:lvl1pPr>
              <a:defRPr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33800"/>
            <a:ext cx="37338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304800"/>
          </a:xfrm>
        </p:spPr>
        <p:txBody>
          <a:bodyPr/>
          <a:lstStyle>
            <a:lvl1pPr algn="ctr">
              <a:defRPr i="0">
                <a:latin typeface="MetaMedium-Roman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096000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DF85-B856-4D40-A85A-E3FE419D8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7C5A-FD6D-4730-BD6E-4ABA1FC3E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ndard P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 flipH="1">
            <a:off x="0" y="1"/>
            <a:ext cx="5195895" cy="4055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rgbClr val="F1D988"/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 flipH="1">
            <a:off x="-9525" y="-6350"/>
            <a:ext cx="9163050" cy="587375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A890"/>
              </a:gs>
              <a:gs pos="100000">
                <a:srgbClr val="D9FFFD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9" tIns="45714" rIns="91429" bIns="45714"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364288"/>
            <a:ext cx="100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endParaRPr lang="en-US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defRPr/>
            </a:pPr>
            <a:fld id="{A20D1EC5-AE53-4E04-81F1-86F62EB01B22}" type="slidenum">
              <a:rPr lang="en-US" sz="1000">
                <a:solidFill>
                  <a:srgbClr val="7F7F7F"/>
                </a:solidFill>
                <a:latin typeface="Calibri" pitchFamily="34" charset="0"/>
              </a:rPr>
              <a:pPr>
                <a:defRPr/>
              </a:pPr>
              <a:t>‹#›</a:t>
            </a:fld>
            <a:r>
              <a:rPr lang="en-US" dirty="0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7F7F7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7F7F7F"/>
                </a:solidFill>
                <a:latin typeface="Calibri" pitchFamily="34" charset="0"/>
              </a:rPr>
              <a:t>2011-505-RF-AN-V5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6629400"/>
            <a:ext cx="6567488" cy="0"/>
          </a:xfrm>
          <a:prstGeom prst="line">
            <a:avLst/>
          </a:prstGeom>
          <a:ln w="12700" cap="flat" cmpd="sng" algn="ctr">
            <a:solidFill>
              <a:srgbClr val="F0C74F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Logo New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320675"/>
            <a:ext cx="4540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WellAWARE-Registered-Mark201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438" y="6416675"/>
            <a:ext cx="18970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714795" y="224644"/>
            <a:ext cx="7543800" cy="485766"/>
          </a:xfrm>
          <a:prstGeom prst="rect">
            <a:avLst/>
          </a:prstGeom>
        </p:spPr>
        <p:txBody>
          <a:bodyPr lIns="0" tIns="45709" rIns="0" bIns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ndard P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 flipH="1">
            <a:off x="0" y="1"/>
            <a:ext cx="5195895" cy="4055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rgbClr val="F1D988"/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 flipH="1">
            <a:off x="-9525" y="-6350"/>
            <a:ext cx="9163050" cy="587375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A890"/>
              </a:gs>
              <a:gs pos="100000">
                <a:srgbClr val="D9FFFD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9" tIns="45714" rIns="91429" bIns="45714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364288"/>
            <a:ext cx="1008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endParaRPr lang="en-US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defRPr/>
            </a:pPr>
            <a:fld id="{6F39276E-2E94-4353-BB83-F866D4634F53}" type="slidenum">
              <a:rPr lang="en-US" sz="1000">
                <a:solidFill>
                  <a:srgbClr val="7F7F7F"/>
                </a:solidFill>
                <a:latin typeface="Calibri" pitchFamily="34" charset="0"/>
              </a:rPr>
              <a:pPr>
                <a:defRPr/>
              </a:pPr>
              <a:t>‹#›</a:t>
            </a:fld>
            <a:r>
              <a:rPr lang="en-US" dirty="0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7F7F7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7F7F7F"/>
                </a:solidFill>
                <a:latin typeface="Calibri" pitchFamily="34" charset="0"/>
              </a:rPr>
              <a:t>2011-505-RF-AN-V5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6629400"/>
            <a:ext cx="6567488" cy="0"/>
          </a:xfrm>
          <a:prstGeom prst="line">
            <a:avLst/>
          </a:prstGeom>
          <a:ln w="12700" cap="flat" cmpd="sng" algn="ctr">
            <a:solidFill>
              <a:srgbClr val="F0C74F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WellAWARE-Registered-Mark201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416675"/>
            <a:ext cx="18970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A734-C52B-4A41-BE78-84DE93DDD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557F-7364-4B16-B4CF-933E0A14F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7CF6-0A65-4156-B197-73F86161F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958F-A23B-4CF4-853D-627415BD2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FF46-6CB3-4C90-8AA4-064736630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52A9-3CC3-429C-A0CD-2A942033C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D19F-8633-47D4-8A42-36084B371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151A-28AD-4C31-BA5E-F81900C29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 l="75790" t="84081" r="1744" b="3381"/>
          <a:stretch>
            <a:fillRect/>
          </a:stretch>
        </p:blipFill>
        <p:spPr bwMode="auto">
          <a:xfrm>
            <a:off x="7010400" y="59436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>
              <a:defRPr/>
            </a:pPr>
            <a:fld id="{D965CCD8-59B1-4E10-9ABB-814F877DD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lum bright="12000"/>
          </a:blip>
          <a:srcRect l="3297" t="44943" r="1744"/>
          <a:stretch>
            <a:fillRect/>
          </a:stretch>
        </p:blipFill>
        <p:spPr bwMode="auto">
          <a:xfrm>
            <a:off x="0" y="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0" y="533400"/>
            <a:ext cx="327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There are no limits to caring.®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7" r:id="rId12"/>
    <p:sldLayoutId id="214748397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MetaCondNormal-Roma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Housing and the Living Environment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>
              <a:latin typeface="+mn-lt"/>
            </a:endParaRPr>
          </a:p>
        </p:txBody>
      </p:sp>
      <p:pic>
        <p:nvPicPr>
          <p:cNvPr id="5123" name="Picture 7" descr="http://ifa-fiv.org/images/ifa_banner_s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096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Technology in Elderly Housing</a:t>
            </a:r>
            <a:endParaRPr lang="en-US" dirty="0"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r>
              <a:rPr lang="en-US" sz="2400" smtClean="0"/>
              <a:t>Computer Learning Center</a:t>
            </a:r>
          </a:p>
          <a:p>
            <a:r>
              <a:rPr lang="en-US" sz="2400" smtClean="0"/>
              <a:t>Security Cameras and Personnel</a:t>
            </a:r>
          </a:p>
          <a:p>
            <a:r>
              <a:rPr lang="en-US" sz="2400" smtClean="0"/>
              <a:t>Energy Saving Devices</a:t>
            </a:r>
          </a:p>
          <a:p>
            <a:r>
              <a:rPr lang="en-US" sz="2400" smtClean="0"/>
              <a:t>WellAware</a:t>
            </a:r>
          </a:p>
          <a:p>
            <a:r>
              <a:rPr lang="en-US" sz="2400" smtClean="0"/>
              <a:t>IN2L – It’s Never Too Late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WellAWARE</a:t>
            </a:r>
            <a:r>
              <a:rPr lang="en-US" sz="1800" baseline="30000" dirty="0" smtClean="0"/>
              <a:t>®</a:t>
            </a:r>
            <a:r>
              <a:rPr lang="en-US" baseline="30000" dirty="0" smtClean="0"/>
              <a:t> </a:t>
            </a:r>
            <a:r>
              <a:rPr lang="en-US" dirty="0" smtClean="0"/>
              <a:t>Systems Overview</a:t>
            </a:r>
            <a:endParaRPr lang="en-US" dirty="0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2060575"/>
            <a:ext cx="5330825" cy="40163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511300" y="793750"/>
            <a:ext cx="601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456D"/>
                </a:solidFill>
                <a:latin typeface="Calibri" pitchFamily="34" charset="0"/>
                <a:ea typeface="MS PGothic" pitchFamily="34" charset="-128"/>
              </a:rPr>
              <a:t>WellAWARE </a:t>
            </a:r>
            <a:r>
              <a:rPr lang="en-US" sz="2000">
                <a:solidFill>
                  <a:srgbClr val="00456D"/>
                </a:solidFill>
                <a:latin typeface="Calibri" pitchFamily="34" charset="0"/>
                <a:ea typeface="MS PGothic" pitchFamily="34" charset="-128"/>
              </a:rPr>
              <a:t>is the leading non invasive wellness monitoring &amp; analytics platform. Delivering higher quality, more efficient, and less costly healthcare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7092950" y="1520825"/>
            <a:ext cx="1908175" cy="9858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3C4C4A">
                <a:alpha val="48000"/>
              </a:srgbClr>
            </a:outerShdw>
          </a:effectLst>
        </p:spPr>
        <p:txBody>
          <a:bodyPr lIns="45720" tIns="50941" rIns="45720" bIns="50941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456D"/>
                </a:solidFill>
                <a:latin typeface="Calibri"/>
              </a:rPr>
              <a:t>Current application across  full spectrum of sub-acute &amp; home care settings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03238" y="5300663"/>
            <a:ext cx="1497012" cy="9858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3C4C4A">
                <a:alpha val="48000"/>
              </a:srgbClr>
            </a:outerShdw>
          </a:effectLst>
        </p:spPr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456D"/>
                </a:solidFill>
                <a:latin typeface="Calibri"/>
              </a:rPr>
              <a:t>Ecosystem, Interoperable Business Model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1484313"/>
            <a:ext cx="1714500" cy="9858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3C4C4A">
                <a:alpha val="48000"/>
              </a:srgbClr>
            </a:outerShdw>
          </a:effectLst>
        </p:spPr>
        <p:txBody>
          <a:bodyPr lIns="45720" tIns="50941" rIns="45720" bIns="50941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456D"/>
                </a:solidFill>
                <a:latin typeface="Calibri"/>
              </a:rPr>
              <a:t>Over 250 years of Health Care Industry  experience &amp; leadership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7092950" y="5265738"/>
            <a:ext cx="1497013" cy="9858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3C4C4A">
                <a:alpha val="48000"/>
              </a:srgbClr>
            </a:outerShdw>
          </a:effectLst>
        </p:spPr>
        <p:txBody>
          <a:bodyPr lIns="45720" tIns="50941" rIns="45720" bIns="50941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456D"/>
                </a:solidFill>
                <a:latin typeface="Calibri"/>
              </a:rPr>
              <a:t>Strong IP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456D"/>
                </a:solidFill>
                <a:latin typeface="Calibri"/>
              </a:rPr>
              <a:t>Protection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2011-507-A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549275"/>
            <a:ext cx="86328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960688"/>
            <a:ext cx="11731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221163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47700" y="566738"/>
            <a:ext cx="4684713" cy="485775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i="1" kern="1200">
                <a:ln>
                  <a:noFill/>
                </a:ln>
                <a:solidFill>
                  <a:srgbClr val="00A890"/>
                </a:solidFill>
                <a:effectLst/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How WellAWARE</a:t>
            </a:r>
            <a:r>
              <a:rPr lang="en-US" baseline="30000" dirty="0" smtClean="0"/>
              <a:t>®</a:t>
            </a:r>
            <a:r>
              <a:rPr lang="en-US" dirty="0" smtClean="0"/>
              <a:t> Systems works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  <p:pic>
        <p:nvPicPr>
          <p:cNvPr id="19459" name="Picture 2" descr="IN2Louchsmart fairacres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1"/>
            <a:ext cx="6603477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b="1" smtClean="0">
                <a:latin typeface="Garamond" pitchFamily="18" charset="0"/>
              </a:rPr>
              <a:t>MORE THAN A HOME</a:t>
            </a:r>
          </a:p>
        </p:txBody>
      </p:sp>
      <p:pic>
        <p:nvPicPr>
          <p:cNvPr id="19460" name="Picture 4" descr="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670048" cy="1725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c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667000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2" name="Picture 6" descr="pi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3409950" cy="2395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752600"/>
            <a:ext cx="2743200" cy="2074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gard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114800"/>
            <a:ext cx="34290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mh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5502275" cy="501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905000" y="6096000"/>
            <a:ext cx="3603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Garamond" pitchFamily="18" charset="0"/>
              </a:rPr>
              <a:t>Sea Mist Towers, Long Beach, California, 74 Apartments,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Volunteers of America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2476500"/>
            <a:ext cx="4686300" cy="4229100"/>
          </a:xfrm>
        </p:spPr>
        <p:txBody>
          <a:bodyPr anchor="ctr" anchorCtr="1"/>
          <a:lstStyle/>
          <a:p>
            <a:pPr marL="533400" indent="-53340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mtClean="0">
              <a:solidFill>
                <a:srgbClr val="800000"/>
              </a:solidFill>
            </a:endParaRPr>
          </a:p>
          <a:p>
            <a:pPr marL="533400" indent="-533400"/>
            <a:r>
              <a:rPr lang="en-US" sz="2400" smtClean="0"/>
              <a:t>Founded in 1896 by Maud and Ballington Booth</a:t>
            </a:r>
          </a:p>
          <a:p>
            <a:pPr marL="533400" indent="-533400"/>
            <a:r>
              <a:rPr lang="en-US" sz="2400" smtClean="0"/>
              <a:t>National, spiritually based nonprofit organization</a:t>
            </a:r>
          </a:p>
          <a:p>
            <a:pPr marL="533400" indent="-533400"/>
            <a:r>
              <a:rPr lang="en-US" sz="2400" smtClean="0"/>
              <a:t>Nation’s largest and most experienced nonprofit provider of quality low-income and senior housing</a:t>
            </a:r>
          </a:p>
          <a:p>
            <a:pPr marL="533400" indent="-533400"/>
            <a:r>
              <a:rPr lang="en-US" sz="2400" smtClean="0"/>
              <a:t>Total number of seniors served nationally – 231,000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smtClean="0"/>
          </a:p>
          <a:p>
            <a:pPr marL="533400" indent="-533400"/>
            <a:endParaRPr lang="en-US" sz="2400" smtClean="0"/>
          </a:p>
          <a:p>
            <a:pPr marL="533400" indent="-533400"/>
            <a:endParaRPr lang="en-US" sz="2400" smtClean="0"/>
          </a:p>
          <a:p>
            <a:pPr marL="533400" indent="-533400">
              <a:buFont typeface="Wingdings" pitchFamily="2" charset="2"/>
              <a:buNone/>
            </a:pPr>
            <a:endParaRPr lang="en-US" smtClean="0"/>
          </a:p>
          <a:p>
            <a:pPr marL="533400" indent="-53340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mtClean="0">
              <a:solidFill>
                <a:srgbClr val="800000"/>
              </a:solidFill>
              <a:latin typeface="MetaCondNormal-Roman" pitchFamily="50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447800" y="16383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39C423-0FBE-4063-8619-9A873B1F94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150" name="Picture 7" descr="\\Voagraphics\graphics\NewDrive\Photos for CG slide show\MBo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3048000"/>
            <a:ext cx="1993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\\VOAGRAPHICS\Graphics\NewDrive\Photos for CG slide show\BBo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143000"/>
            <a:ext cx="2003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Volunteers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/>
              <a:t>In the United States, Volunteers of America is: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b="1" dirty="0" smtClean="0">
                <a:ea typeface="+mn-ea"/>
                <a:cs typeface="+mn-cs"/>
              </a:rPr>
              <a:t>largest </a:t>
            </a:r>
            <a:r>
              <a:rPr lang="en-US" dirty="0" smtClean="0">
                <a:ea typeface="+mn-ea"/>
                <a:cs typeface="+mn-cs"/>
              </a:rPr>
              <a:t>nonprofit provider of affordable senior housing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b="1" dirty="0" smtClean="0">
                <a:ea typeface="+mn-ea"/>
                <a:cs typeface="+mn-cs"/>
              </a:rPr>
              <a:t>4th-largest </a:t>
            </a:r>
            <a:r>
              <a:rPr lang="en-US" dirty="0" smtClean="0">
                <a:ea typeface="+mn-ea"/>
                <a:cs typeface="+mn-cs"/>
              </a:rPr>
              <a:t>nonprofit provider of skilled nursing care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b="1" dirty="0" smtClean="0">
                <a:ea typeface="+mn-ea"/>
                <a:cs typeface="+mn-cs"/>
              </a:rPr>
              <a:t>6th-largest </a:t>
            </a:r>
            <a:r>
              <a:rPr lang="en-US" dirty="0" smtClean="0">
                <a:ea typeface="+mn-ea"/>
                <a:cs typeface="+mn-cs"/>
              </a:rPr>
              <a:t>nonprofit provider of assisted living for seniors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EC2B03E4-EE3F-4FEF-B6E8-6154B651D28A}" type="slidenum">
              <a:rPr lang="en-US" sz="1600">
                <a:latin typeface="+mn-lt"/>
              </a:rPr>
              <a:pPr>
                <a:defRPr/>
              </a:pPr>
              <a:t>4</a:t>
            </a:fld>
            <a:endParaRPr lang="en-US" sz="1600" dirty="0">
              <a:latin typeface="+mn-lt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066800"/>
            <a:ext cx="26209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0"/>
            <a:ext cx="6335713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0500" y="4419600"/>
            <a:ext cx="2438400" cy="2743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1900" b="1" dirty="0" smtClean="0"/>
              <a:t>	</a:t>
            </a:r>
            <a:endParaRPr lang="en-US" sz="1800" b="1" dirty="0" smtClean="0"/>
          </a:p>
          <a:p>
            <a:pPr marL="1588" indent="-1588">
              <a:buFont typeface="Wingdings" pitchFamily="2" charset="2"/>
              <a:buNone/>
              <a:defRPr/>
            </a:pPr>
            <a:r>
              <a:rPr lang="en-US" sz="1600" dirty="0" smtClean="0"/>
              <a:t>Helping more than 2 million people in over 400 communities in 44 states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Volunteers of America Overview</a:t>
            </a:r>
            <a:endParaRPr lang="en-US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Housing Design – Multi-story</a:t>
            </a:r>
          </a:p>
        </p:txBody>
      </p:sp>
      <p:pic>
        <p:nvPicPr>
          <p:cNvPr id="10243" name="Content Placeholder 4" descr="Theterra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8963" y="2057400"/>
            <a:ext cx="5426075" cy="4068763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Housing Design – Garden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  <p:pic>
        <p:nvPicPr>
          <p:cNvPr id="5" name="Picture 10" descr="quary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273300"/>
            <a:ext cx="5867400" cy="315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Design Features in Elderly Housing</a:t>
            </a:r>
            <a:endParaRPr lang="en-US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Accessible bathrooms – grab bars, roll in showers</a:t>
            </a:r>
          </a:p>
          <a:p>
            <a:r>
              <a:rPr lang="en-US" sz="2400" smtClean="0"/>
              <a:t>Accessible kitchens – roll under sinks, HC stoves and  refrigerators, </a:t>
            </a:r>
          </a:p>
          <a:p>
            <a:r>
              <a:rPr lang="en-US" sz="2400" smtClean="0"/>
              <a:t>All doors are 36” wide</a:t>
            </a:r>
          </a:p>
          <a:p>
            <a:r>
              <a:rPr lang="en-US" sz="2400" smtClean="0"/>
              <a:t>Light switches and sockets are HC height throughout</a:t>
            </a:r>
          </a:p>
          <a:p>
            <a:r>
              <a:rPr lang="en-US" sz="2400" smtClean="0"/>
              <a:t>Emergency pull cords in bedrooms and bathrooms</a:t>
            </a:r>
          </a:p>
          <a:p>
            <a:r>
              <a:rPr lang="en-US" sz="2400" smtClean="0"/>
              <a:t>Units for hearing and visual impairment</a:t>
            </a:r>
          </a:p>
          <a:p>
            <a:r>
              <a:rPr lang="en-US" sz="2400" smtClean="0"/>
              <a:t>All common areas are accessible</a:t>
            </a:r>
          </a:p>
          <a:p>
            <a:r>
              <a:rPr lang="en-US" sz="2400" smtClean="0"/>
              <a:t>Automatic entry doors to main building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Services in Elderly Housing</a:t>
            </a:r>
            <a:endParaRPr lang="en-US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Service Coordinator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/>
            <a:r>
              <a:rPr lang="en-US" smtClean="0"/>
              <a:t>Anchor for community supportive services</a:t>
            </a:r>
          </a:p>
          <a:p>
            <a:pPr lvl="1"/>
            <a:r>
              <a:rPr lang="en-US" smtClean="0"/>
              <a:t>Assessment after move-in</a:t>
            </a:r>
          </a:p>
          <a:p>
            <a:pPr lvl="1"/>
            <a:r>
              <a:rPr lang="en-US" smtClean="0"/>
              <a:t>Assist seniors in identifying, locating and acquiring the services necessary for them to age in place in their own homes and maintain</a:t>
            </a:r>
          </a:p>
          <a:p>
            <a:pPr lvl="1"/>
            <a:r>
              <a:rPr lang="en-US" smtClean="0"/>
              <a:t>Avoid premature admission to more costly institutionalized care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in Elderly Housing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Transportation</a:t>
            </a:r>
          </a:p>
          <a:p>
            <a:r>
              <a:rPr lang="en-US" sz="2400" smtClean="0"/>
              <a:t>Health Care </a:t>
            </a:r>
          </a:p>
          <a:p>
            <a:r>
              <a:rPr lang="en-US" sz="2400" smtClean="0"/>
              <a:t>Personal Care – bathing, dressing, medication</a:t>
            </a:r>
          </a:p>
          <a:p>
            <a:r>
              <a:rPr lang="en-US" sz="2400" smtClean="0"/>
              <a:t>Social Activities and Companionship</a:t>
            </a:r>
          </a:p>
          <a:p>
            <a:r>
              <a:rPr lang="en-US" sz="2400" smtClean="0"/>
              <a:t>Meals – nutrition classes and home delivered meals </a:t>
            </a:r>
          </a:p>
          <a:p>
            <a:r>
              <a:rPr lang="en-US" sz="2400" smtClean="0"/>
              <a:t>Homemaker Services</a:t>
            </a:r>
          </a:p>
          <a:p>
            <a:r>
              <a:rPr lang="en-US" sz="2400" smtClean="0"/>
              <a:t>Assistance with Pets</a:t>
            </a:r>
          </a:p>
          <a:p>
            <a:r>
              <a:rPr lang="en-US" sz="2400" smtClean="0"/>
              <a:t>Money Management and Tax Preparation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no limits to caring.®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randPowerPointTemplate">
  <a:themeElements>
    <a:clrScheme name="NewBrand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BrandPowerPointTemplate">
      <a:majorFont>
        <a:latin typeface="MetaCondNormal-Roman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Brand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0A890"/>
    </a:accent1>
    <a:accent2>
      <a:srgbClr val="BDE7E1"/>
    </a:accent2>
    <a:accent3>
      <a:srgbClr val="F9E8B8"/>
    </a:accent3>
    <a:accent4>
      <a:srgbClr val="DCA912"/>
    </a:accent4>
    <a:accent5>
      <a:srgbClr val="00456D"/>
    </a:accent5>
    <a:accent6>
      <a:srgbClr val="820000"/>
    </a:accent6>
    <a:hlink>
      <a:srgbClr val="00A890"/>
    </a:hlink>
    <a:folHlink>
      <a:srgbClr val="5CC4B6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0A890"/>
    </a:accent1>
    <a:accent2>
      <a:srgbClr val="BDE7E1"/>
    </a:accent2>
    <a:accent3>
      <a:srgbClr val="F9E8B8"/>
    </a:accent3>
    <a:accent4>
      <a:srgbClr val="DCA912"/>
    </a:accent4>
    <a:accent5>
      <a:srgbClr val="00456D"/>
    </a:accent5>
    <a:accent6>
      <a:srgbClr val="820000"/>
    </a:accent6>
    <a:hlink>
      <a:srgbClr val="00A890"/>
    </a:hlink>
    <a:folHlink>
      <a:srgbClr val="5CC4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NewBrandPowerPointTemplate</Template>
  <TotalTime>2292</TotalTime>
  <Words>409</Words>
  <Application>Microsoft Office PowerPoint</Application>
  <PresentationFormat>On-screen Show (4:3)</PresentationFormat>
  <Paragraphs>78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MetaCondNormal-Roman</vt:lpstr>
      <vt:lpstr>Adobe Garamond Pro</vt:lpstr>
      <vt:lpstr>Wingdings</vt:lpstr>
      <vt:lpstr>Calibri</vt:lpstr>
      <vt:lpstr>MetaMedium-Roman</vt:lpstr>
      <vt:lpstr>MS PGothic</vt:lpstr>
      <vt:lpstr>Georgia</vt:lpstr>
      <vt:lpstr>Garamond</vt:lpstr>
      <vt:lpstr>NewBrandPowerPointTemplate</vt:lpstr>
      <vt:lpstr>      Housing and the Living Environment       </vt:lpstr>
      <vt:lpstr>Volunteers of America Overview</vt:lpstr>
      <vt:lpstr>About Volunteers of America</vt:lpstr>
      <vt:lpstr>Slide 4</vt:lpstr>
      <vt:lpstr>Housing Design – Multi-story</vt:lpstr>
      <vt:lpstr>Housing Design – Garden Style</vt:lpstr>
      <vt:lpstr>Design Features in Elderly Housing</vt:lpstr>
      <vt:lpstr>Services in Elderly Housing</vt:lpstr>
      <vt:lpstr>Services in Elderly Housing</vt:lpstr>
      <vt:lpstr>Technology in Elderly Housing</vt:lpstr>
      <vt:lpstr>WellAWARE® Systems Overview</vt:lpstr>
      <vt:lpstr>Slide 12</vt:lpstr>
      <vt:lpstr>Slide 13</vt:lpstr>
      <vt:lpstr>Slide 14</vt:lpstr>
      <vt:lpstr>Slide 15</vt:lpstr>
      <vt:lpstr>MORE THAN A HOME</vt:lpstr>
      <vt:lpstr>Slide 17</vt:lpstr>
    </vt:vector>
  </TitlesOfParts>
  <Company>UltraBridge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TIPS FOR FUNDRAISING</dc:title>
  <dc:creator>JFuchs</dc:creator>
  <cp:lastModifiedBy>Robin Keller</cp:lastModifiedBy>
  <cp:revision>156</cp:revision>
  <dcterms:created xsi:type="dcterms:W3CDTF">2008-06-03T14:29:39Z</dcterms:created>
  <dcterms:modified xsi:type="dcterms:W3CDTF">2012-05-21T16:35:24Z</dcterms:modified>
</cp:coreProperties>
</file>