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72" r:id="rId4"/>
    <p:sldMasterId id="2147483680" r:id="rId5"/>
    <p:sldMasterId id="2147483696" r:id="rId6"/>
  </p:sldMasterIdLst>
  <p:handoutMasterIdLst>
    <p:handoutMasterId r:id="rId34"/>
  </p:handoutMasterIdLst>
  <p:sldIdLst>
    <p:sldId id="256" r:id="rId7"/>
    <p:sldId id="302" r:id="rId8"/>
    <p:sldId id="304" r:id="rId9"/>
    <p:sldId id="305" r:id="rId10"/>
    <p:sldId id="306" r:id="rId11"/>
    <p:sldId id="307" r:id="rId12"/>
    <p:sldId id="308" r:id="rId13"/>
    <p:sldId id="313" r:id="rId14"/>
    <p:sldId id="296" r:id="rId15"/>
    <p:sldId id="268" r:id="rId16"/>
    <p:sldId id="309" r:id="rId17"/>
    <p:sldId id="311" r:id="rId18"/>
    <p:sldId id="263" r:id="rId19"/>
    <p:sldId id="265" r:id="rId20"/>
    <p:sldId id="314" r:id="rId21"/>
    <p:sldId id="297" r:id="rId22"/>
    <p:sldId id="272" r:id="rId23"/>
    <p:sldId id="267" r:id="rId24"/>
    <p:sldId id="298" r:id="rId25"/>
    <p:sldId id="276" r:id="rId26"/>
    <p:sldId id="261" r:id="rId27"/>
    <p:sldId id="301" r:id="rId28"/>
    <p:sldId id="318" r:id="rId29"/>
    <p:sldId id="316" r:id="rId30"/>
    <p:sldId id="315" r:id="rId31"/>
    <p:sldId id="317" r:id="rId32"/>
    <p:sldId id="270"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4621" autoAdjust="0"/>
  </p:normalViewPr>
  <p:slideViewPr>
    <p:cSldViewPr>
      <p:cViewPr>
        <p:scale>
          <a:sx n="70" d="100"/>
          <a:sy n="70" d="100"/>
        </p:scale>
        <p:origin x="-183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7235EA-6BBE-47B0-974B-FCBB885BB577}" type="datetimeFigureOut">
              <a:rPr lang="en-AU" smtClean="0"/>
              <a:t>29/05/2012</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6B135A5-568C-4A4A-8CC1-3A5FD8F9677B}" type="slidenum">
              <a:rPr lang="en-AU" smtClean="0"/>
              <a:t>‹#›</a:t>
            </a:fld>
            <a:endParaRPr lang="en-AU"/>
          </a:p>
        </p:txBody>
      </p:sp>
    </p:spTree>
    <p:extLst>
      <p:ext uri="{BB962C8B-B14F-4D97-AF65-F5344CB8AC3E}">
        <p14:creationId xmlns:p14="http://schemas.microsoft.com/office/powerpoint/2010/main" val="2304076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2EB9449-3094-4D93-A4A8-F98664ACDF0C}"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3303AC2-FEB3-4B36-ABEE-26B0982BDAE5}"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AC183F6-894A-4DAC-94BC-B339126ED7CB}"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F2F4255-CDF7-4BEF-91CD-FFBF442BCFBE}"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007634C-53E2-4571-9092-9D39EA4B3549}"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95D92D8-42F6-440D-9E9C-5B66FC431A01}"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5001BB4-ECF9-4C13-8361-B263020CCB53}"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616761E-604F-4793-A8F8-9D9245F19F47}"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13C21517-F141-48D3-A222-D8070DAAD094}"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69119AB2-35B5-48EA-B67A-DA4B478139B5}"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6224708D-8AC2-404D-BB96-525718A51080}"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2B3FAF9-0D7D-4C08-A596-AED007739090}"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FE7CD55A-0F60-4C5C-A286-BCB6C0258544}"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DA78897F-8A16-4203-A5D5-F13F86E6C844}"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2EB9449-3094-4D93-A4A8-F98664ACDF0C}"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303AC2-FEB3-4B36-ABEE-26B0982BDAE5}"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2268915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4C91D07-54AE-4656-A77B-0C65E1534FDB}"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8786B5-FAA1-4F18-9CA9-1E4443915157}"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935187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86D71-5D52-425D-9794-A1DB8EF091E1}"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8CFB13-CB94-4D4C-8055-7CB0D5CA8036}"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572080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D0840D87-913A-4F7E-8809-1471456AF4DA}" type="datetimeFigureOut">
              <a:rPr lang="en-US">
                <a:solidFill>
                  <a:prstClr val="black">
                    <a:tint val="75000"/>
                  </a:prstClr>
                </a:solidFill>
              </a:rPr>
              <a:pPr>
                <a:defRPr/>
              </a:pPr>
              <a:t>5/29/2012</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AC4CC0D-3795-4CD2-94A6-C25F7C2541D6}"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316243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34C91D07-54AE-4656-A77B-0C65E1534FDB}"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258786B5-FAA1-4F18-9CA9-1E4443915157}"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9756451F-E4A3-4F9A-B26B-A809C524A833}" type="datetimeFigureOut">
              <a:rPr lang="en-US">
                <a:solidFill>
                  <a:prstClr val="black">
                    <a:tint val="75000"/>
                  </a:prstClr>
                </a:solidFill>
              </a:rPr>
              <a:pPr>
                <a:defRPr/>
              </a:pPr>
              <a:t>5/29/2012</a:t>
            </a:fld>
            <a:endParaRPr lang="en-AU">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F773A7-2322-4FC1-80AF-90E1C694BA32}"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941903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B52D8EB-1B3D-4165-BB17-53A53537631A}" type="datetimeFigureOut">
              <a:rPr lang="en-US">
                <a:solidFill>
                  <a:prstClr val="black">
                    <a:tint val="75000"/>
                  </a:prstClr>
                </a:solidFill>
              </a:rPr>
              <a:pPr>
                <a:defRPr/>
              </a:pPr>
              <a:t>5/29/2012</a:t>
            </a:fld>
            <a:endParaRPr lang="en-AU">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2C031D6-8692-4C52-84E4-0DCB6B058A0A}"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576777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842192-FF71-401A-A493-04979252DCC8}" type="datetimeFigureOut">
              <a:rPr lang="en-US">
                <a:solidFill>
                  <a:prstClr val="black">
                    <a:tint val="75000"/>
                  </a:prstClr>
                </a:solidFill>
              </a:rPr>
              <a:pPr>
                <a:defRPr/>
              </a:pPr>
              <a:t>5/29/2012</a:t>
            </a:fld>
            <a:endParaRPr lang="en-AU">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3D3273F-9F55-4117-B744-A70121E092F8}"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298940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2852AF-7500-4285-AF2E-8292589F5DC5}" type="datetimeFigureOut">
              <a:rPr lang="en-US">
                <a:solidFill>
                  <a:prstClr val="black">
                    <a:tint val="75000"/>
                  </a:prstClr>
                </a:solidFill>
              </a:rPr>
              <a:pPr>
                <a:defRPr/>
              </a:pPr>
              <a:t>5/29/2012</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590C902-5F0D-47F9-8A07-9790498B824F}"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1679965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03E7D-E4FC-484B-BD04-C125368F0F26}" type="datetimeFigureOut">
              <a:rPr lang="en-US">
                <a:solidFill>
                  <a:prstClr val="black">
                    <a:tint val="75000"/>
                  </a:prstClr>
                </a:solidFill>
              </a:rPr>
              <a:pPr>
                <a:defRPr/>
              </a:pPr>
              <a:t>5/29/2012</a:t>
            </a:fld>
            <a:endParaRPr lang="en-AU">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5E3D079-F2D8-49E9-8CA4-43FC4ADA1263}"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704070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8AC183F6-894A-4DAC-94BC-B339126ED7CB}"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2F4255-CDF7-4BEF-91CD-FFBF442BCFBE}"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634849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7007634C-53E2-4571-9092-9D39EA4B3549}"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5D92D8-42F6-440D-9E9C-5B66FC431A01}"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298112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C86D71-5D52-425D-9794-A1DB8EF091E1}" type="datetimeFigureOut">
              <a:rPr lang="en-US"/>
              <a:pPr>
                <a:defRPr/>
              </a:pPr>
              <a:t>5/29/2012</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78CFB13-CB94-4D4C-8055-7CB0D5CA8036}"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D0840D87-913A-4F7E-8809-1471456AF4DA}" type="datetimeFigureOut">
              <a:rPr lang="en-US"/>
              <a:pPr>
                <a:defRPr/>
              </a:pPr>
              <a:t>5/29/2012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AC4CC0D-3795-4CD2-94A6-C25F7C2541D6}"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9756451F-E4A3-4F9A-B26B-A809C524A833}" type="datetimeFigureOut">
              <a:rPr lang="en-US"/>
              <a:pPr>
                <a:defRPr/>
              </a:pPr>
              <a:t>5/29/2012</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8AF773A7-2322-4FC1-80AF-90E1C694BA32}"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8B52D8EB-1B3D-4165-BB17-53A53537631A}" type="datetimeFigureOut">
              <a:rPr lang="en-US"/>
              <a:pPr>
                <a:defRPr/>
              </a:pPr>
              <a:t>5/29/2012</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F2C031D6-8692-4C52-84E4-0DCB6B058A0A}"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842192-FF71-401A-A493-04979252DCC8}" type="datetimeFigureOut">
              <a:rPr lang="en-US"/>
              <a:pPr>
                <a:defRPr/>
              </a:pPr>
              <a:t>5/29/2012</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73D3273F-9F55-4117-B744-A70121E092F8}"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2852AF-7500-4285-AF2E-8292589F5DC5}" type="datetimeFigureOut">
              <a:rPr lang="en-US"/>
              <a:pPr>
                <a:defRPr/>
              </a:pPr>
              <a:t>5/29/2012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8590C902-5F0D-47F9-8A07-9790498B824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103E7D-E4FC-484B-BD04-C125368F0F26}" type="datetimeFigureOut">
              <a:rPr lang="en-US"/>
              <a:pPr>
                <a:defRPr/>
              </a:pPr>
              <a:t>5/29/2012</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05E3D079-F2D8-49E9-8CA4-43FC4ADA1263}"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AA2DAE-080C-482C-9BF9-95EA2A93A8EC}" type="datetimeFigureOut">
              <a:rPr lang="en-US"/>
              <a:pPr>
                <a:defRPr/>
              </a:pPr>
              <a:t>5/29/2012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43C2-BD71-4F3C-8C8B-48E17C2F2594}"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3FF1F2F-77DA-4686-92BC-B4F7CC220D08}" type="datetimeFigureOut">
              <a:rPr lang="en-US"/>
              <a:pPr>
                <a:defRPr/>
              </a:pPr>
              <a:t>5/29/2012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8C83158-7863-43B6-AFBA-7AA6AF3393A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E203FF3-6DCD-4783-AC53-174BFC7A0694}" type="datetimeFigureOut">
              <a:rPr lang="en-US"/>
              <a:pPr>
                <a:defRPr/>
              </a:pPr>
              <a:t>5/29/2012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6C3E00C-4D3C-4431-B90F-77E94520912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8ABDA7E-0A72-4EF2-89B5-CFB7A4E0B02D}" type="datetimeFigureOut">
              <a:rPr lang="en-US"/>
              <a:pPr>
                <a:defRPr/>
              </a:pPr>
              <a:t>5/29/2012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BC6742-DAD8-492A-BC73-9ED8EB2CD91F}"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E90DEA6-FC34-4EAE-A867-1B5F6A48E00F}" type="datetimeFigureOut">
              <a:rPr lang="en-US"/>
              <a:pPr>
                <a:defRPr/>
              </a:pPr>
              <a:t>5/29/2012</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31DBC76-9CBA-4AC4-AE74-FC8A8D58CC6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AA2DAE-080C-482C-9BF9-95EA2A93A8EC}" type="datetimeFigureOut">
              <a:rPr lang="en-US">
                <a:solidFill>
                  <a:prstClr val="black">
                    <a:tint val="75000"/>
                  </a:prstClr>
                </a:solidFill>
              </a:rPr>
              <a:pPr>
                <a:defRPr/>
              </a:pPr>
              <a:t>5/29/2012</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94643C2-BD71-4F3C-8C8B-48E17C2F2594}" type="slidenum">
              <a:rPr lang="en-AU">
                <a:solidFill>
                  <a:prstClr val="black">
                    <a:tint val="75000"/>
                  </a:prstClr>
                </a:solidFill>
              </a:rPr>
              <a:pPr>
                <a:defRPr/>
              </a:pPr>
              <a:t>‹#›</a:t>
            </a:fld>
            <a:endParaRPr lang="en-AU">
              <a:solidFill>
                <a:prstClr val="black">
                  <a:tint val="75000"/>
                </a:prstClr>
              </a:solidFill>
            </a:endParaRPr>
          </a:p>
        </p:txBody>
      </p:sp>
    </p:spTree>
    <p:extLst>
      <p:ext uri="{BB962C8B-B14F-4D97-AF65-F5344CB8AC3E}">
        <p14:creationId xmlns:p14="http://schemas.microsoft.com/office/powerpoint/2010/main" val="3965169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www.aroundtheregion.com/ballarat/historic-lydiard-street/" TargetMode="External"/><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Box 5"/>
          <p:cNvSpPr txBox="1">
            <a:spLocks noChangeArrowheads="1"/>
          </p:cNvSpPr>
          <p:nvPr/>
        </p:nvSpPr>
        <p:spPr bwMode="auto">
          <a:xfrm>
            <a:off x="900113" y="1000125"/>
            <a:ext cx="7127875" cy="4479925"/>
          </a:xfrm>
          <a:prstGeom prst="rect">
            <a:avLst/>
          </a:prstGeom>
          <a:noFill/>
          <a:ln w="9525">
            <a:noFill/>
            <a:miter lim="800000"/>
            <a:headEnd/>
            <a:tailEnd/>
          </a:ln>
        </p:spPr>
        <p:txBody>
          <a:bodyPr>
            <a:spAutoFit/>
          </a:bodyPr>
          <a:lstStyle/>
          <a:p>
            <a:r>
              <a:rPr lang="en-AU" sz="4400" b="1">
                <a:solidFill>
                  <a:schemeClr val="bg1"/>
                </a:solidFill>
                <a:cs typeface="Arial" charset="0"/>
              </a:rPr>
              <a:t>Connecting Health and Well-being Narratives of Older People</a:t>
            </a:r>
          </a:p>
          <a:p>
            <a:endParaRPr lang="en-AU" sz="4400" b="1">
              <a:solidFill>
                <a:schemeClr val="bg1"/>
              </a:solidFill>
              <a:cs typeface="Arial" charset="0"/>
            </a:endParaRPr>
          </a:p>
          <a:p>
            <a:r>
              <a:rPr lang="en-AU" sz="2800" b="1">
                <a:solidFill>
                  <a:schemeClr val="bg1"/>
                </a:solidFill>
                <a:cs typeface="Arial" charset="0"/>
              </a:rPr>
              <a:t>Dr Suzanne Blume</a:t>
            </a:r>
          </a:p>
          <a:p>
            <a:r>
              <a:rPr lang="en-AU" sz="2800" b="1">
                <a:solidFill>
                  <a:schemeClr val="bg1"/>
                </a:solidFill>
                <a:cs typeface="Arial" charset="0"/>
              </a:rPr>
              <a:t>Dr Jennifer Macgill</a:t>
            </a:r>
          </a:p>
          <a:p>
            <a:endParaRPr lang="en-AU" sz="2800" b="1">
              <a:solidFill>
                <a:schemeClr val="bg1"/>
              </a:solidFill>
              <a:cs typeface="Arial" charset="0"/>
            </a:endParaRPr>
          </a:p>
          <a:p>
            <a:r>
              <a:rPr lang="en-AU" sz="2800" b="1">
                <a:solidFill>
                  <a:schemeClr val="bg1"/>
                </a:solidFill>
                <a:cs typeface="Arial" charset="0"/>
              </a:rPr>
              <a:t>Ballarat, Victoria, Australia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714375" y="1285875"/>
            <a:ext cx="7715250" cy="457200"/>
          </a:xfrm>
          <a:prstGeom prst="rect">
            <a:avLst/>
          </a:prstGeom>
          <a:noFill/>
          <a:ln w="9525">
            <a:noFill/>
            <a:miter lim="800000"/>
            <a:headEnd/>
            <a:tailEnd/>
          </a:ln>
        </p:spPr>
        <p:txBody>
          <a:bodyPr>
            <a:spAutoFit/>
          </a:bodyPr>
          <a:lstStyle/>
          <a:p>
            <a:endParaRPr lang="en-AU" sz="2400">
              <a:latin typeface="Calibri" pitchFamily="34" charset="0"/>
            </a:endParaRPr>
          </a:p>
        </p:txBody>
      </p:sp>
      <p:sp>
        <p:nvSpPr>
          <p:cNvPr id="32771" name="Rectangle 3"/>
          <p:cNvSpPr>
            <a:spLocks noGrp="1"/>
          </p:cNvSpPr>
          <p:nvPr>
            <p:ph type="title" idx="4294967295"/>
          </p:nvPr>
        </p:nvSpPr>
        <p:spPr>
          <a:xfrm>
            <a:off x="250825" y="0"/>
            <a:ext cx="8229600" cy="1143000"/>
          </a:xfrm>
        </p:spPr>
        <p:txBody>
          <a:bodyPr/>
          <a:lstStyle/>
          <a:p>
            <a:pPr algn="l"/>
            <a:r>
              <a:rPr lang="en-AU" smtClean="0">
                <a:latin typeface="Arial Black" pitchFamily="34" charset="0"/>
              </a:rPr>
              <a:t>		</a:t>
            </a:r>
            <a:r>
              <a:rPr lang="en-AU" smtClean="0"/>
              <a:t>Findings</a:t>
            </a:r>
          </a:p>
        </p:txBody>
      </p:sp>
      <p:sp>
        <p:nvSpPr>
          <p:cNvPr id="32772" name="Rectangle 4"/>
          <p:cNvSpPr>
            <a:spLocks noGrp="1"/>
          </p:cNvSpPr>
          <p:nvPr>
            <p:ph type="body" idx="4294967295"/>
          </p:nvPr>
        </p:nvSpPr>
        <p:spPr>
          <a:xfrm>
            <a:off x="468313" y="1125538"/>
            <a:ext cx="8229600" cy="4525962"/>
          </a:xfrm>
        </p:spPr>
        <p:txBody>
          <a:bodyPr/>
          <a:lstStyle/>
          <a:p>
            <a:pPr>
              <a:lnSpc>
                <a:spcPct val="80000"/>
              </a:lnSpc>
              <a:buFont typeface="Arial" charset="0"/>
              <a:buNone/>
            </a:pPr>
            <a:r>
              <a:rPr lang="en-AU" sz="2800" smtClean="0">
                <a:latin typeface="Arial" charset="0"/>
                <a:cs typeface="Arial" charset="0"/>
              </a:rPr>
              <a:t>Older people wanted to:</a:t>
            </a:r>
          </a:p>
          <a:p>
            <a:pPr>
              <a:lnSpc>
                <a:spcPct val="80000"/>
              </a:lnSpc>
            </a:pPr>
            <a:r>
              <a:rPr lang="en-AU" sz="2800" smtClean="0">
                <a:latin typeface="Bell Gothic Std Black" pitchFamily="34" charset="0"/>
                <a:cs typeface="Arial" charset="0"/>
              </a:rPr>
              <a:t>be </a:t>
            </a:r>
            <a:r>
              <a:rPr lang="en-AU" smtClean="0">
                <a:latin typeface="Bell Gothic Std Black" pitchFamily="34" charset="0"/>
                <a:cs typeface="Arial" charset="0"/>
              </a:rPr>
              <a:t>connected</a:t>
            </a:r>
            <a:r>
              <a:rPr lang="en-AU" sz="2800" smtClean="0">
                <a:latin typeface="Arial" charset="0"/>
                <a:cs typeface="Arial" charset="0"/>
              </a:rPr>
              <a:t> with their peers and the broader community</a:t>
            </a:r>
          </a:p>
          <a:p>
            <a:pPr>
              <a:lnSpc>
                <a:spcPct val="80000"/>
              </a:lnSpc>
            </a:pPr>
            <a:r>
              <a:rPr lang="en-AU" smtClean="0">
                <a:latin typeface="Bell Gothic Std Black" pitchFamily="34" charset="0"/>
                <a:cs typeface="Arial" charset="0"/>
              </a:rPr>
              <a:t>share their stories</a:t>
            </a:r>
            <a:r>
              <a:rPr lang="en-AU" sz="2800" smtClean="0">
                <a:latin typeface="Arial" charset="0"/>
                <a:cs typeface="Arial" charset="0"/>
              </a:rPr>
              <a:t> and experiences of ageing </a:t>
            </a:r>
          </a:p>
          <a:p>
            <a:pPr>
              <a:lnSpc>
                <a:spcPct val="80000"/>
              </a:lnSpc>
              <a:buFont typeface="Arial" charset="0"/>
              <a:buNone/>
            </a:pPr>
            <a:r>
              <a:rPr lang="en-AU" sz="2800" smtClean="0">
                <a:latin typeface="Arial" charset="0"/>
                <a:cs typeface="Arial" charset="0"/>
              </a:rPr>
              <a:t>				AND</a:t>
            </a:r>
          </a:p>
          <a:p>
            <a:pPr>
              <a:lnSpc>
                <a:spcPct val="80000"/>
              </a:lnSpc>
              <a:buFont typeface="Arial" charset="0"/>
              <a:buNone/>
            </a:pPr>
            <a:r>
              <a:rPr lang="en-AU" sz="2800" smtClean="0"/>
              <a:t>saw being connected with others as synonymous with:</a:t>
            </a:r>
          </a:p>
          <a:p>
            <a:pPr>
              <a:lnSpc>
                <a:spcPct val="80000"/>
              </a:lnSpc>
            </a:pPr>
            <a:r>
              <a:rPr lang="en-AU" sz="2800" smtClean="0"/>
              <a:t> </a:t>
            </a:r>
            <a:r>
              <a:rPr lang="en-AU" smtClean="0">
                <a:latin typeface="Bell Gothic Std Black" pitchFamily="34" charset="0"/>
              </a:rPr>
              <a:t>increased happiness, sense of belonging, self-worth, </a:t>
            </a:r>
          </a:p>
          <a:p>
            <a:pPr>
              <a:lnSpc>
                <a:spcPct val="80000"/>
              </a:lnSpc>
            </a:pPr>
            <a:r>
              <a:rPr lang="en-AU" smtClean="0">
                <a:latin typeface="Bell Gothic Std Black" pitchFamily="34" charset="0"/>
                <a:cs typeface="Arial" charset="0"/>
              </a:rPr>
              <a:t>enhanced mental and physical health and well-being</a:t>
            </a:r>
            <a:endParaRPr lang="en-AU" sz="2800" smtClean="0">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714375" y="1285875"/>
            <a:ext cx="7715250" cy="457200"/>
          </a:xfrm>
          <a:prstGeom prst="rect">
            <a:avLst/>
          </a:prstGeom>
          <a:noFill/>
          <a:ln w="9525">
            <a:noFill/>
            <a:miter lim="800000"/>
            <a:headEnd/>
            <a:tailEnd/>
          </a:ln>
        </p:spPr>
        <p:txBody>
          <a:bodyPr>
            <a:spAutoFit/>
          </a:bodyPr>
          <a:lstStyle/>
          <a:p>
            <a:endParaRPr lang="en-AU" sz="2400">
              <a:latin typeface="Calibri" pitchFamily="34" charset="0"/>
            </a:endParaRPr>
          </a:p>
        </p:txBody>
      </p:sp>
      <p:sp>
        <p:nvSpPr>
          <p:cNvPr id="33795" name="Rectangle 3"/>
          <p:cNvSpPr>
            <a:spLocks noGrp="1"/>
          </p:cNvSpPr>
          <p:nvPr>
            <p:ph type="title"/>
          </p:nvPr>
        </p:nvSpPr>
        <p:spPr>
          <a:xfrm>
            <a:off x="0" y="0"/>
            <a:ext cx="8229600" cy="1143000"/>
          </a:xfrm>
        </p:spPr>
        <p:txBody>
          <a:bodyPr/>
          <a:lstStyle/>
          <a:p>
            <a:pPr algn="l"/>
            <a:r>
              <a:rPr lang="en-AU" smtClean="0"/>
              <a:t>		Context </a:t>
            </a:r>
            <a:r>
              <a:rPr lang="en-AU" smtClean="0">
                <a:latin typeface="Arial Black" pitchFamily="34" charset="0"/>
              </a:rPr>
              <a:t>	</a:t>
            </a:r>
            <a:endParaRPr lang="en-AU" sz="3000" smtClean="0">
              <a:latin typeface="Arial Black" pitchFamily="34" charset="0"/>
            </a:endParaRPr>
          </a:p>
        </p:txBody>
      </p:sp>
      <p:sp>
        <p:nvSpPr>
          <p:cNvPr id="33796" name="Content Placeholder 1"/>
          <p:cNvSpPr>
            <a:spLocks noGrp="1"/>
          </p:cNvSpPr>
          <p:nvPr>
            <p:ph idx="1"/>
          </p:nvPr>
        </p:nvSpPr>
        <p:spPr>
          <a:xfrm>
            <a:off x="323850" y="981075"/>
            <a:ext cx="8229600" cy="4525963"/>
          </a:xfrm>
        </p:spPr>
        <p:txBody>
          <a:bodyPr/>
          <a:lstStyle/>
          <a:p>
            <a:pPr marL="609600" indent="-609600">
              <a:buFont typeface="Arial" charset="0"/>
              <a:buNone/>
            </a:pPr>
            <a:endParaRPr lang="en-AU" smtClean="0"/>
          </a:p>
          <a:p>
            <a:pPr marL="609600" indent="-609600">
              <a:buFont typeface="Arial" charset="0"/>
              <a:buNone/>
            </a:pPr>
            <a:r>
              <a:rPr lang="en-AU" smtClean="0"/>
              <a:t>	Developed from the previous study and a program of research about:</a:t>
            </a:r>
          </a:p>
          <a:p>
            <a:pPr marL="609600" indent="-609600">
              <a:buFont typeface="Wingdings" pitchFamily="2" charset="2"/>
              <a:buChar char="v"/>
            </a:pPr>
            <a:r>
              <a:rPr lang="en-AU" smtClean="0"/>
              <a:t>  	mental health, </a:t>
            </a:r>
          </a:p>
          <a:p>
            <a:pPr marL="609600" indent="-609600">
              <a:buFont typeface="Wingdings" pitchFamily="2" charset="2"/>
              <a:buChar char="v"/>
            </a:pPr>
            <a:r>
              <a:rPr lang="en-AU" smtClean="0"/>
              <a:t>	well-being,</a:t>
            </a:r>
          </a:p>
          <a:p>
            <a:pPr marL="609600" indent="-609600">
              <a:buFont typeface="Wingdings" pitchFamily="2" charset="2"/>
              <a:buChar char="v"/>
            </a:pPr>
            <a:r>
              <a:rPr lang="en-AU" smtClean="0"/>
              <a:t>	retirees, </a:t>
            </a:r>
          </a:p>
          <a:p>
            <a:pPr marL="609600" indent="-609600">
              <a:buFont typeface="Wingdings" pitchFamily="2" charset="2"/>
              <a:buChar char="v"/>
            </a:pPr>
            <a:r>
              <a:rPr lang="en-AU" smtClean="0"/>
              <a:t>	older people. </a:t>
            </a:r>
          </a:p>
          <a:p>
            <a:pPr marL="609600" indent="-609600">
              <a:buFont typeface="Arial" charset="0"/>
              <a:buNone/>
            </a:pPr>
            <a:r>
              <a:rPr lang="en-AU"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714375" y="1285875"/>
            <a:ext cx="7715250" cy="457200"/>
          </a:xfrm>
          <a:prstGeom prst="rect">
            <a:avLst/>
          </a:prstGeom>
          <a:noFill/>
          <a:ln w="9525">
            <a:noFill/>
            <a:miter lim="800000"/>
            <a:headEnd/>
            <a:tailEnd/>
          </a:ln>
        </p:spPr>
        <p:txBody>
          <a:bodyPr>
            <a:spAutoFit/>
          </a:bodyPr>
          <a:lstStyle/>
          <a:p>
            <a:endParaRPr lang="en-AU" sz="2400">
              <a:latin typeface="Calibri" pitchFamily="34" charset="0"/>
            </a:endParaRPr>
          </a:p>
        </p:txBody>
      </p:sp>
      <p:sp>
        <p:nvSpPr>
          <p:cNvPr id="34819" name="Rectangle 3"/>
          <p:cNvSpPr>
            <a:spLocks noGrp="1"/>
          </p:cNvSpPr>
          <p:nvPr>
            <p:ph type="title"/>
          </p:nvPr>
        </p:nvSpPr>
        <p:spPr>
          <a:xfrm>
            <a:off x="0" y="0"/>
            <a:ext cx="8229600" cy="1143000"/>
          </a:xfrm>
        </p:spPr>
        <p:txBody>
          <a:bodyPr/>
          <a:lstStyle/>
          <a:p>
            <a:pPr algn="l"/>
            <a:r>
              <a:rPr lang="en-AU" smtClean="0"/>
              <a:t>		Background </a:t>
            </a:r>
            <a:r>
              <a:rPr lang="en-AU" sz="3200" smtClean="0">
                <a:latin typeface="Arial Black" pitchFamily="34" charset="0"/>
              </a:rPr>
              <a:t>	</a:t>
            </a:r>
          </a:p>
        </p:txBody>
      </p:sp>
      <p:sp>
        <p:nvSpPr>
          <p:cNvPr id="34820" name="Content Placeholder 1"/>
          <p:cNvSpPr>
            <a:spLocks noGrp="1"/>
          </p:cNvSpPr>
          <p:nvPr>
            <p:ph idx="1"/>
          </p:nvPr>
        </p:nvSpPr>
        <p:spPr>
          <a:xfrm>
            <a:off x="323850" y="981075"/>
            <a:ext cx="8229600" cy="4840288"/>
          </a:xfrm>
        </p:spPr>
        <p:txBody>
          <a:bodyPr/>
          <a:lstStyle/>
          <a:p>
            <a:pPr>
              <a:lnSpc>
                <a:spcPct val="80000"/>
              </a:lnSpc>
            </a:pPr>
            <a:r>
              <a:rPr lang="en-AU" sz="2800" smtClean="0"/>
              <a:t>Many older people lack ability to have face to face communication</a:t>
            </a:r>
          </a:p>
          <a:p>
            <a:pPr>
              <a:lnSpc>
                <a:spcPct val="80000"/>
              </a:lnSpc>
            </a:pPr>
            <a:r>
              <a:rPr lang="en-AU" sz="2800" smtClean="0"/>
              <a:t>Benefits of story-telling as a means of communication have been proven</a:t>
            </a:r>
          </a:p>
          <a:p>
            <a:pPr>
              <a:lnSpc>
                <a:spcPct val="80000"/>
              </a:lnSpc>
            </a:pPr>
            <a:r>
              <a:rPr lang="en-AU" sz="2800" smtClean="0"/>
              <a:t>Offering older people a means to communicate via a public, accessible, cost-free medium/platform for story-telling/sharing</a:t>
            </a:r>
          </a:p>
          <a:p>
            <a:pPr>
              <a:lnSpc>
                <a:spcPct val="80000"/>
              </a:lnSpc>
            </a:pPr>
            <a:r>
              <a:rPr lang="en-AU" sz="2800" smtClean="0"/>
              <a:t>Sharing experiences leads to:</a:t>
            </a:r>
          </a:p>
          <a:p>
            <a:pPr lvl="1">
              <a:lnSpc>
                <a:spcPct val="80000"/>
              </a:lnSpc>
            </a:pPr>
            <a:r>
              <a:rPr lang="en-AU" sz="2400" smtClean="0"/>
              <a:t>Social connectedness</a:t>
            </a:r>
          </a:p>
          <a:p>
            <a:pPr lvl="1">
              <a:lnSpc>
                <a:spcPct val="80000"/>
              </a:lnSpc>
            </a:pPr>
            <a:r>
              <a:rPr lang="en-AU" sz="2400" smtClean="0"/>
              <a:t>Enhanced health and well-being</a:t>
            </a:r>
          </a:p>
          <a:p>
            <a:pPr lvl="1">
              <a:lnSpc>
                <a:spcPct val="80000"/>
              </a:lnSpc>
            </a:pPr>
            <a:r>
              <a:rPr lang="en-AU" sz="2400" smtClean="0"/>
              <a:t>Increased self-worth and self-value</a:t>
            </a:r>
          </a:p>
          <a:p>
            <a:pPr>
              <a:lnSpc>
                <a:spcPct val="80000"/>
              </a:lnSpc>
            </a:pPr>
            <a:r>
              <a:rPr lang="en-AU" sz="2800" smtClean="0"/>
              <a:t>Emancipatory research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1612900" y="23749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35843" name="TextBox 6"/>
          <p:cNvSpPr txBox="1">
            <a:spLocks noChangeArrowheads="1"/>
          </p:cNvSpPr>
          <p:nvPr/>
        </p:nvSpPr>
        <p:spPr bwMode="auto">
          <a:xfrm>
            <a:off x="714375" y="404813"/>
            <a:ext cx="7715250" cy="549275"/>
          </a:xfrm>
          <a:prstGeom prst="rect">
            <a:avLst/>
          </a:prstGeom>
          <a:noFill/>
          <a:ln w="9525">
            <a:noFill/>
            <a:miter lim="800000"/>
            <a:headEnd/>
            <a:tailEnd/>
          </a:ln>
        </p:spPr>
        <p:txBody>
          <a:bodyPr>
            <a:spAutoFit/>
          </a:bodyPr>
          <a:lstStyle/>
          <a:p>
            <a:r>
              <a:rPr lang="en-AU" sz="3000" b="1">
                <a:solidFill>
                  <a:srgbClr val="000000"/>
                </a:solidFill>
                <a:cs typeface="Arial" charset="0"/>
              </a:rPr>
              <a:t>	</a:t>
            </a:r>
            <a:endParaRPr lang="en-AU" sz="3000" b="1">
              <a:solidFill>
                <a:srgbClr val="000000"/>
              </a:solidFill>
              <a:latin typeface="Arial Black" pitchFamily="34" charset="0"/>
              <a:cs typeface="Arial" charset="0"/>
            </a:endParaRPr>
          </a:p>
        </p:txBody>
      </p:sp>
      <p:sp>
        <p:nvSpPr>
          <p:cNvPr id="35844" name="Rectangle 4"/>
          <p:cNvSpPr>
            <a:spLocks noGrp="1"/>
          </p:cNvSpPr>
          <p:nvPr>
            <p:ph type="title" idx="4294967295"/>
          </p:nvPr>
        </p:nvSpPr>
        <p:spPr/>
        <p:txBody>
          <a:bodyPr/>
          <a:lstStyle/>
          <a:p>
            <a:pPr algn="l"/>
            <a:r>
              <a:rPr lang="en-AU" smtClean="0">
                <a:solidFill>
                  <a:srgbClr val="000000"/>
                </a:solidFill>
              </a:rPr>
              <a:t>		Concept</a:t>
            </a:r>
            <a:r>
              <a:rPr lang="en-AU" sz="4000" smtClean="0">
                <a:solidFill>
                  <a:srgbClr val="000000"/>
                </a:solidFill>
              </a:rPr>
              <a:t/>
            </a:r>
            <a:br>
              <a:rPr lang="en-AU" sz="4000" smtClean="0">
                <a:solidFill>
                  <a:srgbClr val="000000"/>
                </a:solidFill>
              </a:rPr>
            </a:br>
            <a:endParaRPr lang="en-AU" sz="4000" smtClean="0">
              <a:solidFill>
                <a:srgbClr val="000000"/>
              </a:solidFill>
            </a:endParaRPr>
          </a:p>
        </p:txBody>
      </p:sp>
      <p:sp>
        <p:nvSpPr>
          <p:cNvPr id="35845" name="Rectangle 5"/>
          <p:cNvSpPr>
            <a:spLocks noGrp="1"/>
          </p:cNvSpPr>
          <p:nvPr>
            <p:ph type="body" idx="4294967295"/>
          </p:nvPr>
        </p:nvSpPr>
        <p:spPr/>
        <p:txBody>
          <a:bodyPr/>
          <a:lstStyle/>
          <a:p>
            <a:pPr>
              <a:buFont typeface="Arial" charset="0"/>
              <a:buNone/>
            </a:pPr>
            <a:r>
              <a:rPr lang="en-AU" smtClean="0">
                <a:solidFill>
                  <a:srgbClr val="000000"/>
                </a:solidFill>
              </a:rPr>
              <a:t>Exploring the what, how and where of:</a:t>
            </a:r>
          </a:p>
          <a:p>
            <a:endParaRPr lang="en-AU" smtClean="0">
              <a:solidFill>
                <a:srgbClr val="000000"/>
              </a:solidFill>
            </a:endParaRPr>
          </a:p>
          <a:p>
            <a:r>
              <a:rPr lang="en-AU" b="1" smtClean="0">
                <a:solidFill>
                  <a:srgbClr val="000000"/>
                </a:solidFill>
              </a:rPr>
              <a:t>Providing a platform for older people to share their stories of health and well-being,</a:t>
            </a:r>
          </a:p>
          <a:p>
            <a:pPr>
              <a:buFont typeface="Arial" charset="0"/>
              <a:buNone/>
            </a:pPr>
            <a:r>
              <a:rPr lang="en-AU" b="1" smtClean="0">
                <a:solidFill>
                  <a:srgbClr val="000000"/>
                </a:solidFill>
              </a:rPr>
              <a:t>		and</a:t>
            </a:r>
          </a:p>
          <a:p>
            <a:r>
              <a:rPr lang="en-AU" b="1" smtClean="0">
                <a:solidFill>
                  <a:srgbClr val="000000"/>
                </a:solidFill>
              </a:rPr>
              <a:t>Establishing a database for further research.</a:t>
            </a:r>
          </a:p>
          <a:p>
            <a:endParaRPr lang="en-AU"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1612900" y="23749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36867" name="TextBox 6"/>
          <p:cNvSpPr txBox="1">
            <a:spLocks noChangeArrowheads="1"/>
          </p:cNvSpPr>
          <p:nvPr/>
        </p:nvSpPr>
        <p:spPr bwMode="auto">
          <a:xfrm>
            <a:off x="755650" y="333375"/>
            <a:ext cx="7715250" cy="549275"/>
          </a:xfrm>
          <a:prstGeom prst="rect">
            <a:avLst/>
          </a:prstGeom>
          <a:noFill/>
          <a:ln w="9525">
            <a:noFill/>
            <a:miter lim="800000"/>
            <a:headEnd/>
            <a:tailEnd/>
          </a:ln>
        </p:spPr>
        <p:txBody>
          <a:bodyPr>
            <a:spAutoFit/>
          </a:bodyPr>
          <a:lstStyle/>
          <a:p>
            <a:r>
              <a:rPr lang="en-AU" sz="3000" b="1">
                <a:solidFill>
                  <a:srgbClr val="000000"/>
                </a:solidFill>
                <a:cs typeface="Arial" charset="0"/>
              </a:rPr>
              <a:t>	</a:t>
            </a:r>
            <a:endParaRPr lang="en-AU" sz="2000">
              <a:solidFill>
                <a:srgbClr val="000000"/>
              </a:solidFill>
              <a:cs typeface="Arial" charset="0"/>
            </a:endParaRPr>
          </a:p>
        </p:txBody>
      </p:sp>
      <p:sp>
        <p:nvSpPr>
          <p:cNvPr id="36868" name="Rectangle 4"/>
          <p:cNvSpPr>
            <a:spLocks noGrp="1"/>
          </p:cNvSpPr>
          <p:nvPr>
            <p:ph type="title" idx="4294967295"/>
          </p:nvPr>
        </p:nvSpPr>
        <p:spPr/>
        <p:txBody>
          <a:bodyPr/>
          <a:lstStyle/>
          <a:p>
            <a:pPr algn="l"/>
            <a:r>
              <a:rPr lang="en-AU" dirty="0" smtClean="0">
                <a:solidFill>
                  <a:srgbClr val="000000"/>
                </a:solidFill>
              </a:rPr>
              <a:t>		Questions</a:t>
            </a:r>
            <a:br>
              <a:rPr lang="en-AU" dirty="0" smtClean="0">
                <a:solidFill>
                  <a:srgbClr val="000000"/>
                </a:solidFill>
              </a:rPr>
            </a:br>
            <a:endParaRPr lang="en-AU" dirty="0" smtClean="0">
              <a:solidFill>
                <a:srgbClr val="000000"/>
              </a:solidFill>
            </a:endParaRPr>
          </a:p>
        </p:txBody>
      </p:sp>
      <p:sp>
        <p:nvSpPr>
          <p:cNvPr id="36869" name="Rectangle 5"/>
          <p:cNvSpPr>
            <a:spLocks noGrp="1"/>
          </p:cNvSpPr>
          <p:nvPr>
            <p:ph type="body" idx="4294967295"/>
          </p:nvPr>
        </p:nvSpPr>
        <p:spPr>
          <a:xfrm>
            <a:off x="323850" y="981075"/>
            <a:ext cx="8362950" cy="5145088"/>
          </a:xfrm>
        </p:spPr>
        <p:txBody>
          <a:bodyPr/>
          <a:lstStyle/>
          <a:p>
            <a:endParaRPr lang="en-AU" smtClean="0">
              <a:solidFill>
                <a:srgbClr val="000000"/>
              </a:solidFill>
            </a:endParaRPr>
          </a:p>
          <a:p>
            <a:r>
              <a:rPr lang="en-AU" b="1" smtClean="0">
                <a:solidFill>
                  <a:srgbClr val="000000"/>
                </a:solidFill>
              </a:rPr>
              <a:t>What is available for older people in Australia?</a:t>
            </a:r>
          </a:p>
          <a:p>
            <a:endParaRPr lang="en-AU" b="1" smtClean="0">
              <a:solidFill>
                <a:srgbClr val="000000"/>
              </a:solidFill>
            </a:endParaRPr>
          </a:p>
          <a:p>
            <a:r>
              <a:rPr lang="en-AU" b="1" smtClean="0">
                <a:solidFill>
                  <a:srgbClr val="000000"/>
                </a:solidFill>
              </a:rPr>
              <a:t>How can this technology be made accessible?</a:t>
            </a:r>
          </a:p>
          <a:p>
            <a:endParaRPr lang="en-AU" b="1" smtClean="0">
              <a:solidFill>
                <a:srgbClr val="000000"/>
              </a:solidFill>
            </a:endParaRPr>
          </a:p>
          <a:p>
            <a:r>
              <a:rPr lang="en-AU" b="1" smtClean="0">
                <a:solidFill>
                  <a:srgbClr val="000000"/>
                </a:solidFill>
              </a:rPr>
              <a:t>Where should it located?</a:t>
            </a:r>
            <a:endParaRPr lang="en-AU" smtClean="0">
              <a:solidFill>
                <a:srgbClr val="000000"/>
              </a:solidFill>
            </a:endParaRPr>
          </a:p>
          <a:p>
            <a:endParaRPr lang="en-A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1612900" y="23749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36867" name="TextBox 6"/>
          <p:cNvSpPr txBox="1">
            <a:spLocks noChangeArrowheads="1"/>
          </p:cNvSpPr>
          <p:nvPr/>
        </p:nvSpPr>
        <p:spPr bwMode="auto">
          <a:xfrm>
            <a:off x="755650" y="333375"/>
            <a:ext cx="7715250" cy="549275"/>
          </a:xfrm>
          <a:prstGeom prst="rect">
            <a:avLst/>
          </a:prstGeom>
          <a:noFill/>
          <a:ln w="9525">
            <a:noFill/>
            <a:miter lim="800000"/>
            <a:headEnd/>
            <a:tailEnd/>
          </a:ln>
        </p:spPr>
        <p:txBody>
          <a:bodyPr>
            <a:spAutoFit/>
          </a:bodyPr>
          <a:lstStyle/>
          <a:p>
            <a:r>
              <a:rPr lang="en-AU" sz="3000" b="1">
                <a:solidFill>
                  <a:srgbClr val="000000"/>
                </a:solidFill>
                <a:cs typeface="Arial" charset="0"/>
              </a:rPr>
              <a:t>	</a:t>
            </a:r>
            <a:endParaRPr lang="en-AU" sz="2000">
              <a:solidFill>
                <a:srgbClr val="000000"/>
              </a:solidFill>
              <a:cs typeface="Arial" charset="0"/>
            </a:endParaRPr>
          </a:p>
        </p:txBody>
      </p:sp>
      <p:sp>
        <p:nvSpPr>
          <p:cNvPr id="36868" name="Rectangle 4"/>
          <p:cNvSpPr>
            <a:spLocks noGrp="1"/>
          </p:cNvSpPr>
          <p:nvPr>
            <p:ph type="title" idx="4294967295"/>
          </p:nvPr>
        </p:nvSpPr>
        <p:spPr>
          <a:xfrm>
            <a:off x="231172" y="36512"/>
            <a:ext cx="8229600" cy="1143000"/>
          </a:xfrm>
        </p:spPr>
        <p:txBody>
          <a:bodyPr/>
          <a:lstStyle/>
          <a:p>
            <a:pPr algn="l"/>
            <a:r>
              <a:rPr lang="en-AU" dirty="0" smtClean="0">
                <a:solidFill>
                  <a:srgbClr val="000000"/>
                </a:solidFill>
              </a:rPr>
              <a:t>	     Current situation</a:t>
            </a:r>
          </a:p>
        </p:txBody>
      </p:sp>
      <p:sp>
        <p:nvSpPr>
          <p:cNvPr id="36869" name="Rectangle 5"/>
          <p:cNvSpPr>
            <a:spLocks noGrp="1"/>
          </p:cNvSpPr>
          <p:nvPr>
            <p:ph type="body" idx="4294967295"/>
          </p:nvPr>
        </p:nvSpPr>
        <p:spPr>
          <a:xfrm>
            <a:off x="323850" y="981075"/>
            <a:ext cx="8362950" cy="5145088"/>
          </a:xfrm>
        </p:spPr>
        <p:txBody>
          <a:bodyPr/>
          <a:lstStyle/>
          <a:p>
            <a:r>
              <a:rPr lang="en-AU" b="1" dirty="0" smtClean="0">
                <a:solidFill>
                  <a:srgbClr val="000000"/>
                </a:solidFill>
              </a:rPr>
              <a:t>Websites for public access</a:t>
            </a:r>
          </a:p>
          <a:p>
            <a:pPr marL="0" indent="0">
              <a:buNone/>
            </a:pPr>
            <a:r>
              <a:rPr lang="en-AU" b="1" dirty="0">
                <a:solidFill>
                  <a:srgbClr val="000000"/>
                </a:solidFill>
              </a:rPr>
              <a:t> </a:t>
            </a:r>
            <a:r>
              <a:rPr lang="en-AU" b="1" dirty="0" smtClean="0">
                <a:solidFill>
                  <a:srgbClr val="000000"/>
                </a:solidFill>
              </a:rPr>
              <a:t>	</a:t>
            </a:r>
            <a:r>
              <a:rPr lang="en-AU" sz="2000" b="1" dirty="0" smtClean="0">
                <a:solidFill>
                  <a:srgbClr val="000000"/>
                </a:solidFill>
              </a:rPr>
              <a:t>Disabled people sharing stories (</a:t>
            </a:r>
            <a:r>
              <a:rPr lang="en-AU" sz="2000" b="1" dirty="0">
                <a:solidFill>
                  <a:srgbClr val="000000"/>
                </a:solidFill>
              </a:rPr>
              <a:t>G</a:t>
            </a:r>
            <a:r>
              <a:rPr lang="en-AU" sz="2000" b="1" dirty="0" smtClean="0">
                <a:solidFill>
                  <a:srgbClr val="000000"/>
                </a:solidFill>
              </a:rPr>
              <a:t>riffith University, 	Australia)</a:t>
            </a:r>
          </a:p>
          <a:p>
            <a:r>
              <a:rPr lang="en-AU" b="1" dirty="0" smtClean="0">
                <a:solidFill>
                  <a:srgbClr val="000000"/>
                </a:solidFill>
              </a:rPr>
              <a:t>Facebook</a:t>
            </a:r>
          </a:p>
          <a:p>
            <a:pPr marL="0" indent="0">
              <a:buNone/>
            </a:pPr>
            <a:r>
              <a:rPr lang="en-AU" b="1" dirty="0">
                <a:solidFill>
                  <a:srgbClr val="000000"/>
                </a:solidFill>
              </a:rPr>
              <a:t>	</a:t>
            </a:r>
            <a:r>
              <a:rPr lang="en-AU" sz="2000" b="1" dirty="0" smtClean="0">
                <a:solidFill>
                  <a:srgbClr val="000000"/>
                </a:solidFill>
              </a:rPr>
              <a:t>Limitations - family, friends only (</a:t>
            </a:r>
            <a:r>
              <a:rPr lang="en-AU" sz="2000" b="1" dirty="0" err="1" smtClean="0">
                <a:solidFill>
                  <a:srgbClr val="000000"/>
                </a:solidFill>
              </a:rPr>
              <a:t>Boldt</a:t>
            </a:r>
            <a:r>
              <a:rPr lang="en-AU" sz="2000" b="1" dirty="0" smtClean="0">
                <a:solidFill>
                  <a:srgbClr val="000000"/>
                </a:solidFill>
              </a:rPr>
              <a:t> Sousa et al 2011a &amp; b)</a:t>
            </a:r>
          </a:p>
          <a:p>
            <a:r>
              <a:rPr lang="en-AU" b="1" dirty="0" smtClean="0">
                <a:solidFill>
                  <a:srgbClr val="000000"/>
                </a:solidFill>
              </a:rPr>
              <a:t>Internet use by older Australians</a:t>
            </a:r>
            <a:r>
              <a:rPr lang="en-AU" b="1" dirty="0">
                <a:solidFill>
                  <a:srgbClr val="000000"/>
                </a:solidFill>
              </a:rPr>
              <a:t>	</a:t>
            </a:r>
            <a:r>
              <a:rPr lang="en-AU" b="1" dirty="0" smtClean="0">
                <a:solidFill>
                  <a:srgbClr val="000000"/>
                </a:solidFill>
              </a:rPr>
              <a:t>		</a:t>
            </a:r>
            <a:r>
              <a:rPr lang="en-AU" sz="2000" b="1" dirty="0" smtClean="0">
                <a:solidFill>
                  <a:srgbClr val="000000"/>
                </a:solidFill>
              </a:rPr>
              <a:t>Surprisingly </a:t>
            </a:r>
            <a:r>
              <a:rPr lang="en-AU" sz="2000" b="1" smtClean="0">
                <a:solidFill>
                  <a:srgbClr val="000000"/>
                </a:solidFill>
              </a:rPr>
              <a:t>good rates of use (COTA</a:t>
            </a:r>
            <a:r>
              <a:rPr lang="en-AU" sz="2000" b="1" dirty="0" smtClean="0">
                <a:solidFill>
                  <a:srgbClr val="000000"/>
                </a:solidFill>
              </a:rPr>
              <a:t>, 2012).</a:t>
            </a:r>
          </a:p>
          <a:p>
            <a:pPr marL="0" indent="0">
              <a:buNone/>
            </a:pPr>
            <a:r>
              <a:rPr lang="en-AU" sz="2000" b="1" dirty="0">
                <a:solidFill>
                  <a:srgbClr val="000000"/>
                </a:solidFill>
              </a:rPr>
              <a:t>	</a:t>
            </a:r>
            <a:r>
              <a:rPr lang="en-AU" sz="2000" b="1" dirty="0" smtClean="0">
                <a:solidFill>
                  <a:srgbClr val="000000"/>
                </a:solidFill>
              </a:rPr>
              <a:t>For information</a:t>
            </a:r>
            <a:r>
              <a:rPr lang="en-AU" sz="2000" b="1" dirty="0">
                <a:solidFill>
                  <a:srgbClr val="000000"/>
                </a:solidFill>
              </a:rPr>
              <a:t>, communication, commercial </a:t>
            </a:r>
            <a:r>
              <a:rPr lang="en-AU" sz="2000" b="1" dirty="0" smtClean="0">
                <a:solidFill>
                  <a:srgbClr val="000000"/>
                </a:solidFill>
              </a:rPr>
              <a:t>purposes 			(</a:t>
            </a:r>
            <a:r>
              <a:rPr lang="en-AU" sz="2000" b="1" dirty="0">
                <a:solidFill>
                  <a:srgbClr val="000000"/>
                </a:solidFill>
              </a:rPr>
              <a:t>Sum et al, 2008)</a:t>
            </a:r>
          </a:p>
          <a:p>
            <a:pPr marL="0" indent="0">
              <a:buNone/>
            </a:pPr>
            <a:r>
              <a:rPr lang="en-AU" sz="2000" b="1" dirty="0" smtClean="0">
                <a:solidFill>
                  <a:srgbClr val="000000"/>
                </a:solidFill>
              </a:rPr>
              <a:t>	National Broadband Network</a:t>
            </a:r>
          </a:p>
          <a:p>
            <a:pPr marL="0" indent="0">
              <a:buNone/>
            </a:pPr>
            <a:r>
              <a:rPr lang="en-AU" sz="2000" b="1" dirty="0" smtClean="0">
                <a:solidFill>
                  <a:srgbClr val="000000"/>
                </a:solidFill>
              </a:rPr>
              <a:t>	Topography &amp; distance</a:t>
            </a:r>
            <a:endParaRPr lang="en-AU" sz="2000" dirty="0" smtClean="0"/>
          </a:p>
        </p:txBody>
      </p:sp>
    </p:spTree>
    <p:extLst>
      <p:ext uri="{BB962C8B-B14F-4D97-AF65-F5344CB8AC3E}">
        <p14:creationId xmlns:p14="http://schemas.microsoft.com/office/powerpoint/2010/main" val="34817967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extBox 5"/>
          <p:cNvSpPr txBox="1">
            <a:spLocks noChangeArrowheads="1"/>
          </p:cNvSpPr>
          <p:nvPr/>
        </p:nvSpPr>
        <p:spPr bwMode="auto">
          <a:xfrm>
            <a:off x="1612900" y="23749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37891" name="TextBox 6"/>
          <p:cNvSpPr txBox="1">
            <a:spLocks noChangeArrowheads="1"/>
          </p:cNvSpPr>
          <p:nvPr/>
        </p:nvSpPr>
        <p:spPr bwMode="auto">
          <a:xfrm>
            <a:off x="714375" y="404813"/>
            <a:ext cx="7715250" cy="549275"/>
          </a:xfrm>
          <a:prstGeom prst="rect">
            <a:avLst/>
          </a:prstGeom>
          <a:noFill/>
          <a:ln w="9525">
            <a:noFill/>
            <a:miter lim="800000"/>
            <a:headEnd/>
            <a:tailEnd/>
          </a:ln>
        </p:spPr>
        <p:txBody>
          <a:bodyPr>
            <a:spAutoFit/>
          </a:bodyPr>
          <a:lstStyle/>
          <a:p>
            <a:r>
              <a:rPr lang="en-US">
                <a:solidFill>
                  <a:srgbClr val="000000"/>
                </a:solidFill>
                <a:cs typeface="Arial" charset="0"/>
              </a:rPr>
              <a:t>	</a:t>
            </a:r>
            <a:r>
              <a:rPr lang="en-AU" sz="3000" b="1">
                <a:solidFill>
                  <a:srgbClr val="000000"/>
                </a:solidFill>
                <a:latin typeface="Arial Black" pitchFamily="34" charset="0"/>
                <a:cs typeface="Arial" charset="0"/>
              </a:rPr>
              <a:t>		</a:t>
            </a:r>
          </a:p>
        </p:txBody>
      </p:sp>
      <p:sp>
        <p:nvSpPr>
          <p:cNvPr id="37892" name="Rectangle 4"/>
          <p:cNvSpPr>
            <a:spLocks noGrp="1"/>
          </p:cNvSpPr>
          <p:nvPr>
            <p:ph type="title" idx="4294967295"/>
          </p:nvPr>
        </p:nvSpPr>
        <p:spPr>
          <a:xfrm>
            <a:off x="0" y="0"/>
            <a:ext cx="8686800" cy="1417638"/>
          </a:xfrm>
        </p:spPr>
        <p:txBody>
          <a:bodyPr/>
          <a:lstStyle/>
          <a:p>
            <a:pPr algn="l"/>
            <a:r>
              <a:rPr lang="en-US" dirty="0" smtClean="0">
                <a:solidFill>
                  <a:srgbClr val="000000"/>
                </a:solidFill>
              </a:rPr>
              <a:t>	     Literature Review</a:t>
            </a:r>
            <a:endParaRPr lang="en-AU" dirty="0" smtClean="0">
              <a:solidFill>
                <a:srgbClr val="000000"/>
              </a:solidFill>
            </a:endParaRPr>
          </a:p>
        </p:txBody>
      </p:sp>
      <p:sp>
        <p:nvSpPr>
          <p:cNvPr id="37893" name="Rectangle 5"/>
          <p:cNvSpPr>
            <a:spLocks noGrp="1"/>
          </p:cNvSpPr>
          <p:nvPr>
            <p:ph type="body" idx="4294967295"/>
          </p:nvPr>
        </p:nvSpPr>
        <p:spPr>
          <a:xfrm>
            <a:off x="395288" y="1052513"/>
            <a:ext cx="8229600" cy="4525962"/>
          </a:xfrm>
        </p:spPr>
        <p:txBody>
          <a:bodyPr/>
          <a:lstStyle/>
          <a:p>
            <a:pPr>
              <a:lnSpc>
                <a:spcPct val="80000"/>
              </a:lnSpc>
            </a:pPr>
            <a:endParaRPr lang="en-AU" sz="2400" b="1" dirty="0" smtClean="0">
              <a:latin typeface="Arial Black" pitchFamily="34" charset="0"/>
            </a:endParaRPr>
          </a:p>
          <a:p>
            <a:pPr>
              <a:lnSpc>
                <a:spcPct val="80000"/>
              </a:lnSpc>
            </a:pPr>
            <a:r>
              <a:rPr lang="en-AU" sz="2400" b="1" dirty="0" smtClean="0">
                <a:latin typeface="Arial Black" pitchFamily="34" charset="0"/>
              </a:rPr>
              <a:t>Technological advances that enhance electronic connectivity</a:t>
            </a:r>
          </a:p>
          <a:p>
            <a:pPr>
              <a:lnSpc>
                <a:spcPct val="80000"/>
              </a:lnSpc>
              <a:buFont typeface="Arial" charset="0"/>
              <a:buNone/>
            </a:pPr>
            <a:r>
              <a:rPr lang="en-AU" sz="2400" dirty="0" smtClean="0">
                <a:latin typeface="Arial Black" pitchFamily="34" charset="0"/>
              </a:rPr>
              <a:t>	</a:t>
            </a:r>
            <a:r>
              <a:rPr lang="en-AU" sz="2400" dirty="0" err="1" smtClean="0">
                <a:latin typeface="Arial Unicode MS" pitchFamily="34" charset="-128"/>
              </a:rPr>
              <a:t>Caven</a:t>
            </a:r>
            <a:r>
              <a:rPr lang="en-AU" sz="2400" dirty="0" smtClean="0">
                <a:latin typeface="Arial Unicode MS" pitchFamily="34" charset="-128"/>
              </a:rPr>
              <a:t> &amp; </a:t>
            </a:r>
            <a:r>
              <a:rPr lang="en-AU" sz="2400" dirty="0" err="1" smtClean="0">
                <a:latin typeface="Arial Unicode MS" pitchFamily="34" charset="-128"/>
              </a:rPr>
              <a:t>Bigham</a:t>
            </a:r>
            <a:r>
              <a:rPr lang="en-AU" sz="2400" dirty="0" smtClean="0">
                <a:latin typeface="Arial Unicode MS" pitchFamily="34" charset="-128"/>
              </a:rPr>
              <a:t>, 2011.</a:t>
            </a:r>
          </a:p>
          <a:p>
            <a:pPr>
              <a:lnSpc>
                <a:spcPct val="80000"/>
              </a:lnSpc>
            </a:pPr>
            <a:r>
              <a:rPr lang="en-AU" sz="2400" b="1" dirty="0" smtClean="0">
                <a:latin typeface="Arial Black" pitchFamily="34" charset="0"/>
              </a:rPr>
              <a:t>Methods of increasing electronic connectivity of older people</a:t>
            </a:r>
          </a:p>
          <a:p>
            <a:pPr>
              <a:lnSpc>
                <a:spcPct val="80000"/>
              </a:lnSpc>
              <a:buFont typeface="Arial" charset="0"/>
              <a:buNone/>
            </a:pPr>
            <a:r>
              <a:rPr lang="en-AU" sz="2400" dirty="0" smtClean="0">
                <a:latin typeface="Arial Black" pitchFamily="34" charset="0"/>
              </a:rPr>
              <a:t>	</a:t>
            </a:r>
            <a:r>
              <a:rPr lang="en-AU" sz="2400" dirty="0" smtClean="0">
                <a:latin typeface="Arial Unicode MS" pitchFamily="34" charset="-128"/>
              </a:rPr>
              <a:t>Dickinson, </a:t>
            </a:r>
            <a:r>
              <a:rPr lang="en-AU" sz="2400" dirty="0" err="1" smtClean="0">
                <a:latin typeface="Arial Unicode MS" pitchFamily="34" charset="-128"/>
              </a:rPr>
              <a:t>Eisma</a:t>
            </a:r>
            <a:r>
              <a:rPr lang="en-AU" sz="2400" dirty="0" smtClean="0">
                <a:latin typeface="Arial Unicode MS" pitchFamily="34" charset="-128"/>
              </a:rPr>
              <a:t>, </a:t>
            </a:r>
            <a:r>
              <a:rPr lang="en-AU" sz="2400" dirty="0" err="1" smtClean="0">
                <a:latin typeface="Arial Unicode MS" pitchFamily="34" charset="-128"/>
              </a:rPr>
              <a:t>Gregor</a:t>
            </a:r>
            <a:r>
              <a:rPr lang="en-AU" sz="2400" dirty="0" smtClean="0">
                <a:latin typeface="Arial Unicode MS" pitchFamily="34" charset="-128"/>
              </a:rPr>
              <a:t>, </a:t>
            </a:r>
            <a:r>
              <a:rPr lang="en-AU" sz="2400" dirty="0" err="1" smtClean="0">
                <a:latin typeface="Arial Unicode MS" pitchFamily="34" charset="-128"/>
              </a:rPr>
              <a:t>Syme</a:t>
            </a:r>
            <a:r>
              <a:rPr lang="en-AU" sz="2400" dirty="0" smtClean="0">
                <a:latin typeface="Arial Unicode MS" pitchFamily="34" charset="-128"/>
              </a:rPr>
              <a:t>, &amp; Milne, 2005. </a:t>
            </a:r>
          </a:p>
          <a:p>
            <a:pPr>
              <a:lnSpc>
                <a:spcPct val="80000"/>
              </a:lnSpc>
              <a:buFont typeface="Arial" charset="0"/>
              <a:buNone/>
            </a:pPr>
            <a:r>
              <a:rPr lang="en-AU" sz="2400" dirty="0" smtClean="0">
                <a:latin typeface="Arial Unicode MS" pitchFamily="34" charset="-128"/>
              </a:rPr>
              <a:t>	Morris, Goodman, &amp; </a:t>
            </a:r>
            <a:r>
              <a:rPr lang="en-AU" sz="2400" dirty="0" err="1" smtClean="0">
                <a:latin typeface="Arial Unicode MS" pitchFamily="34" charset="-128"/>
              </a:rPr>
              <a:t>Brading</a:t>
            </a:r>
            <a:r>
              <a:rPr lang="en-AU" sz="2400" dirty="0" smtClean="0">
                <a:latin typeface="Arial Unicode MS" pitchFamily="34" charset="-128"/>
              </a:rPr>
              <a:t>, 2007. </a:t>
            </a:r>
          </a:p>
          <a:p>
            <a:pPr>
              <a:lnSpc>
                <a:spcPct val="80000"/>
              </a:lnSpc>
              <a:buFont typeface="Arial" charset="0"/>
              <a:buNone/>
            </a:pPr>
            <a:r>
              <a:rPr lang="en-AU" sz="2400" dirty="0" smtClean="0">
                <a:latin typeface="Arial Unicode MS" pitchFamily="34" charset="-128"/>
              </a:rPr>
              <a:t>	</a:t>
            </a:r>
            <a:r>
              <a:rPr lang="en-AU" sz="2400" dirty="0" err="1" smtClean="0">
                <a:latin typeface="Arial Unicode MS" pitchFamily="34" charset="-128"/>
              </a:rPr>
              <a:t>Sayago</a:t>
            </a:r>
            <a:r>
              <a:rPr lang="en-AU" sz="2400" dirty="0" smtClean="0">
                <a:latin typeface="Arial Unicode MS" pitchFamily="34" charset="-128"/>
              </a:rPr>
              <a:t> &amp; </a:t>
            </a:r>
            <a:r>
              <a:rPr lang="en-AU" sz="2400" dirty="0" err="1" smtClean="0">
                <a:latin typeface="Arial Unicode MS" pitchFamily="34" charset="-128"/>
              </a:rPr>
              <a:t>Blat</a:t>
            </a:r>
            <a:r>
              <a:rPr lang="en-AU" sz="2400" dirty="0" smtClean="0">
                <a:latin typeface="Arial Unicode MS" pitchFamily="34" charset="-128"/>
              </a:rPr>
              <a:t>, 2011. </a:t>
            </a:r>
            <a:endParaRPr lang="en-AU" sz="2400" b="1" dirty="0" smtClean="0">
              <a:latin typeface="Arial Unicode MS" pitchFamily="34" charset="-128"/>
            </a:endParaRPr>
          </a:p>
          <a:p>
            <a:pPr>
              <a:lnSpc>
                <a:spcPct val="80000"/>
              </a:lnSpc>
            </a:pPr>
            <a:r>
              <a:rPr lang="en-AU" sz="2400" b="1" dirty="0" smtClean="0">
                <a:latin typeface="Arial Black" pitchFamily="34" charset="0"/>
              </a:rPr>
              <a:t>Benefits of electronic connectivity</a:t>
            </a:r>
          </a:p>
          <a:p>
            <a:pPr>
              <a:lnSpc>
                <a:spcPct val="80000"/>
              </a:lnSpc>
              <a:buFont typeface="Arial" charset="0"/>
              <a:buNone/>
            </a:pPr>
            <a:r>
              <a:rPr lang="en-AU" sz="2400" dirty="0" smtClean="0">
                <a:latin typeface="Arial Black" pitchFamily="34" charset="0"/>
              </a:rPr>
              <a:t>	</a:t>
            </a:r>
            <a:r>
              <a:rPr lang="en-AU" sz="2400" dirty="0" err="1" smtClean="0">
                <a:latin typeface="Arial Unicode MS" pitchFamily="34" charset="-128"/>
              </a:rPr>
              <a:t>Boldt</a:t>
            </a:r>
            <a:r>
              <a:rPr lang="en-AU" sz="2400" dirty="0" smtClean="0">
                <a:latin typeface="Arial Unicode MS" pitchFamily="34" charset="-128"/>
              </a:rPr>
              <a:t> Sousa, </a:t>
            </a:r>
            <a:r>
              <a:rPr lang="en-AU" sz="2400" dirty="0" err="1" smtClean="0">
                <a:latin typeface="Arial Unicode MS" pitchFamily="34" charset="-128"/>
              </a:rPr>
              <a:t>Tenreiro</a:t>
            </a:r>
            <a:r>
              <a:rPr lang="en-AU" sz="2400" dirty="0" smtClean="0">
                <a:latin typeface="Arial Unicode MS" pitchFamily="34" charset="-128"/>
              </a:rPr>
              <a:t>, Silva, &amp; Rodrigues, 2011.</a:t>
            </a:r>
          </a:p>
          <a:p>
            <a:pPr>
              <a:lnSpc>
                <a:spcPct val="80000"/>
              </a:lnSpc>
              <a:buFont typeface="Arial" charset="0"/>
              <a:buNone/>
            </a:pPr>
            <a:r>
              <a:rPr lang="en-AU" sz="2400" dirty="0" smtClean="0">
                <a:latin typeface="Arial Unicode MS" pitchFamily="34" charset="-128"/>
              </a:rPr>
              <a:t>	Sum, Mathews, Hughes, &amp; Camp, 2008.</a:t>
            </a:r>
            <a:endParaRPr lang="en-AU" sz="2400" b="1" dirty="0" smtClean="0">
              <a:latin typeface="Arial Unicode MS" pitchFamily="34" charset="-128"/>
            </a:endParaRPr>
          </a:p>
          <a:p>
            <a:pPr>
              <a:lnSpc>
                <a:spcPct val="80000"/>
              </a:lnSpc>
            </a:pPr>
            <a:endParaRPr lang="en-AU" sz="2400"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684213" y="333375"/>
            <a:ext cx="7715250" cy="579438"/>
          </a:xfrm>
          <a:prstGeom prst="rect">
            <a:avLst/>
          </a:prstGeom>
          <a:noFill/>
          <a:ln w="9525">
            <a:noFill/>
            <a:miter lim="800000"/>
            <a:headEnd/>
            <a:tailEnd/>
          </a:ln>
        </p:spPr>
        <p:txBody>
          <a:bodyPr>
            <a:spAutoFit/>
          </a:bodyPr>
          <a:lstStyle/>
          <a:p>
            <a:pPr marL="342900" indent="-342900"/>
            <a:r>
              <a:rPr lang="en-AU" sz="2000">
                <a:solidFill>
                  <a:srgbClr val="000000"/>
                </a:solidFill>
                <a:cs typeface="Arial" charset="0"/>
              </a:rPr>
              <a:t>		</a:t>
            </a:r>
            <a:r>
              <a:rPr lang="en-AU" sz="3200" b="1">
                <a:solidFill>
                  <a:srgbClr val="000000"/>
                </a:solidFill>
                <a:latin typeface="Arial Black" pitchFamily="34" charset="0"/>
              </a:rPr>
              <a:t>.</a:t>
            </a:r>
            <a:endParaRPr lang="en-AU" sz="2200">
              <a:solidFill>
                <a:srgbClr val="000000"/>
              </a:solidFill>
              <a:cs typeface="Arial" charset="0"/>
            </a:endParaRPr>
          </a:p>
        </p:txBody>
      </p:sp>
      <p:sp>
        <p:nvSpPr>
          <p:cNvPr id="38915" name="Rectangle 3"/>
          <p:cNvSpPr>
            <a:spLocks noGrp="1"/>
          </p:cNvSpPr>
          <p:nvPr>
            <p:ph type="title" idx="4294967295"/>
          </p:nvPr>
        </p:nvSpPr>
        <p:spPr>
          <a:xfrm>
            <a:off x="250825" y="333375"/>
            <a:ext cx="8435975" cy="1084263"/>
          </a:xfrm>
        </p:spPr>
        <p:txBody>
          <a:bodyPr/>
          <a:lstStyle/>
          <a:p>
            <a:pPr algn="l"/>
            <a:r>
              <a:rPr lang="en-AU" smtClean="0">
                <a:solidFill>
                  <a:srgbClr val="000000"/>
                </a:solidFill>
              </a:rPr>
              <a:t>		Aims</a:t>
            </a:r>
            <a:br>
              <a:rPr lang="en-AU" smtClean="0">
                <a:solidFill>
                  <a:srgbClr val="000000"/>
                </a:solidFill>
              </a:rPr>
            </a:br>
            <a:endParaRPr lang="en-AU" smtClean="0">
              <a:solidFill>
                <a:srgbClr val="000000"/>
              </a:solidFill>
            </a:endParaRPr>
          </a:p>
        </p:txBody>
      </p:sp>
      <p:sp>
        <p:nvSpPr>
          <p:cNvPr id="38916" name="Rectangle 4"/>
          <p:cNvSpPr>
            <a:spLocks noGrp="1"/>
          </p:cNvSpPr>
          <p:nvPr>
            <p:ph type="body" idx="4294967295"/>
          </p:nvPr>
        </p:nvSpPr>
        <p:spPr>
          <a:xfrm>
            <a:off x="250825" y="981075"/>
            <a:ext cx="8435975" cy="5145088"/>
          </a:xfrm>
        </p:spPr>
        <p:txBody>
          <a:bodyPr/>
          <a:lstStyle/>
          <a:p>
            <a:pPr marL="609600" indent="-609600"/>
            <a:endParaRPr lang="en-AU" b="1" smtClean="0"/>
          </a:p>
          <a:p>
            <a:pPr marL="609600" indent="-609600"/>
            <a:r>
              <a:rPr lang="en-AU" b="1" smtClean="0"/>
              <a:t>An “Electronic story-writing” website for older people to share:</a:t>
            </a:r>
          </a:p>
          <a:p>
            <a:pPr marL="2209800" lvl="4" indent="-381000"/>
            <a:r>
              <a:rPr lang="en-AU" b="1" smtClean="0"/>
              <a:t>experiences </a:t>
            </a:r>
          </a:p>
          <a:p>
            <a:pPr marL="2209800" lvl="4" indent="-381000"/>
            <a:r>
              <a:rPr lang="en-AU" b="1" smtClean="0"/>
              <a:t>information</a:t>
            </a:r>
          </a:p>
          <a:p>
            <a:pPr marL="2209800" lvl="4" indent="-381000"/>
            <a:r>
              <a:rPr lang="en-AU" b="1" smtClean="0"/>
              <a:t>strategies</a:t>
            </a:r>
          </a:p>
          <a:p>
            <a:pPr marL="2209800" lvl="4" indent="-381000"/>
            <a:r>
              <a:rPr lang="en-AU" b="1" smtClean="0"/>
              <a:t>resources</a:t>
            </a:r>
          </a:p>
          <a:p>
            <a:pPr marL="609600" indent="-609600"/>
            <a:endParaRPr lang="en-AU" b="1" smtClean="0">
              <a:solidFill>
                <a:srgbClr val="000000"/>
              </a:solidFill>
            </a:endParaRPr>
          </a:p>
          <a:p>
            <a:pPr marL="609600" indent="-609600"/>
            <a:r>
              <a:rPr lang="en-AU" b="1" smtClean="0">
                <a:solidFill>
                  <a:srgbClr val="000000"/>
                </a:solidFill>
              </a:rPr>
              <a:t>Repository of data for research purposes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714375" y="1285875"/>
            <a:ext cx="7715250" cy="549275"/>
          </a:xfrm>
          <a:prstGeom prst="rect">
            <a:avLst/>
          </a:prstGeom>
          <a:noFill/>
          <a:ln w="9525">
            <a:noFill/>
            <a:miter lim="800000"/>
            <a:headEnd/>
            <a:tailEnd/>
          </a:ln>
        </p:spPr>
        <p:txBody>
          <a:bodyPr>
            <a:spAutoFit/>
          </a:bodyPr>
          <a:lstStyle/>
          <a:p>
            <a:pPr lvl="1">
              <a:lnSpc>
                <a:spcPct val="150000"/>
              </a:lnSpc>
              <a:buFont typeface="Arial" charset="0"/>
              <a:buChar char="•"/>
            </a:pPr>
            <a:endParaRPr lang="en-AU" sz="2000">
              <a:solidFill>
                <a:srgbClr val="000000"/>
              </a:solidFill>
              <a:cs typeface="Arial" charset="0"/>
            </a:endParaRPr>
          </a:p>
        </p:txBody>
      </p:sp>
      <p:sp>
        <p:nvSpPr>
          <p:cNvPr id="39939" name="Rectangle 3"/>
          <p:cNvSpPr>
            <a:spLocks noGrp="1"/>
          </p:cNvSpPr>
          <p:nvPr>
            <p:ph type="title" idx="4294967295"/>
          </p:nvPr>
        </p:nvSpPr>
        <p:spPr>
          <a:xfrm>
            <a:off x="250825" y="0"/>
            <a:ext cx="8229600" cy="1143000"/>
          </a:xfrm>
        </p:spPr>
        <p:txBody>
          <a:bodyPr/>
          <a:lstStyle/>
          <a:p>
            <a:pPr algn="l"/>
            <a:r>
              <a:rPr lang="en-AU" smtClean="0"/>
              <a:t>		Intention</a:t>
            </a:r>
          </a:p>
        </p:txBody>
      </p:sp>
      <p:sp>
        <p:nvSpPr>
          <p:cNvPr id="39940" name="Rectangle 4"/>
          <p:cNvSpPr>
            <a:spLocks noGrp="1"/>
          </p:cNvSpPr>
          <p:nvPr>
            <p:ph type="body" idx="4294967295"/>
          </p:nvPr>
        </p:nvSpPr>
        <p:spPr>
          <a:xfrm>
            <a:off x="395288" y="1196975"/>
            <a:ext cx="8229600" cy="4525963"/>
          </a:xfrm>
        </p:spPr>
        <p:txBody>
          <a:bodyPr/>
          <a:lstStyle/>
          <a:p>
            <a:pPr>
              <a:buFont typeface="Arial" charset="0"/>
              <a:buNone/>
            </a:pPr>
            <a:r>
              <a:rPr lang="en-AU" sz="2400" b="1" smtClean="0">
                <a:solidFill>
                  <a:srgbClr val="000000"/>
                </a:solidFill>
                <a:latin typeface="Arial Black" pitchFamily="34" charset="0"/>
              </a:rPr>
              <a:t>For older people, enhanced:</a:t>
            </a:r>
          </a:p>
          <a:p>
            <a:pPr lvl="4">
              <a:buFont typeface="Arial" charset="0"/>
              <a:buNone/>
            </a:pPr>
            <a:r>
              <a:rPr lang="en-AU" sz="2800" b="1" smtClean="0">
                <a:solidFill>
                  <a:srgbClr val="000000"/>
                </a:solidFill>
                <a:latin typeface="Arial Unicode MS" pitchFamily="34" charset="-128"/>
              </a:rPr>
              <a:t>Connectivity</a:t>
            </a:r>
          </a:p>
          <a:p>
            <a:pPr lvl="4">
              <a:buFont typeface="Arial" charset="0"/>
              <a:buNone/>
            </a:pPr>
            <a:r>
              <a:rPr lang="en-AU" sz="2800" b="1" smtClean="0">
                <a:solidFill>
                  <a:srgbClr val="000000"/>
                </a:solidFill>
                <a:latin typeface="Arial Unicode MS" pitchFamily="34" charset="-128"/>
              </a:rPr>
              <a:t>Sense of belonging</a:t>
            </a:r>
          </a:p>
          <a:p>
            <a:pPr lvl="4">
              <a:buFont typeface="Arial" charset="0"/>
              <a:buNone/>
            </a:pPr>
            <a:r>
              <a:rPr lang="en-AU" sz="2800" b="1" smtClean="0">
                <a:solidFill>
                  <a:srgbClr val="000000"/>
                </a:solidFill>
                <a:latin typeface="Arial Unicode MS" pitchFamily="34" charset="-128"/>
              </a:rPr>
              <a:t>Mental and physical health and well-being</a:t>
            </a:r>
          </a:p>
          <a:p>
            <a:pPr>
              <a:buFont typeface="Arial" charset="0"/>
              <a:buNone/>
            </a:pPr>
            <a:r>
              <a:rPr lang="en-AU" sz="2400" b="1" smtClean="0">
                <a:solidFill>
                  <a:srgbClr val="000000"/>
                </a:solidFill>
                <a:latin typeface="Arial Black" pitchFamily="34" charset="0"/>
              </a:rPr>
              <a:t>For researchers, access to:</a:t>
            </a:r>
          </a:p>
          <a:p>
            <a:pPr>
              <a:buFont typeface="Arial" charset="0"/>
              <a:buNone/>
            </a:pPr>
            <a:r>
              <a:rPr lang="en-AU" sz="2400" b="1" smtClean="0">
                <a:solidFill>
                  <a:srgbClr val="000000"/>
                </a:solidFill>
                <a:latin typeface="Arial Black" pitchFamily="34" charset="0"/>
              </a:rPr>
              <a:t>			</a:t>
            </a:r>
            <a:r>
              <a:rPr lang="en-AU" sz="2800" b="1" smtClean="0">
                <a:solidFill>
                  <a:srgbClr val="000000"/>
                </a:solidFill>
                <a:latin typeface="Arial Unicode MS" pitchFamily="34" charset="-128"/>
              </a:rPr>
              <a:t>Rich database</a:t>
            </a:r>
          </a:p>
          <a:p>
            <a:pPr>
              <a:buFont typeface="Arial" charset="0"/>
              <a:buNone/>
            </a:pPr>
            <a:r>
              <a:rPr lang="en-AU" sz="2800" b="1" smtClean="0">
                <a:solidFill>
                  <a:srgbClr val="000000"/>
                </a:solidFill>
                <a:latin typeface="Arial Unicode MS" pitchFamily="34" charset="-128"/>
              </a:rPr>
              <a:t>			Ready information</a:t>
            </a:r>
            <a:endParaRPr lang="en-AU" sz="2400" b="1" smtClean="0">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extBox 3"/>
          <p:cNvSpPr txBox="1">
            <a:spLocks noChangeArrowheads="1"/>
          </p:cNvSpPr>
          <p:nvPr/>
        </p:nvSpPr>
        <p:spPr bwMode="auto">
          <a:xfrm>
            <a:off x="539750" y="333375"/>
            <a:ext cx="7715250" cy="549275"/>
          </a:xfrm>
          <a:prstGeom prst="rect">
            <a:avLst/>
          </a:prstGeom>
          <a:noFill/>
          <a:ln w="9525">
            <a:noFill/>
            <a:miter lim="800000"/>
            <a:headEnd/>
            <a:tailEnd/>
          </a:ln>
        </p:spPr>
        <p:txBody>
          <a:bodyPr>
            <a:spAutoFit/>
          </a:bodyPr>
          <a:lstStyle/>
          <a:p>
            <a:r>
              <a:rPr lang="en-AU" sz="3000" b="1">
                <a:solidFill>
                  <a:srgbClr val="000000"/>
                </a:solidFill>
                <a:cs typeface="Arial" charset="0"/>
              </a:rPr>
              <a:t>	</a:t>
            </a:r>
            <a:endParaRPr lang="en-AU" sz="3000">
              <a:solidFill>
                <a:srgbClr val="000000"/>
              </a:solidFill>
              <a:latin typeface="Arial Black" pitchFamily="34" charset="0"/>
              <a:cs typeface="Arial" charset="0"/>
            </a:endParaRPr>
          </a:p>
        </p:txBody>
      </p:sp>
      <p:sp>
        <p:nvSpPr>
          <p:cNvPr id="40963" name="Rectangle 3"/>
          <p:cNvSpPr>
            <a:spLocks noGrp="1"/>
          </p:cNvSpPr>
          <p:nvPr>
            <p:ph type="title" idx="4294967295"/>
          </p:nvPr>
        </p:nvSpPr>
        <p:spPr>
          <a:xfrm>
            <a:off x="179388" y="260350"/>
            <a:ext cx="8229600" cy="1143000"/>
          </a:xfrm>
        </p:spPr>
        <p:txBody>
          <a:bodyPr/>
          <a:lstStyle/>
          <a:p>
            <a:pPr algn="l"/>
            <a:r>
              <a:rPr lang="en-AU" smtClean="0">
                <a:solidFill>
                  <a:srgbClr val="000000"/>
                </a:solidFill>
              </a:rPr>
              <a:t>		Strategy</a:t>
            </a:r>
            <a:br>
              <a:rPr lang="en-AU" smtClean="0">
                <a:solidFill>
                  <a:srgbClr val="000000"/>
                </a:solidFill>
              </a:rPr>
            </a:br>
            <a:endParaRPr lang="en-AU" smtClean="0">
              <a:solidFill>
                <a:srgbClr val="000000"/>
              </a:solidFill>
            </a:endParaRPr>
          </a:p>
        </p:txBody>
      </p:sp>
      <p:sp>
        <p:nvSpPr>
          <p:cNvPr id="40964" name="Rectangle 4"/>
          <p:cNvSpPr>
            <a:spLocks noGrp="1"/>
          </p:cNvSpPr>
          <p:nvPr>
            <p:ph type="body" idx="4294967295"/>
          </p:nvPr>
        </p:nvSpPr>
        <p:spPr/>
        <p:txBody>
          <a:bodyPr/>
          <a:lstStyle/>
          <a:p>
            <a:pPr>
              <a:buFont typeface="Arial" charset="0"/>
              <a:buNone/>
            </a:pPr>
            <a:endParaRPr lang="en-AU" smtClean="0">
              <a:solidFill>
                <a:srgbClr val="000000"/>
              </a:solidFill>
            </a:endParaRPr>
          </a:p>
          <a:p>
            <a:pPr>
              <a:buFont typeface="Arial" charset="0"/>
              <a:buNone/>
            </a:pPr>
            <a:r>
              <a:rPr lang="en-AU" b="1" smtClean="0">
                <a:solidFill>
                  <a:srgbClr val="000000"/>
                </a:solidFill>
              </a:rPr>
              <a:t>Web design and production</a:t>
            </a:r>
          </a:p>
          <a:p>
            <a:pPr>
              <a:buFont typeface="Arial" charset="0"/>
              <a:buNone/>
            </a:pPr>
            <a:r>
              <a:rPr lang="en-AU" b="1" smtClean="0">
                <a:solidFill>
                  <a:srgbClr val="000000"/>
                </a:solidFill>
              </a:rPr>
              <a:t>Marketing to older people</a:t>
            </a:r>
          </a:p>
          <a:p>
            <a:endParaRPr lang="en-A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714375" y="1285875"/>
            <a:ext cx="7715250" cy="549275"/>
          </a:xfrm>
          <a:prstGeom prst="rect">
            <a:avLst/>
          </a:prstGeom>
          <a:noFill/>
          <a:ln w="9525">
            <a:noFill/>
            <a:miter lim="800000"/>
            <a:headEnd/>
            <a:tailEnd/>
          </a:ln>
        </p:spPr>
        <p:txBody>
          <a:bodyPr>
            <a:spAutoFit/>
          </a:bodyPr>
          <a:lstStyle/>
          <a:p>
            <a:pPr>
              <a:buFont typeface="Arial" charset="0"/>
              <a:buChar char="•"/>
            </a:pPr>
            <a:endParaRPr lang="en-AU" sz="3000" b="1">
              <a:solidFill>
                <a:srgbClr val="000000"/>
              </a:solidFill>
              <a:cs typeface="Arial" charset="0"/>
            </a:endParaRPr>
          </a:p>
        </p:txBody>
      </p:sp>
      <p:sp>
        <p:nvSpPr>
          <p:cNvPr id="24579" name="TextBox 4"/>
          <p:cNvSpPr txBox="1">
            <a:spLocks noChangeArrowheads="1"/>
          </p:cNvSpPr>
          <p:nvPr/>
        </p:nvSpPr>
        <p:spPr bwMode="auto">
          <a:xfrm>
            <a:off x="2120900" y="65786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24581" name="Rectangle 5"/>
          <p:cNvSpPr>
            <a:spLocks noGrp="1"/>
          </p:cNvSpPr>
          <p:nvPr>
            <p:ph type="body" idx="4294967295"/>
          </p:nvPr>
        </p:nvSpPr>
        <p:spPr/>
        <p:txBody>
          <a:bodyPr/>
          <a:lstStyle/>
          <a:p>
            <a:pPr>
              <a:lnSpc>
                <a:spcPct val="90000"/>
              </a:lnSpc>
              <a:buFont typeface="Arial" charset="0"/>
              <a:buNone/>
            </a:pPr>
            <a:r>
              <a:rPr lang="en-AU" sz="2400" smtClean="0"/>
              <a:t>	Ballarat 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2120900" y="65786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41987" name="Rectangle 4"/>
          <p:cNvSpPr>
            <a:spLocks noGrp="1"/>
          </p:cNvSpPr>
          <p:nvPr>
            <p:ph type="title" idx="4294967295"/>
          </p:nvPr>
        </p:nvSpPr>
        <p:spPr>
          <a:xfrm>
            <a:off x="0" y="0"/>
            <a:ext cx="8229600" cy="1143000"/>
          </a:xfrm>
        </p:spPr>
        <p:txBody>
          <a:bodyPr/>
          <a:lstStyle/>
          <a:p>
            <a:pPr algn="l"/>
            <a:r>
              <a:rPr lang="en-AU" smtClean="0"/>
              <a:t>		Challenges</a:t>
            </a:r>
          </a:p>
        </p:txBody>
      </p:sp>
      <p:sp>
        <p:nvSpPr>
          <p:cNvPr id="41988" name="Rectangle 5"/>
          <p:cNvSpPr>
            <a:spLocks noGrp="1"/>
          </p:cNvSpPr>
          <p:nvPr>
            <p:ph type="body" idx="4294967295"/>
          </p:nvPr>
        </p:nvSpPr>
        <p:spPr/>
        <p:txBody>
          <a:bodyPr/>
          <a:lstStyle/>
          <a:p>
            <a:r>
              <a:rPr lang="en-AU" sz="3000" smtClean="0">
                <a:latin typeface="Arial Black" pitchFamily="34" charset="0"/>
              </a:rPr>
              <a:t>Cost</a:t>
            </a:r>
          </a:p>
          <a:p>
            <a:r>
              <a:rPr lang="en-AU" sz="3000" smtClean="0">
                <a:latin typeface="Arial Black" pitchFamily="34" charset="0"/>
              </a:rPr>
              <a:t>Editing</a:t>
            </a:r>
          </a:p>
          <a:p>
            <a:r>
              <a:rPr lang="en-AU" sz="3000" smtClean="0">
                <a:latin typeface="Arial Black" pitchFamily="34" charset="0"/>
              </a:rPr>
              <a:t>Maintenance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extBox 5"/>
          <p:cNvSpPr txBox="1">
            <a:spLocks noChangeArrowheads="1"/>
          </p:cNvSpPr>
          <p:nvPr/>
        </p:nvSpPr>
        <p:spPr bwMode="auto">
          <a:xfrm>
            <a:off x="1357313" y="2071688"/>
            <a:ext cx="6786562" cy="579437"/>
          </a:xfrm>
          <a:prstGeom prst="rect">
            <a:avLst/>
          </a:prstGeom>
          <a:noFill/>
          <a:ln w="9525">
            <a:noFill/>
            <a:miter lim="800000"/>
            <a:headEnd/>
            <a:tailEnd/>
          </a:ln>
        </p:spPr>
        <p:txBody>
          <a:bodyPr>
            <a:spAutoFit/>
          </a:bodyPr>
          <a:lstStyle/>
          <a:p>
            <a:r>
              <a:rPr lang="en-AU" sz="3200" b="1">
                <a:solidFill>
                  <a:schemeClr val="bg1"/>
                </a:solidFill>
                <a:cs typeface="Arial" charset="0"/>
              </a:rPr>
              <a:t>Future Direction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714375" y="1285875"/>
            <a:ext cx="7715250" cy="2255838"/>
          </a:xfrm>
          <a:prstGeom prst="rect">
            <a:avLst/>
          </a:prstGeom>
          <a:noFill/>
          <a:ln w="9525">
            <a:noFill/>
            <a:miter lim="800000"/>
            <a:headEnd/>
            <a:tailEnd/>
          </a:ln>
        </p:spPr>
        <p:txBody>
          <a:bodyPr>
            <a:spAutoFit/>
          </a:bodyPr>
          <a:lstStyle/>
          <a:p>
            <a:endParaRPr lang="en-AU" sz="2200">
              <a:solidFill>
                <a:srgbClr val="000000"/>
              </a:solidFill>
              <a:cs typeface="Arial" charset="0"/>
            </a:endParaRPr>
          </a:p>
          <a:p>
            <a:endParaRPr lang="en-AU" sz="3000" b="1">
              <a:solidFill>
                <a:srgbClr val="000000"/>
              </a:solidFill>
              <a:cs typeface="Arial" charset="0"/>
            </a:endParaRPr>
          </a:p>
          <a:p>
            <a:endParaRPr lang="en-AU" sz="3000" b="1">
              <a:solidFill>
                <a:srgbClr val="000000"/>
              </a:solidFill>
              <a:cs typeface="Arial" charset="0"/>
            </a:endParaRPr>
          </a:p>
          <a:p>
            <a:endParaRPr lang="en-AU" sz="3000" b="1">
              <a:solidFill>
                <a:srgbClr val="000000"/>
              </a:solidFill>
              <a:cs typeface="Arial" charset="0"/>
            </a:endParaRPr>
          </a:p>
          <a:p>
            <a:endParaRPr lang="en-AU" sz="3000" b="1">
              <a:solidFill>
                <a:srgbClr val="000000"/>
              </a:solidFill>
              <a:cs typeface="Arial" charset="0"/>
            </a:endParaRPr>
          </a:p>
        </p:txBody>
      </p:sp>
      <p:sp>
        <p:nvSpPr>
          <p:cNvPr id="44035" name="TextBox 4"/>
          <p:cNvSpPr txBox="1">
            <a:spLocks noChangeArrowheads="1"/>
          </p:cNvSpPr>
          <p:nvPr/>
        </p:nvSpPr>
        <p:spPr bwMode="auto">
          <a:xfrm>
            <a:off x="2120900" y="65786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44036" name="Rectangle 4"/>
          <p:cNvSpPr>
            <a:spLocks noChangeArrowheads="1"/>
          </p:cNvSpPr>
          <p:nvPr/>
        </p:nvSpPr>
        <p:spPr bwMode="auto">
          <a:xfrm>
            <a:off x="900113" y="2151063"/>
            <a:ext cx="6767512" cy="366712"/>
          </a:xfrm>
          <a:prstGeom prst="rect">
            <a:avLst/>
          </a:prstGeom>
          <a:noFill/>
          <a:ln w="9525">
            <a:noFill/>
            <a:miter lim="800000"/>
            <a:headEnd/>
            <a:tailEnd/>
          </a:ln>
        </p:spPr>
        <p:txBody>
          <a:bodyPr anchor="ctr">
            <a:spAutoFit/>
          </a:bodyPr>
          <a:lstStyle/>
          <a:p>
            <a:pPr algn="ctr"/>
            <a:endParaRPr lang="en-AU"/>
          </a:p>
        </p:txBody>
      </p:sp>
      <p:sp>
        <p:nvSpPr>
          <p:cNvPr id="44037" name="Rectangle 5"/>
          <p:cNvSpPr>
            <a:spLocks noGrp="1"/>
          </p:cNvSpPr>
          <p:nvPr>
            <p:ph type="title" idx="4294967295"/>
          </p:nvPr>
        </p:nvSpPr>
        <p:spPr>
          <a:xfrm>
            <a:off x="179388" y="0"/>
            <a:ext cx="8229600" cy="1143000"/>
          </a:xfrm>
        </p:spPr>
        <p:txBody>
          <a:bodyPr/>
          <a:lstStyle/>
          <a:p>
            <a:pPr algn="l"/>
            <a:r>
              <a:rPr lang="en-AU" smtClean="0"/>
              <a:t>	     Future Direction</a:t>
            </a:r>
          </a:p>
        </p:txBody>
      </p:sp>
      <p:sp>
        <p:nvSpPr>
          <p:cNvPr id="44038" name="Rectangle 6"/>
          <p:cNvSpPr>
            <a:spLocks noGrp="1"/>
          </p:cNvSpPr>
          <p:nvPr>
            <p:ph type="body" idx="4294967295"/>
          </p:nvPr>
        </p:nvSpPr>
        <p:spPr/>
        <p:txBody>
          <a:bodyPr/>
          <a:lstStyle/>
          <a:p>
            <a:r>
              <a:rPr lang="en-AU" sz="3000" smtClean="0">
                <a:latin typeface="Arial Black" pitchFamily="34" charset="0"/>
              </a:rPr>
              <a:t>Globalisation</a:t>
            </a:r>
          </a:p>
          <a:p>
            <a:r>
              <a:rPr lang="en-AU" sz="3000" smtClean="0">
                <a:latin typeface="Arial Black" pitchFamily="34" charset="0"/>
              </a:rPr>
              <a:t>More research</a:t>
            </a:r>
          </a:p>
          <a:p>
            <a:r>
              <a:rPr lang="en-AU" sz="3000" smtClean="0">
                <a:latin typeface="Arial Black" pitchFamily="34" charset="0"/>
              </a:rPr>
              <a:t>Publications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final thoughts….</a:t>
            </a:r>
            <a:endParaRPr lang="cs-CZ" dirty="0"/>
          </a:p>
        </p:txBody>
      </p:sp>
    </p:spTree>
    <p:extLst>
      <p:ext uri="{BB962C8B-B14F-4D97-AF65-F5344CB8AC3E}">
        <p14:creationId xmlns:p14="http://schemas.microsoft.com/office/powerpoint/2010/main" val="2994057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small shark 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208912"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231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small shark 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35292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18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small jenny 0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992888" cy="594054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459432"/>
            <a:ext cx="8229600" cy="1613651"/>
          </a:xfrm>
        </p:spPr>
        <p:txBody>
          <a:bodyPr/>
          <a:lstStyle/>
          <a:p>
            <a:r>
              <a:rPr lang="en-US" sz="2800" dirty="0" smtClean="0"/>
              <a:t>Problems can be overcome</a:t>
            </a:r>
            <a:r>
              <a:rPr lang="en-US" dirty="0" smtClean="0"/>
              <a:t>….</a:t>
            </a:r>
            <a:endParaRPr lang="cs-CZ" dirty="0"/>
          </a:p>
        </p:txBody>
      </p:sp>
    </p:spTree>
    <p:extLst>
      <p:ext uri="{BB962C8B-B14F-4D97-AF65-F5344CB8AC3E}">
        <p14:creationId xmlns:p14="http://schemas.microsoft.com/office/powerpoint/2010/main" val="900478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4" name="Rectangle 4"/>
          <p:cNvSpPr>
            <a:spLocks noGrp="1"/>
          </p:cNvSpPr>
          <p:nvPr>
            <p:ph type="title" idx="4294967295"/>
          </p:nvPr>
        </p:nvSpPr>
        <p:spPr>
          <a:xfrm>
            <a:off x="250825" y="0"/>
            <a:ext cx="7726363" cy="1143000"/>
          </a:xfrm>
        </p:spPr>
        <p:txBody>
          <a:bodyPr/>
          <a:lstStyle/>
          <a:p>
            <a:pPr algn="l"/>
            <a:r>
              <a:rPr lang="en-AU" smtClean="0"/>
              <a:t>		References</a:t>
            </a:r>
          </a:p>
        </p:txBody>
      </p:sp>
      <p:sp>
        <p:nvSpPr>
          <p:cNvPr id="46085" name="Rectangle 5"/>
          <p:cNvSpPr>
            <a:spLocks noGrp="1"/>
          </p:cNvSpPr>
          <p:nvPr>
            <p:ph type="body" idx="4294967295"/>
          </p:nvPr>
        </p:nvSpPr>
        <p:spPr>
          <a:xfrm>
            <a:off x="323850" y="1125538"/>
            <a:ext cx="8229600" cy="4525962"/>
          </a:xfrm>
        </p:spPr>
        <p:txBody>
          <a:bodyPr/>
          <a:lstStyle/>
          <a:p>
            <a:pPr>
              <a:lnSpc>
                <a:spcPct val="80000"/>
              </a:lnSpc>
              <a:spcBef>
                <a:spcPct val="0"/>
              </a:spcBef>
              <a:buFont typeface="Arial" charset="0"/>
              <a:buNone/>
            </a:pPr>
            <a:r>
              <a:rPr lang="en-AU" sz="1600" dirty="0" err="1" smtClean="0"/>
              <a:t>Boldt</a:t>
            </a:r>
            <a:r>
              <a:rPr lang="en-AU" sz="1600" dirty="0" smtClean="0"/>
              <a:t> Sousa, T., </a:t>
            </a:r>
            <a:r>
              <a:rPr lang="en-AU" sz="1600" dirty="0" err="1" smtClean="0"/>
              <a:t>Tenreiro</a:t>
            </a:r>
            <a:r>
              <a:rPr lang="en-AU" sz="1600" dirty="0" smtClean="0"/>
              <a:t>. P., Silva, P.A. &amp; Rodrigues, E.M. (2011). Storytelling meets the social web: An HTML5  cross-platform  application for older adults. </a:t>
            </a:r>
            <a:r>
              <a:rPr lang="en-AU" sz="1600" i="1" dirty="0" smtClean="0"/>
              <a:t>INTERACT, Part IV, LNCS 6949</a:t>
            </a:r>
            <a:r>
              <a:rPr lang="en-AU" sz="1600" dirty="0" smtClean="0"/>
              <a:t>, 364–365.</a:t>
            </a:r>
          </a:p>
          <a:p>
            <a:pPr>
              <a:lnSpc>
                <a:spcPct val="80000"/>
              </a:lnSpc>
              <a:spcBef>
                <a:spcPct val="0"/>
              </a:spcBef>
              <a:buFont typeface="Arial" charset="0"/>
              <a:buNone/>
            </a:pPr>
            <a:endParaRPr lang="en-AU" sz="1600" dirty="0" smtClean="0"/>
          </a:p>
          <a:p>
            <a:pPr>
              <a:lnSpc>
                <a:spcPct val="80000"/>
              </a:lnSpc>
              <a:spcBef>
                <a:spcPct val="0"/>
              </a:spcBef>
              <a:buFont typeface="Arial" charset="0"/>
              <a:buNone/>
            </a:pPr>
            <a:r>
              <a:rPr lang="en-AU" sz="1600" dirty="0" err="1" smtClean="0"/>
              <a:t>Boldt</a:t>
            </a:r>
            <a:r>
              <a:rPr lang="en-AU" sz="1600" dirty="0" smtClean="0"/>
              <a:t> Sousa, T., </a:t>
            </a:r>
            <a:r>
              <a:rPr lang="en-AU" sz="1600" dirty="0" err="1" smtClean="0"/>
              <a:t>Tenreiro</a:t>
            </a:r>
            <a:r>
              <a:rPr lang="en-AU" sz="1600" dirty="0" smtClean="0"/>
              <a:t>. P., Silva, P.A., </a:t>
            </a:r>
            <a:r>
              <a:rPr lang="en-AU" sz="1600" dirty="0" err="1" smtClean="0"/>
              <a:t>Nunes</a:t>
            </a:r>
            <a:r>
              <a:rPr lang="en-AU" sz="1600" dirty="0" smtClean="0"/>
              <a:t>, F., &amp; Rodrigues, E.M. (2011) Cross-platform social web application for older adults with HTML 5. </a:t>
            </a:r>
            <a:r>
              <a:rPr lang="en-AU" sz="1600" i="1" dirty="0" smtClean="0"/>
              <a:t>ICEC, LNCS 6972</a:t>
            </a:r>
            <a:r>
              <a:rPr lang="en-AU" sz="1600" dirty="0" smtClean="0"/>
              <a:t>, 375–378.</a:t>
            </a:r>
          </a:p>
          <a:p>
            <a:pPr>
              <a:lnSpc>
                <a:spcPct val="80000"/>
              </a:lnSpc>
              <a:spcBef>
                <a:spcPct val="0"/>
              </a:spcBef>
              <a:buFont typeface="Arial" charset="0"/>
              <a:buNone/>
            </a:pPr>
            <a:endParaRPr lang="en-AU" sz="1600" dirty="0" smtClean="0"/>
          </a:p>
          <a:p>
            <a:pPr>
              <a:lnSpc>
                <a:spcPct val="80000"/>
              </a:lnSpc>
              <a:spcBef>
                <a:spcPct val="0"/>
              </a:spcBef>
              <a:buFont typeface="Arial" charset="0"/>
              <a:buNone/>
            </a:pPr>
            <a:r>
              <a:rPr lang="en-AU" sz="1600" dirty="0" err="1" smtClean="0"/>
              <a:t>Caven</a:t>
            </a:r>
            <a:r>
              <a:rPr lang="en-AU" sz="1600" dirty="0" smtClean="0"/>
              <a:t>, A.C., &amp; </a:t>
            </a:r>
            <a:r>
              <a:rPr lang="en-AU" sz="1600" dirty="0" err="1" smtClean="0"/>
              <a:t>Bigham</a:t>
            </a:r>
            <a:r>
              <a:rPr lang="en-AU" sz="1600" dirty="0" smtClean="0"/>
              <a:t>, J.P. (2011). Toward web accessibility for older users.  </a:t>
            </a:r>
            <a:r>
              <a:rPr lang="en-AU" sz="1600" i="1" dirty="0" smtClean="0"/>
              <a:t>Universal Access in The Information 	Society (</a:t>
            </a:r>
            <a:r>
              <a:rPr lang="en-AU" sz="1600" i="1" dirty="0" err="1" smtClean="0"/>
              <a:t>Univ</a:t>
            </a:r>
            <a:r>
              <a:rPr lang="en-AU" sz="1600" i="1" dirty="0" smtClean="0"/>
              <a:t> Access </a:t>
            </a:r>
            <a:r>
              <a:rPr lang="en-AU" sz="1600" i="1" dirty="0" err="1" smtClean="0"/>
              <a:t>Inf</a:t>
            </a:r>
            <a:r>
              <a:rPr lang="en-AU" sz="1600" i="1" dirty="0" smtClean="0"/>
              <a:t> </a:t>
            </a:r>
            <a:r>
              <a:rPr lang="en-AU" sz="1600" i="1" dirty="0" err="1" smtClean="0"/>
              <a:t>Soc</a:t>
            </a:r>
            <a:r>
              <a:rPr lang="en-AU" sz="1600" i="1" dirty="0" smtClean="0"/>
              <a:t>), 10</a:t>
            </a:r>
            <a:r>
              <a:rPr lang="en-AU" sz="1600" dirty="0" smtClean="0"/>
              <a:t>, 357–358.</a:t>
            </a:r>
          </a:p>
          <a:p>
            <a:pPr>
              <a:lnSpc>
                <a:spcPct val="80000"/>
              </a:lnSpc>
              <a:spcBef>
                <a:spcPct val="0"/>
              </a:spcBef>
              <a:buFont typeface="Arial" charset="0"/>
              <a:buNone/>
            </a:pPr>
            <a:endParaRPr lang="en-AU" sz="1600" dirty="0" smtClean="0"/>
          </a:p>
          <a:p>
            <a:pPr>
              <a:lnSpc>
                <a:spcPct val="80000"/>
              </a:lnSpc>
              <a:spcBef>
                <a:spcPct val="0"/>
              </a:spcBef>
              <a:buNone/>
            </a:pPr>
            <a:r>
              <a:rPr lang="en-AU" sz="1600" dirty="0" smtClean="0"/>
              <a:t>Council on the Ageing (COTA)(2012). </a:t>
            </a:r>
            <a:r>
              <a:rPr lang="en-AU" sz="1600" i="1" dirty="0" smtClean="0"/>
              <a:t>Older Victorians Online: A community survey exploring the usage patterns of older Victorians online. </a:t>
            </a:r>
            <a:r>
              <a:rPr lang="en-AU" sz="1600" dirty="0" smtClean="0"/>
              <a:t>Melbourne, Victoria</a:t>
            </a:r>
            <a:r>
              <a:rPr lang="en-AU" sz="1600" dirty="0"/>
              <a:t>, </a:t>
            </a:r>
            <a:r>
              <a:rPr lang="en-AU" sz="1600" smtClean="0"/>
              <a:t>Australia: COTA.</a:t>
            </a:r>
            <a:endParaRPr lang="en-AU" sz="1600" dirty="0" smtClean="0"/>
          </a:p>
          <a:p>
            <a:pPr>
              <a:lnSpc>
                <a:spcPct val="80000"/>
              </a:lnSpc>
              <a:spcBef>
                <a:spcPct val="0"/>
              </a:spcBef>
              <a:buFont typeface="Arial" charset="0"/>
              <a:buNone/>
            </a:pPr>
            <a:endParaRPr lang="en-AU" sz="1600" dirty="0"/>
          </a:p>
          <a:p>
            <a:pPr>
              <a:lnSpc>
                <a:spcPct val="80000"/>
              </a:lnSpc>
              <a:spcBef>
                <a:spcPct val="0"/>
              </a:spcBef>
              <a:buFont typeface="Arial" charset="0"/>
              <a:buNone/>
            </a:pPr>
            <a:r>
              <a:rPr lang="en-AU" sz="1600" dirty="0" smtClean="0"/>
              <a:t>Dickinson, A., </a:t>
            </a:r>
            <a:r>
              <a:rPr lang="en-AU" sz="1600" dirty="0" err="1" smtClean="0"/>
              <a:t>Eisma</a:t>
            </a:r>
            <a:r>
              <a:rPr lang="en-AU" sz="1600" dirty="0" smtClean="0"/>
              <a:t>, R., </a:t>
            </a:r>
            <a:r>
              <a:rPr lang="en-AU" sz="1600" dirty="0" err="1" smtClean="0"/>
              <a:t>Gregor</a:t>
            </a:r>
            <a:r>
              <a:rPr lang="en-AU" sz="1600" dirty="0" smtClean="0"/>
              <a:t>, P., </a:t>
            </a:r>
            <a:r>
              <a:rPr lang="en-AU" sz="1600" dirty="0" err="1" smtClean="0"/>
              <a:t>Syme</a:t>
            </a:r>
            <a:r>
              <a:rPr lang="en-AU" sz="1600" dirty="0" smtClean="0"/>
              <a:t>, A., &amp; Milne, S. (2005). Strategies for teaching older people to use the World Wide Web. </a:t>
            </a:r>
            <a:r>
              <a:rPr lang="en-AU" sz="1600" i="1" dirty="0" err="1" smtClean="0"/>
              <a:t>Univ</a:t>
            </a:r>
            <a:r>
              <a:rPr lang="en-AU" sz="1600" i="1" dirty="0" smtClean="0"/>
              <a:t> Access </a:t>
            </a:r>
            <a:r>
              <a:rPr lang="en-AU" sz="1600" i="1" dirty="0" err="1" smtClean="0"/>
              <a:t>Inf</a:t>
            </a:r>
            <a:r>
              <a:rPr lang="en-AU" sz="1600" i="1" dirty="0" smtClean="0"/>
              <a:t> </a:t>
            </a:r>
            <a:r>
              <a:rPr lang="en-AU" sz="1600" i="1" dirty="0" err="1" smtClean="0"/>
              <a:t>Soc</a:t>
            </a:r>
            <a:r>
              <a:rPr lang="en-AU" sz="1600" i="1" dirty="0" smtClean="0"/>
              <a:t>, 4, </a:t>
            </a:r>
            <a:r>
              <a:rPr lang="en-AU" sz="1600" dirty="0" smtClean="0"/>
              <a:t>3–15. </a:t>
            </a:r>
          </a:p>
          <a:p>
            <a:pPr>
              <a:lnSpc>
                <a:spcPct val="80000"/>
              </a:lnSpc>
              <a:spcBef>
                <a:spcPct val="0"/>
              </a:spcBef>
              <a:buFont typeface="Arial" charset="0"/>
              <a:buNone/>
            </a:pPr>
            <a:endParaRPr lang="en-AU" sz="1600" dirty="0" smtClean="0"/>
          </a:p>
          <a:p>
            <a:pPr>
              <a:lnSpc>
                <a:spcPct val="80000"/>
              </a:lnSpc>
              <a:spcBef>
                <a:spcPct val="0"/>
              </a:spcBef>
              <a:buFont typeface="Arial" charset="0"/>
              <a:buNone/>
            </a:pPr>
            <a:r>
              <a:rPr lang="en-AU" sz="1600" dirty="0" smtClean="0"/>
              <a:t>Morris, A., Goodman, J., &amp; </a:t>
            </a:r>
            <a:r>
              <a:rPr lang="en-AU" sz="1600" dirty="0" err="1" smtClean="0"/>
              <a:t>Brading</a:t>
            </a:r>
            <a:r>
              <a:rPr lang="en-AU" sz="1600" dirty="0" smtClean="0"/>
              <a:t>, H. (2007). Internet use and non-use: Views of older users. </a:t>
            </a:r>
            <a:r>
              <a:rPr lang="en-AU" sz="1600" i="1" dirty="0" err="1" smtClean="0"/>
              <a:t>Univ</a:t>
            </a:r>
            <a:r>
              <a:rPr lang="en-AU" sz="1600" i="1" dirty="0" smtClean="0"/>
              <a:t> Access </a:t>
            </a:r>
            <a:r>
              <a:rPr lang="en-AU" sz="1600" i="1" dirty="0" err="1" smtClean="0"/>
              <a:t>Inf</a:t>
            </a:r>
            <a:r>
              <a:rPr lang="en-AU" sz="1600" i="1" dirty="0" smtClean="0"/>
              <a:t> </a:t>
            </a:r>
            <a:r>
              <a:rPr lang="en-AU" sz="1600" i="1" dirty="0" err="1" smtClean="0"/>
              <a:t>Soc</a:t>
            </a:r>
            <a:r>
              <a:rPr lang="en-AU" sz="1600" i="1" dirty="0" smtClean="0"/>
              <a:t>, 6, </a:t>
            </a:r>
            <a:r>
              <a:rPr lang="en-AU" sz="1600" dirty="0" smtClean="0"/>
              <a:t>43–57. </a:t>
            </a:r>
          </a:p>
          <a:p>
            <a:pPr>
              <a:lnSpc>
                <a:spcPct val="80000"/>
              </a:lnSpc>
              <a:spcBef>
                <a:spcPct val="0"/>
              </a:spcBef>
              <a:buFont typeface="Arial" charset="0"/>
              <a:buNone/>
            </a:pPr>
            <a:endParaRPr lang="en-AU" sz="1600" dirty="0" smtClean="0"/>
          </a:p>
          <a:p>
            <a:pPr>
              <a:lnSpc>
                <a:spcPct val="80000"/>
              </a:lnSpc>
              <a:spcBef>
                <a:spcPct val="0"/>
              </a:spcBef>
              <a:buFont typeface="Arial" charset="0"/>
              <a:buNone/>
            </a:pPr>
            <a:r>
              <a:rPr lang="en-AU" sz="1600" dirty="0" err="1" smtClean="0"/>
              <a:t>Sayago</a:t>
            </a:r>
            <a:r>
              <a:rPr lang="en-AU" sz="1600" dirty="0" smtClean="0"/>
              <a:t>, S. &amp; </a:t>
            </a:r>
            <a:r>
              <a:rPr lang="en-AU" sz="1600" dirty="0" err="1" smtClean="0"/>
              <a:t>Blat</a:t>
            </a:r>
            <a:r>
              <a:rPr lang="en-AU" sz="1600" dirty="0" smtClean="0"/>
              <a:t>, J. (2011). An ethnographical study of the accessibility barriers in the everyday interactions of older people with the web. </a:t>
            </a:r>
            <a:r>
              <a:rPr lang="en-AU" sz="1600" i="1" dirty="0" err="1" smtClean="0"/>
              <a:t>Univ</a:t>
            </a:r>
            <a:r>
              <a:rPr lang="en-AU" sz="1600" i="1" dirty="0" smtClean="0"/>
              <a:t> Access </a:t>
            </a:r>
            <a:r>
              <a:rPr lang="en-AU" sz="1600" i="1" dirty="0" err="1" smtClean="0"/>
              <a:t>Inf</a:t>
            </a:r>
            <a:r>
              <a:rPr lang="en-AU" sz="1600" i="1" dirty="0" smtClean="0"/>
              <a:t>  </a:t>
            </a:r>
            <a:r>
              <a:rPr lang="en-AU" sz="1600" i="1" dirty="0" err="1" smtClean="0"/>
              <a:t>Soc</a:t>
            </a:r>
            <a:r>
              <a:rPr lang="en-AU" sz="1600" i="1" dirty="0" smtClean="0"/>
              <a:t>,</a:t>
            </a:r>
            <a:r>
              <a:rPr lang="en-AU" sz="1600" dirty="0" smtClean="0"/>
              <a:t>  </a:t>
            </a:r>
            <a:r>
              <a:rPr lang="en-AU" sz="1600" i="1" dirty="0" smtClean="0"/>
              <a:t>10, </a:t>
            </a:r>
            <a:r>
              <a:rPr lang="en-AU" sz="1600" dirty="0" smtClean="0"/>
              <a:t>359–371.</a:t>
            </a:r>
          </a:p>
          <a:p>
            <a:pPr>
              <a:lnSpc>
                <a:spcPct val="80000"/>
              </a:lnSpc>
              <a:spcBef>
                <a:spcPct val="0"/>
              </a:spcBef>
              <a:buFont typeface="Arial" charset="0"/>
              <a:buNone/>
            </a:pPr>
            <a:endParaRPr lang="en-AU" sz="1600" dirty="0" smtClean="0"/>
          </a:p>
          <a:p>
            <a:pPr>
              <a:lnSpc>
                <a:spcPct val="80000"/>
              </a:lnSpc>
              <a:spcBef>
                <a:spcPct val="0"/>
              </a:spcBef>
              <a:buFont typeface="Arial" charset="0"/>
              <a:buNone/>
            </a:pPr>
            <a:r>
              <a:rPr lang="en-AU" sz="1600" dirty="0" smtClean="0"/>
              <a:t>Sum, S., Mathews, M., Hughes, I., &amp; Camp, A. (2008). Internet use and loneliness in older adults 	</a:t>
            </a:r>
            <a:r>
              <a:rPr lang="en-AU" sz="1600" i="1" dirty="0" err="1" smtClean="0"/>
              <a:t>Cyberpsychology</a:t>
            </a:r>
            <a:r>
              <a:rPr lang="en-AU" sz="1600" i="1" dirty="0" smtClean="0"/>
              <a:t> &amp; </a:t>
            </a:r>
            <a:r>
              <a:rPr lang="en-AU" sz="1600" i="1" dirty="0" err="1" smtClean="0"/>
              <a:t>Behavior</a:t>
            </a:r>
            <a:r>
              <a:rPr lang="en-AU" sz="1600" i="1" dirty="0" smtClean="0"/>
              <a:t>, 11</a:t>
            </a:r>
            <a:r>
              <a:rPr lang="en-AU" sz="1600" dirty="0" smtClean="0"/>
              <a:t>(2), 208-211.</a:t>
            </a:r>
          </a:p>
          <a:p>
            <a:pPr>
              <a:lnSpc>
                <a:spcPct val="80000"/>
              </a:lnSpc>
            </a:pPr>
            <a:endParaRPr lang="en-AU"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world"/>
          <p:cNvPicPr>
            <a:picLocks noGrp="1" noChangeAspect="1" noChangeArrowheads="1"/>
          </p:cNvPicPr>
          <p:nvPr>
            <p:ph idx="1"/>
          </p:nvPr>
        </p:nvPicPr>
        <p:blipFill>
          <a:blip r:embed="rId2"/>
          <a:srcRect/>
          <a:stretch>
            <a:fillRect/>
          </a:stretch>
        </p:blipFill>
        <p:spPr>
          <a:xfrm>
            <a:off x="1042988" y="692150"/>
            <a:ext cx="6481762" cy="51847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vic_aust_map"/>
          <p:cNvPicPr>
            <a:picLocks noGrp="1" noChangeAspect="1" noChangeArrowheads="1"/>
          </p:cNvPicPr>
          <p:nvPr>
            <p:ph idx="1"/>
          </p:nvPr>
        </p:nvPicPr>
        <p:blipFill>
          <a:blip r:embed="rId2"/>
          <a:srcRect/>
          <a:stretch>
            <a:fillRect/>
          </a:stretch>
        </p:blipFill>
        <p:spPr>
          <a:xfrm>
            <a:off x="755650" y="692150"/>
            <a:ext cx="7200900" cy="52578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AutumnPMsOak"/>
          <p:cNvPicPr>
            <a:picLocks noGrp="1" noChangeAspect="1" noChangeArrowheads="1"/>
          </p:cNvPicPr>
          <p:nvPr>
            <p:ph idx="1"/>
          </p:nvPr>
        </p:nvPicPr>
        <p:blipFill>
          <a:blip r:embed="rId2"/>
          <a:srcRect/>
          <a:stretch>
            <a:fillRect/>
          </a:stretch>
        </p:blipFill>
        <p:spPr>
          <a:xfrm>
            <a:off x="1547813" y="1125538"/>
            <a:ext cx="6096000" cy="40671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AutumnLake1P"/>
          <p:cNvPicPr>
            <a:picLocks noGrp="1" noChangeAspect="1" noChangeArrowheads="1"/>
          </p:cNvPicPr>
          <p:nvPr>
            <p:ph idx="1"/>
          </p:nvPr>
        </p:nvPicPr>
        <p:blipFill>
          <a:blip r:embed="rId2"/>
          <a:srcRect/>
          <a:stretch>
            <a:fillRect/>
          </a:stretch>
        </p:blipFill>
        <p:spPr>
          <a:xfrm>
            <a:off x="1547813" y="1125538"/>
            <a:ext cx="6096000" cy="40671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http://www.aroundtheregion.com/wp-content/uploads/photos/ballarat-historic-lydiard-street_101266.jpg"/>
          <p:cNvPicPr>
            <a:picLocks noChangeAspect="1" noChangeArrowheads="1"/>
          </p:cNvPicPr>
          <p:nvPr/>
        </p:nvPicPr>
        <p:blipFill>
          <a:blip r:embed="rId2"/>
          <a:srcRect/>
          <a:stretch>
            <a:fillRect/>
          </a:stretch>
        </p:blipFill>
        <p:spPr bwMode="auto">
          <a:xfrm>
            <a:off x="457200" y="692150"/>
            <a:ext cx="8075613" cy="5689600"/>
          </a:xfrm>
          <a:prstGeom prst="rect">
            <a:avLst/>
          </a:prstGeom>
          <a:noFill/>
          <a:ln w="9525">
            <a:noFill/>
            <a:miter lim="800000"/>
            <a:headEnd/>
            <a:tailEnd/>
          </a:ln>
        </p:spPr>
      </p:pic>
      <p:sp>
        <p:nvSpPr>
          <p:cNvPr id="29698" name="Rectangle 4">
            <a:hlinkClick r:id="rId3"/>
          </p:cNvPr>
          <p:cNvSpPr>
            <a:spLocks noChangeArrowheads="1"/>
          </p:cNvSpPr>
          <p:nvPr/>
        </p:nvSpPr>
        <p:spPr bwMode="auto">
          <a:xfrm>
            <a:off x="457200" y="3497263"/>
            <a:ext cx="9144000" cy="0"/>
          </a:xfrm>
          <a:prstGeom prst="rect">
            <a:avLst/>
          </a:prstGeom>
          <a:noFill/>
          <a:ln w="9525">
            <a:noFill/>
            <a:miter lim="800000"/>
            <a:headEnd/>
            <a:tailEnd/>
          </a:ln>
        </p:spPr>
        <p:txBody>
          <a:bodyPr anchor="ctr">
            <a:spAutoFit/>
          </a:bodyPr>
          <a:lstStyle/>
          <a:p>
            <a:endParaRPr lang="en-AU"/>
          </a:p>
        </p:txBody>
      </p:sp>
      <p:sp>
        <p:nvSpPr>
          <p:cNvPr id="29699" name="Content Placeholder 6"/>
          <p:cNvSpPr>
            <a:spLocks noGrp="1"/>
          </p:cNvSpPr>
          <p:nvPr>
            <p:ph idx="1"/>
          </p:nvPr>
        </p:nvSpPr>
        <p:spPr>
          <a:xfrm>
            <a:off x="457200" y="260350"/>
            <a:ext cx="8229600" cy="5473700"/>
          </a:xfrm>
        </p:spPr>
        <p:txBody>
          <a:bodyPr/>
          <a:lstStyle/>
          <a:p>
            <a:pPr marL="0" indent="0">
              <a:buFont typeface="Arial" charset="0"/>
              <a:buNone/>
            </a:pPr>
            <a:r>
              <a:rPr lang="en-AU" smtClean="0"/>
              <a:t>Lydiard Street North, Ballaarat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714375" y="1285875"/>
            <a:ext cx="7715250" cy="549275"/>
          </a:xfrm>
          <a:prstGeom prst="rect">
            <a:avLst/>
          </a:prstGeom>
          <a:noFill/>
          <a:ln w="9525">
            <a:noFill/>
            <a:miter lim="800000"/>
            <a:headEnd/>
            <a:tailEnd/>
          </a:ln>
        </p:spPr>
        <p:txBody>
          <a:bodyPr>
            <a:spAutoFit/>
          </a:bodyPr>
          <a:lstStyle/>
          <a:p>
            <a:pPr>
              <a:buFont typeface="Arial" charset="0"/>
              <a:buChar char="•"/>
            </a:pPr>
            <a:endParaRPr lang="en-AU" sz="3000" b="1">
              <a:solidFill>
                <a:srgbClr val="000000"/>
              </a:solidFill>
              <a:cs typeface="Arial" charset="0"/>
            </a:endParaRPr>
          </a:p>
        </p:txBody>
      </p:sp>
      <p:sp>
        <p:nvSpPr>
          <p:cNvPr id="30723" name="TextBox 4"/>
          <p:cNvSpPr txBox="1">
            <a:spLocks noChangeArrowheads="1"/>
          </p:cNvSpPr>
          <p:nvPr/>
        </p:nvSpPr>
        <p:spPr bwMode="auto">
          <a:xfrm>
            <a:off x="2120900" y="6578600"/>
            <a:ext cx="184150" cy="369888"/>
          </a:xfrm>
          <a:prstGeom prst="rect">
            <a:avLst/>
          </a:prstGeom>
          <a:noFill/>
          <a:ln w="9525">
            <a:noFill/>
            <a:miter lim="800000"/>
            <a:headEnd/>
            <a:tailEnd/>
          </a:ln>
        </p:spPr>
        <p:txBody>
          <a:bodyPr wrap="none">
            <a:spAutoFit/>
          </a:bodyPr>
          <a:lstStyle/>
          <a:p>
            <a:endParaRPr lang="en-AU">
              <a:solidFill>
                <a:srgbClr val="000000"/>
              </a:solidFill>
              <a:latin typeface="Calibri" pitchFamily="34" charset="0"/>
            </a:endParaRPr>
          </a:p>
        </p:txBody>
      </p:sp>
      <p:sp>
        <p:nvSpPr>
          <p:cNvPr id="30724" name="Rectangle 4"/>
          <p:cNvSpPr>
            <a:spLocks noGrp="1"/>
          </p:cNvSpPr>
          <p:nvPr>
            <p:ph type="title" idx="4294967295"/>
          </p:nvPr>
        </p:nvSpPr>
        <p:spPr>
          <a:xfrm>
            <a:off x="0" y="0"/>
            <a:ext cx="8229600" cy="1143000"/>
          </a:xfrm>
        </p:spPr>
        <p:txBody>
          <a:bodyPr/>
          <a:lstStyle/>
          <a:p>
            <a:pPr algn="l"/>
            <a:r>
              <a:rPr lang="en-AU" smtClean="0"/>
              <a:t>		Abstract</a:t>
            </a:r>
          </a:p>
        </p:txBody>
      </p:sp>
      <p:sp>
        <p:nvSpPr>
          <p:cNvPr id="30725" name="Rectangle 5"/>
          <p:cNvSpPr>
            <a:spLocks noGrp="1"/>
          </p:cNvSpPr>
          <p:nvPr>
            <p:ph type="body" idx="4294967295"/>
          </p:nvPr>
        </p:nvSpPr>
        <p:spPr/>
        <p:txBody>
          <a:bodyPr/>
          <a:lstStyle/>
          <a:p>
            <a:pPr>
              <a:lnSpc>
                <a:spcPct val="90000"/>
              </a:lnSpc>
              <a:buFont typeface="Arial" charset="0"/>
              <a:buNone/>
            </a:pPr>
            <a:r>
              <a:rPr lang="en-AU" sz="2400" smtClean="0"/>
              <a:t>	Many older Australians have a positive approach to life and are ageing well. This study explored a small number of stories of older people who are living the life they want to live, and realised the potential of establishing a website by which older people could continue to talk about their ageing experiences. This living database of stories could inform, encourage and engage older people in conversations about mental and physical health and well-being and the strategies used to maintain their lifestyles. Social participation through story telling and electronic publications has benefits for individuals, communities and populations.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179388" y="0"/>
            <a:ext cx="8964612" cy="2103438"/>
          </a:xfrm>
          <a:prstGeom prst="rect">
            <a:avLst/>
          </a:prstGeom>
          <a:noFill/>
          <a:ln w="9525">
            <a:noFill/>
            <a:miter lim="800000"/>
            <a:headEnd/>
            <a:tailEnd/>
          </a:ln>
        </p:spPr>
        <p:txBody>
          <a:bodyPr>
            <a:spAutoFit/>
          </a:bodyPr>
          <a:lstStyle/>
          <a:p>
            <a:r>
              <a:rPr lang="en-AU" sz="3000" b="1">
                <a:solidFill>
                  <a:srgbClr val="000000"/>
                </a:solidFill>
                <a:cs typeface="Arial" charset="0"/>
              </a:rPr>
              <a:t>	 	</a:t>
            </a:r>
          </a:p>
          <a:p>
            <a:r>
              <a:rPr lang="en-AU" sz="4400">
                <a:solidFill>
                  <a:srgbClr val="000000"/>
                </a:solidFill>
                <a:latin typeface="Calibri" pitchFamily="34" charset="0"/>
                <a:cs typeface="Arial" charset="0"/>
              </a:rPr>
              <a:t>	</a:t>
            </a:r>
            <a:endParaRPr lang="en-AU" sz="2800">
              <a:latin typeface="Gulim" pitchFamily="34" charset="-127"/>
            </a:endParaRPr>
          </a:p>
          <a:p>
            <a:endParaRPr lang="en-AU" sz="2800" b="1">
              <a:latin typeface="Gulim" pitchFamily="34" charset="-127"/>
            </a:endParaRPr>
          </a:p>
          <a:p>
            <a:r>
              <a:rPr lang="en-AU" sz="3000">
                <a:cs typeface="Arial" charset="0"/>
              </a:rPr>
              <a:t>	</a:t>
            </a:r>
          </a:p>
        </p:txBody>
      </p:sp>
      <p:sp>
        <p:nvSpPr>
          <p:cNvPr id="31747" name="Rectangle 3"/>
          <p:cNvSpPr>
            <a:spLocks noGrp="1"/>
          </p:cNvSpPr>
          <p:nvPr>
            <p:ph type="title" idx="4294967295"/>
          </p:nvPr>
        </p:nvSpPr>
        <p:spPr/>
        <p:txBody>
          <a:bodyPr/>
          <a:lstStyle/>
          <a:p>
            <a:pPr algn="l"/>
            <a:r>
              <a:rPr lang="en-AU" sz="4000" smtClean="0">
                <a:solidFill>
                  <a:srgbClr val="000000"/>
                </a:solidFill>
              </a:rPr>
              <a:t>	    </a:t>
            </a:r>
            <a:r>
              <a:rPr lang="en-AU" smtClean="0">
                <a:solidFill>
                  <a:srgbClr val="000000"/>
                </a:solidFill>
              </a:rPr>
              <a:t>Previous Study</a:t>
            </a:r>
            <a:r>
              <a:rPr lang="en-AU" sz="4000" smtClean="0">
                <a:solidFill>
                  <a:srgbClr val="000000"/>
                </a:solidFill>
              </a:rPr>
              <a:t/>
            </a:r>
            <a:br>
              <a:rPr lang="en-AU" sz="4000" smtClean="0">
                <a:solidFill>
                  <a:srgbClr val="000000"/>
                </a:solidFill>
              </a:rPr>
            </a:br>
            <a:endParaRPr lang="en-AU" sz="4000" smtClean="0">
              <a:solidFill>
                <a:srgbClr val="000000"/>
              </a:solidFill>
            </a:endParaRPr>
          </a:p>
        </p:txBody>
      </p:sp>
      <p:sp>
        <p:nvSpPr>
          <p:cNvPr id="31748" name="Rectangle 4"/>
          <p:cNvSpPr>
            <a:spLocks noGrp="1"/>
          </p:cNvSpPr>
          <p:nvPr>
            <p:ph type="body" idx="4294967295"/>
          </p:nvPr>
        </p:nvSpPr>
        <p:spPr/>
        <p:txBody>
          <a:bodyPr/>
          <a:lstStyle/>
          <a:p>
            <a:pPr>
              <a:buFont typeface="Arial" charset="0"/>
              <a:buNone/>
            </a:pPr>
            <a:r>
              <a:rPr lang="en-AU" smtClean="0"/>
              <a:t>	Interviews were conducted with a small group of older people (aged 60 years plus) who were perceived to be ageing positively to identify the strategies used to enhance mental and physical health and wellbeing.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power_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power_point.potx</Template>
  <TotalTime>2174</TotalTime>
  <Words>341</Words>
  <Application>Microsoft Office PowerPoint</Application>
  <PresentationFormat>On-screen Show (4:3)</PresentationFormat>
  <Paragraphs>131</Paragraphs>
  <Slides>27</Slides>
  <Notes>0</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power_point</vt:lpstr>
      <vt:lpstr>2_power_point</vt:lpstr>
      <vt:lpstr>3_power_point</vt:lpstr>
      <vt:lpstr>7_power_point</vt:lpstr>
      <vt:lpstr>11_power_point</vt:lpstr>
      <vt:lpstr>1_power_point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Abstract</vt:lpstr>
      <vt:lpstr>     Previous Study </vt:lpstr>
      <vt:lpstr>  Findings</vt:lpstr>
      <vt:lpstr>  Context  </vt:lpstr>
      <vt:lpstr>  Background  </vt:lpstr>
      <vt:lpstr>  Concept </vt:lpstr>
      <vt:lpstr>  Questions </vt:lpstr>
      <vt:lpstr>      Current situation</vt:lpstr>
      <vt:lpstr>      Literature Review</vt:lpstr>
      <vt:lpstr>  Aims </vt:lpstr>
      <vt:lpstr>  Intention</vt:lpstr>
      <vt:lpstr>  Strategy </vt:lpstr>
      <vt:lpstr>  Challenges</vt:lpstr>
      <vt:lpstr>PowerPoint Presentation</vt:lpstr>
      <vt:lpstr>      Future Direction</vt:lpstr>
      <vt:lpstr>A few final thoughts….</vt:lpstr>
      <vt:lpstr>PowerPoint Presentation</vt:lpstr>
      <vt:lpstr>PowerPoint Presentation</vt:lpstr>
      <vt:lpstr>Problems can be overcome….</vt:lpstr>
      <vt:lpstr>  References</vt:lpstr>
    </vt:vector>
  </TitlesOfParts>
  <Company>Home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Goudie</dc:creator>
  <cp:lastModifiedBy>PIT10</cp:lastModifiedBy>
  <cp:revision>51</cp:revision>
  <cp:lastPrinted>2012-05-24T06:26:45Z</cp:lastPrinted>
  <dcterms:created xsi:type="dcterms:W3CDTF">2010-08-18T01:31:55Z</dcterms:created>
  <dcterms:modified xsi:type="dcterms:W3CDTF">2012-05-29T09:27:59Z</dcterms:modified>
</cp:coreProperties>
</file>