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charts/chart17.xml" ContentType="application/vnd.openxmlformats-officedocument.drawingml.chart+xml"/>
  <Override PartName="/ppt/notesSlides/notesSlide29.xml" ContentType="application/vnd.openxmlformats-officedocument.presentationml.notesSlide+xml"/>
  <Override PartName="/ppt/charts/chart18.xml" ContentType="application/vnd.openxmlformats-officedocument.drawingml.chart+xml"/>
  <Override PartName="/ppt/drawings/drawing4.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26" r:id="rId2"/>
    <p:sldId id="257" r:id="rId3"/>
    <p:sldId id="399" r:id="rId4"/>
    <p:sldId id="400" r:id="rId5"/>
    <p:sldId id="378" r:id="rId6"/>
    <p:sldId id="402" r:id="rId7"/>
    <p:sldId id="421" r:id="rId8"/>
    <p:sldId id="370" r:id="rId9"/>
    <p:sldId id="407" r:id="rId10"/>
    <p:sldId id="372" r:id="rId11"/>
    <p:sldId id="373" r:id="rId12"/>
    <p:sldId id="393" r:id="rId13"/>
    <p:sldId id="403" r:id="rId14"/>
    <p:sldId id="401" r:id="rId15"/>
    <p:sldId id="396" r:id="rId16"/>
    <p:sldId id="398" r:id="rId17"/>
    <p:sldId id="397" r:id="rId18"/>
    <p:sldId id="389" r:id="rId19"/>
    <p:sldId id="406" r:id="rId20"/>
    <p:sldId id="423" r:id="rId21"/>
    <p:sldId id="422" r:id="rId22"/>
    <p:sldId id="384" r:id="rId23"/>
    <p:sldId id="385" r:id="rId24"/>
    <p:sldId id="386" r:id="rId25"/>
    <p:sldId id="411" r:id="rId26"/>
    <p:sldId id="409" r:id="rId27"/>
    <p:sldId id="408" r:id="rId28"/>
    <p:sldId id="388" r:id="rId29"/>
    <p:sldId id="404" r:id="rId30"/>
    <p:sldId id="405" r:id="rId31"/>
    <p:sldId id="412" r:id="rId32"/>
    <p:sldId id="420" r:id="rId33"/>
    <p:sldId id="364" r:id="rId34"/>
    <p:sldId id="387" r:id="rId35"/>
    <p:sldId id="425" r:id="rId3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1C9"/>
    <a:srgbClr val="EC04CB"/>
    <a:srgbClr val="07E92D"/>
    <a:srgbClr val="1F0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5" autoAdjust="0"/>
    <p:restoredTop sz="73487" autoAdjust="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Are%20BBs%20healthier%20than%20parents_May12_For%20IFA%20Presentation.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Are%20BBs%20healthier%20than%20parents_May12_For%20IFA%20Presenta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Are%20BBs%20healthier%20than%20parents_May12_For%20IFA%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Working%20Folder%202011_4\conferences%20and%20presentations\IFA%20Conference%202012\Are%20BBs%20healtheir%20than%20parents\Socio_dem%20from%20Marg%20for%20Prague_50-59HH-Ch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Are%20BBs%20healthier%20than%20parents_May12_For%20IFA%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Are%20BBs%20healthier%20than%20parents_May12_For%20IFA%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Socio_dem%20from%20Marg%20for%20Prague_50-59HH-Ch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Working%20Folder%202011_4\conferences%20and%20presentations\IFA%20Conference%202012\Are%20BBs%20healtheir%20than%20parents\Are%20BBs%20healthier%20than%20parents_May12_For%20IFA%20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Working%20Folder%202011_4\conferences%20and%20presentations\IFA%20Conference%202012\Are%20BBs%20healtheir%20than%20parents\Are%20BBs%20healthier%20than%20parents_May12_For%20IFA%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Sheet1!$B$3</c:f>
              <c:strCache>
                <c:ptCount val="1"/>
                <c:pt idx="0">
                  <c:v>Parents' of Baby Boomers</c:v>
                </c:pt>
              </c:strCache>
            </c:strRef>
          </c:tx>
          <c:invertIfNegative val="0"/>
          <c:dLbls>
            <c:txPr>
              <a:bodyPr/>
              <a:lstStyle/>
              <a:p>
                <a:pPr>
                  <a:defRPr lang="en-US" sz="1600"/>
                </a:pPr>
                <a:endParaRPr lang="cs-CZ"/>
              </a:p>
            </c:txPr>
            <c:dLblPos val="outEnd"/>
            <c:showLegendKey val="0"/>
            <c:showVal val="1"/>
            <c:showCatName val="0"/>
            <c:showSerName val="0"/>
            <c:showPercent val="0"/>
            <c:showBubbleSize val="0"/>
            <c:showLeaderLines val="0"/>
          </c:dLbls>
          <c:cat>
            <c:strRef>
              <c:f>Sheet1!$A$4:$A$6</c:f>
              <c:strCache>
                <c:ptCount val="3"/>
                <c:pt idx="0">
                  <c:v>Highest Year of Secondary School</c:v>
                </c:pt>
                <c:pt idx="1">
                  <c:v>Post secondary quals</c:v>
                </c:pt>
                <c:pt idx="2">
                  <c:v>Bachelor or higher</c:v>
                </c:pt>
              </c:strCache>
            </c:strRef>
          </c:cat>
          <c:val>
            <c:numRef>
              <c:f>Sheet1!$B$4:$B$6</c:f>
              <c:numCache>
                <c:formatCode>General</c:formatCode>
                <c:ptCount val="3"/>
                <c:pt idx="0">
                  <c:v>6.2</c:v>
                </c:pt>
                <c:pt idx="1">
                  <c:v>24.7</c:v>
                </c:pt>
                <c:pt idx="2">
                  <c:v>3.4</c:v>
                </c:pt>
              </c:numCache>
            </c:numRef>
          </c:val>
        </c:ser>
        <c:ser>
          <c:idx val="1"/>
          <c:order val="1"/>
          <c:tx>
            <c:strRef>
              <c:f>Sheet1!$C$3</c:f>
              <c:strCache>
                <c:ptCount val="1"/>
                <c:pt idx="0">
                  <c:v>Baby Boomers</c:v>
                </c:pt>
              </c:strCache>
            </c:strRef>
          </c:tx>
          <c:invertIfNegative val="0"/>
          <c:dLbls>
            <c:txPr>
              <a:bodyPr/>
              <a:lstStyle/>
              <a:p>
                <a:pPr>
                  <a:defRPr lang="en-US" sz="1600"/>
                </a:pPr>
                <a:endParaRPr lang="cs-CZ"/>
              </a:p>
            </c:txPr>
            <c:dLblPos val="outEnd"/>
            <c:showLegendKey val="0"/>
            <c:showVal val="1"/>
            <c:showCatName val="0"/>
            <c:showSerName val="0"/>
            <c:showPercent val="0"/>
            <c:showBubbleSize val="0"/>
            <c:showLeaderLines val="0"/>
          </c:dLbls>
          <c:cat>
            <c:strRef>
              <c:f>Sheet1!$A$4:$A$6</c:f>
              <c:strCache>
                <c:ptCount val="3"/>
                <c:pt idx="0">
                  <c:v>Highest Year of Secondary School</c:v>
                </c:pt>
                <c:pt idx="1">
                  <c:v>Post secondary quals</c:v>
                </c:pt>
                <c:pt idx="2">
                  <c:v>Bachelor or higher</c:v>
                </c:pt>
              </c:strCache>
            </c:strRef>
          </c:cat>
          <c:val>
            <c:numRef>
              <c:f>Sheet1!$C$4:$C$6</c:f>
              <c:numCache>
                <c:formatCode>General</c:formatCode>
                <c:ptCount val="3"/>
                <c:pt idx="0">
                  <c:v>43.4</c:v>
                </c:pt>
                <c:pt idx="1">
                  <c:v>46.1</c:v>
                </c:pt>
                <c:pt idx="2">
                  <c:v>18.5</c:v>
                </c:pt>
              </c:numCache>
            </c:numRef>
          </c:val>
        </c:ser>
        <c:dLbls>
          <c:showLegendKey val="0"/>
          <c:showVal val="0"/>
          <c:showCatName val="0"/>
          <c:showSerName val="0"/>
          <c:showPercent val="0"/>
          <c:showBubbleSize val="0"/>
        </c:dLbls>
        <c:gapWidth val="150"/>
        <c:axId val="91391104"/>
        <c:axId val="91392640"/>
      </c:barChart>
      <c:catAx>
        <c:axId val="91391104"/>
        <c:scaling>
          <c:orientation val="minMax"/>
        </c:scaling>
        <c:delete val="0"/>
        <c:axPos val="b"/>
        <c:majorTickMark val="out"/>
        <c:minorTickMark val="none"/>
        <c:tickLblPos val="nextTo"/>
        <c:txPr>
          <a:bodyPr/>
          <a:lstStyle/>
          <a:p>
            <a:pPr>
              <a:defRPr lang="en-US" sz="1600" baseline="0">
                <a:latin typeface="Times New Roman" pitchFamily="18" charset="0"/>
                <a:cs typeface="Times New Roman" pitchFamily="18" charset="0"/>
              </a:defRPr>
            </a:pPr>
            <a:endParaRPr lang="cs-CZ"/>
          </a:p>
        </c:txPr>
        <c:crossAx val="91392640"/>
        <c:crosses val="autoZero"/>
        <c:auto val="1"/>
        <c:lblAlgn val="ctr"/>
        <c:lblOffset val="100"/>
        <c:noMultiLvlLbl val="0"/>
      </c:catAx>
      <c:valAx>
        <c:axId val="91392640"/>
        <c:scaling>
          <c:orientation val="minMax"/>
        </c:scaling>
        <c:delete val="0"/>
        <c:axPos val="l"/>
        <c:majorGridlines/>
        <c:title>
          <c:tx>
            <c:rich>
              <a:bodyPr rot="-5400000" vert="horz"/>
              <a:lstStyle/>
              <a:p>
                <a:pPr>
                  <a:defRPr lang="en-US" sz="1600" baseline="0">
                    <a:latin typeface="Times New Roman" pitchFamily="18" charset="0"/>
                    <a:cs typeface="Times New Roman" pitchFamily="18" charset="0"/>
                  </a:defRPr>
                </a:pPr>
                <a:r>
                  <a:rPr lang="en-AU" sz="1600" baseline="0">
                    <a:latin typeface="Times New Roman" pitchFamily="18" charset="0"/>
                    <a:cs typeface="Times New Roman" pitchFamily="18" charset="0"/>
                  </a:rPr>
                  <a:t>Percentage %</a:t>
                </a:r>
              </a:p>
            </c:rich>
          </c:tx>
          <c:layout/>
          <c:overlay val="0"/>
        </c:title>
        <c:numFmt formatCode="General" sourceLinked="1"/>
        <c:majorTickMark val="out"/>
        <c:minorTickMark val="none"/>
        <c:tickLblPos val="nextTo"/>
        <c:txPr>
          <a:bodyPr/>
          <a:lstStyle/>
          <a:p>
            <a:pPr>
              <a:defRPr lang="en-US" sz="1600" baseline="0">
                <a:latin typeface="Times New Roman" pitchFamily="18" charset="0"/>
                <a:cs typeface="Times New Roman" pitchFamily="18" charset="0"/>
              </a:defRPr>
            </a:pPr>
            <a:endParaRPr lang="cs-CZ"/>
          </a:p>
        </c:txPr>
        <c:crossAx val="91391104"/>
        <c:crosses val="autoZero"/>
        <c:crossBetween val="between"/>
      </c:valAx>
    </c:plotArea>
    <c:legend>
      <c:legendPos val="b"/>
      <c:layout/>
      <c:overlay val="0"/>
      <c:txPr>
        <a:bodyPr/>
        <a:lstStyle/>
        <a:p>
          <a:pPr>
            <a:defRPr lang="en-US" sz="1600">
              <a:latin typeface="Times New Roman" pitchFamily="18" charset="0"/>
              <a:cs typeface="Times New Roman" pitchFamily="18" charset="0"/>
            </a:defRPr>
          </a:pPr>
          <a:endParaRPr lang="cs-CZ"/>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lang="en-US"/>
          </a:pPr>
          <a:endParaRPr lang="cs-CZ"/>
        </a:p>
      </c:txPr>
    </c:title>
    <c:autoTitleDeleted val="0"/>
    <c:plotArea>
      <c:layout/>
      <c:pieChart>
        <c:varyColors val="1"/>
        <c:ser>
          <c:idx val="0"/>
          <c:order val="0"/>
          <c:tx>
            <c:strRef>
              <c:f>'Multiple conditions'!$G$82</c:f>
              <c:strCache>
                <c:ptCount val="1"/>
                <c:pt idx="0">
                  <c:v>Baby Boomers </c:v>
                </c:pt>
              </c:strCache>
            </c:strRef>
          </c:tx>
          <c:dLbls>
            <c:txPr>
              <a:bodyPr/>
              <a:lstStyle/>
              <a:p>
                <a:pPr>
                  <a:defRPr lang="en-US" sz="1400" b="1"/>
                </a:pPr>
                <a:endParaRPr lang="cs-CZ"/>
              </a:p>
            </c:txPr>
            <c:dLblPos val="outEnd"/>
            <c:showLegendKey val="0"/>
            <c:showVal val="1"/>
            <c:showCatName val="0"/>
            <c:showSerName val="0"/>
            <c:showPercent val="0"/>
            <c:showBubbleSize val="0"/>
            <c:showLeaderLines val="1"/>
          </c:dLbls>
          <c:cat>
            <c:strRef>
              <c:f>'Multiple conditions'!$F$83:$F$86</c:f>
              <c:strCache>
                <c:ptCount val="4"/>
                <c:pt idx="0">
                  <c:v>0</c:v>
                </c:pt>
                <c:pt idx="1">
                  <c:v>1</c:v>
                </c:pt>
                <c:pt idx="2">
                  <c:v>2</c:v>
                </c:pt>
                <c:pt idx="3">
                  <c:v>3 or more</c:v>
                </c:pt>
              </c:strCache>
            </c:strRef>
          </c:cat>
          <c:val>
            <c:numRef>
              <c:f>'Multiple conditions'!$G$83:$G$86</c:f>
              <c:numCache>
                <c:formatCode>0.0</c:formatCode>
                <c:ptCount val="4"/>
                <c:pt idx="0">
                  <c:v>53.7</c:v>
                </c:pt>
                <c:pt idx="1">
                  <c:v>33.200000000000003</c:v>
                </c:pt>
                <c:pt idx="2">
                  <c:v>9.1</c:v>
                </c:pt>
                <c:pt idx="3">
                  <c:v>4</c:v>
                </c:pt>
              </c:numCache>
            </c:numRef>
          </c:val>
        </c:ser>
        <c:dLbls>
          <c:showLegendKey val="0"/>
          <c:showVal val="1"/>
          <c:showCatName val="0"/>
          <c:showSerName val="0"/>
          <c:showPercent val="0"/>
          <c:showBubbleSize val="0"/>
          <c:showLeaderLines val="1"/>
        </c:dLbls>
        <c:firstSliceAng val="0"/>
      </c:pieChart>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'SRH - ABS'!$X$5</c:f>
              <c:strCache>
                <c:ptCount val="1"/>
                <c:pt idx="0">
                  <c:v>Pre-war Cohort</c:v>
                </c:pt>
              </c:strCache>
            </c:strRef>
          </c:tx>
          <c:invertIfNegative val="0"/>
          <c:cat>
            <c:strRef>
              <c:f>'SRH - ABS'!$Y$4:$Z$4</c:f>
              <c:strCache>
                <c:ptCount val="2"/>
                <c:pt idx="0">
                  <c:v>Poor-Fair</c:v>
                </c:pt>
                <c:pt idx="1">
                  <c:v>Good-Excellent</c:v>
                </c:pt>
              </c:strCache>
            </c:strRef>
          </c:cat>
          <c:val>
            <c:numRef>
              <c:f>'SRH - ABS'!$Y$5:$Z$5</c:f>
              <c:numCache>
                <c:formatCode>General</c:formatCode>
                <c:ptCount val="2"/>
                <c:pt idx="0">
                  <c:v>32</c:v>
                </c:pt>
                <c:pt idx="1">
                  <c:v>68</c:v>
                </c:pt>
              </c:numCache>
            </c:numRef>
          </c:val>
        </c:ser>
        <c:ser>
          <c:idx val="1"/>
          <c:order val="1"/>
          <c:tx>
            <c:strRef>
              <c:f>'SRH - ABS'!$X$6</c:f>
              <c:strCache>
                <c:ptCount val="1"/>
                <c:pt idx="0">
                  <c:v>Baby Boomers</c:v>
                </c:pt>
              </c:strCache>
            </c:strRef>
          </c:tx>
          <c:invertIfNegative val="0"/>
          <c:cat>
            <c:strRef>
              <c:f>'SRH - ABS'!$Y$4:$Z$4</c:f>
              <c:strCache>
                <c:ptCount val="2"/>
                <c:pt idx="0">
                  <c:v>Poor-Fair</c:v>
                </c:pt>
                <c:pt idx="1">
                  <c:v>Good-Excellent</c:v>
                </c:pt>
              </c:strCache>
            </c:strRef>
          </c:cat>
          <c:val>
            <c:numRef>
              <c:f>'SRH - ABS'!$Y$6:$Z$6</c:f>
              <c:numCache>
                <c:formatCode>General</c:formatCode>
                <c:ptCount val="2"/>
                <c:pt idx="0">
                  <c:v>19</c:v>
                </c:pt>
                <c:pt idx="1">
                  <c:v>81</c:v>
                </c:pt>
              </c:numCache>
            </c:numRef>
          </c:val>
        </c:ser>
        <c:dLbls>
          <c:showLegendKey val="0"/>
          <c:showVal val="0"/>
          <c:showCatName val="0"/>
          <c:showSerName val="0"/>
          <c:showPercent val="0"/>
          <c:showBubbleSize val="0"/>
        </c:dLbls>
        <c:gapWidth val="150"/>
        <c:axId val="99396992"/>
        <c:axId val="99398784"/>
      </c:barChart>
      <c:catAx>
        <c:axId val="99396992"/>
        <c:scaling>
          <c:orientation val="minMax"/>
        </c:scaling>
        <c:delete val="0"/>
        <c:axPos val="b"/>
        <c:majorTickMark val="out"/>
        <c:minorTickMark val="none"/>
        <c:tickLblPos val="nextTo"/>
        <c:txPr>
          <a:bodyPr/>
          <a:lstStyle/>
          <a:p>
            <a:pPr>
              <a:defRPr lang="en-US" sz="1600"/>
            </a:pPr>
            <a:endParaRPr lang="cs-CZ"/>
          </a:p>
        </c:txPr>
        <c:crossAx val="99398784"/>
        <c:crosses val="autoZero"/>
        <c:auto val="1"/>
        <c:lblAlgn val="ctr"/>
        <c:lblOffset val="100"/>
        <c:noMultiLvlLbl val="0"/>
      </c:catAx>
      <c:valAx>
        <c:axId val="99398784"/>
        <c:scaling>
          <c:orientation val="minMax"/>
        </c:scaling>
        <c:delete val="0"/>
        <c:axPos val="l"/>
        <c:majorGridlines/>
        <c:title>
          <c:tx>
            <c:rich>
              <a:bodyPr rot="-5400000" vert="horz"/>
              <a:lstStyle/>
              <a:p>
                <a:pPr>
                  <a:defRPr lang="en-US" sz="1600"/>
                </a:pPr>
                <a:r>
                  <a:rPr lang="en-US" sz="1600"/>
                  <a:t>Percentage %</a:t>
                </a:r>
              </a:p>
            </c:rich>
          </c:tx>
          <c:layout/>
          <c:overlay val="0"/>
        </c:title>
        <c:numFmt formatCode="General" sourceLinked="1"/>
        <c:majorTickMark val="out"/>
        <c:minorTickMark val="none"/>
        <c:tickLblPos val="nextTo"/>
        <c:txPr>
          <a:bodyPr/>
          <a:lstStyle/>
          <a:p>
            <a:pPr>
              <a:defRPr lang="en-US" sz="1600"/>
            </a:pPr>
            <a:endParaRPr lang="cs-CZ"/>
          </a:p>
        </c:txPr>
        <c:crossAx val="99396992"/>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Asthma!$S$3</c:f>
              <c:strCache>
                <c:ptCount val="1"/>
                <c:pt idx="0">
                  <c:v>Pre-war cohort</c:v>
                </c:pt>
              </c:strCache>
            </c:strRef>
          </c:tx>
          <c:invertIfNegative val="0"/>
          <c:cat>
            <c:multiLvlStrRef>
              <c:f>Asthma!$T$1:$X$2</c:f>
              <c:multiLvlStrCache>
                <c:ptCount val="5"/>
                <c:lvl>
                  <c:pt idx="0">
                    <c:v>Females</c:v>
                  </c:pt>
                  <c:pt idx="1">
                    <c:v>Males</c:v>
                  </c:pt>
                  <c:pt idx="3">
                    <c:v>Females</c:v>
                  </c:pt>
                  <c:pt idx="4">
                    <c:v>Males</c:v>
                  </c:pt>
                </c:lvl>
                <c:lvl>
                  <c:pt idx="0">
                    <c:v>Asthma</c:v>
                  </c:pt>
                  <c:pt idx="3">
                    <c:v>Migraine</c:v>
                  </c:pt>
                </c:lvl>
              </c:multiLvlStrCache>
            </c:multiLvlStrRef>
          </c:cat>
          <c:val>
            <c:numRef>
              <c:f>Asthma!$T$3:$X$3</c:f>
              <c:numCache>
                <c:formatCode>General</c:formatCode>
                <c:ptCount val="5"/>
                <c:pt idx="0">
                  <c:v>6</c:v>
                </c:pt>
                <c:pt idx="1">
                  <c:v>4.4000000000000004</c:v>
                </c:pt>
                <c:pt idx="3">
                  <c:v>5</c:v>
                </c:pt>
                <c:pt idx="4">
                  <c:v>2.4</c:v>
                </c:pt>
              </c:numCache>
            </c:numRef>
          </c:val>
        </c:ser>
        <c:ser>
          <c:idx val="1"/>
          <c:order val="1"/>
          <c:tx>
            <c:strRef>
              <c:f>Asthma!$S$4</c:f>
              <c:strCache>
                <c:ptCount val="1"/>
                <c:pt idx="0">
                  <c:v>Baby Boomers</c:v>
                </c:pt>
              </c:strCache>
            </c:strRef>
          </c:tx>
          <c:invertIfNegative val="0"/>
          <c:cat>
            <c:multiLvlStrRef>
              <c:f>Asthma!$T$1:$X$2</c:f>
              <c:multiLvlStrCache>
                <c:ptCount val="5"/>
                <c:lvl>
                  <c:pt idx="0">
                    <c:v>Females</c:v>
                  </c:pt>
                  <c:pt idx="1">
                    <c:v>Males</c:v>
                  </c:pt>
                  <c:pt idx="3">
                    <c:v>Females</c:v>
                  </c:pt>
                  <c:pt idx="4">
                    <c:v>Males</c:v>
                  </c:pt>
                </c:lvl>
                <c:lvl>
                  <c:pt idx="0">
                    <c:v>Asthma</c:v>
                  </c:pt>
                  <c:pt idx="3">
                    <c:v>Migraine</c:v>
                  </c:pt>
                </c:lvl>
              </c:multiLvlStrCache>
            </c:multiLvlStrRef>
          </c:cat>
          <c:val>
            <c:numRef>
              <c:f>Asthma!$T$4:$X$4</c:f>
              <c:numCache>
                <c:formatCode>General</c:formatCode>
                <c:ptCount val="5"/>
                <c:pt idx="0">
                  <c:v>13</c:v>
                </c:pt>
                <c:pt idx="1">
                  <c:v>6.5</c:v>
                </c:pt>
                <c:pt idx="3">
                  <c:v>9</c:v>
                </c:pt>
                <c:pt idx="4">
                  <c:v>3.9</c:v>
                </c:pt>
              </c:numCache>
            </c:numRef>
          </c:val>
        </c:ser>
        <c:dLbls>
          <c:showLegendKey val="0"/>
          <c:showVal val="0"/>
          <c:showCatName val="0"/>
          <c:showSerName val="0"/>
          <c:showPercent val="0"/>
          <c:showBubbleSize val="0"/>
        </c:dLbls>
        <c:gapWidth val="150"/>
        <c:axId val="99529088"/>
        <c:axId val="99530624"/>
      </c:barChart>
      <c:catAx>
        <c:axId val="99529088"/>
        <c:scaling>
          <c:orientation val="minMax"/>
        </c:scaling>
        <c:delete val="0"/>
        <c:axPos val="b"/>
        <c:majorTickMark val="out"/>
        <c:minorTickMark val="none"/>
        <c:tickLblPos val="nextTo"/>
        <c:txPr>
          <a:bodyPr/>
          <a:lstStyle/>
          <a:p>
            <a:pPr>
              <a:defRPr lang="en-US" sz="1600"/>
            </a:pPr>
            <a:endParaRPr lang="cs-CZ"/>
          </a:p>
        </c:txPr>
        <c:crossAx val="99530624"/>
        <c:crosses val="autoZero"/>
        <c:auto val="1"/>
        <c:lblAlgn val="ctr"/>
        <c:lblOffset val="100"/>
        <c:noMultiLvlLbl val="0"/>
      </c:catAx>
      <c:valAx>
        <c:axId val="99530624"/>
        <c:scaling>
          <c:orientation val="minMax"/>
        </c:scaling>
        <c:delete val="0"/>
        <c:axPos val="l"/>
        <c:majorGridlines/>
        <c:title>
          <c:tx>
            <c:rich>
              <a:bodyPr rot="-5400000" vert="horz"/>
              <a:lstStyle/>
              <a:p>
                <a:pPr>
                  <a:defRPr lang="en-US" sz="1600"/>
                </a:pPr>
                <a:r>
                  <a:rPr lang="en-US" sz="1600"/>
                  <a:t>Percentage %</a:t>
                </a:r>
              </a:p>
            </c:rich>
          </c:tx>
          <c:layout/>
          <c:overlay val="0"/>
        </c:title>
        <c:numFmt formatCode="General" sourceLinked="1"/>
        <c:majorTickMark val="out"/>
        <c:minorTickMark val="none"/>
        <c:tickLblPos val="nextTo"/>
        <c:txPr>
          <a:bodyPr/>
          <a:lstStyle/>
          <a:p>
            <a:pPr>
              <a:defRPr lang="en-US" sz="1600"/>
            </a:pPr>
            <a:endParaRPr lang="cs-CZ"/>
          </a:p>
        </c:txPr>
        <c:crossAx val="99529088"/>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Cholesterol!$R$2</c:f>
              <c:strCache>
                <c:ptCount val="1"/>
                <c:pt idx="0">
                  <c:v>Pre-war Chort</c:v>
                </c:pt>
              </c:strCache>
            </c:strRef>
          </c:tx>
          <c:invertIfNegative val="0"/>
          <c:cat>
            <c:strRef>
              <c:f>Cholesterol!$S$1:$T$1</c:f>
              <c:strCache>
                <c:ptCount val="2"/>
                <c:pt idx="0">
                  <c:v>Males</c:v>
                </c:pt>
                <c:pt idx="1">
                  <c:v>Females</c:v>
                </c:pt>
              </c:strCache>
            </c:strRef>
          </c:cat>
          <c:val>
            <c:numRef>
              <c:f>Cholesterol!$S$2:$T$2</c:f>
              <c:numCache>
                <c:formatCode>General</c:formatCode>
                <c:ptCount val="2"/>
                <c:pt idx="0">
                  <c:v>6</c:v>
                </c:pt>
                <c:pt idx="1">
                  <c:v>10</c:v>
                </c:pt>
              </c:numCache>
            </c:numRef>
          </c:val>
        </c:ser>
        <c:ser>
          <c:idx val="1"/>
          <c:order val="1"/>
          <c:tx>
            <c:strRef>
              <c:f>Cholesterol!$R$3</c:f>
              <c:strCache>
                <c:ptCount val="1"/>
                <c:pt idx="0">
                  <c:v>Baby Boomers</c:v>
                </c:pt>
              </c:strCache>
            </c:strRef>
          </c:tx>
          <c:invertIfNegative val="0"/>
          <c:cat>
            <c:strRef>
              <c:f>Cholesterol!$S$1:$T$1</c:f>
              <c:strCache>
                <c:ptCount val="2"/>
                <c:pt idx="0">
                  <c:v>Males</c:v>
                </c:pt>
                <c:pt idx="1">
                  <c:v>Females</c:v>
                </c:pt>
              </c:strCache>
            </c:strRef>
          </c:cat>
          <c:val>
            <c:numRef>
              <c:f>Cholesterol!$S$3:$T$3</c:f>
              <c:numCache>
                <c:formatCode>General</c:formatCode>
                <c:ptCount val="2"/>
                <c:pt idx="0">
                  <c:v>15</c:v>
                </c:pt>
                <c:pt idx="1">
                  <c:v>13</c:v>
                </c:pt>
              </c:numCache>
            </c:numRef>
          </c:val>
        </c:ser>
        <c:dLbls>
          <c:showLegendKey val="0"/>
          <c:showVal val="0"/>
          <c:showCatName val="0"/>
          <c:showSerName val="0"/>
          <c:showPercent val="0"/>
          <c:showBubbleSize val="0"/>
        </c:dLbls>
        <c:gapWidth val="150"/>
        <c:axId val="114889856"/>
        <c:axId val="114891392"/>
      </c:barChart>
      <c:catAx>
        <c:axId val="114889856"/>
        <c:scaling>
          <c:orientation val="minMax"/>
        </c:scaling>
        <c:delete val="0"/>
        <c:axPos val="b"/>
        <c:majorTickMark val="out"/>
        <c:minorTickMark val="none"/>
        <c:tickLblPos val="nextTo"/>
        <c:txPr>
          <a:bodyPr/>
          <a:lstStyle/>
          <a:p>
            <a:pPr>
              <a:defRPr lang="en-US" sz="1600"/>
            </a:pPr>
            <a:endParaRPr lang="cs-CZ"/>
          </a:p>
        </c:txPr>
        <c:crossAx val="114891392"/>
        <c:crosses val="autoZero"/>
        <c:auto val="1"/>
        <c:lblAlgn val="ctr"/>
        <c:lblOffset val="100"/>
        <c:noMultiLvlLbl val="0"/>
      </c:catAx>
      <c:valAx>
        <c:axId val="114891392"/>
        <c:scaling>
          <c:orientation val="minMax"/>
        </c:scaling>
        <c:delete val="0"/>
        <c:axPos val="l"/>
        <c:majorGridlines/>
        <c:title>
          <c:tx>
            <c:rich>
              <a:bodyPr rot="-5400000" vert="horz"/>
              <a:lstStyle/>
              <a:p>
                <a:pPr>
                  <a:defRPr lang="en-US" sz="1600"/>
                </a:pPr>
                <a:r>
                  <a:rPr lang="en-US" sz="1600"/>
                  <a:t>Percentage %</a:t>
                </a:r>
              </a:p>
            </c:rich>
          </c:tx>
          <c:layout/>
          <c:overlay val="0"/>
        </c:title>
        <c:numFmt formatCode="General" sourceLinked="1"/>
        <c:majorTickMark val="out"/>
        <c:minorTickMark val="none"/>
        <c:tickLblPos val="nextTo"/>
        <c:txPr>
          <a:bodyPr/>
          <a:lstStyle/>
          <a:p>
            <a:pPr>
              <a:defRPr lang="en-US" sz="1600"/>
            </a:pPr>
            <a:endParaRPr lang="cs-CZ"/>
          </a:p>
        </c:txPr>
        <c:crossAx val="114889856"/>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'Alcohol - TOmmy'!$AB$3</c:f>
              <c:strCache>
                <c:ptCount val="1"/>
                <c:pt idx="0">
                  <c:v>Pre-war Cohort</c:v>
                </c:pt>
              </c:strCache>
            </c:strRef>
          </c:tx>
          <c:invertIfNegative val="0"/>
          <c:cat>
            <c:multiLvlStrRef>
              <c:f>'Alcohol - TOmmy'!$AC$1:$AI$2</c:f>
              <c:multiLvlStrCache>
                <c:ptCount val="7"/>
                <c:lvl>
                  <c:pt idx="0">
                    <c:v>No Risk </c:v>
                  </c:pt>
                  <c:pt idx="1">
                    <c:v>Low Risk</c:v>
                  </c:pt>
                  <c:pt idx="2">
                    <c:v>Med-High Risk</c:v>
                  </c:pt>
                  <c:pt idx="4">
                    <c:v>No Risk </c:v>
                  </c:pt>
                  <c:pt idx="5">
                    <c:v>Low Risk</c:v>
                  </c:pt>
                  <c:pt idx="6">
                    <c:v>Med-High Risk</c:v>
                  </c:pt>
                </c:lvl>
                <c:lvl>
                  <c:pt idx="0">
                    <c:v>Females</c:v>
                  </c:pt>
                  <c:pt idx="4">
                    <c:v>Males</c:v>
                  </c:pt>
                </c:lvl>
              </c:multiLvlStrCache>
            </c:multiLvlStrRef>
          </c:cat>
          <c:val>
            <c:numRef>
              <c:f>'Alcohol - TOmmy'!$AC$3:$AI$3</c:f>
              <c:numCache>
                <c:formatCode>General</c:formatCode>
                <c:ptCount val="7"/>
                <c:pt idx="0">
                  <c:v>51</c:v>
                </c:pt>
                <c:pt idx="1">
                  <c:v>42</c:v>
                </c:pt>
                <c:pt idx="2">
                  <c:v>7</c:v>
                </c:pt>
                <c:pt idx="4">
                  <c:v>26</c:v>
                </c:pt>
                <c:pt idx="5">
                  <c:v>59</c:v>
                </c:pt>
                <c:pt idx="6">
                  <c:v>15</c:v>
                </c:pt>
              </c:numCache>
            </c:numRef>
          </c:val>
        </c:ser>
        <c:ser>
          <c:idx val="1"/>
          <c:order val="1"/>
          <c:tx>
            <c:strRef>
              <c:f>'Alcohol - TOmmy'!$AB$4</c:f>
              <c:strCache>
                <c:ptCount val="1"/>
                <c:pt idx="0">
                  <c:v>Baby Boomers</c:v>
                </c:pt>
              </c:strCache>
            </c:strRef>
          </c:tx>
          <c:invertIfNegative val="0"/>
          <c:cat>
            <c:multiLvlStrRef>
              <c:f>'Alcohol - TOmmy'!$AC$1:$AI$2</c:f>
              <c:multiLvlStrCache>
                <c:ptCount val="7"/>
                <c:lvl>
                  <c:pt idx="0">
                    <c:v>No Risk </c:v>
                  </c:pt>
                  <c:pt idx="1">
                    <c:v>Low Risk</c:v>
                  </c:pt>
                  <c:pt idx="2">
                    <c:v>Med-High Risk</c:v>
                  </c:pt>
                  <c:pt idx="4">
                    <c:v>No Risk </c:v>
                  </c:pt>
                  <c:pt idx="5">
                    <c:v>Low Risk</c:v>
                  </c:pt>
                  <c:pt idx="6">
                    <c:v>Med-High Risk</c:v>
                  </c:pt>
                </c:lvl>
                <c:lvl>
                  <c:pt idx="0">
                    <c:v>Females</c:v>
                  </c:pt>
                  <c:pt idx="4">
                    <c:v>Males</c:v>
                  </c:pt>
                </c:lvl>
              </c:multiLvlStrCache>
            </c:multiLvlStrRef>
          </c:cat>
          <c:val>
            <c:numRef>
              <c:f>'Alcohol - TOmmy'!$AC$4:$AI$4</c:f>
              <c:numCache>
                <c:formatCode>General</c:formatCode>
                <c:ptCount val="7"/>
                <c:pt idx="0">
                  <c:v>41</c:v>
                </c:pt>
                <c:pt idx="1">
                  <c:v>46</c:v>
                </c:pt>
                <c:pt idx="2">
                  <c:v>13</c:v>
                </c:pt>
                <c:pt idx="4">
                  <c:v>27</c:v>
                </c:pt>
                <c:pt idx="5">
                  <c:v>56</c:v>
                </c:pt>
                <c:pt idx="6">
                  <c:v>17</c:v>
                </c:pt>
              </c:numCache>
            </c:numRef>
          </c:val>
        </c:ser>
        <c:dLbls>
          <c:showLegendKey val="0"/>
          <c:showVal val="0"/>
          <c:showCatName val="0"/>
          <c:showSerName val="0"/>
          <c:showPercent val="0"/>
          <c:showBubbleSize val="0"/>
        </c:dLbls>
        <c:gapWidth val="150"/>
        <c:axId val="114941312"/>
        <c:axId val="115033216"/>
      </c:barChart>
      <c:catAx>
        <c:axId val="114941312"/>
        <c:scaling>
          <c:orientation val="minMax"/>
        </c:scaling>
        <c:delete val="0"/>
        <c:axPos val="b"/>
        <c:majorTickMark val="out"/>
        <c:minorTickMark val="none"/>
        <c:tickLblPos val="nextTo"/>
        <c:txPr>
          <a:bodyPr/>
          <a:lstStyle/>
          <a:p>
            <a:pPr>
              <a:defRPr lang="en-US" sz="1600"/>
            </a:pPr>
            <a:endParaRPr lang="cs-CZ"/>
          </a:p>
        </c:txPr>
        <c:crossAx val="115033216"/>
        <c:crosses val="autoZero"/>
        <c:auto val="1"/>
        <c:lblAlgn val="ctr"/>
        <c:lblOffset val="100"/>
        <c:noMultiLvlLbl val="0"/>
      </c:catAx>
      <c:valAx>
        <c:axId val="115033216"/>
        <c:scaling>
          <c:orientation val="minMax"/>
        </c:scaling>
        <c:delete val="0"/>
        <c:axPos val="l"/>
        <c:majorGridlines/>
        <c:title>
          <c:tx>
            <c:rich>
              <a:bodyPr rot="-5400000" vert="horz"/>
              <a:lstStyle/>
              <a:p>
                <a:pPr>
                  <a:defRPr lang="en-US" sz="1600"/>
                </a:pPr>
                <a:r>
                  <a:rPr lang="en-US" sz="1600"/>
                  <a:t>Percentage %</a:t>
                </a:r>
              </a:p>
            </c:rich>
          </c:tx>
          <c:layout>
            <c:manualLayout>
              <c:xMode val="edge"/>
              <c:yMode val="edge"/>
              <c:x val="1.4820948932844978E-3"/>
              <c:y val="0.24350052087610241"/>
            </c:manualLayout>
          </c:layout>
          <c:overlay val="0"/>
        </c:title>
        <c:numFmt formatCode="General" sourceLinked="1"/>
        <c:majorTickMark val="out"/>
        <c:minorTickMark val="none"/>
        <c:tickLblPos val="nextTo"/>
        <c:txPr>
          <a:bodyPr/>
          <a:lstStyle/>
          <a:p>
            <a:pPr>
              <a:defRPr lang="en-US" sz="1600"/>
            </a:pPr>
            <a:endParaRPr lang="cs-CZ"/>
          </a:p>
        </c:txPr>
        <c:crossAx val="114941312"/>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SMoking!$S$3</c:f>
              <c:strCache>
                <c:ptCount val="1"/>
                <c:pt idx="0">
                  <c:v>Pre-war Cohort</c:v>
                </c:pt>
              </c:strCache>
            </c:strRef>
          </c:tx>
          <c:invertIfNegative val="0"/>
          <c:cat>
            <c:multiLvlStrRef>
              <c:f>SMoking!$T$1:$Z$2</c:f>
              <c:multiLvlStrCache>
                <c:ptCount val="7"/>
                <c:lvl>
                  <c:pt idx="0">
                    <c:v>Smoker</c:v>
                  </c:pt>
                  <c:pt idx="1">
                    <c:v>Ex-smoker</c:v>
                  </c:pt>
                  <c:pt idx="2">
                    <c:v>Never smoked</c:v>
                  </c:pt>
                  <c:pt idx="4">
                    <c:v>Smoker</c:v>
                  </c:pt>
                  <c:pt idx="5">
                    <c:v>Ex-smoker</c:v>
                  </c:pt>
                  <c:pt idx="6">
                    <c:v>Never smoked</c:v>
                  </c:pt>
                </c:lvl>
                <c:lvl>
                  <c:pt idx="0">
                    <c:v>Females</c:v>
                  </c:pt>
                  <c:pt idx="4">
                    <c:v>Males</c:v>
                  </c:pt>
                </c:lvl>
              </c:multiLvlStrCache>
            </c:multiLvlStrRef>
          </c:cat>
          <c:val>
            <c:numRef>
              <c:f>SMoking!$T$3:$Z$3</c:f>
              <c:numCache>
                <c:formatCode>General</c:formatCode>
                <c:ptCount val="7"/>
                <c:pt idx="0">
                  <c:v>20</c:v>
                </c:pt>
                <c:pt idx="1">
                  <c:v>18</c:v>
                </c:pt>
                <c:pt idx="2">
                  <c:v>62</c:v>
                </c:pt>
                <c:pt idx="4">
                  <c:v>28</c:v>
                </c:pt>
                <c:pt idx="5">
                  <c:v>41</c:v>
                </c:pt>
                <c:pt idx="6">
                  <c:v>30</c:v>
                </c:pt>
              </c:numCache>
            </c:numRef>
          </c:val>
        </c:ser>
        <c:ser>
          <c:idx val="1"/>
          <c:order val="1"/>
          <c:tx>
            <c:strRef>
              <c:f>SMoking!$S$4</c:f>
              <c:strCache>
                <c:ptCount val="1"/>
                <c:pt idx="0">
                  <c:v>Baby Boomers</c:v>
                </c:pt>
              </c:strCache>
            </c:strRef>
          </c:tx>
          <c:invertIfNegative val="0"/>
          <c:cat>
            <c:multiLvlStrRef>
              <c:f>SMoking!$T$1:$Z$2</c:f>
              <c:multiLvlStrCache>
                <c:ptCount val="7"/>
                <c:lvl>
                  <c:pt idx="0">
                    <c:v>Smoker</c:v>
                  </c:pt>
                  <c:pt idx="1">
                    <c:v>Ex-smoker</c:v>
                  </c:pt>
                  <c:pt idx="2">
                    <c:v>Never smoked</c:v>
                  </c:pt>
                  <c:pt idx="4">
                    <c:v>Smoker</c:v>
                  </c:pt>
                  <c:pt idx="5">
                    <c:v>Ex-smoker</c:v>
                  </c:pt>
                  <c:pt idx="6">
                    <c:v>Never smoked</c:v>
                  </c:pt>
                </c:lvl>
                <c:lvl>
                  <c:pt idx="0">
                    <c:v>Females</c:v>
                  </c:pt>
                  <c:pt idx="4">
                    <c:v>Males</c:v>
                  </c:pt>
                </c:lvl>
              </c:multiLvlStrCache>
            </c:multiLvlStrRef>
          </c:cat>
          <c:val>
            <c:numRef>
              <c:f>SMoking!$T$4:$Z$4</c:f>
              <c:numCache>
                <c:formatCode>General</c:formatCode>
                <c:ptCount val="7"/>
                <c:pt idx="0">
                  <c:v>18</c:v>
                </c:pt>
                <c:pt idx="1">
                  <c:v>30</c:v>
                </c:pt>
                <c:pt idx="2">
                  <c:v>53</c:v>
                </c:pt>
                <c:pt idx="4">
                  <c:v>17</c:v>
                </c:pt>
                <c:pt idx="5">
                  <c:v>46</c:v>
                </c:pt>
                <c:pt idx="6">
                  <c:v>37</c:v>
                </c:pt>
              </c:numCache>
            </c:numRef>
          </c:val>
        </c:ser>
        <c:dLbls>
          <c:showLegendKey val="0"/>
          <c:showVal val="0"/>
          <c:showCatName val="0"/>
          <c:showSerName val="0"/>
          <c:showPercent val="0"/>
          <c:showBubbleSize val="0"/>
        </c:dLbls>
        <c:gapWidth val="150"/>
        <c:axId val="115491200"/>
        <c:axId val="115492736"/>
      </c:barChart>
      <c:catAx>
        <c:axId val="115491200"/>
        <c:scaling>
          <c:orientation val="minMax"/>
        </c:scaling>
        <c:delete val="0"/>
        <c:axPos val="b"/>
        <c:majorTickMark val="out"/>
        <c:minorTickMark val="none"/>
        <c:tickLblPos val="nextTo"/>
        <c:txPr>
          <a:bodyPr/>
          <a:lstStyle/>
          <a:p>
            <a:pPr>
              <a:defRPr lang="en-US" sz="1600"/>
            </a:pPr>
            <a:endParaRPr lang="cs-CZ"/>
          </a:p>
        </c:txPr>
        <c:crossAx val="115492736"/>
        <c:crosses val="autoZero"/>
        <c:auto val="1"/>
        <c:lblAlgn val="ctr"/>
        <c:lblOffset val="100"/>
        <c:noMultiLvlLbl val="0"/>
      </c:catAx>
      <c:valAx>
        <c:axId val="115492736"/>
        <c:scaling>
          <c:orientation val="minMax"/>
        </c:scaling>
        <c:delete val="0"/>
        <c:axPos val="l"/>
        <c:majorGridlines/>
        <c:title>
          <c:tx>
            <c:rich>
              <a:bodyPr rot="-5400000" vert="horz"/>
              <a:lstStyle/>
              <a:p>
                <a:pPr>
                  <a:defRPr lang="en-US" sz="1600"/>
                </a:pPr>
                <a:r>
                  <a:rPr lang="en-US" sz="1600"/>
                  <a:t>Percentage %</a:t>
                </a:r>
              </a:p>
            </c:rich>
          </c:tx>
          <c:layout>
            <c:manualLayout>
              <c:xMode val="edge"/>
              <c:yMode val="edge"/>
              <c:x val="1.5074298487252599E-2"/>
              <c:y val="0.22268193252159391"/>
            </c:manualLayout>
          </c:layout>
          <c:overlay val="0"/>
        </c:title>
        <c:numFmt formatCode="General" sourceLinked="1"/>
        <c:majorTickMark val="out"/>
        <c:minorTickMark val="none"/>
        <c:tickLblPos val="nextTo"/>
        <c:txPr>
          <a:bodyPr/>
          <a:lstStyle/>
          <a:p>
            <a:pPr>
              <a:defRPr lang="en-US" sz="1600"/>
            </a:pPr>
            <a:endParaRPr lang="cs-CZ"/>
          </a:p>
        </c:txPr>
        <c:crossAx val="115491200"/>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'consults with Other hlth profs'!$AH$4</c:f>
              <c:strCache>
                <c:ptCount val="1"/>
                <c:pt idx="0">
                  <c:v>Pre-war Cohort</c:v>
                </c:pt>
              </c:strCache>
            </c:strRef>
          </c:tx>
          <c:invertIfNegative val="0"/>
          <c:cat>
            <c:strRef>
              <c:f>'consults with Other hlth profs'!$AG$5:$AG$9</c:f>
              <c:strCache>
                <c:ptCount val="5"/>
                <c:pt idx="0">
                  <c:v>Chiropractor</c:v>
                </c:pt>
                <c:pt idx="1">
                  <c:v>Dietitian</c:v>
                </c:pt>
                <c:pt idx="2">
                  <c:v>Naturopath</c:v>
                </c:pt>
                <c:pt idx="3">
                  <c:v>Acupuncturist</c:v>
                </c:pt>
                <c:pt idx="4">
                  <c:v>Osteopath</c:v>
                </c:pt>
              </c:strCache>
            </c:strRef>
          </c:cat>
          <c:val>
            <c:numRef>
              <c:f>'consults with Other hlth profs'!$AH$5:$AH$9</c:f>
              <c:numCache>
                <c:formatCode>0</c:formatCode>
                <c:ptCount val="5"/>
                <c:pt idx="0">
                  <c:v>7.7318527657824507</c:v>
                </c:pt>
                <c:pt idx="1">
                  <c:v>2.3716498731921201</c:v>
                </c:pt>
                <c:pt idx="2">
                  <c:v>1.9946535060662214</c:v>
                </c:pt>
                <c:pt idx="3">
                  <c:v>2.0974706971005554</c:v>
                </c:pt>
                <c:pt idx="4">
                  <c:v>0.91164576050449253</c:v>
                </c:pt>
              </c:numCache>
            </c:numRef>
          </c:val>
        </c:ser>
        <c:ser>
          <c:idx val="1"/>
          <c:order val="1"/>
          <c:tx>
            <c:strRef>
              <c:f>'consults with Other hlth profs'!$AI$4</c:f>
              <c:strCache>
                <c:ptCount val="1"/>
                <c:pt idx="0">
                  <c:v>Baby Boomers</c:v>
                </c:pt>
              </c:strCache>
            </c:strRef>
          </c:tx>
          <c:invertIfNegative val="0"/>
          <c:cat>
            <c:strRef>
              <c:f>'consults with Other hlth profs'!$AG$5:$AG$9</c:f>
              <c:strCache>
                <c:ptCount val="5"/>
                <c:pt idx="0">
                  <c:v>Chiropractor</c:v>
                </c:pt>
                <c:pt idx="1">
                  <c:v>Dietitian</c:v>
                </c:pt>
                <c:pt idx="2">
                  <c:v>Naturopath</c:v>
                </c:pt>
                <c:pt idx="3">
                  <c:v>Acupuncturist</c:v>
                </c:pt>
                <c:pt idx="4">
                  <c:v>Osteopath</c:v>
                </c:pt>
              </c:strCache>
            </c:strRef>
          </c:cat>
          <c:val>
            <c:numRef>
              <c:f>'consults with Other hlth profs'!$AI$5:$AI$9</c:f>
              <c:numCache>
                <c:formatCode>0</c:formatCode>
                <c:ptCount val="5"/>
                <c:pt idx="0">
                  <c:v>9.9</c:v>
                </c:pt>
                <c:pt idx="1">
                  <c:v>5.0999999999999996</c:v>
                </c:pt>
                <c:pt idx="2">
                  <c:v>3.8</c:v>
                </c:pt>
                <c:pt idx="3">
                  <c:v>3.1</c:v>
                </c:pt>
                <c:pt idx="4">
                  <c:v>2.1</c:v>
                </c:pt>
              </c:numCache>
            </c:numRef>
          </c:val>
        </c:ser>
        <c:dLbls>
          <c:showLegendKey val="0"/>
          <c:showVal val="0"/>
          <c:showCatName val="0"/>
          <c:showSerName val="0"/>
          <c:showPercent val="0"/>
          <c:showBubbleSize val="0"/>
        </c:dLbls>
        <c:gapWidth val="150"/>
        <c:axId val="115220864"/>
        <c:axId val="115222400"/>
      </c:barChart>
      <c:catAx>
        <c:axId val="115220864"/>
        <c:scaling>
          <c:orientation val="minMax"/>
        </c:scaling>
        <c:delete val="0"/>
        <c:axPos val="b"/>
        <c:majorTickMark val="out"/>
        <c:minorTickMark val="none"/>
        <c:tickLblPos val="nextTo"/>
        <c:txPr>
          <a:bodyPr/>
          <a:lstStyle/>
          <a:p>
            <a:pPr>
              <a:defRPr lang="en-US" sz="1600"/>
            </a:pPr>
            <a:endParaRPr lang="cs-CZ"/>
          </a:p>
        </c:txPr>
        <c:crossAx val="115222400"/>
        <c:crosses val="autoZero"/>
        <c:auto val="1"/>
        <c:lblAlgn val="ctr"/>
        <c:lblOffset val="100"/>
        <c:noMultiLvlLbl val="0"/>
      </c:catAx>
      <c:valAx>
        <c:axId val="115222400"/>
        <c:scaling>
          <c:orientation val="minMax"/>
        </c:scaling>
        <c:delete val="0"/>
        <c:axPos val="l"/>
        <c:majorGridlines/>
        <c:title>
          <c:tx>
            <c:rich>
              <a:bodyPr rot="-5400000" vert="horz"/>
              <a:lstStyle/>
              <a:p>
                <a:pPr>
                  <a:defRPr lang="en-US" sz="1600"/>
                </a:pPr>
                <a:r>
                  <a:rPr lang="en-AU" sz="1600"/>
                  <a:t>Percentage %</a:t>
                </a:r>
              </a:p>
            </c:rich>
          </c:tx>
          <c:layout/>
          <c:overlay val="0"/>
        </c:title>
        <c:numFmt formatCode="0" sourceLinked="1"/>
        <c:majorTickMark val="out"/>
        <c:minorTickMark val="none"/>
        <c:tickLblPos val="nextTo"/>
        <c:txPr>
          <a:bodyPr/>
          <a:lstStyle/>
          <a:p>
            <a:pPr>
              <a:defRPr lang="en-US" sz="1600"/>
            </a:pPr>
            <a:endParaRPr lang="cs-CZ"/>
          </a:p>
        </c:txPr>
        <c:crossAx val="115220864"/>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'Pve Hlth Ins'!$T$3</c:f>
              <c:strCache>
                <c:ptCount val="1"/>
                <c:pt idx="0">
                  <c:v>Pre-war Cohort</c:v>
                </c:pt>
              </c:strCache>
            </c:strRef>
          </c:tx>
          <c:invertIfNegative val="0"/>
          <c:cat>
            <c:strRef>
              <c:f>'Pve Hlth Ins'!$S$4:$S$8</c:f>
              <c:strCache>
                <c:ptCount val="5"/>
                <c:pt idx="0">
                  <c:v>No private health cover</c:v>
                </c:pt>
                <c:pt idx="2">
                  <c:v>Hospital cover only</c:v>
                </c:pt>
                <c:pt idx="3">
                  <c:v>Both hospital and ancillary cover</c:v>
                </c:pt>
                <c:pt idx="4">
                  <c:v>Ancillary cover only</c:v>
                </c:pt>
              </c:strCache>
            </c:strRef>
          </c:cat>
          <c:val>
            <c:numRef>
              <c:f>'Pve Hlth Ins'!$T$4:$T$8</c:f>
              <c:numCache>
                <c:formatCode>General</c:formatCode>
                <c:ptCount val="5"/>
                <c:pt idx="0" formatCode="0">
                  <c:v>41.928850503804242</c:v>
                </c:pt>
                <c:pt idx="2" formatCode="0">
                  <c:v>43.087257522791042</c:v>
                </c:pt>
                <c:pt idx="3" formatCode="0">
                  <c:v>12.26266365069573</c:v>
                </c:pt>
                <c:pt idx="4" formatCode="0">
                  <c:v>2.6321200904791278</c:v>
                </c:pt>
              </c:numCache>
            </c:numRef>
          </c:val>
        </c:ser>
        <c:ser>
          <c:idx val="1"/>
          <c:order val="1"/>
          <c:tx>
            <c:strRef>
              <c:f>'Pve Hlth Ins'!$U$3</c:f>
              <c:strCache>
                <c:ptCount val="1"/>
                <c:pt idx="0">
                  <c:v>Baby Boomers</c:v>
                </c:pt>
              </c:strCache>
            </c:strRef>
          </c:tx>
          <c:invertIfNegative val="0"/>
          <c:cat>
            <c:strRef>
              <c:f>'Pve Hlth Ins'!$S$4:$S$8</c:f>
              <c:strCache>
                <c:ptCount val="5"/>
                <c:pt idx="0">
                  <c:v>No private health cover</c:v>
                </c:pt>
                <c:pt idx="2">
                  <c:v>Hospital cover only</c:v>
                </c:pt>
                <c:pt idx="3">
                  <c:v>Both hospital and ancillary cover</c:v>
                </c:pt>
                <c:pt idx="4">
                  <c:v>Ancillary cover only</c:v>
                </c:pt>
              </c:strCache>
            </c:strRef>
          </c:cat>
          <c:val>
            <c:numRef>
              <c:f>'Pve Hlth Ins'!$U$4:$U$8</c:f>
              <c:numCache>
                <c:formatCode>General</c:formatCode>
                <c:ptCount val="5"/>
                <c:pt idx="0" formatCode="0">
                  <c:v>37.300000000000004</c:v>
                </c:pt>
                <c:pt idx="2" formatCode="0">
                  <c:v>49.6</c:v>
                </c:pt>
                <c:pt idx="3" formatCode="0">
                  <c:v>9.2000000000000011</c:v>
                </c:pt>
                <c:pt idx="4" formatCode="0">
                  <c:v>3.3</c:v>
                </c:pt>
              </c:numCache>
            </c:numRef>
          </c:val>
        </c:ser>
        <c:dLbls>
          <c:showLegendKey val="0"/>
          <c:showVal val="0"/>
          <c:showCatName val="0"/>
          <c:showSerName val="0"/>
          <c:showPercent val="0"/>
          <c:showBubbleSize val="0"/>
        </c:dLbls>
        <c:gapWidth val="150"/>
        <c:axId val="115303552"/>
        <c:axId val="115305088"/>
      </c:barChart>
      <c:catAx>
        <c:axId val="115303552"/>
        <c:scaling>
          <c:orientation val="minMax"/>
        </c:scaling>
        <c:delete val="0"/>
        <c:axPos val="b"/>
        <c:majorTickMark val="out"/>
        <c:minorTickMark val="none"/>
        <c:tickLblPos val="nextTo"/>
        <c:txPr>
          <a:bodyPr/>
          <a:lstStyle/>
          <a:p>
            <a:pPr>
              <a:defRPr lang="en-US" sz="1600"/>
            </a:pPr>
            <a:endParaRPr lang="cs-CZ"/>
          </a:p>
        </c:txPr>
        <c:crossAx val="115305088"/>
        <c:crosses val="autoZero"/>
        <c:auto val="1"/>
        <c:lblAlgn val="ctr"/>
        <c:lblOffset val="100"/>
        <c:noMultiLvlLbl val="0"/>
      </c:catAx>
      <c:valAx>
        <c:axId val="115305088"/>
        <c:scaling>
          <c:orientation val="minMax"/>
        </c:scaling>
        <c:delete val="0"/>
        <c:axPos val="l"/>
        <c:majorGridlines/>
        <c:title>
          <c:tx>
            <c:rich>
              <a:bodyPr rot="-5400000" vert="horz"/>
              <a:lstStyle/>
              <a:p>
                <a:pPr>
                  <a:defRPr lang="en-US" sz="1600"/>
                </a:pPr>
                <a:r>
                  <a:rPr lang="en-AU" sz="1600"/>
                  <a:t>Percentage %</a:t>
                </a:r>
              </a:p>
            </c:rich>
          </c:tx>
          <c:layout>
            <c:manualLayout>
              <c:xMode val="edge"/>
              <c:yMode val="edge"/>
              <c:x val="1.4456499368922606E-3"/>
              <c:y val="0.24636755336363592"/>
            </c:manualLayout>
          </c:layout>
          <c:overlay val="0"/>
        </c:title>
        <c:numFmt formatCode="0" sourceLinked="1"/>
        <c:majorTickMark val="out"/>
        <c:minorTickMark val="none"/>
        <c:tickLblPos val="nextTo"/>
        <c:txPr>
          <a:bodyPr/>
          <a:lstStyle/>
          <a:p>
            <a:pPr>
              <a:defRPr lang="en-US" sz="1600"/>
            </a:pPr>
            <a:endParaRPr lang="cs-CZ"/>
          </a:p>
        </c:txPr>
        <c:crossAx val="115303552"/>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'Pve Hlth Ins'!$AU$4</c:f>
              <c:strCache>
                <c:ptCount val="1"/>
                <c:pt idx="0">
                  <c:v>Pre-War Gen </c:v>
                </c:pt>
              </c:strCache>
            </c:strRef>
          </c:tx>
          <c:invertIfNegative val="0"/>
          <c:cat>
            <c:multiLvlStrRef>
              <c:f>'Pve Hlth Ins'!$AV$2:$BF$3</c:f>
              <c:multiLvlStrCache>
                <c:ptCount val="11"/>
                <c:lvl>
                  <c:pt idx="0">
                    <c:v>No Private Health Cover</c:v>
                  </c:pt>
                  <c:pt idx="2">
                    <c:v>Hospital &amp; ancillary </c:v>
                  </c:pt>
                  <c:pt idx="3">
                    <c:v>Hospital only</c:v>
                  </c:pt>
                  <c:pt idx="4">
                    <c:v>Ancillary only</c:v>
                  </c:pt>
                  <c:pt idx="6">
                    <c:v>No Private Health Cover</c:v>
                  </c:pt>
                  <c:pt idx="8">
                    <c:v>Hospital &amp; ancillary </c:v>
                  </c:pt>
                  <c:pt idx="9">
                    <c:v>Hospital only</c:v>
                  </c:pt>
                  <c:pt idx="10">
                    <c:v>Ancillary only</c:v>
                  </c:pt>
                </c:lvl>
                <c:lvl>
                  <c:pt idx="0">
                    <c:v>Females</c:v>
                  </c:pt>
                  <c:pt idx="6">
                    <c:v>Males</c:v>
                  </c:pt>
                </c:lvl>
              </c:multiLvlStrCache>
            </c:multiLvlStrRef>
          </c:cat>
          <c:val>
            <c:numRef>
              <c:f>'Pve Hlth Ins'!$AV$4:$BF$4</c:f>
              <c:numCache>
                <c:formatCode>General</c:formatCode>
                <c:ptCount val="11"/>
                <c:pt idx="0">
                  <c:v>43</c:v>
                </c:pt>
                <c:pt idx="2">
                  <c:v>41</c:v>
                </c:pt>
                <c:pt idx="3">
                  <c:v>13</c:v>
                </c:pt>
                <c:pt idx="4">
                  <c:v>3</c:v>
                </c:pt>
                <c:pt idx="6">
                  <c:v>40.9</c:v>
                </c:pt>
                <c:pt idx="8">
                  <c:v>45</c:v>
                </c:pt>
                <c:pt idx="9">
                  <c:v>11</c:v>
                </c:pt>
                <c:pt idx="10">
                  <c:v>3</c:v>
                </c:pt>
              </c:numCache>
            </c:numRef>
          </c:val>
        </c:ser>
        <c:ser>
          <c:idx val="1"/>
          <c:order val="1"/>
          <c:tx>
            <c:strRef>
              <c:f>'Pve Hlth Ins'!$AU$5</c:f>
              <c:strCache>
                <c:ptCount val="1"/>
                <c:pt idx="0">
                  <c:v>Baby Boomers </c:v>
                </c:pt>
              </c:strCache>
            </c:strRef>
          </c:tx>
          <c:invertIfNegative val="0"/>
          <c:cat>
            <c:multiLvlStrRef>
              <c:f>'Pve Hlth Ins'!$AV$2:$BF$3</c:f>
              <c:multiLvlStrCache>
                <c:ptCount val="11"/>
                <c:lvl>
                  <c:pt idx="0">
                    <c:v>No Private Health Cover</c:v>
                  </c:pt>
                  <c:pt idx="2">
                    <c:v>Hospital &amp; ancillary </c:v>
                  </c:pt>
                  <c:pt idx="3">
                    <c:v>Hospital only</c:v>
                  </c:pt>
                  <c:pt idx="4">
                    <c:v>Ancillary only</c:v>
                  </c:pt>
                  <c:pt idx="6">
                    <c:v>No Private Health Cover</c:v>
                  </c:pt>
                  <c:pt idx="8">
                    <c:v>Hospital &amp; ancillary </c:v>
                  </c:pt>
                  <c:pt idx="9">
                    <c:v>Hospital only</c:v>
                  </c:pt>
                  <c:pt idx="10">
                    <c:v>Ancillary only</c:v>
                  </c:pt>
                </c:lvl>
                <c:lvl>
                  <c:pt idx="0">
                    <c:v>Females</c:v>
                  </c:pt>
                  <c:pt idx="6">
                    <c:v>Males</c:v>
                  </c:pt>
                </c:lvl>
              </c:multiLvlStrCache>
            </c:multiLvlStrRef>
          </c:cat>
          <c:val>
            <c:numRef>
              <c:f>'Pve Hlth Ins'!$AV$5:$BF$5</c:f>
              <c:numCache>
                <c:formatCode>General</c:formatCode>
                <c:ptCount val="11"/>
                <c:pt idx="0">
                  <c:v>34.300000000000004</c:v>
                </c:pt>
                <c:pt idx="2">
                  <c:v>52</c:v>
                </c:pt>
                <c:pt idx="3">
                  <c:v>10</c:v>
                </c:pt>
                <c:pt idx="4">
                  <c:v>4</c:v>
                </c:pt>
                <c:pt idx="6">
                  <c:v>40.300000000000004</c:v>
                </c:pt>
                <c:pt idx="8">
                  <c:v>47</c:v>
                </c:pt>
                <c:pt idx="9">
                  <c:v>9</c:v>
                </c:pt>
                <c:pt idx="10">
                  <c:v>3</c:v>
                </c:pt>
              </c:numCache>
            </c:numRef>
          </c:val>
        </c:ser>
        <c:dLbls>
          <c:showLegendKey val="0"/>
          <c:showVal val="0"/>
          <c:showCatName val="0"/>
          <c:showSerName val="0"/>
          <c:showPercent val="0"/>
          <c:showBubbleSize val="0"/>
        </c:dLbls>
        <c:gapWidth val="150"/>
        <c:axId val="115450240"/>
        <c:axId val="115451776"/>
      </c:barChart>
      <c:catAx>
        <c:axId val="115450240"/>
        <c:scaling>
          <c:orientation val="minMax"/>
        </c:scaling>
        <c:delete val="0"/>
        <c:axPos val="b"/>
        <c:majorTickMark val="out"/>
        <c:minorTickMark val="none"/>
        <c:tickLblPos val="nextTo"/>
        <c:txPr>
          <a:bodyPr/>
          <a:lstStyle/>
          <a:p>
            <a:pPr>
              <a:defRPr lang="en-US" sz="1200"/>
            </a:pPr>
            <a:endParaRPr lang="cs-CZ"/>
          </a:p>
        </c:txPr>
        <c:crossAx val="115451776"/>
        <c:crosses val="autoZero"/>
        <c:auto val="1"/>
        <c:lblAlgn val="ctr"/>
        <c:lblOffset val="100"/>
        <c:noMultiLvlLbl val="0"/>
      </c:catAx>
      <c:valAx>
        <c:axId val="115451776"/>
        <c:scaling>
          <c:orientation val="minMax"/>
        </c:scaling>
        <c:delete val="0"/>
        <c:axPos val="l"/>
        <c:majorGridlines/>
        <c:title>
          <c:tx>
            <c:rich>
              <a:bodyPr rot="-5400000" vert="horz"/>
              <a:lstStyle/>
              <a:p>
                <a:pPr>
                  <a:defRPr lang="en-US" sz="1400"/>
                </a:pPr>
                <a:r>
                  <a:rPr lang="en-US" sz="1400"/>
                  <a:t>Percentage %</a:t>
                </a:r>
              </a:p>
            </c:rich>
          </c:tx>
          <c:layout/>
          <c:overlay val="0"/>
        </c:title>
        <c:numFmt formatCode="General" sourceLinked="1"/>
        <c:majorTickMark val="out"/>
        <c:minorTickMark val="none"/>
        <c:tickLblPos val="nextTo"/>
        <c:txPr>
          <a:bodyPr/>
          <a:lstStyle/>
          <a:p>
            <a:pPr>
              <a:defRPr lang="en-US" sz="1400"/>
            </a:pPr>
            <a:endParaRPr lang="cs-CZ"/>
          </a:p>
        </c:txPr>
        <c:crossAx val="115450240"/>
        <c:crosses val="autoZero"/>
        <c:crossBetween val="between"/>
      </c:valAx>
    </c:plotArea>
    <c:legend>
      <c:legendPos val="b"/>
      <c:layout/>
      <c:overlay val="0"/>
      <c:txPr>
        <a:bodyPr/>
        <a:lstStyle/>
        <a:p>
          <a:pPr>
            <a:defRPr lang="en-US" sz="1400"/>
          </a:pPr>
          <a:endParaRPr lang="cs-CZ"/>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'Socio-demographic comparison'!$B$5</c:f>
              <c:strCache>
                <c:ptCount val="1"/>
                <c:pt idx="0">
                  <c:v>Pre-war Generation</c:v>
                </c:pt>
              </c:strCache>
            </c:strRef>
          </c:tx>
          <c:invertIfNegative val="0"/>
          <c:cat>
            <c:strRef>
              <c:f>'Socio-demographic comparison'!$A$6:$A$9</c:f>
              <c:strCache>
                <c:ptCount val="4"/>
                <c:pt idx="0">
                  <c:v>Married</c:v>
                </c:pt>
                <c:pt idx="1">
                  <c:v>Sep/Div</c:v>
                </c:pt>
                <c:pt idx="2">
                  <c:v>Never Married</c:v>
                </c:pt>
                <c:pt idx="3">
                  <c:v>Widowed</c:v>
                </c:pt>
              </c:strCache>
            </c:strRef>
          </c:cat>
          <c:val>
            <c:numRef>
              <c:f>'Socio-demographic comparison'!$B$6:$B$9</c:f>
              <c:numCache>
                <c:formatCode>General</c:formatCode>
                <c:ptCount val="4"/>
                <c:pt idx="0">
                  <c:v>80</c:v>
                </c:pt>
                <c:pt idx="1">
                  <c:v>10</c:v>
                </c:pt>
                <c:pt idx="2">
                  <c:v>5</c:v>
                </c:pt>
                <c:pt idx="3">
                  <c:v>4</c:v>
                </c:pt>
              </c:numCache>
            </c:numRef>
          </c:val>
        </c:ser>
        <c:ser>
          <c:idx val="1"/>
          <c:order val="1"/>
          <c:tx>
            <c:strRef>
              <c:f>'Socio-demographic comparison'!$C$5</c:f>
              <c:strCache>
                <c:ptCount val="1"/>
                <c:pt idx="0">
                  <c:v>Baby Boomers</c:v>
                </c:pt>
              </c:strCache>
            </c:strRef>
          </c:tx>
          <c:invertIfNegative val="0"/>
          <c:cat>
            <c:strRef>
              <c:f>'Socio-demographic comparison'!$A$6:$A$9</c:f>
              <c:strCache>
                <c:ptCount val="4"/>
                <c:pt idx="0">
                  <c:v>Married</c:v>
                </c:pt>
                <c:pt idx="1">
                  <c:v>Sep/Div</c:v>
                </c:pt>
                <c:pt idx="2">
                  <c:v>Never Married</c:v>
                </c:pt>
                <c:pt idx="3">
                  <c:v>Widowed</c:v>
                </c:pt>
              </c:strCache>
            </c:strRef>
          </c:cat>
          <c:val>
            <c:numRef>
              <c:f>'Socio-demographic comparison'!$C$6:$C$9</c:f>
              <c:numCache>
                <c:formatCode>General</c:formatCode>
                <c:ptCount val="4"/>
                <c:pt idx="0">
                  <c:v>71</c:v>
                </c:pt>
                <c:pt idx="1">
                  <c:v>17</c:v>
                </c:pt>
                <c:pt idx="2">
                  <c:v>9</c:v>
                </c:pt>
                <c:pt idx="3">
                  <c:v>2</c:v>
                </c:pt>
              </c:numCache>
            </c:numRef>
          </c:val>
        </c:ser>
        <c:dLbls>
          <c:showLegendKey val="0"/>
          <c:showVal val="0"/>
          <c:showCatName val="0"/>
          <c:showSerName val="0"/>
          <c:showPercent val="0"/>
          <c:showBubbleSize val="0"/>
        </c:dLbls>
        <c:gapWidth val="150"/>
        <c:axId val="97399552"/>
        <c:axId val="97401088"/>
      </c:barChart>
      <c:catAx>
        <c:axId val="97399552"/>
        <c:scaling>
          <c:orientation val="minMax"/>
        </c:scaling>
        <c:delete val="0"/>
        <c:axPos val="b"/>
        <c:majorTickMark val="out"/>
        <c:minorTickMark val="none"/>
        <c:tickLblPos val="nextTo"/>
        <c:txPr>
          <a:bodyPr/>
          <a:lstStyle/>
          <a:p>
            <a:pPr>
              <a:defRPr lang="en-US" sz="1600"/>
            </a:pPr>
            <a:endParaRPr lang="cs-CZ"/>
          </a:p>
        </c:txPr>
        <c:crossAx val="97401088"/>
        <c:crosses val="autoZero"/>
        <c:auto val="1"/>
        <c:lblAlgn val="ctr"/>
        <c:lblOffset val="100"/>
        <c:noMultiLvlLbl val="0"/>
      </c:catAx>
      <c:valAx>
        <c:axId val="97401088"/>
        <c:scaling>
          <c:orientation val="minMax"/>
        </c:scaling>
        <c:delete val="0"/>
        <c:axPos val="l"/>
        <c:majorGridlines/>
        <c:title>
          <c:tx>
            <c:rich>
              <a:bodyPr rot="-5400000" vert="horz"/>
              <a:lstStyle/>
              <a:p>
                <a:pPr>
                  <a:defRPr lang="en-US" sz="1600"/>
                </a:pPr>
                <a:r>
                  <a:rPr lang="en-AU" sz="1600"/>
                  <a:t>Percentage %</a:t>
                </a:r>
              </a:p>
            </c:rich>
          </c:tx>
          <c:layout/>
          <c:overlay val="0"/>
        </c:title>
        <c:numFmt formatCode="General" sourceLinked="1"/>
        <c:majorTickMark val="out"/>
        <c:minorTickMark val="none"/>
        <c:tickLblPos val="nextTo"/>
        <c:txPr>
          <a:bodyPr/>
          <a:lstStyle/>
          <a:p>
            <a:pPr>
              <a:defRPr lang="en-US" sz="1600"/>
            </a:pPr>
            <a:endParaRPr lang="cs-CZ"/>
          </a:p>
        </c:txPr>
        <c:crossAx val="97399552"/>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Sheet1!$Q$3</c:f>
              <c:strCache>
                <c:ptCount val="1"/>
                <c:pt idx="0">
                  <c:v>Pre-war Cohort</c:v>
                </c:pt>
              </c:strCache>
            </c:strRef>
          </c:tx>
          <c:invertIfNegative val="0"/>
          <c:cat>
            <c:strRef>
              <c:f>Sheet1!$R$2:$T$2</c:f>
              <c:strCache>
                <c:ptCount val="3"/>
                <c:pt idx="0">
                  <c:v>Lone person households</c:v>
                </c:pt>
                <c:pt idx="1">
                  <c:v>Two and three family households</c:v>
                </c:pt>
                <c:pt idx="2">
                  <c:v>Group Households</c:v>
                </c:pt>
              </c:strCache>
            </c:strRef>
          </c:cat>
          <c:val>
            <c:numRef>
              <c:f>Sheet1!$R$3:$T$3</c:f>
              <c:numCache>
                <c:formatCode>General</c:formatCode>
                <c:ptCount val="3"/>
                <c:pt idx="0">
                  <c:v>9</c:v>
                </c:pt>
                <c:pt idx="1">
                  <c:v>5</c:v>
                </c:pt>
                <c:pt idx="2">
                  <c:v>2</c:v>
                </c:pt>
              </c:numCache>
            </c:numRef>
          </c:val>
        </c:ser>
        <c:ser>
          <c:idx val="1"/>
          <c:order val="1"/>
          <c:tx>
            <c:strRef>
              <c:f>Sheet1!$Q$4</c:f>
              <c:strCache>
                <c:ptCount val="1"/>
                <c:pt idx="0">
                  <c:v>Baby Boomers</c:v>
                </c:pt>
              </c:strCache>
            </c:strRef>
          </c:tx>
          <c:invertIfNegative val="0"/>
          <c:cat>
            <c:strRef>
              <c:f>Sheet1!$R$2:$T$2</c:f>
              <c:strCache>
                <c:ptCount val="3"/>
                <c:pt idx="0">
                  <c:v>Lone person households</c:v>
                </c:pt>
                <c:pt idx="1">
                  <c:v>Two and three family households</c:v>
                </c:pt>
                <c:pt idx="2">
                  <c:v>Group Households</c:v>
                </c:pt>
              </c:strCache>
            </c:strRef>
          </c:cat>
          <c:val>
            <c:numRef>
              <c:f>Sheet1!$R$4:$T$4</c:f>
              <c:numCache>
                <c:formatCode>General</c:formatCode>
                <c:ptCount val="3"/>
                <c:pt idx="0">
                  <c:v>13</c:v>
                </c:pt>
                <c:pt idx="1">
                  <c:v>2</c:v>
                </c:pt>
                <c:pt idx="2">
                  <c:v>2</c:v>
                </c:pt>
              </c:numCache>
            </c:numRef>
          </c:val>
        </c:ser>
        <c:dLbls>
          <c:showLegendKey val="0"/>
          <c:showVal val="0"/>
          <c:showCatName val="0"/>
          <c:showSerName val="0"/>
          <c:showPercent val="0"/>
          <c:showBubbleSize val="0"/>
        </c:dLbls>
        <c:gapWidth val="150"/>
        <c:axId val="97530240"/>
        <c:axId val="97531776"/>
      </c:barChart>
      <c:catAx>
        <c:axId val="97530240"/>
        <c:scaling>
          <c:orientation val="minMax"/>
        </c:scaling>
        <c:delete val="0"/>
        <c:axPos val="b"/>
        <c:majorTickMark val="out"/>
        <c:minorTickMark val="none"/>
        <c:tickLblPos val="nextTo"/>
        <c:txPr>
          <a:bodyPr/>
          <a:lstStyle/>
          <a:p>
            <a:pPr>
              <a:defRPr lang="en-US" sz="1600"/>
            </a:pPr>
            <a:endParaRPr lang="cs-CZ"/>
          </a:p>
        </c:txPr>
        <c:crossAx val="97531776"/>
        <c:crosses val="autoZero"/>
        <c:auto val="1"/>
        <c:lblAlgn val="ctr"/>
        <c:lblOffset val="100"/>
        <c:noMultiLvlLbl val="0"/>
      </c:catAx>
      <c:valAx>
        <c:axId val="97531776"/>
        <c:scaling>
          <c:orientation val="minMax"/>
        </c:scaling>
        <c:delete val="0"/>
        <c:axPos val="l"/>
        <c:majorGridlines/>
        <c:title>
          <c:tx>
            <c:rich>
              <a:bodyPr rot="-5400000" vert="horz"/>
              <a:lstStyle/>
              <a:p>
                <a:pPr>
                  <a:defRPr lang="en-US" sz="1600"/>
                </a:pPr>
                <a:r>
                  <a:rPr lang="en-AU" sz="1600"/>
                  <a:t>Percentage %</a:t>
                </a:r>
              </a:p>
            </c:rich>
          </c:tx>
          <c:layout/>
          <c:overlay val="0"/>
        </c:title>
        <c:numFmt formatCode="General" sourceLinked="1"/>
        <c:majorTickMark val="out"/>
        <c:minorTickMark val="none"/>
        <c:tickLblPos val="nextTo"/>
        <c:txPr>
          <a:bodyPr/>
          <a:lstStyle/>
          <a:p>
            <a:pPr>
              <a:defRPr lang="en-US" sz="1600"/>
            </a:pPr>
            <a:endParaRPr lang="cs-CZ"/>
          </a:p>
        </c:txPr>
        <c:crossAx val="97530240"/>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'Socio-demographic comparison'!$AC$37</c:f>
              <c:strCache>
                <c:ptCount val="1"/>
                <c:pt idx="0">
                  <c:v>Employed</c:v>
                </c:pt>
              </c:strCache>
            </c:strRef>
          </c:tx>
          <c:invertIfNegative val="0"/>
          <c:cat>
            <c:strRef>
              <c:f>'Socio-demographic comparison'!$AD$36:$AE$36</c:f>
              <c:strCache>
                <c:ptCount val="2"/>
                <c:pt idx="0">
                  <c:v>Pre-war Generation</c:v>
                </c:pt>
                <c:pt idx="1">
                  <c:v>Baby Boomers</c:v>
                </c:pt>
              </c:strCache>
            </c:strRef>
          </c:cat>
          <c:val>
            <c:numRef>
              <c:f>'Socio-demographic comparison'!$AD$37:$AE$37</c:f>
              <c:numCache>
                <c:formatCode>General</c:formatCode>
                <c:ptCount val="2"/>
                <c:pt idx="0">
                  <c:v>61</c:v>
                </c:pt>
                <c:pt idx="1">
                  <c:v>73</c:v>
                </c:pt>
              </c:numCache>
            </c:numRef>
          </c:val>
        </c:ser>
        <c:ser>
          <c:idx val="1"/>
          <c:order val="1"/>
          <c:tx>
            <c:strRef>
              <c:f>'Socio-demographic comparison'!$AC$38</c:f>
              <c:strCache>
                <c:ptCount val="1"/>
                <c:pt idx="0">
                  <c:v>Unemployed</c:v>
                </c:pt>
              </c:strCache>
            </c:strRef>
          </c:tx>
          <c:invertIfNegative val="0"/>
          <c:cat>
            <c:strRef>
              <c:f>'Socio-demographic comparison'!$AD$36:$AE$36</c:f>
              <c:strCache>
                <c:ptCount val="2"/>
                <c:pt idx="0">
                  <c:v>Pre-war Generation</c:v>
                </c:pt>
                <c:pt idx="1">
                  <c:v>Baby Boomers</c:v>
                </c:pt>
              </c:strCache>
            </c:strRef>
          </c:cat>
          <c:val>
            <c:numRef>
              <c:f>'Socio-demographic comparison'!$AD$38:$AE$38</c:f>
              <c:numCache>
                <c:formatCode>General</c:formatCode>
                <c:ptCount val="2"/>
                <c:pt idx="0">
                  <c:v>35</c:v>
                </c:pt>
                <c:pt idx="1">
                  <c:v>26</c:v>
                </c:pt>
              </c:numCache>
            </c:numRef>
          </c:val>
        </c:ser>
        <c:ser>
          <c:idx val="2"/>
          <c:order val="2"/>
          <c:tx>
            <c:strRef>
              <c:f>'Socio-demographic comparison'!$AC$39</c:f>
              <c:strCache>
                <c:ptCount val="1"/>
                <c:pt idx="0">
                  <c:v>Not in Labour Force</c:v>
                </c:pt>
              </c:strCache>
            </c:strRef>
          </c:tx>
          <c:spPr>
            <a:solidFill>
              <a:srgbClr val="00B050"/>
            </a:solidFill>
          </c:spPr>
          <c:invertIfNegative val="0"/>
          <c:cat>
            <c:strRef>
              <c:f>'Socio-demographic comparison'!$AD$36:$AE$36</c:f>
              <c:strCache>
                <c:ptCount val="2"/>
                <c:pt idx="0">
                  <c:v>Pre-war Generation</c:v>
                </c:pt>
                <c:pt idx="1">
                  <c:v>Baby Boomers</c:v>
                </c:pt>
              </c:strCache>
            </c:strRef>
          </c:cat>
          <c:val>
            <c:numRef>
              <c:f>'Socio-demographic comparison'!$AD$39:$AE$39</c:f>
              <c:numCache>
                <c:formatCode>General</c:formatCode>
                <c:ptCount val="2"/>
                <c:pt idx="0">
                  <c:v>4</c:v>
                </c:pt>
                <c:pt idx="1">
                  <c:v>1</c:v>
                </c:pt>
              </c:numCache>
            </c:numRef>
          </c:val>
        </c:ser>
        <c:dLbls>
          <c:showLegendKey val="0"/>
          <c:showVal val="0"/>
          <c:showCatName val="0"/>
          <c:showSerName val="0"/>
          <c:showPercent val="0"/>
          <c:showBubbleSize val="0"/>
        </c:dLbls>
        <c:gapWidth val="150"/>
        <c:axId val="99189120"/>
        <c:axId val="99190656"/>
      </c:barChart>
      <c:catAx>
        <c:axId val="99189120"/>
        <c:scaling>
          <c:orientation val="minMax"/>
        </c:scaling>
        <c:delete val="0"/>
        <c:axPos val="b"/>
        <c:majorTickMark val="out"/>
        <c:minorTickMark val="none"/>
        <c:tickLblPos val="nextTo"/>
        <c:txPr>
          <a:bodyPr/>
          <a:lstStyle/>
          <a:p>
            <a:pPr>
              <a:defRPr lang="en-US" sz="1600"/>
            </a:pPr>
            <a:endParaRPr lang="cs-CZ"/>
          </a:p>
        </c:txPr>
        <c:crossAx val="99190656"/>
        <c:crosses val="autoZero"/>
        <c:auto val="1"/>
        <c:lblAlgn val="ctr"/>
        <c:lblOffset val="100"/>
        <c:noMultiLvlLbl val="0"/>
      </c:catAx>
      <c:valAx>
        <c:axId val="99190656"/>
        <c:scaling>
          <c:orientation val="minMax"/>
        </c:scaling>
        <c:delete val="0"/>
        <c:axPos val="l"/>
        <c:majorGridlines/>
        <c:title>
          <c:tx>
            <c:rich>
              <a:bodyPr rot="-5400000" vert="horz"/>
              <a:lstStyle/>
              <a:p>
                <a:pPr>
                  <a:defRPr lang="en-US" sz="1600"/>
                </a:pPr>
                <a:r>
                  <a:rPr lang="en-AU" sz="1600"/>
                  <a:t>Percentage %</a:t>
                </a:r>
              </a:p>
            </c:rich>
          </c:tx>
          <c:layout/>
          <c:overlay val="0"/>
        </c:title>
        <c:numFmt formatCode="General" sourceLinked="1"/>
        <c:majorTickMark val="out"/>
        <c:minorTickMark val="none"/>
        <c:tickLblPos val="nextTo"/>
        <c:txPr>
          <a:bodyPr/>
          <a:lstStyle/>
          <a:p>
            <a:pPr>
              <a:defRPr lang="en-US" sz="1600"/>
            </a:pPr>
            <a:endParaRPr lang="cs-CZ"/>
          </a:p>
        </c:txPr>
        <c:crossAx val="99189120"/>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2688945214563788E-2"/>
          <c:y val="3.4240553132985227E-2"/>
          <c:w val="0.90074188453535264"/>
          <c:h val="0.73491790842684168"/>
        </c:manualLayout>
      </c:layout>
      <c:barChart>
        <c:barDir val="col"/>
        <c:grouping val="clustered"/>
        <c:varyColors val="0"/>
        <c:ser>
          <c:idx val="0"/>
          <c:order val="0"/>
          <c:tx>
            <c:strRef>
              <c:f>'Socio-demographic comparison'!$AC$7</c:f>
              <c:strCache>
                <c:ptCount val="1"/>
                <c:pt idx="0">
                  <c:v>Employed</c:v>
                </c:pt>
              </c:strCache>
            </c:strRef>
          </c:tx>
          <c:invertIfNegative val="0"/>
          <c:cat>
            <c:multiLvlStrRef>
              <c:f>'Socio-demographic comparison'!$AD$5:$AH$6</c:f>
              <c:multiLvlStrCache>
                <c:ptCount val="5"/>
                <c:lvl>
                  <c:pt idx="0">
                    <c:v>Pre-war Generation</c:v>
                  </c:pt>
                  <c:pt idx="1">
                    <c:v>Baby Boomers</c:v>
                  </c:pt>
                  <c:pt idx="3">
                    <c:v>Pre-war Generation</c:v>
                  </c:pt>
                  <c:pt idx="4">
                    <c:v>Baby Boomers</c:v>
                  </c:pt>
                </c:lvl>
                <c:lvl>
                  <c:pt idx="0">
                    <c:v>Male</c:v>
                  </c:pt>
                  <c:pt idx="3">
                    <c:v>Females</c:v>
                  </c:pt>
                </c:lvl>
              </c:multiLvlStrCache>
            </c:multiLvlStrRef>
          </c:cat>
          <c:val>
            <c:numRef>
              <c:f>'Socio-demographic comparison'!$AD$7:$AH$7</c:f>
              <c:numCache>
                <c:formatCode>General</c:formatCode>
                <c:ptCount val="5"/>
                <c:pt idx="0">
                  <c:v>79</c:v>
                </c:pt>
                <c:pt idx="1">
                  <c:v>82</c:v>
                </c:pt>
                <c:pt idx="3">
                  <c:v>43</c:v>
                </c:pt>
                <c:pt idx="4">
                  <c:v>67</c:v>
                </c:pt>
              </c:numCache>
            </c:numRef>
          </c:val>
        </c:ser>
        <c:ser>
          <c:idx val="1"/>
          <c:order val="1"/>
          <c:tx>
            <c:strRef>
              <c:f>'Socio-demographic comparison'!$AC$8</c:f>
              <c:strCache>
                <c:ptCount val="1"/>
                <c:pt idx="0">
                  <c:v>Not in Labour Force</c:v>
                </c:pt>
              </c:strCache>
            </c:strRef>
          </c:tx>
          <c:invertIfNegative val="0"/>
          <c:cat>
            <c:multiLvlStrRef>
              <c:f>'Socio-demographic comparison'!$AD$5:$AH$6</c:f>
              <c:multiLvlStrCache>
                <c:ptCount val="5"/>
                <c:lvl>
                  <c:pt idx="0">
                    <c:v>Pre-war Generation</c:v>
                  </c:pt>
                  <c:pt idx="1">
                    <c:v>Baby Boomers</c:v>
                  </c:pt>
                  <c:pt idx="3">
                    <c:v>Pre-war Generation</c:v>
                  </c:pt>
                  <c:pt idx="4">
                    <c:v>Baby Boomers</c:v>
                  </c:pt>
                </c:lvl>
                <c:lvl>
                  <c:pt idx="0">
                    <c:v>Male</c:v>
                  </c:pt>
                  <c:pt idx="3">
                    <c:v>Females</c:v>
                  </c:pt>
                </c:lvl>
              </c:multiLvlStrCache>
            </c:multiLvlStrRef>
          </c:cat>
          <c:val>
            <c:numRef>
              <c:f>'Socio-demographic comparison'!$AD$8:$AH$8</c:f>
              <c:numCache>
                <c:formatCode>General</c:formatCode>
                <c:ptCount val="5"/>
                <c:pt idx="0">
                  <c:v>17</c:v>
                </c:pt>
                <c:pt idx="1">
                  <c:v>17</c:v>
                </c:pt>
                <c:pt idx="3">
                  <c:v>54</c:v>
                </c:pt>
                <c:pt idx="4">
                  <c:v>32</c:v>
                </c:pt>
              </c:numCache>
            </c:numRef>
          </c:val>
        </c:ser>
        <c:ser>
          <c:idx val="2"/>
          <c:order val="2"/>
          <c:tx>
            <c:strRef>
              <c:f>'Socio-demographic comparison'!$AC$9</c:f>
              <c:strCache>
                <c:ptCount val="1"/>
                <c:pt idx="0">
                  <c:v>Unemployed</c:v>
                </c:pt>
              </c:strCache>
            </c:strRef>
          </c:tx>
          <c:invertIfNegative val="0"/>
          <c:cat>
            <c:multiLvlStrRef>
              <c:f>'Socio-demographic comparison'!$AD$5:$AH$6</c:f>
              <c:multiLvlStrCache>
                <c:ptCount val="5"/>
                <c:lvl>
                  <c:pt idx="0">
                    <c:v>Pre-war Generation</c:v>
                  </c:pt>
                  <c:pt idx="1">
                    <c:v>Baby Boomers</c:v>
                  </c:pt>
                  <c:pt idx="3">
                    <c:v>Pre-war Generation</c:v>
                  </c:pt>
                  <c:pt idx="4">
                    <c:v>Baby Boomers</c:v>
                  </c:pt>
                </c:lvl>
                <c:lvl>
                  <c:pt idx="0">
                    <c:v>Male</c:v>
                  </c:pt>
                  <c:pt idx="3">
                    <c:v>Females</c:v>
                  </c:pt>
                </c:lvl>
              </c:multiLvlStrCache>
            </c:multiLvlStrRef>
          </c:cat>
          <c:val>
            <c:numRef>
              <c:f>'Socio-demographic comparison'!$AD$9:$AH$9</c:f>
              <c:numCache>
                <c:formatCode>General</c:formatCode>
                <c:ptCount val="5"/>
                <c:pt idx="0">
                  <c:v>4</c:v>
                </c:pt>
                <c:pt idx="1">
                  <c:v>1</c:v>
                </c:pt>
                <c:pt idx="3">
                  <c:v>3</c:v>
                </c:pt>
                <c:pt idx="4">
                  <c:v>1</c:v>
                </c:pt>
              </c:numCache>
            </c:numRef>
          </c:val>
        </c:ser>
        <c:dLbls>
          <c:showLegendKey val="0"/>
          <c:showVal val="0"/>
          <c:showCatName val="0"/>
          <c:showSerName val="0"/>
          <c:showPercent val="0"/>
          <c:showBubbleSize val="0"/>
        </c:dLbls>
        <c:gapWidth val="150"/>
        <c:axId val="99437568"/>
        <c:axId val="99443456"/>
      </c:barChart>
      <c:catAx>
        <c:axId val="99437568"/>
        <c:scaling>
          <c:orientation val="minMax"/>
        </c:scaling>
        <c:delete val="0"/>
        <c:axPos val="b"/>
        <c:majorTickMark val="out"/>
        <c:minorTickMark val="none"/>
        <c:tickLblPos val="nextTo"/>
        <c:txPr>
          <a:bodyPr/>
          <a:lstStyle/>
          <a:p>
            <a:pPr>
              <a:defRPr lang="en-US" sz="1200"/>
            </a:pPr>
            <a:endParaRPr lang="cs-CZ"/>
          </a:p>
        </c:txPr>
        <c:crossAx val="99443456"/>
        <c:crosses val="autoZero"/>
        <c:auto val="1"/>
        <c:lblAlgn val="ctr"/>
        <c:lblOffset val="100"/>
        <c:noMultiLvlLbl val="0"/>
      </c:catAx>
      <c:valAx>
        <c:axId val="99443456"/>
        <c:scaling>
          <c:orientation val="minMax"/>
        </c:scaling>
        <c:delete val="0"/>
        <c:axPos val="l"/>
        <c:majorGridlines/>
        <c:title>
          <c:tx>
            <c:rich>
              <a:bodyPr rot="-5400000" vert="horz"/>
              <a:lstStyle/>
              <a:p>
                <a:pPr>
                  <a:defRPr lang="en-US" sz="1200"/>
                </a:pPr>
                <a:r>
                  <a:rPr lang="en-AU" sz="1400" dirty="0"/>
                  <a:t>Percentage</a:t>
                </a:r>
                <a:r>
                  <a:rPr lang="en-AU" sz="1200" dirty="0"/>
                  <a:t> %</a:t>
                </a:r>
              </a:p>
            </c:rich>
          </c:tx>
          <c:layout/>
          <c:overlay val="0"/>
        </c:title>
        <c:numFmt formatCode="General" sourceLinked="1"/>
        <c:majorTickMark val="out"/>
        <c:minorTickMark val="none"/>
        <c:tickLblPos val="nextTo"/>
        <c:txPr>
          <a:bodyPr/>
          <a:lstStyle/>
          <a:p>
            <a:pPr>
              <a:defRPr lang="en-US" sz="1200"/>
            </a:pPr>
            <a:endParaRPr lang="cs-CZ"/>
          </a:p>
        </c:txPr>
        <c:crossAx val="99437568"/>
        <c:crosses val="autoZero"/>
        <c:crossBetween val="between"/>
      </c:valAx>
    </c:plotArea>
    <c:legend>
      <c:legendPos val="b"/>
      <c:layout>
        <c:manualLayout>
          <c:xMode val="edge"/>
          <c:yMode val="edge"/>
          <c:x val="0.17030621953686101"/>
          <c:y val="0.92917277579486457"/>
          <c:w val="0.66245441119569293"/>
          <c:h val="6.5643068644546734E-2"/>
        </c:manualLayout>
      </c:layout>
      <c:overlay val="0"/>
      <c:txPr>
        <a:bodyPr/>
        <a:lstStyle/>
        <a:p>
          <a:pPr>
            <a:defRPr lang="en-US" sz="1200"/>
          </a:pPr>
          <a:endParaRPr lang="cs-CZ"/>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Sheet1!$AA$2</c:f>
              <c:strCache>
                <c:ptCount val="1"/>
                <c:pt idx="0">
                  <c:v>Pre-war Cohort</c:v>
                </c:pt>
              </c:strCache>
            </c:strRef>
          </c:tx>
          <c:invertIfNegative val="0"/>
          <c:cat>
            <c:strRef>
              <c:f>Sheet1!$Z$3:$Z$6</c:f>
              <c:strCache>
                <c:ptCount val="4"/>
                <c:pt idx="0">
                  <c:v>None</c:v>
                </c:pt>
                <c:pt idx="1">
                  <c:v>1</c:v>
                </c:pt>
                <c:pt idx="2">
                  <c:v>2</c:v>
                </c:pt>
                <c:pt idx="3">
                  <c:v>3 or more</c:v>
                </c:pt>
              </c:strCache>
            </c:strRef>
          </c:cat>
          <c:val>
            <c:numRef>
              <c:f>Sheet1!$AA$3:$AA$6</c:f>
              <c:numCache>
                <c:formatCode>0</c:formatCode>
                <c:ptCount val="4"/>
                <c:pt idx="0">
                  <c:v>9.1748675246025719</c:v>
                </c:pt>
                <c:pt idx="1">
                  <c:v>8.5389856169568485</c:v>
                </c:pt>
                <c:pt idx="2">
                  <c:v>25.026495079485226</c:v>
                </c:pt>
                <c:pt idx="3">
                  <c:v>57.25965177895533</c:v>
                </c:pt>
              </c:numCache>
            </c:numRef>
          </c:val>
        </c:ser>
        <c:ser>
          <c:idx val="1"/>
          <c:order val="1"/>
          <c:tx>
            <c:strRef>
              <c:f>Sheet1!$AB$2</c:f>
              <c:strCache>
                <c:ptCount val="1"/>
                <c:pt idx="0">
                  <c:v>Baby Boomers</c:v>
                </c:pt>
              </c:strCache>
            </c:strRef>
          </c:tx>
          <c:invertIfNegative val="0"/>
          <c:cat>
            <c:strRef>
              <c:f>Sheet1!$Z$3:$Z$6</c:f>
              <c:strCache>
                <c:ptCount val="4"/>
                <c:pt idx="0">
                  <c:v>None</c:v>
                </c:pt>
                <c:pt idx="1">
                  <c:v>1</c:v>
                </c:pt>
                <c:pt idx="2">
                  <c:v>2</c:v>
                </c:pt>
                <c:pt idx="3">
                  <c:v>3 or more</c:v>
                </c:pt>
              </c:strCache>
            </c:strRef>
          </c:cat>
          <c:val>
            <c:numRef>
              <c:f>Sheet1!$AB$3:$AB$6</c:f>
              <c:numCache>
                <c:formatCode>0</c:formatCode>
                <c:ptCount val="4"/>
                <c:pt idx="0">
                  <c:v>11.621352785145847</c:v>
                </c:pt>
                <c:pt idx="1">
                  <c:v>10.949933687002652</c:v>
                </c:pt>
                <c:pt idx="2">
                  <c:v>38.527851458885941</c:v>
                </c:pt>
                <c:pt idx="3">
                  <c:v>38.900862068965495</c:v>
                </c:pt>
              </c:numCache>
            </c:numRef>
          </c:val>
        </c:ser>
        <c:dLbls>
          <c:showLegendKey val="0"/>
          <c:showVal val="0"/>
          <c:showCatName val="0"/>
          <c:showSerName val="0"/>
          <c:showPercent val="0"/>
          <c:showBubbleSize val="0"/>
        </c:dLbls>
        <c:gapWidth val="150"/>
        <c:axId val="99231616"/>
        <c:axId val="99233152"/>
      </c:barChart>
      <c:catAx>
        <c:axId val="99231616"/>
        <c:scaling>
          <c:orientation val="minMax"/>
        </c:scaling>
        <c:delete val="0"/>
        <c:axPos val="b"/>
        <c:majorTickMark val="out"/>
        <c:minorTickMark val="none"/>
        <c:tickLblPos val="nextTo"/>
        <c:txPr>
          <a:bodyPr/>
          <a:lstStyle/>
          <a:p>
            <a:pPr>
              <a:defRPr lang="en-US" sz="1600"/>
            </a:pPr>
            <a:endParaRPr lang="cs-CZ"/>
          </a:p>
        </c:txPr>
        <c:crossAx val="99233152"/>
        <c:crosses val="autoZero"/>
        <c:auto val="1"/>
        <c:lblAlgn val="ctr"/>
        <c:lblOffset val="100"/>
        <c:noMultiLvlLbl val="0"/>
      </c:catAx>
      <c:valAx>
        <c:axId val="99233152"/>
        <c:scaling>
          <c:orientation val="minMax"/>
        </c:scaling>
        <c:delete val="0"/>
        <c:axPos val="l"/>
        <c:majorGridlines/>
        <c:title>
          <c:tx>
            <c:rich>
              <a:bodyPr rot="-5400000" vert="horz"/>
              <a:lstStyle/>
              <a:p>
                <a:pPr>
                  <a:defRPr lang="en-US" sz="1600"/>
                </a:pPr>
                <a:r>
                  <a:rPr lang="en-AU" sz="1600"/>
                  <a:t>Percentage %</a:t>
                </a:r>
              </a:p>
            </c:rich>
          </c:tx>
          <c:layout/>
          <c:overlay val="0"/>
        </c:title>
        <c:numFmt formatCode="0" sourceLinked="1"/>
        <c:majorTickMark val="out"/>
        <c:minorTickMark val="none"/>
        <c:tickLblPos val="nextTo"/>
        <c:txPr>
          <a:bodyPr/>
          <a:lstStyle/>
          <a:p>
            <a:pPr>
              <a:defRPr lang="en-US" sz="1600"/>
            </a:pPr>
            <a:endParaRPr lang="cs-CZ"/>
          </a:p>
        </c:txPr>
        <c:crossAx val="99231616"/>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'Risk Factors'!$B$3</c:f>
              <c:strCache>
                <c:ptCount val="1"/>
                <c:pt idx="0">
                  <c:v>Pre-war Cohort</c:v>
                </c:pt>
              </c:strCache>
            </c:strRef>
          </c:tx>
          <c:invertIfNegative val="0"/>
          <c:cat>
            <c:strRef>
              <c:f>'Risk Factors'!$A$4:$A$9</c:f>
              <c:strCache>
                <c:ptCount val="6"/>
                <c:pt idx="0">
                  <c:v>Insufficient Exercise</c:v>
                </c:pt>
                <c:pt idx="1">
                  <c:v>Obesity (BMI ≥30)</c:v>
                </c:pt>
                <c:pt idx="2">
                  <c:v>High Blood Pressure</c:v>
                </c:pt>
                <c:pt idx="3">
                  <c:v>Current Smoking</c:v>
                </c:pt>
                <c:pt idx="4">
                  <c:v>Alcohol Risk </c:v>
                </c:pt>
                <c:pt idx="5">
                  <c:v>High Cholesterol</c:v>
                </c:pt>
              </c:strCache>
            </c:strRef>
          </c:cat>
          <c:val>
            <c:numRef>
              <c:f>'Risk Factors'!$B$4:$B$9</c:f>
              <c:numCache>
                <c:formatCode>0</c:formatCode>
                <c:ptCount val="6"/>
                <c:pt idx="0">
                  <c:v>74</c:v>
                </c:pt>
                <c:pt idx="1">
                  <c:v>12.3</c:v>
                </c:pt>
                <c:pt idx="2">
                  <c:v>19.5</c:v>
                </c:pt>
                <c:pt idx="3">
                  <c:v>24.3</c:v>
                </c:pt>
                <c:pt idx="4">
                  <c:v>11</c:v>
                </c:pt>
                <c:pt idx="5">
                  <c:v>8.3000000000000007</c:v>
                </c:pt>
              </c:numCache>
            </c:numRef>
          </c:val>
        </c:ser>
        <c:ser>
          <c:idx val="1"/>
          <c:order val="1"/>
          <c:tx>
            <c:strRef>
              <c:f>'Risk Factors'!$C$3</c:f>
              <c:strCache>
                <c:ptCount val="1"/>
                <c:pt idx="0">
                  <c:v>Baby Boomers</c:v>
                </c:pt>
              </c:strCache>
            </c:strRef>
          </c:tx>
          <c:invertIfNegative val="0"/>
          <c:cat>
            <c:strRef>
              <c:f>'Risk Factors'!$A$4:$A$9</c:f>
              <c:strCache>
                <c:ptCount val="6"/>
                <c:pt idx="0">
                  <c:v>Insufficient Exercise</c:v>
                </c:pt>
                <c:pt idx="1">
                  <c:v>Obesity (BMI ≥30)</c:v>
                </c:pt>
                <c:pt idx="2">
                  <c:v>High Blood Pressure</c:v>
                </c:pt>
                <c:pt idx="3">
                  <c:v>Current Smoking</c:v>
                </c:pt>
                <c:pt idx="4">
                  <c:v>Alcohol Risk </c:v>
                </c:pt>
                <c:pt idx="5">
                  <c:v>High Cholesterol</c:v>
                </c:pt>
              </c:strCache>
            </c:strRef>
          </c:cat>
          <c:val>
            <c:numRef>
              <c:f>'Risk Factors'!$C$4:$C$9</c:f>
              <c:numCache>
                <c:formatCode>0</c:formatCode>
                <c:ptCount val="6"/>
                <c:pt idx="0">
                  <c:v>72.3</c:v>
                </c:pt>
                <c:pt idx="1">
                  <c:v>25.6</c:v>
                </c:pt>
                <c:pt idx="2">
                  <c:v>20.5</c:v>
                </c:pt>
                <c:pt idx="3">
                  <c:v>17.600000000000001</c:v>
                </c:pt>
                <c:pt idx="4">
                  <c:v>15</c:v>
                </c:pt>
                <c:pt idx="5">
                  <c:v>13.8</c:v>
                </c:pt>
              </c:numCache>
            </c:numRef>
          </c:val>
        </c:ser>
        <c:dLbls>
          <c:showLegendKey val="0"/>
          <c:showVal val="0"/>
          <c:showCatName val="0"/>
          <c:showSerName val="0"/>
          <c:showPercent val="0"/>
          <c:showBubbleSize val="0"/>
        </c:dLbls>
        <c:gapWidth val="150"/>
        <c:axId val="99269248"/>
        <c:axId val="99307904"/>
      </c:barChart>
      <c:catAx>
        <c:axId val="99269248"/>
        <c:scaling>
          <c:orientation val="minMax"/>
        </c:scaling>
        <c:delete val="0"/>
        <c:axPos val="b"/>
        <c:majorTickMark val="out"/>
        <c:minorTickMark val="none"/>
        <c:tickLblPos val="nextTo"/>
        <c:txPr>
          <a:bodyPr/>
          <a:lstStyle/>
          <a:p>
            <a:pPr>
              <a:defRPr lang="en-US" sz="1600"/>
            </a:pPr>
            <a:endParaRPr lang="cs-CZ"/>
          </a:p>
        </c:txPr>
        <c:crossAx val="99307904"/>
        <c:crosses val="autoZero"/>
        <c:auto val="1"/>
        <c:lblAlgn val="ctr"/>
        <c:lblOffset val="100"/>
        <c:noMultiLvlLbl val="0"/>
      </c:catAx>
      <c:valAx>
        <c:axId val="99307904"/>
        <c:scaling>
          <c:orientation val="minMax"/>
        </c:scaling>
        <c:delete val="0"/>
        <c:axPos val="l"/>
        <c:majorGridlines/>
        <c:title>
          <c:tx>
            <c:rich>
              <a:bodyPr rot="-5400000" vert="horz"/>
              <a:lstStyle/>
              <a:p>
                <a:pPr>
                  <a:defRPr lang="en-US" sz="1600"/>
                </a:pPr>
                <a:r>
                  <a:rPr lang="en-AU" sz="1600"/>
                  <a:t>Percentage %</a:t>
                </a:r>
              </a:p>
            </c:rich>
          </c:tx>
          <c:layout/>
          <c:overlay val="0"/>
        </c:title>
        <c:numFmt formatCode="0" sourceLinked="1"/>
        <c:majorTickMark val="out"/>
        <c:minorTickMark val="none"/>
        <c:tickLblPos val="nextTo"/>
        <c:txPr>
          <a:bodyPr/>
          <a:lstStyle/>
          <a:p>
            <a:pPr>
              <a:defRPr lang="en-US" sz="1600"/>
            </a:pPr>
            <a:endParaRPr lang="cs-CZ"/>
          </a:p>
        </c:txPr>
        <c:crossAx val="99269248"/>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'CC graphs sev condts'!$B$3</c:f>
              <c:strCache>
                <c:ptCount val="1"/>
                <c:pt idx="0">
                  <c:v>Pre-war Cohort</c:v>
                </c:pt>
              </c:strCache>
            </c:strRef>
          </c:tx>
          <c:invertIfNegative val="0"/>
          <c:cat>
            <c:strRef>
              <c:f>'CC graphs sev condts'!$A$4:$A$11</c:f>
              <c:strCache>
                <c:ptCount val="8"/>
                <c:pt idx="0">
                  <c:v>Arthritis</c:v>
                </c:pt>
                <c:pt idx="1">
                  <c:v>Hearing Loss</c:v>
                </c:pt>
                <c:pt idx="2">
                  <c:v>Asthma</c:v>
                </c:pt>
                <c:pt idx="3">
                  <c:v>Diabetes</c:v>
                </c:pt>
                <c:pt idx="4">
                  <c:v>Back problems -Disc </c:v>
                </c:pt>
                <c:pt idx="5">
                  <c:v>Migraine</c:v>
                </c:pt>
                <c:pt idx="6">
                  <c:v>COPD</c:v>
                </c:pt>
                <c:pt idx="7">
                  <c:v>Kidney Disease</c:v>
                </c:pt>
              </c:strCache>
            </c:strRef>
          </c:cat>
          <c:val>
            <c:numRef>
              <c:f>'CC graphs sev condts'!$B$4:$B$11</c:f>
              <c:numCache>
                <c:formatCode>0</c:formatCode>
                <c:ptCount val="8"/>
                <c:pt idx="0">
                  <c:v>26.1</c:v>
                </c:pt>
                <c:pt idx="1">
                  <c:v>8.2000000000000011</c:v>
                </c:pt>
                <c:pt idx="2">
                  <c:v>5.3</c:v>
                </c:pt>
                <c:pt idx="3">
                  <c:v>2.5</c:v>
                </c:pt>
                <c:pt idx="4">
                  <c:v>5.9</c:v>
                </c:pt>
                <c:pt idx="5">
                  <c:v>3.8</c:v>
                </c:pt>
                <c:pt idx="6">
                  <c:v>4.5999999999999996</c:v>
                </c:pt>
                <c:pt idx="7">
                  <c:v>2</c:v>
                </c:pt>
              </c:numCache>
            </c:numRef>
          </c:val>
        </c:ser>
        <c:ser>
          <c:idx val="1"/>
          <c:order val="1"/>
          <c:tx>
            <c:strRef>
              <c:f>'CC graphs sev condts'!$C$3</c:f>
              <c:strCache>
                <c:ptCount val="1"/>
                <c:pt idx="0">
                  <c:v>Baby Boomers</c:v>
                </c:pt>
              </c:strCache>
            </c:strRef>
          </c:tx>
          <c:invertIfNegative val="0"/>
          <c:cat>
            <c:strRef>
              <c:f>'CC graphs sev condts'!$A$4:$A$11</c:f>
              <c:strCache>
                <c:ptCount val="8"/>
                <c:pt idx="0">
                  <c:v>Arthritis</c:v>
                </c:pt>
                <c:pt idx="1">
                  <c:v>Hearing Loss</c:v>
                </c:pt>
                <c:pt idx="2">
                  <c:v>Asthma</c:v>
                </c:pt>
                <c:pt idx="3">
                  <c:v>Diabetes</c:v>
                </c:pt>
                <c:pt idx="4">
                  <c:v>Back problems -Disc </c:v>
                </c:pt>
                <c:pt idx="5">
                  <c:v>Migraine</c:v>
                </c:pt>
                <c:pt idx="6">
                  <c:v>COPD</c:v>
                </c:pt>
                <c:pt idx="7">
                  <c:v>Kidney Disease</c:v>
                </c:pt>
              </c:strCache>
            </c:strRef>
          </c:cat>
          <c:val>
            <c:numRef>
              <c:f>'CC graphs sev condts'!$C$4:$C$11</c:f>
              <c:numCache>
                <c:formatCode>0</c:formatCode>
                <c:ptCount val="8"/>
                <c:pt idx="0">
                  <c:v>33.1</c:v>
                </c:pt>
                <c:pt idx="1">
                  <c:v>16.7</c:v>
                </c:pt>
                <c:pt idx="2">
                  <c:v>9.5</c:v>
                </c:pt>
                <c:pt idx="3">
                  <c:v>9</c:v>
                </c:pt>
                <c:pt idx="4">
                  <c:v>9.2000000000000011</c:v>
                </c:pt>
                <c:pt idx="5">
                  <c:v>6.4</c:v>
                </c:pt>
                <c:pt idx="6">
                  <c:v>3.3</c:v>
                </c:pt>
                <c:pt idx="7">
                  <c:v>2.4</c:v>
                </c:pt>
              </c:numCache>
            </c:numRef>
          </c:val>
        </c:ser>
        <c:dLbls>
          <c:showLegendKey val="0"/>
          <c:showVal val="0"/>
          <c:showCatName val="0"/>
          <c:showSerName val="0"/>
          <c:showPercent val="0"/>
          <c:showBubbleSize val="0"/>
        </c:dLbls>
        <c:gapWidth val="150"/>
        <c:axId val="92075904"/>
        <c:axId val="92077440"/>
      </c:barChart>
      <c:catAx>
        <c:axId val="92075904"/>
        <c:scaling>
          <c:orientation val="minMax"/>
        </c:scaling>
        <c:delete val="0"/>
        <c:axPos val="b"/>
        <c:majorTickMark val="out"/>
        <c:minorTickMark val="none"/>
        <c:tickLblPos val="nextTo"/>
        <c:txPr>
          <a:bodyPr/>
          <a:lstStyle/>
          <a:p>
            <a:pPr>
              <a:defRPr lang="en-US" sz="1600"/>
            </a:pPr>
            <a:endParaRPr lang="cs-CZ"/>
          </a:p>
        </c:txPr>
        <c:crossAx val="92077440"/>
        <c:crosses val="autoZero"/>
        <c:auto val="1"/>
        <c:lblAlgn val="ctr"/>
        <c:lblOffset val="100"/>
        <c:noMultiLvlLbl val="0"/>
      </c:catAx>
      <c:valAx>
        <c:axId val="92077440"/>
        <c:scaling>
          <c:orientation val="minMax"/>
        </c:scaling>
        <c:delete val="0"/>
        <c:axPos val="l"/>
        <c:majorGridlines/>
        <c:title>
          <c:tx>
            <c:rich>
              <a:bodyPr rot="-5400000" vert="horz"/>
              <a:lstStyle/>
              <a:p>
                <a:pPr>
                  <a:defRPr lang="en-US" sz="1600"/>
                </a:pPr>
                <a:r>
                  <a:rPr lang="en-AU" sz="1600"/>
                  <a:t>Percentage %</a:t>
                </a:r>
              </a:p>
            </c:rich>
          </c:tx>
          <c:layout/>
          <c:overlay val="0"/>
        </c:title>
        <c:numFmt formatCode="0" sourceLinked="1"/>
        <c:majorTickMark val="out"/>
        <c:minorTickMark val="none"/>
        <c:tickLblPos val="nextTo"/>
        <c:txPr>
          <a:bodyPr/>
          <a:lstStyle/>
          <a:p>
            <a:pPr>
              <a:defRPr lang="en-US" sz="1600"/>
            </a:pPr>
            <a:endParaRPr lang="cs-CZ"/>
          </a:p>
        </c:txPr>
        <c:crossAx val="92075904"/>
        <c:crosses val="autoZero"/>
        <c:crossBetween val="between"/>
      </c:valAx>
    </c:plotArea>
    <c:legend>
      <c:legendPos val="b"/>
      <c:layout/>
      <c:overlay val="0"/>
      <c:txPr>
        <a:bodyPr/>
        <a:lstStyle/>
        <a:p>
          <a:pPr>
            <a:defRPr lang="en-US" sz="1600"/>
          </a:pPr>
          <a:endParaRPr lang="cs-CZ"/>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a:pPr>
            <a:r>
              <a:rPr lang="cs-CZ"/>
              <a:t>Pre-War </a:t>
            </a:r>
            <a:r>
              <a:rPr lang="cs-CZ" smtClean="0"/>
              <a:t>Cohort </a:t>
            </a:r>
            <a:endParaRPr lang="cs-CZ"/>
          </a:p>
        </c:rich>
      </c:tx>
      <c:layout/>
      <c:overlay val="0"/>
    </c:title>
    <c:autoTitleDeleted val="0"/>
    <c:plotArea>
      <c:layout/>
      <c:pieChart>
        <c:varyColors val="1"/>
        <c:ser>
          <c:idx val="0"/>
          <c:order val="0"/>
          <c:tx>
            <c:strRef>
              <c:f>'Multiple conditions'!$G$67</c:f>
              <c:strCache>
                <c:ptCount val="1"/>
                <c:pt idx="0">
                  <c:v>Pre-War Gen </c:v>
                </c:pt>
              </c:strCache>
            </c:strRef>
          </c:tx>
          <c:dLbls>
            <c:dLbl>
              <c:idx val="3"/>
              <c:layout>
                <c:manualLayout>
                  <c:x val="1.6666666666666701E-2"/>
                  <c:y val="0"/>
                </c:manualLayout>
              </c:layout>
              <c:tx>
                <c:rich>
                  <a:bodyPr/>
                  <a:lstStyle/>
                  <a:p>
                    <a:r>
                      <a:rPr lang="en-US" b="1"/>
                      <a:t>.</a:t>
                    </a:r>
                    <a:r>
                      <a:rPr lang="en-US"/>
                      <a:t>5</a:t>
                    </a:r>
                  </a:p>
                </c:rich>
              </c:tx>
              <c:dLblPos val="bestFit"/>
              <c:showLegendKey val="0"/>
              <c:showVal val="1"/>
              <c:showCatName val="0"/>
              <c:showSerName val="0"/>
              <c:showPercent val="0"/>
              <c:showBubbleSize val="0"/>
            </c:dLbl>
            <c:txPr>
              <a:bodyPr/>
              <a:lstStyle/>
              <a:p>
                <a:pPr>
                  <a:defRPr lang="en-US" sz="1400" b="1"/>
                </a:pPr>
                <a:endParaRPr lang="cs-CZ"/>
              </a:p>
            </c:txPr>
            <c:dLblPos val="outEnd"/>
            <c:showLegendKey val="0"/>
            <c:showVal val="1"/>
            <c:showCatName val="0"/>
            <c:showSerName val="0"/>
            <c:showPercent val="0"/>
            <c:showBubbleSize val="0"/>
            <c:showLeaderLines val="1"/>
          </c:dLbls>
          <c:cat>
            <c:strRef>
              <c:f>'Multiple conditions'!$F$68:$F$71</c:f>
              <c:strCache>
                <c:ptCount val="4"/>
                <c:pt idx="0">
                  <c:v>0</c:v>
                </c:pt>
                <c:pt idx="1">
                  <c:v>1</c:v>
                </c:pt>
                <c:pt idx="2">
                  <c:v>2</c:v>
                </c:pt>
                <c:pt idx="3">
                  <c:v>3 or more</c:v>
                </c:pt>
              </c:strCache>
            </c:strRef>
          </c:cat>
          <c:val>
            <c:numRef>
              <c:f>'Multiple conditions'!$G$68:$G$71</c:f>
              <c:numCache>
                <c:formatCode>0.0</c:formatCode>
                <c:ptCount val="4"/>
                <c:pt idx="0">
                  <c:v>64.507505654945817</c:v>
                </c:pt>
                <c:pt idx="1">
                  <c:v>30.310507916923687</c:v>
                </c:pt>
                <c:pt idx="2">
                  <c:v>4.6747549523613676</c:v>
                </c:pt>
                <c:pt idx="3">
                  <c:v>0.50037699636712551</c:v>
                </c:pt>
              </c:numCache>
            </c:numRef>
          </c:val>
        </c:ser>
        <c:dLbls>
          <c:showLegendKey val="0"/>
          <c:showVal val="1"/>
          <c:showCatName val="0"/>
          <c:showSerName val="0"/>
          <c:showPercent val="0"/>
          <c:showBubbleSize val="0"/>
          <c:showLeaderLines val="1"/>
        </c:dLbls>
        <c:firstSliceAng val="0"/>
      </c:pieChart>
    </c:plotArea>
    <c:legend>
      <c:legendPos val="b"/>
      <c:layout/>
      <c:overlay val="0"/>
      <c:txPr>
        <a:bodyPr/>
        <a:lstStyle/>
        <a:p>
          <a:pPr>
            <a:defRPr lang="en-US" sz="1600"/>
          </a:pPr>
          <a:endParaRPr lang="cs-CZ"/>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0.14754</cdr:x>
      <cdr:y>0.03125</cdr:y>
    </cdr:from>
    <cdr:to>
      <cdr:x>0.19672</cdr:x>
      <cdr:y>0.09375</cdr:y>
    </cdr:to>
    <cdr:sp macro="" textlink="">
      <cdr:nvSpPr>
        <cdr:cNvPr id="2" name="TextBox 1"/>
        <cdr:cNvSpPr txBox="1"/>
      </cdr:nvSpPr>
      <cdr:spPr>
        <a:xfrm xmlns:a="http://schemas.openxmlformats.org/drawingml/2006/main">
          <a:off x="1296144" y="144016"/>
          <a:ext cx="4320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200" dirty="0" smtClean="0"/>
            <a:t>**</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0.35537</cdr:x>
      <cdr:y>0.58462</cdr:y>
    </cdr:from>
    <cdr:to>
      <cdr:x>0.42149</cdr:x>
      <cdr:y>0.63077</cdr:y>
    </cdr:to>
    <cdr:sp macro="" textlink="">
      <cdr:nvSpPr>
        <cdr:cNvPr id="2" name="TextBox 1"/>
        <cdr:cNvSpPr txBox="1"/>
      </cdr:nvSpPr>
      <cdr:spPr>
        <a:xfrm xmlns:a="http://schemas.openxmlformats.org/drawingml/2006/main">
          <a:off x="3096344" y="2736304"/>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dirty="0" smtClean="0"/>
            <a:t>**</a:t>
          </a:r>
          <a:endParaRPr lang="en-US" sz="1400" dirty="0"/>
        </a:p>
      </cdr:txBody>
    </cdr:sp>
  </cdr:relSizeAnchor>
  <cdr:relSizeAnchor xmlns:cdr="http://schemas.openxmlformats.org/drawingml/2006/chartDrawing">
    <cdr:from>
      <cdr:x>0.79339</cdr:x>
      <cdr:y>0.06154</cdr:y>
    </cdr:from>
    <cdr:to>
      <cdr:x>0.8595</cdr:x>
      <cdr:y>0.12308</cdr:y>
    </cdr:to>
    <cdr:sp macro="" textlink="">
      <cdr:nvSpPr>
        <cdr:cNvPr id="3" name="TextBox 2"/>
        <cdr:cNvSpPr txBox="1"/>
      </cdr:nvSpPr>
      <cdr:spPr>
        <a:xfrm xmlns:a="http://schemas.openxmlformats.org/drawingml/2006/main">
          <a:off x="6912768" y="288032"/>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dirty="0" smtClean="0"/>
            <a:t>**</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0.15966</cdr:x>
      <cdr:y>0.27536</cdr:y>
    </cdr:from>
    <cdr:to>
      <cdr:x>0.20625</cdr:x>
      <cdr:y>0.32972</cdr:y>
    </cdr:to>
    <cdr:sp macro="" textlink="">
      <cdr:nvSpPr>
        <cdr:cNvPr id="2" name="TextBox 1"/>
        <cdr:cNvSpPr txBox="1"/>
      </cdr:nvSpPr>
      <cdr:spPr>
        <a:xfrm xmlns:a="http://schemas.openxmlformats.org/drawingml/2006/main">
          <a:off x="1368152" y="1368152"/>
          <a:ext cx="399194" cy="270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0.12195</cdr:x>
      <cdr:y>0.26087</cdr:y>
    </cdr:from>
    <cdr:to>
      <cdr:x>0.14634</cdr:x>
      <cdr:y>0.30435</cdr:y>
    </cdr:to>
    <cdr:sp macro="" textlink="">
      <cdr:nvSpPr>
        <cdr:cNvPr id="3" name="TextBox 2"/>
        <cdr:cNvSpPr txBox="1"/>
      </cdr:nvSpPr>
      <cdr:spPr>
        <a:xfrm xmlns:a="http://schemas.openxmlformats.org/drawingml/2006/main">
          <a:off x="1080120" y="1296144"/>
          <a:ext cx="21602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dirty="0" smtClean="0"/>
            <a:t>*</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9565" cy="493868"/>
          </a:xfrm>
          <a:prstGeom prst="rect">
            <a:avLst/>
          </a:prstGeom>
        </p:spPr>
        <p:txBody>
          <a:bodyPr vert="horz" lIns="90782" tIns="45391" rIns="90782" bIns="45391" rtlCol="0"/>
          <a:lstStyle>
            <a:lvl1pPr algn="l">
              <a:defRPr sz="1200"/>
            </a:lvl1pPr>
          </a:lstStyle>
          <a:p>
            <a:endParaRPr lang="en-US"/>
          </a:p>
        </p:txBody>
      </p:sp>
      <p:sp>
        <p:nvSpPr>
          <p:cNvPr id="3" name="Date Placeholder 2"/>
          <p:cNvSpPr>
            <a:spLocks noGrp="1"/>
          </p:cNvSpPr>
          <p:nvPr>
            <p:ph type="dt" sz="quarter" idx="1"/>
          </p:nvPr>
        </p:nvSpPr>
        <p:spPr>
          <a:xfrm>
            <a:off x="3814627" y="1"/>
            <a:ext cx="2919565" cy="493868"/>
          </a:xfrm>
          <a:prstGeom prst="rect">
            <a:avLst/>
          </a:prstGeom>
        </p:spPr>
        <p:txBody>
          <a:bodyPr vert="horz" lIns="90782" tIns="45391" rIns="90782" bIns="45391" rtlCol="0"/>
          <a:lstStyle>
            <a:lvl1pPr algn="r">
              <a:defRPr sz="1200"/>
            </a:lvl1pPr>
          </a:lstStyle>
          <a:p>
            <a:fld id="{ED72B666-08E5-41A3-9F24-AE5F67411D17}" type="datetimeFigureOut">
              <a:rPr lang="en-US" smtClean="0"/>
              <a:pPr/>
              <a:t>5/29/2012</a:t>
            </a:fld>
            <a:endParaRPr lang="en-US"/>
          </a:p>
        </p:txBody>
      </p:sp>
      <p:sp>
        <p:nvSpPr>
          <p:cNvPr id="4" name="Footer Placeholder 3"/>
          <p:cNvSpPr>
            <a:spLocks noGrp="1"/>
          </p:cNvSpPr>
          <p:nvPr>
            <p:ph type="ftr" sz="quarter" idx="2"/>
          </p:nvPr>
        </p:nvSpPr>
        <p:spPr>
          <a:xfrm>
            <a:off x="1" y="9370867"/>
            <a:ext cx="2919565" cy="493867"/>
          </a:xfrm>
          <a:prstGeom prst="rect">
            <a:avLst/>
          </a:prstGeom>
        </p:spPr>
        <p:txBody>
          <a:bodyPr vert="horz" lIns="90782" tIns="45391" rIns="90782" bIns="45391" rtlCol="0" anchor="b"/>
          <a:lstStyle>
            <a:lvl1pPr algn="l">
              <a:defRPr sz="1200"/>
            </a:lvl1pPr>
          </a:lstStyle>
          <a:p>
            <a:endParaRPr lang="en-US"/>
          </a:p>
        </p:txBody>
      </p:sp>
      <p:sp>
        <p:nvSpPr>
          <p:cNvPr id="5" name="Slide Number Placeholder 4"/>
          <p:cNvSpPr>
            <a:spLocks noGrp="1"/>
          </p:cNvSpPr>
          <p:nvPr>
            <p:ph type="sldNum" sz="quarter" idx="3"/>
          </p:nvPr>
        </p:nvSpPr>
        <p:spPr>
          <a:xfrm>
            <a:off x="3814627" y="9370867"/>
            <a:ext cx="2919565" cy="493867"/>
          </a:xfrm>
          <a:prstGeom prst="rect">
            <a:avLst/>
          </a:prstGeom>
        </p:spPr>
        <p:txBody>
          <a:bodyPr vert="horz" lIns="90782" tIns="45391" rIns="90782" bIns="45391" rtlCol="0" anchor="b"/>
          <a:lstStyle>
            <a:lvl1pPr algn="r">
              <a:defRPr sz="1200"/>
            </a:lvl1pPr>
          </a:lstStyle>
          <a:p>
            <a:fld id="{5B5BAD25-ACD2-499A-B840-191C8FEA8E45}" type="slidenum">
              <a:rPr lang="en-US" smtClean="0"/>
              <a:pPr/>
              <a:t>‹#›</a:t>
            </a:fld>
            <a:endParaRPr lang="en-US"/>
          </a:p>
        </p:txBody>
      </p:sp>
    </p:spTree>
    <p:extLst>
      <p:ext uri="{BB962C8B-B14F-4D97-AF65-F5344CB8AC3E}">
        <p14:creationId xmlns:p14="http://schemas.microsoft.com/office/powerpoint/2010/main" val="75921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5"/>
          </a:xfrm>
          <a:prstGeom prst="rect">
            <a:avLst/>
          </a:prstGeom>
        </p:spPr>
        <p:txBody>
          <a:bodyPr vert="horz" lIns="90782" tIns="45391" rIns="90782" bIns="45391" rtlCol="0"/>
          <a:lstStyle>
            <a:lvl1pPr algn="l">
              <a:defRPr sz="1200"/>
            </a:lvl1pPr>
          </a:lstStyle>
          <a:p>
            <a:endParaRPr lang="en-US"/>
          </a:p>
        </p:txBody>
      </p:sp>
      <p:sp>
        <p:nvSpPr>
          <p:cNvPr id="3" name="Date Placeholder 2"/>
          <p:cNvSpPr>
            <a:spLocks noGrp="1"/>
          </p:cNvSpPr>
          <p:nvPr>
            <p:ph type="dt" idx="1"/>
          </p:nvPr>
        </p:nvSpPr>
        <p:spPr>
          <a:xfrm>
            <a:off x="3815375" y="0"/>
            <a:ext cx="2918830" cy="493315"/>
          </a:xfrm>
          <a:prstGeom prst="rect">
            <a:avLst/>
          </a:prstGeom>
        </p:spPr>
        <p:txBody>
          <a:bodyPr vert="horz" lIns="90782" tIns="45391" rIns="90782" bIns="45391" rtlCol="0"/>
          <a:lstStyle>
            <a:lvl1pPr algn="r">
              <a:defRPr sz="1200"/>
            </a:lvl1pPr>
          </a:lstStyle>
          <a:p>
            <a:fld id="{EECC81AD-AE1F-43A4-B34B-0AE57731B451}" type="datetimeFigureOut">
              <a:rPr lang="en-US" smtClean="0"/>
              <a:pPr/>
              <a:t>5/29/2012</a:t>
            </a:fld>
            <a:endParaRPr lang="en-US"/>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0782" tIns="45391" rIns="90782" bIns="45391"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82" tIns="45391" rIns="90782" bIns="453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0" cy="493315"/>
          </a:xfrm>
          <a:prstGeom prst="rect">
            <a:avLst/>
          </a:prstGeom>
        </p:spPr>
        <p:txBody>
          <a:bodyPr vert="horz" lIns="90782" tIns="45391" rIns="90782" bIns="45391"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5"/>
            <a:ext cx="2918830" cy="493315"/>
          </a:xfrm>
          <a:prstGeom prst="rect">
            <a:avLst/>
          </a:prstGeom>
        </p:spPr>
        <p:txBody>
          <a:bodyPr vert="horz" lIns="90782" tIns="45391" rIns="90782" bIns="45391" rtlCol="0" anchor="b"/>
          <a:lstStyle>
            <a:lvl1pPr algn="r">
              <a:defRPr sz="1200"/>
            </a:lvl1pPr>
          </a:lstStyle>
          <a:p>
            <a:fld id="{BEBB7882-C6B9-4AA3-AB0C-3C01611C8838}" type="slidenum">
              <a:rPr lang="en-US" smtClean="0"/>
              <a:pPr/>
              <a:t>‹#›</a:t>
            </a:fld>
            <a:endParaRPr lang="en-US"/>
          </a:p>
        </p:txBody>
      </p:sp>
    </p:spTree>
    <p:extLst>
      <p:ext uri="{BB962C8B-B14F-4D97-AF65-F5344CB8AC3E}">
        <p14:creationId xmlns:p14="http://schemas.microsoft.com/office/powerpoint/2010/main" val="68988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BB7882-C6B9-4AA3-AB0C-3C01611C883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1"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E3E8B-6C56-482E-B926-25B3A4D818F6}" type="slidenum">
              <a:rPr lang="en-US"/>
              <a:pPr/>
              <a:t>15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AU" sz="1000"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93738-967B-4585-B5AE-21168CE807F9}" type="slidenum">
              <a:rPr lang="en-US"/>
              <a:pPr/>
              <a:t>17</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BB7882-C6B9-4AA3-AB0C-3C01611C883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BB7882-C6B9-4AA3-AB0C-3C01611C883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B</a:t>
            </a:r>
            <a:r>
              <a:rPr lang="en-AU" sz="1200" kern="1200" baseline="0" dirty="0" smtClean="0">
                <a:solidFill>
                  <a:schemeClr val="tx1"/>
                </a:solidFill>
                <a:latin typeface="+mn-lt"/>
                <a:ea typeface="+mn-ea"/>
                <a:cs typeface="+mn-cs"/>
              </a:rPr>
              <a:t>aby boomers were less likely to have no chronic conditions and more likely to have either two, or 3 or more chronic conditions.  Indeed, those with 2 or more conditions has almost doubled while those with three or more has increased </a:t>
            </a:r>
            <a:r>
              <a:rPr lang="en-AU" sz="1200" b="1" kern="1200" baseline="0" dirty="0" smtClean="0">
                <a:solidFill>
                  <a:schemeClr val="tx1"/>
                </a:solidFill>
                <a:latin typeface="+mn-lt"/>
                <a:ea typeface="+mn-ea"/>
                <a:cs typeface="+mn-cs"/>
              </a:rPr>
              <a:t>by 92%</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Given the previous slides it is,</a:t>
            </a:r>
            <a:r>
              <a:rPr lang="en-AU" sz="1200" kern="1200" baseline="0" dirty="0" smtClean="0">
                <a:solidFill>
                  <a:schemeClr val="tx1"/>
                </a:solidFill>
                <a:latin typeface="+mn-lt"/>
                <a:ea typeface="+mn-ea"/>
                <a:cs typeface="+mn-cs"/>
              </a:rPr>
              <a:t> perhaps, surprising that the proportion of baby boomers reporting poor-fair SRH was significantly lower than for the pre-war cohort. We haven’t found any research that reports such a large difference in SRH.  Results from UK and US studies are inconsistent with some finding that slightly more baby boomers report poor-fair health and others finding slightly more report better health.  Equally, some have found significantly poorer health in baby boomer women.  It may be that the inclusion of an additional category on the positive pole of this global health measure may have had greater impact on comparability than we expected.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latin typeface="+mn-lt"/>
                <a:ea typeface="+mn-ea"/>
                <a:cs typeface="+mn-cs"/>
              </a:rPr>
              <a:t>Reasons – cohort differences in attitudes to reporting health, or in how they interpret their health with this being linked to health expectations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latin typeface="+mn-lt"/>
                <a:ea typeface="+mn-ea"/>
                <a:cs typeface="+mn-cs"/>
              </a:rPr>
              <a:t>Rice et al UK:  more </a:t>
            </a:r>
            <a:r>
              <a:rPr lang="en-AU" sz="1200" kern="1200" baseline="0" dirty="0" err="1" smtClean="0">
                <a:solidFill>
                  <a:schemeClr val="tx1"/>
                </a:solidFill>
                <a:latin typeface="+mn-lt"/>
                <a:ea typeface="+mn-ea"/>
                <a:cs typeface="+mn-cs"/>
              </a:rPr>
              <a:t>bbs</a:t>
            </a:r>
            <a:r>
              <a:rPr lang="en-AU" sz="1200" kern="1200" baseline="0" dirty="0" smtClean="0">
                <a:solidFill>
                  <a:schemeClr val="tx1"/>
                </a:solidFill>
                <a:latin typeface="+mn-lt"/>
                <a:ea typeface="+mn-ea"/>
                <a:cs typeface="+mn-cs"/>
              </a:rPr>
              <a:t> reported health as bad or very bad than wartime cohort but not significant (notes that its important not to over-interpret the meaning of trends in self-rated disease prevalence.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latin typeface="+mn-lt"/>
                <a:ea typeface="+mn-ea"/>
                <a:cs typeface="+mn-cs"/>
              </a:rPr>
              <a:t>Martin et al US:  </a:t>
            </a:r>
            <a:r>
              <a:rPr lang="en-AU" sz="1200" kern="1200" baseline="0" dirty="0" err="1" smtClean="0">
                <a:solidFill>
                  <a:schemeClr val="tx1"/>
                </a:solidFill>
                <a:latin typeface="+mn-lt"/>
                <a:ea typeface="+mn-ea"/>
                <a:cs typeface="+mn-cs"/>
              </a:rPr>
              <a:t>bbs</a:t>
            </a:r>
            <a:r>
              <a:rPr lang="en-AU" sz="1200" kern="1200" baseline="0" dirty="0" smtClean="0">
                <a:solidFill>
                  <a:schemeClr val="tx1"/>
                </a:solidFill>
                <a:latin typeface="+mn-lt"/>
                <a:ea typeface="+mn-ea"/>
                <a:cs typeface="+mn-cs"/>
              </a:rPr>
              <a:t> less likely to report poor-fair health</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For several of the conditions and risk factors there were also some significant gender differences.  CLICK   For instance increases in the prevalence of both asthma</a:t>
            </a:r>
            <a:r>
              <a:rPr lang="en-AU" sz="1200" kern="1200" baseline="0" dirty="0" smtClean="0">
                <a:solidFill>
                  <a:schemeClr val="tx1"/>
                </a:solidFill>
                <a:latin typeface="+mn-lt"/>
                <a:ea typeface="+mn-ea"/>
                <a:cs typeface="+mn-cs"/>
              </a:rPr>
              <a:t> and migraine were only significant for female baby boomers but not males.</a:t>
            </a: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On the other hand, the increased prevalence of high cholesterol was only significant for baby boomer males.</a:t>
            </a:r>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Gender</a:t>
            </a:r>
            <a:r>
              <a:rPr lang="en-AU" sz="1200" kern="1200" baseline="0" dirty="0" smtClean="0">
                <a:solidFill>
                  <a:schemeClr val="tx1"/>
                </a:solidFill>
                <a:latin typeface="+mn-lt"/>
                <a:ea typeface="+mn-ea"/>
                <a:cs typeface="+mn-cs"/>
              </a:rPr>
              <a:t> differences in </a:t>
            </a:r>
            <a:r>
              <a:rPr lang="en-AU" sz="1200" kern="1200" dirty="0" smtClean="0">
                <a:solidFill>
                  <a:schemeClr val="tx1"/>
                </a:solidFill>
                <a:latin typeface="+mn-lt"/>
                <a:ea typeface="+mn-ea"/>
                <a:cs typeface="+mn-cs"/>
              </a:rPr>
              <a:t>nicotine and alcohol use are particularly interesting.  Although </a:t>
            </a:r>
            <a:r>
              <a:rPr lang="en-AU" sz="1200" kern="1200" baseline="0" dirty="0" smtClean="0">
                <a:solidFill>
                  <a:schemeClr val="tx1"/>
                </a:solidFill>
                <a:latin typeface="+mn-lt"/>
                <a:ea typeface="+mn-ea"/>
                <a:cs typeface="+mn-cs"/>
              </a:rPr>
              <a:t>a</a:t>
            </a:r>
            <a:r>
              <a:rPr lang="en-AU" baseline="0" dirty="0" smtClean="0"/>
              <a:t>lcohol risk for males is similar for both cohorts, baby boomer females are significantly more likely to drink at risky levels than females in the pre-war cohort and are less likely to have no risk.  </a:t>
            </a:r>
            <a:endParaRPr lang="en-AU" dirty="0" smtClean="0"/>
          </a:p>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Baby boomer males were significantly</a:t>
            </a:r>
            <a:r>
              <a:rPr lang="en-AU" sz="1200" kern="1200" baseline="0" dirty="0" smtClean="0">
                <a:solidFill>
                  <a:schemeClr val="tx1"/>
                </a:solidFill>
                <a:latin typeface="+mn-lt"/>
                <a:ea typeface="+mn-ea"/>
                <a:cs typeface="+mn-cs"/>
              </a:rPr>
              <a:t> less likely to be smokers than pre-war males and were more likely to be ex-smokers or to have never smoked. </a:t>
            </a:r>
            <a:r>
              <a:rPr lang="en-AU" sz="1200" kern="1200" dirty="0" smtClean="0">
                <a:solidFill>
                  <a:schemeClr val="tx1"/>
                </a:solidFill>
                <a:latin typeface="+mn-lt"/>
                <a:ea typeface="+mn-ea"/>
                <a:cs typeface="+mn-cs"/>
              </a:rPr>
              <a:t> Although female baby boomers were also more likely to be ex-smokers the proportion who were current smokers was virtually the same as for pre-war females.  In addition, baby boomer women </a:t>
            </a:r>
            <a:r>
              <a:rPr lang="en-AU" sz="1200" kern="1200" baseline="0" dirty="0" smtClean="0">
                <a:solidFill>
                  <a:schemeClr val="tx1"/>
                </a:solidFill>
                <a:latin typeface="+mn-lt"/>
                <a:ea typeface="+mn-ea"/>
                <a:cs typeface="+mn-cs"/>
              </a:rPr>
              <a:t>were </a:t>
            </a:r>
            <a:r>
              <a:rPr lang="en-AU" sz="1200" kern="1200" dirty="0" smtClean="0">
                <a:solidFill>
                  <a:schemeClr val="tx1"/>
                </a:solidFill>
                <a:latin typeface="+mn-lt"/>
                <a:ea typeface="+mn-ea"/>
                <a:cs typeface="+mn-cs"/>
              </a:rPr>
              <a:t>significantly less likely to have never smoked.</a:t>
            </a:r>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r>
              <a:rPr lang="en-AU" dirty="0" smtClean="0"/>
              <a:t>Baby boomers were significantly more likely to use</a:t>
            </a:r>
            <a:r>
              <a:rPr lang="en-AU" baseline="0" dirty="0" smtClean="0"/>
              <a:t> all of the </a:t>
            </a:r>
            <a:r>
              <a:rPr lang="en-AU" dirty="0" smtClean="0"/>
              <a:t>practitioners shown here except for acupuncturists.  In terms of gender differences,</a:t>
            </a:r>
            <a:r>
              <a:rPr lang="en-AU" baseline="0" dirty="0" smtClean="0"/>
              <a:t> </a:t>
            </a:r>
            <a:r>
              <a:rPr lang="en-AU" dirty="0" smtClean="0"/>
              <a:t>males were more likely to use</a:t>
            </a:r>
            <a:r>
              <a:rPr lang="en-AU" baseline="0" dirty="0" smtClean="0"/>
              <a:t> osteopaths and dieticians while females were more likely to use naturopaths and acupuncturists.</a:t>
            </a:r>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r>
              <a:rPr lang="en-AU" dirty="0" smtClean="0"/>
              <a:t>The proportion with some level of private health insurance did not differ significantly between the cohorts</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However this did vary by gender.  Baby boomer women were less likely to have hospital only and more likely to have hospital and ancillary cover.  By contrast, private health insurance for males has hardly changed.</a:t>
            </a:r>
          </a:p>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p:txBody>
      </p:sp>
      <p:sp>
        <p:nvSpPr>
          <p:cNvPr id="4" name="Slide Number Placeholder 3"/>
          <p:cNvSpPr>
            <a:spLocks noGrp="1"/>
          </p:cNvSpPr>
          <p:nvPr>
            <p:ph type="sldNum" sz="quarter" idx="10"/>
          </p:nvPr>
        </p:nvSpPr>
        <p:spPr/>
        <p:txBody>
          <a:bodyPr/>
          <a:lstStyle/>
          <a:p>
            <a:fld id="{BEBB7882-C6B9-4AA3-AB0C-3C01611C883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r>
              <a:rPr lang="en-AU" baseline="0" dirty="0" smtClean="0"/>
              <a:t>In addition, scoring methods for some variables, such as physical activity and alcohol risk, have changed.  However, the data collected on these items was largely equivalent and so it has been possible to re-calculate levels of risk using the same method for variables in both surveys.  Equally it is important to note that medical practices and technology have changed over the intervening years and this may, in some instances, result in higher rates of diagnosis for some conditions.  Diabetes is one example, with Australian guidelines for the diagnosis of diabetes changing between the two time periods from a fasting plasma glucose level of equal to or more than 7.8 to one of equal to or more than 7.0 </a:t>
            </a:r>
            <a:r>
              <a:rPr lang="en-AU" baseline="0" dirty="0" err="1" smtClean="0"/>
              <a:t>mmolL</a:t>
            </a:r>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BB7882-C6B9-4AA3-AB0C-3C01611C883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BB7882-C6B9-4AA3-AB0C-3C01611C883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EBB7882-C6B9-4AA3-AB0C-3C01611C883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BEBB7882-C6B9-4AA3-AB0C-3C01611C883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E87854-CA72-4E0C-96D7-954456780C4E}"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87854-CA72-4E0C-96D7-954456780C4E}"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87854-CA72-4E0C-96D7-954456780C4E}"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AU"/>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AU"/>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0C4818D-293C-468F-9CF5-2DBA3ED0EA75}"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87854-CA72-4E0C-96D7-954456780C4E}"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87854-CA72-4E0C-96D7-954456780C4E}"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87854-CA72-4E0C-96D7-954456780C4E}"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87854-CA72-4E0C-96D7-954456780C4E}"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87854-CA72-4E0C-96D7-954456780C4E}"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87854-CA72-4E0C-96D7-954456780C4E}"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87854-CA72-4E0C-96D7-954456780C4E}"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87854-CA72-4E0C-96D7-954456780C4E}"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28503-8753-4D93-9075-B730B08EBA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7854-CA72-4E0C-96D7-954456780C4E}" type="datetimeFigureOut">
              <a:rPr lang="en-US" smtClean="0"/>
              <a:pPr/>
              <a:t>5/29/2012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28503-8753-4D93-9075-B730B08EBA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ennifer.buckley@adelaide.edu.a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Australian_Bureau_of_Statist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0"/>
            <a:ext cx="7772400" cy="1628800"/>
          </a:xfrm>
        </p:spPr>
        <p:txBody>
          <a:bodyPr>
            <a:normAutofit/>
          </a:bodyPr>
          <a:lstStyle/>
          <a:p>
            <a:r>
              <a:rPr lang="en-AU" sz="3600" dirty="0" smtClean="0">
                <a:latin typeface="Book Antiqua" pitchFamily="18" charset="0"/>
              </a:rPr>
              <a:t>Are Baby Boomers Healthier than their Parents?</a:t>
            </a:r>
            <a:endParaRPr lang="en-AU" sz="3600" dirty="0"/>
          </a:p>
        </p:txBody>
      </p:sp>
      <p:sp>
        <p:nvSpPr>
          <p:cNvPr id="3" name="Subtitle 2"/>
          <p:cNvSpPr>
            <a:spLocks noGrp="1"/>
          </p:cNvSpPr>
          <p:nvPr>
            <p:ph type="subTitle" idx="1"/>
          </p:nvPr>
        </p:nvSpPr>
        <p:spPr>
          <a:xfrm>
            <a:off x="0" y="1916832"/>
            <a:ext cx="8892480" cy="4608512"/>
          </a:xfrm>
        </p:spPr>
        <p:txBody>
          <a:bodyPr>
            <a:normAutofit fontScale="77500" lnSpcReduction="20000"/>
          </a:bodyPr>
          <a:lstStyle/>
          <a:p>
            <a:r>
              <a:rPr lang="en-AU" b="1" dirty="0" smtClean="0">
                <a:solidFill>
                  <a:schemeClr val="bg1">
                    <a:lumMod val="50000"/>
                  </a:schemeClr>
                </a:solidFill>
                <a:latin typeface="Calibri" pitchFamily="34" charset="0"/>
              </a:rPr>
              <a:t>11</a:t>
            </a:r>
            <a:r>
              <a:rPr lang="en-AU" b="1" baseline="30000" dirty="0" smtClean="0">
                <a:solidFill>
                  <a:schemeClr val="bg1">
                    <a:lumMod val="50000"/>
                  </a:schemeClr>
                </a:solidFill>
                <a:latin typeface="Calibri" pitchFamily="34" charset="0"/>
              </a:rPr>
              <a:t>th</a:t>
            </a:r>
            <a:r>
              <a:rPr lang="en-AU" b="1" dirty="0" smtClean="0">
                <a:solidFill>
                  <a:schemeClr val="bg1">
                    <a:lumMod val="50000"/>
                  </a:schemeClr>
                </a:solidFill>
                <a:latin typeface="Calibri" pitchFamily="34" charset="0"/>
              </a:rPr>
              <a:t> Global Conference of the International Federation of Aging</a:t>
            </a:r>
          </a:p>
          <a:p>
            <a:r>
              <a:rPr lang="en-AU" b="1" dirty="0" smtClean="0">
                <a:solidFill>
                  <a:schemeClr val="bg1">
                    <a:lumMod val="50000"/>
                  </a:schemeClr>
                </a:solidFill>
                <a:latin typeface="Calibri" pitchFamily="34" charset="0"/>
              </a:rPr>
              <a:t>28May to 1</a:t>
            </a:r>
            <a:r>
              <a:rPr lang="en-AU" b="1" baseline="30000" dirty="0" smtClean="0">
                <a:solidFill>
                  <a:schemeClr val="bg1">
                    <a:lumMod val="50000"/>
                  </a:schemeClr>
                </a:solidFill>
                <a:latin typeface="Calibri" pitchFamily="34" charset="0"/>
              </a:rPr>
              <a:t>st</a:t>
            </a:r>
            <a:r>
              <a:rPr lang="en-AU" b="1" dirty="0" smtClean="0">
                <a:solidFill>
                  <a:schemeClr val="bg1">
                    <a:lumMod val="50000"/>
                  </a:schemeClr>
                </a:solidFill>
                <a:latin typeface="Calibri" pitchFamily="34" charset="0"/>
              </a:rPr>
              <a:t> June, 2012</a:t>
            </a:r>
          </a:p>
          <a:p>
            <a:endParaRPr lang="en-AU" b="1" dirty="0" smtClean="0">
              <a:solidFill>
                <a:schemeClr val="bg1">
                  <a:lumMod val="50000"/>
                </a:schemeClr>
              </a:solidFill>
              <a:latin typeface="Calibri" pitchFamily="34" charset="0"/>
            </a:endParaRPr>
          </a:p>
          <a:p>
            <a:endParaRPr lang="en-AU" b="1" dirty="0" smtClean="0">
              <a:solidFill>
                <a:schemeClr val="bg1">
                  <a:lumMod val="50000"/>
                </a:schemeClr>
              </a:solidFill>
              <a:latin typeface="Calibri" pitchFamily="34" charset="0"/>
            </a:endParaRPr>
          </a:p>
          <a:p>
            <a:endParaRPr lang="en-AU" b="1" dirty="0" smtClean="0">
              <a:solidFill>
                <a:schemeClr val="bg1">
                  <a:lumMod val="50000"/>
                </a:schemeClr>
              </a:solidFill>
              <a:latin typeface="Calibri" pitchFamily="34" charset="0"/>
            </a:endParaRPr>
          </a:p>
          <a:p>
            <a:pPr algn="r"/>
            <a:r>
              <a:rPr lang="en-AU" b="1" dirty="0" smtClean="0">
                <a:solidFill>
                  <a:schemeClr val="bg1">
                    <a:lumMod val="50000"/>
                  </a:schemeClr>
                </a:solidFill>
                <a:latin typeface="Calibri" pitchFamily="34" charset="0"/>
              </a:rPr>
              <a:t>Dr Jennifer Buckley</a:t>
            </a:r>
          </a:p>
          <a:p>
            <a:pPr algn="r"/>
            <a:r>
              <a:rPr lang="en-AU" b="1" dirty="0" smtClean="0">
                <a:solidFill>
                  <a:schemeClr val="bg1">
                    <a:lumMod val="50000"/>
                  </a:schemeClr>
                </a:solidFill>
                <a:latin typeface="Calibri" pitchFamily="34" charset="0"/>
              </a:rPr>
              <a:t>Dr Lisel O’Dwyer</a:t>
            </a:r>
          </a:p>
          <a:p>
            <a:pPr algn="r"/>
            <a:r>
              <a:rPr lang="en-AU" b="1" dirty="0" smtClean="0">
                <a:solidFill>
                  <a:schemeClr val="bg1">
                    <a:lumMod val="50000"/>
                  </a:schemeClr>
                </a:solidFill>
                <a:latin typeface="Calibri" pitchFamily="34" charset="0"/>
              </a:rPr>
              <a:t>Professor Graeme Hugo</a:t>
            </a:r>
          </a:p>
          <a:p>
            <a:pPr algn="r"/>
            <a:endParaRPr lang="en-AU" b="1" dirty="0" smtClean="0">
              <a:solidFill>
                <a:schemeClr val="bg1">
                  <a:lumMod val="50000"/>
                </a:schemeClr>
              </a:solidFill>
              <a:latin typeface="Calibri" pitchFamily="34" charset="0"/>
            </a:endParaRPr>
          </a:p>
          <a:p>
            <a:pPr algn="r"/>
            <a:endParaRPr lang="en-AU" b="1" dirty="0" smtClean="0">
              <a:solidFill>
                <a:schemeClr val="bg1">
                  <a:lumMod val="50000"/>
                </a:schemeClr>
              </a:solidFill>
              <a:latin typeface="Calibri" pitchFamily="34" charset="0"/>
            </a:endParaRPr>
          </a:p>
          <a:p>
            <a:pPr algn="r"/>
            <a:r>
              <a:rPr lang="en-AU" b="1" dirty="0" smtClean="0">
                <a:solidFill>
                  <a:schemeClr val="bg1">
                    <a:lumMod val="50000"/>
                  </a:schemeClr>
                </a:solidFill>
                <a:latin typeface="Calibri" pitchFamily="34" charset="0"/>
              </a:rPr>
              <a:t>University of Adelaide, </a:t>
            </a:r>
          </a:p>
          <a:p>
            <a:pPr algn="r"/>
            <a:r>
              <a:rPr lang="en-AU" b="1" dirty="0" smtClean="0">
                <a:solidFill>
                  <a:schemeClr val="bg1">
                    <a:lumMod val="50000"/>
                  </a:schemeClr>
                </a:solidFill>
                <a:latin typeface="Calibri" pitchFamily="34" charset="0"/>
              </a:rPr>
              <a:t>Australian Population and Migration Research Centre </a:t>
            </a:r>
          </a:p>
          <a:p>
            <a:endParaRPr lang="en-AU" dirty="0" smtClean="0"/>
          </a:p>
          <a:p>
            <a:endParaRPr lang="en-AU" dirty="0"/>
          </a:p>
        </p:txBody>
      </p:sp>
      <p:pic>
        <p:nvPicPr>
          <p:cNvPr id="4" name="Picture 2"/>
          <p:cNvPicPr>
            <a:picLocks noChangeAspect="1" noChangeArrowheads="1"/>
          </p:cNvPicPr>
          <p:nvPr/>
        </p:nvPicPr>
        <p:blipFill>
          <a:blip r:embed="rId3" cstate="print"/>
          <a:srcRect/>
          <a:stretch>
            <a:fillRect/>
          </a:stretch>
        </p:blipFill>
        <p:spPr bwMode="auto">
          <a:xfrm>
            <a:off x="0" y="0"/>
            <a:ext cx="1403648" cy="701824"/>
          </a:xfrm>
          <a:prstGeom prst="rect">
            <a:avLst/>
          </a:prstGeom>
          <a:noFill/>
          <a:ln w="9525">
            <a:noFill/>
            <a:miter lim="800000"/>
            <a:headEnd/>
            <a:tailEnd/>
          </a:ln>
        </p:spPr>
      </p:pic>
      <p:cxnSp>
        <p:nvCxnSpPr>
          <p:cNvPr id="6" name="Straight Connector 5"/>
          <p:cNvCxnSpPr/>
          <p:nvPr/>
        </p:nvCxnSpPr>
        <p:spPr>
          <a:xfrm>
            <a:off x="0" y="1700808"/>
            <a:ext cx="9144000" cy="1588"/>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050" name="Object 2"/>
          <p:cNvGraphicFramePr>
            <a:graphicFrameLocks noChangeAspect="1"/>
          </p:cNvGraphicFramePr>
          <p:nvPr/>
        </p:nvGraphicFramePr>
        <p:xfrm>
          <a:off x="0" y="2564904"/>
          <a:ext cx="752475" cy="765175"/>
        </p:xfrm>
        <a:graphic>
          <a:graphicData uri="http://schemas.openxmlformats.org/presentationml/2006/ole">
            <mc:AlternateContent xmlns:mc="http://schemas.openxmlformats.org/markup-compatibility/2006">
              <mc:Choice xmlns:v="urn:schemas-microsoft-com:vml" Requires="v">
                <p:oleObj spid="_x0000_s2052" name="Photo Editor Photo" r:id="rId4" imgW="762106" imgH="762106" progId="">
                  <p:embed/>
                </p:oleObj>
              </mc:Choice>
              <mc:Fallback>
                <p:oleObj name="Photo Editor Photo" r:id="rId4" imgW="762106" imgH="76210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4904"/>
                        <a:ext cx="7524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0" y="3717032"/>
          <a:ext cx="1266825" cy="615950"/>
        </p:xfrm>
        <a:graphic>
          <a:graphicData uri="http://schemas.openxmlformats.org/presentationml/2006/ole">
            <mc:AlternateContent xmlns:mc="http://schemas.openxmlformats.org/markup-compatibility/2006">
              <mc:Choice xmlns:v="urn:schemas-microsoft-com:vml" Requires="v">
                <p:oleObj spid="_x0000_s2053" name="Photo Editor Photo" r:id="rId6" imgW="1162212" imgH="552527" progId="">
                  <p:embed/>
                </p:oleObj>
              </mc:Choice>
              <mc:Fallback>
                <p:oleObj name="Photo Editor Photo" r:id="rId6" imgW="1162212" imgH="552527"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17032"/>
                        <a:ext cx="12668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4" descr="050217_DH_blue_H transparent background"/>
          <p:cNvPicPr>
            <a:picLocks noChangeAspect="1" noChangeArrowheads="1"/>
          </p:cNvPicPr>
          <p:nvPr/>
        </p:nvPicPr>
        <p:blipFill>
          <a:blip r:embed="rId8" cstate="print"/>
          <a:srcRect/>
          <a:stretch>
            <a:fillRect/>
          </a:stretch>
        </p:blipFill>
        <p:spPr bwMode="auto">
          <a:xfrm>
            <a:off x="0" y="5013176"/>
            <a:ext cx="2652713" cy="698500"/>
          </a:xfrm>
          <a:prstGeom prst="rect">
            <a:avLst/>
          </a:prstGeom>
          <a:noFill/>
        </p:spPr>
      </p:pic>
      <p:pic>
        <p:nvPicPr>
          <p:cNvPr id="2052" name="Picture 4"/>
          <p:cNvPicPr>
            <a:picLocks noChangeAspect="1" noChangeArrowheads="1"/>
          </p:cNvPicPr>
          <p:nvPr/>
        </p:nvPicPr>
        <p:blipFill>
          <a:blip r:embed="rId9" cstate="print"/>
          <a:srcRect/>
          <a:stretch>
            <a:fillRect/>
          </a:stretch>
        </p:blipFill>
        <p:spPr bwMode="auto">
          <a:xfrm>
            <a:off x="1331640" y="2996952"/>
            <a:ext cx="1334592" cy="504000"/>
          </a:xfrm>
          <a:prstGeom prst="rect">
            <a:avLst/>
          </a:prstGeom>
          <a:noFill/>
          <a:ln w="9525">
            <a:noFill/>
            <a:miter lim="800000"/>
            <a:headEnd/>
            <a:tailEnd/>
          </a:ln>
        </p:spPr>
      </p:pic>
      <p:pic>
        <p:nvPicPr>
          <p:cNvPr id="2053" name="Picture 5"/>
          <p:cNvPicPr>
            <a:picLocks noChangeAspect="1" noChangeArrowheads="1"/>
          </p:cNvPicPr>
          <p:nvPr/>
        </p:nvPicPr>
        <p:blipFill>
          <a:blip r:embed="rId10" cstate="print"/>
          <a:srcRect/>
          <a:stretch>
            <a:fillRect/>
          </a:stretch>
        </p:blipFill>
        <p:spPr bwMode="auto">
          <a:xfrm>
            <a:off x="1619672" y="3861048"/>
            <a:ext cx="1032153" cy="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96752"/>
          </a:xfrm>
        </p:spPr>
        <p:txBody>
          <a:bodyPr>
            <a:noAutofit/>
          </a:bodyPr>
          <a:lstStyle/>
          <a:p>
            <a:r>
              <a:rPr lang="en-AU" sz="2800" dirty="0" smtClean="0"/>
              <a:t>Employment Status </a:t>
            </a:r>
            <a:r>
              <a:rPr lang="en-AU" sz="2800" dirty="0" smtClean="0">
                <a:latin typeface="Times New Roman" pitchFamily="18" charset="0"/>
                <a:cs typeface="Times New Roman" pitchFamily="18" charset="0"/>
              </a:rPr>
              <a:t/>
            </a:r>
            <a:br>
              <a:rPr lang="en-AU" sz="2800" dirty="0" smtClean="0">
                <a:latin typeface="Times New Roman" pitchFamily="18" charset="0"/>
                <a:cs typeface="Times New Roman" pitchFamily="18" charset="0"/>
              </a:rPr>
            </a:br>
            <a:r>
              <a:rPr lang="en-AU" sz="2800" dirty="0" smtClean="0">
                <a:cs typeface="Times New Roman" pitchFamily="18" charset="0"/>
              </a:rPr>
              <a:t>Baby Boomers and their Parents at Age 50-59 </a:t>
            </a:r>
            <a:endParaRPr lang="en-AU" sz="2800" dirty="0"/>
          </a:p>
        </p:txBody>
      </p:sp>
      <p:pic>
        <p:nvPicPr>
          <p:cNvPr id="5" name="Picture 2"/>
          <p:cNvPicPr>
            <a:picLocks noChangeAspect="1" noChangeArrowheads="1"/>
          </p:cNvPicPr>
          <p:nvPr/>
        </p:nvPicPr>
        <p:blipFill>
          <a:blip r:embed="rId3" cstate="print"/>
          <a:srcRect/>
          <a:stretch>
            <a:fillRect/>
          </a:stretch>
        </p:blipFill>
        <p:spPr bwMode="auto">
          <a:xfrm>
            <a:off x="0" y="0"/>
            <a:ext cx="1064167" cy="620688"/>
          </a:xfrm>
          <a:prstGeom prst="rect">
            <a:avLst/>
          </a:prstGeom>
          <a:noFill/>
          <a:ln w="9525">
            <a:noFill/>
            <a:miter lim="800000"/>
            <a:headEnd/>
            <a:tailEnd/>
          </a:ln>
        </p:spPr>
      </p:pic>
      <p:cxnSp>
        <p:nvCxnSpPr>
          <p:cNvPr id="7" name="Straight Connector 6"/>
          <p:cNvCxnSpPr/>
          <p:nvPr/>
        </p:nvCxnSpPr>
        <p:spPr>
          <a:xfrm>
            <a:off x="0" y="1196752"/>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nvGraphicFramePr>
        <p:xfrm>
          <a:off x="683568" y="1556792"/>
          <a:ext cx="7920880" cy="4608512"/>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Arrow Connector 10"/>
          <p:cNvCxnSpPr/>
          <p:nvPr/>
        </p:nvCxnSpPr>
        <p:spPr>
          <a:xfrm flipV="1">
            <a:off x="2915816" y="2060848"/>
            <a:ext cx="2736304"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581001"/>
            <a:ext cx="4211960" cy="276999"/>
          </a:xfrm>
          <a:prstGeom prst="rect">
            <a:avLst/>
          </a:prstGeom>
          <a:noFill/>
        </p:spPr>
        <p:txBody>
          <a:bodyPr wrap="square" rtlCol="0">
            <a:spAutoFit/>
          </a:bodyPr>
          <a:lstStyle/>
          <a:p>
            <a:r>
              <a:rPr lang="en-AU" sz="1200" dirty="0" smtClean="0">
                <a:latin typeface="Book Antiqua" pitchFamily="18" charset="0"/>
              </a:rPr>
              <a:t>Source:  ABS; National Health Survey, 1989-90; 2007-08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n-AU" sz="2800" dirty="0" smtClean="0"/>
              <a:t>Employment Status by Gender </a:t>
            </a:r>
            <a:r>
              <a:rPr lang="en-AU" sz="2800" dirty="0" smtClean="0">
                <a:latin typeface="Times New Roman" pitchFamily="18" charset="0"/>
                <a:cs typeface="Times New Roman" pitchFamily="18" charset="0"/>
              </a:rPr>
              <a:t/>
            </a:r>
            <a:br>
              <a:rPr lang="en-AU" sz="2800" dirty="0" smtClean="0">
                <a:latin typeface="Times New Roman" pitchFamily="18" charset="0"/>
                <a:cs typeface="Times New Roman" pitchFamily="18" charset="0"/>
              </a:rPr>
            </a:br>
            <a:r>
              <a:rPr lang="en-AU" sz="2800" dirty="0" smtClean="0">
                <a:cs typeface="Times New Roman" pitchFamily="18" charset="0"/>
              </a:rPr>
              <a:t>Baby Boomers and their Parents at Age 50-59 </a:t>
            </a:r>
            <a:endParaRPr lang="en-AU" sz="2800" dirty="0"/>
          </a:p>
        </p:txBody>
      </p:sp>
      <p:pic>
        <p:nvPicPr>
          <p:cNvPr id="5" name="Picture 2"/>
          <p:cNvPicPr>
            <a:picLocks noChangeAspect="1" noChangeArrowheads="1"/>
          </p:cNvPicPr>
          <p:nvPr/>
        </p:nvPicPr>
        <p:blipFill>
          <a:blip r:embed="rId3" cstate="print"/>
          <a:srcRect/>
          <a:stretch>
            <a:fillRect/>
          </a:stretch>
        </p:blipFill>
        <p:spPr bwMode="auto">
          <a:xfrm>
            <a:off x="0" y="1"/>
            <a:ext cx="1068720" cy="476672"/>
          </a:xfrm>
          <a:prstGeom prst="rect">
            <a:avLst/>
          </a:prstGeom>
          <a:noFill/>
          <a:ln w="9525">
            <a:noFill/>
            <a:miter lim="800000"/>
            <a:headEnd/>
            <a:tailEnd/>
          </a:ln>
        </p:spPr>
      </p:pic>
      <p:sp>
        <p:nvSpPr>
          <p:cNvPr id="6" name="TextBox 5"/>
          <p:cNvSpPr txBox="1"/>
          <p:nvPr/>
        </p:nvSpPr>
        <p:spPr>
          <a:xfrm>
            <a:off x="0" y="6581001"/>
            <a:ext cx="4211960" cy="276999"/>
          </a:xfrm>
          <a:prstGeom prst="rect">
            <a:avLst/>
          </a:prstGeom>
          <a:noFill/>
        </p:spPr>
        <p:txBody>
          <a:bodyPr wrap="square" rtlCol="0">
            <a:spAutoFit/>
          </a:bodyPr>
          <a:lstStyle/>
          <a:p>
            <a:r>
              <a:rPr lang="en-AU" sz="1200" dirty="0" smtClean="0">
                <a:latin typeface="Book Antiqua" pitchFamily="18" charset="0"/>
              </a:rPr>
              <a:t>Source:  ABS; National Health Survey, 1989-90; 2007-08</a:t>
            </a:r>
          </a:p>
        </p:txBody>
      </p:sp>
      <p:cxnSp>
        <p:nvCxnSpPr>
          <p:cNvPr id="8" name="Straight Connector 7"/>
          <p:cNvCxnSpPr/>
          <p:nvPr/>
        </p:nvCxnSpPr>
        <p:spPr>
          <a:xfrm>
            <a:off x="0" y="1268760"/>
            <a:ext cx="91440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nvGraphicFramePr>
        <p:xfrm>
          <a:off x="323528" y="1340768"/>
          <a:ext cx="8424936" cy="5256584"/>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p:cNvCxnSpPr/>
          <p:nvPr/>
        </p:nvCxnSpPr>
        <p:spPr>
          <a:xfrm flipV="1">
            <a:off x="5796136" y="2564904"/>
            <a:ext cx="1512168" cy="9361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47664" y="1844824"/>
            <a:ext cx="1152128"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417638"/>
          </a:xfrm>
        </p:spPr>
        <p:txBody>
          <a:bodyPr>
            <a:normAutofit/>
          </a:bodyPr>
          <a:lstStyle/>
          <a:p>
            <a:r>
              <a:rPr lang="en-AU" sz="2800" dirty="0" smtClean="0"/>
              <a:t>Children Ever Born </a:t>
            </a:r>
            <a:r>
              <a:rPr lang="en-AU" sz="2800" dirty="0" smtClean="0">
                <a:latin typeface="Times New Roman" pitchFamily="18" charset="0"/>
                <a:cs typeface="Times New Roman" pitchFamily="18" charset="0"/>
              </a:rPr>
              <a:t/>
            </a:r>
            <a:br>
              <a:rPr lang="en-AU" sz="2800" dirty="0" smtClean="0">
                <a:latin typeface="Times New Roman" pitchFamily="18" charset="0"/>
                <a:cs typeface="Times New Roman" pitchFamily="18" charset="0"/>
              </a:rPr>
            </a:br>
            <a:r>
              <a:rPr lang="en-AU" sz="2800" dirty="0" smtClean="0">
                <a:latin typeface="Times New Roman" pitchFamily="18" charset="0"/>
                <a:cs typeface="Times New Roman" pitchFamily="18" charset="0"/>
              </a:rPr>
              <a:t>Females – Pre-war Cohort and </a:t>
            </a:r>
            <a:r>
              <a:rPr lang="en-AU" sz="2800" dirty="0" smtClean="0">
                <a:cs typeface="Times New Roman" pitchFamily="18" charset="0"/>
              </a:rPr>
              <a:t>Baby Boomers </a:t>
            </a:r>
            <a:br>
              <a:rPr lang="en-AU" sz="2800" dirty="0" smtClean="0">
                <a:cs typeface="Times New Roman" pitchFamily="18" charset="0"/>
              </a:rPr>
            </a:br>
            <a:r>
              <a:rPr lang="en-AU" sz="2800" dirty="0" smtClean="0">
                <a:cs typeface="Times New Roman" pitchFamily="18" charset="0"/>
              </a:rPr>
              <a:t>Age 50-59 </a:t>
            </a:r>
            <a:endParaRPr lang="en-AU" sz="2800" dirty="0"/>
          </a:p>
        </p:txBody>
      </p:sp>
      <p:cxnSp>
        <p:nvCxnSpPr>
          <p:cNvPr id="5" name="Straight Connector 4"/>
          <p:cNvCxnSpPr/>
          <p:nvPr/>
        </p:nvCxnSpPr>
        <p:spPr>
          <a:xfrm>
            <a:off x="0" y="141277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547664" cy="692696"/>
          </a:xfrm>
          <a:prstGeom prst="rect">
            <a:avLst/>
          </a:prstGeom>
          <a:noFill/>
          <a:ln w="9525">
            <a:noFill/>
            <a:miter lim="800000"/>
            <a:headEnd/>
            <a:tailEnd/>
          </a:ln>
        </p:spPr>
      </p:pic>
      <p:sp>
        <p:nvSpPr>
          <p:cNvPr id="9" name="TextBox 8"/>
          <p:cNvSpPr txBox="1"/>
          <p:nvPr/>
        </p:nvSpPr>
        <p:spPr>
          <a:xfrm>
            <a:off x="0" y="6581001"/>
            <a:ext cx="2952328" cy="276999"/>
          </a:xfrm>
          <a:prstGeom prst="rect">
            <a:avLst/>
          </a:prstGeom>
          <a:noFill/>
        </p:spPr>
        <p:txBody>
          <a:bodyPr wrap="square" rtlCol="0">
            <a:spAutoFit/>
          </a:bodyPr>
          <a:lstStyle/>
          <a:p>
            <a:r>
              <a:rPr lang="en-AU" sz="1200" dirty="0" smtClean="0">
                <a:latin typeface="Book Antiqua" pitchFamily="18" charset="0"/>
              </a:rPr>
              <a:t>Source:  ABS Census, 1986; 2006</a:t>
            </a:r>
            <a:endParaRPr lang="en-AU" sz="1200" dirty="0">
              <a:latin typeface="Book Antiqua" pitchFamily="18" charset="0"/>
            </a:endParaRPr>
          </a:p>
        </p:txBody>
      </p:sp>
      <p:graphicFrame>
        <p:nvGraphicFramePr>
          <p:cNvPr id="7" name="Chart 6"/>
          <p:cNvGraphicFramePr/>
          <p:nvPr/>
        </p:nvGraphicFramePr>
        <p:xfrm>
          <a:off x="467544" y="1628800"/>
          <a:ext cx="7992888" cy="4680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54360"/>
          </a:xfrm>
        </p:spPr>
        <p:txBody>
          <a:bodyPr>
            <a:normAutofit/>
          </a:bodyPr>
          <a:lstStyle/>
          <a:p>
            <a:r>
              <a:rPr lang="en-US" sz="3200" dirty="0" smtClean="0"/>
              <a:t>Implications for Health</a:t>
            </a:r>
            <a:endParaRPr lang="en-US" sz="3200" dirty="0"/>
          </a:p>
        </p:txBody>
      </p:sp>
      <p:sp>
        <p:nvSpPr>
          <p:cNvPr id="3" name="Content Placeholder 2"/>
          <p:cNvSpPr>
            <a:spLocks noGrp="1"/>
          </p:cNvSpPr>
          <p:nvPr>
            <p:ph idx="1"/>
          </p:nvPr>
        </p:nvSpPr>
        <p:spPr>
          <a:xfrm>
            <a:off x="395536" y="1196752"/>
            <a:ext cx="8229600" cy="5445224"/>
          </a:xfrm>
        </p:spPr>
        <p:txBody>
          <a:bodyPr>
            <a:noAutofit/>
          </a:bodyPr>
          <a:lstStyle/>
          <a:p>
            <a:pPr>
              <a:buFont typeface="Wingdings" pitchFamily="2" charset="2"/>
              <a:buChar char="Ø"/>
            </a:pPr>
            <a:r>
              <a:rPr lang="en-AU" sz="2000" dirty="0" smtClean="0">
                <a:latin typeface="Book Antiqua" pitchFamily="18" charset="0"/>
              </a:rPr>
              <a:t>Reduced social support</a:t>
            </a:r>
          </a:p>
          <a:p>
            <a:pPr lvl="1">
              <a:buFont typeface="Wingdings" pitchFamily="2" charset="2"/>
              <a:buChar char="Ø"/>
            </a:pPr>
            <a:r>
              <a:rPr lang="en-AU" sz="1600" dirty="0" smtClean="0">
                <a:latin typeface="Book Antiqua" pitchFamily="18" charset="0"/>
              </a:rPr>
              <a:t>Higher proportions divorced</a:t>
            </a:r>
          </a:p>
          <a:p>
            <a:pPr lvl="1">
              <a:buFont typeface="Wingdings" pitchFamily="2" charset="2"/>
              <a:buChar char="Ø"/>
            </a:pPr>
            <a:r>
              <a:rPr lang="en-AU" sz="1600" dirty="0" smtClean="0">
                <a:latin typeface="Book Antiqua" pitchFamily="18" charset="0"/>
              </a:rPr>
              <a:t>Fewer children</a:t>
            </a:r>
          </a:p>
          <a:p>
            <a:pPr lvl="1">
              <a:buFont typeface="Wingdings" pitchFamily="2" charset="2"/>
              <a:buChar char="Ø"/>
            </a:pPr>
            <a:r>
              <a:rPr lang="en-AU" sz="1600" dirty="0" smtClean="0">
                <a:latin typeface="Book Antiqua" pitchFamily="18" charset="0"/>
              </a:rPr>
              <a:t>Higher proportions living alone </a:t>
            </a:r>
          </a:p>
          <a:p>
            <a:pPr lvl="1">
              <a:buNone/>
            </a:pPr>
            <a:endParaRPr lang="en-AU" sz="1050" dirty="0" smtClean="0">
              <a:latin typeface="Book Antiqua" pitchFamily="18" charset="0"/>
            </a:endParaRPr>
          </a:p>
          <a:p>
            <a:pPr lvl="1">
              <a:buNone/>
            </a:pPr>
            <a:endParaRPr lang="en-AU" sz="1050" dirty="0" smtClean="0">
              <a:latin typeface="Book Antiqua" pitchFamily="18" charset="0"/>
            </a:endParaRPr>
          </a:p>
          <a:p>
            <a:pPr>
              <a:buFont typeface="Wingdings" pitchFamily="2" charset="2"/>
              <a:buChar char="Ø"/>
            </a:pPr>
            <a:r>
              <a:rPr lang="en-AU" sz="2000" dirty="0" smtClean="0">
                <a:latin typeface="Book Antiqua" pitchFamily="18" charset="0"/>
              </a:rPr>
              <a:t>Multiple commitments extended over longer time</a:t>
            </a:r>
          </a:p>
          <a:p>
            <a:pPr lvl="1">
              <a:buFont typeface="Wingdings" pitchFamily="2" charset="2"/>
              <a:buChar char="Ø"/>
            </a:pPr>
            <a:r>
              <a:rPr lang="en-AU" sz="1600" dirty="0" smtClean="0">
                <a:latin typeface="Book Antiqua" pitchFamily="18" charset="0"/>
              </a:rPr>
              <a:t>The sandwich generation</a:t>
            </a:r>
          </a:p>
          <a:p>
            <a:pPr lvl="1">
              <a:buFont typeface="Wingdings" pitchFamily="2" charset="2"/>
              <a:buChar char="Ø"/>
            </a:pPr>
            <a:r>
              <a:rPr lang="en-AU" sz="1600" dirty="0" smtClean="0">
                <a:latin typeface="Book Antiqua" pitchFamily="18" charset="0"/>
              </a:rPr>
              <a:t>Women in paid work and caring</a:t>
            </a:r>
            <a:endParaRPr lang="en-AU" sz="2000" dirty="0" smtClean="0">
              <a:latin typeface="Book Antiqua" pitchFamily="18" charset="0"/>
            </a:endParaRPr>
          </a:p>
          <a:p>
            <a:pPr>
              <a:buNone/>
            </a:pPr>
            <a:endParaRPr lang="en-AU" sz="1050" dirty="0" smtClean="0">
              <a:latin typeface="Book Antiqua" pitchFamily="18" charset="0"/>
            </a:endParaRPr>
          </a:p>
          <a:p>
            <a:pPr>
              <a:buFont typeface="Wingdings" pitchFamily="2" charset="2"/>
              <a:buChar char="Ø"/>
            </a:pPr>
            <a:r>
              <a:rPr lang="en-AU" sz="2000" dirty="0" smtClean="0">
                <a:latin typeface="Book Antiqua" pitchFamily="18" charset="0"/>
              </a:rPr>
              <a:t>More uncertainty in relation to work and relationships</a:t>
            </a:r>
          </a:p>
          <a:p>
            <a:pPr>
              <a:buNone/>
            </a:pPr>
            <a:endParaRPr lang="en-AU" sz="2000" dirty="0" smtClean="0">
              <a:latin typeface="Book Antiqua" pitchFamily="18" charset="0"/>
            </a:endParaRPr>
          </a:p>
          <a:p>
            <a:pPr>
              <a:buFont typeface="Wingdings" pitchFamily="2" charset="2"/>
              <a:buChar char="Ø"/>
            </a:pPr>
            <a:r>
              <a:rPr lang="en-AU" sz="2000" dirty="0" smtClean="0">
                <a:latin typeface="Book Antiqua" pitchFamily="18" charset="0"/>
              </a:rPr>
              <a:t>More diversity</a:t>
            </a:r>
          </a:p>
          <a:p>
            <a:pPr lvl="1">
              <a:buFont typeface="Wingdings" pitchFamily="2" charset="2"/>
              <a:buChar char="Ø"/>
            </a:pPr>
            <a:r>
              <a:rPr lang="en-AU" sz="1600" dirty="0" smtClean="0">
                <a:latin typeface="Book Antiqua" pitchFamily="18" charset="0"/>
              </a:rPr>
              <a:t>Education</a:t>
            </a:r>
          </a:p>
          <a:p>
            <a:pPr lvl="1">
              <a:buFont typeface="Wingdings" pitchFamily="2" charset="2"/>
              <a:buChar char="Ø"/>
            </a:pPr>
            <a:r>
              <a:rPr lang="en-AU" sz="1600" dirty="0" smtClean="0">
                <a:latin typeface="Book Antiqua" pitchFamily="18" charset="0"/>
              </a:rPr>
              <a:t>Family structures</a:t>
            </a:r>
          </a:p>
          <a:p>
            <a:pPr lvl="1">
              <a:buFont typeface="Wingdings" pitchFamily="2" charset="2"/>
              <a:buChar char="Ø"/>
            </a:pPr>
            <a:r>
              <a:rPr lang="en-AU" sz="1600" dirty="0" smtClean="0">
                <a:latin typeface="Book Antiqua" pitchFamily="18" charset="0"/>
              </a:rPr>
              <a:t>Experiences</a:t>
            </a:r>
          </a:p>
          <a:p>
            <a:pPr lvl="1">
              <a:buFont typeface="Wingdings" pitchFamily="2" charset="2"/>
              <a:buChar char="Ø"/>
            </a:pPr>
            <a:r>
              <a:rPr lang="en-AU" sz="1600" dirty="0" smtClean="0">
                <a:latin typeface="Book Antiqua" pitchFamily="18" charset="0"/>
              </a:rPr>
              <a:t>Marital status</a:t>
            </a:r>
          </a:p>
          <a:p>
            <a:pPr>
              <a:buFont typeface="Wingdings" pitchFamily="2" charset="2"/>
              <a:buChar char="Ø"/>
            </a:pPr>
            <a:endParaRPr lang="en-AU" sz="2000" dirty="0" smtClean="0">
              <a:latin typeface="Book Antiqua" pitchFamily="18" charset="0"/>
            </a:endParaRPr>
          </a:p>
          <a:p>
            <a:pPr>
              <a:buNone/>
            </a:pPr>
            <a:endParaRPr lang="en-AU" sz="1200" dirty="0" smtClean="0">
              <a:latin typeface="Book Antiqua" pitchFamily="18" charset="0"/>
            </a:endParaRPr>
          </a:p>
        </p:txBody>
      </p:sp>
      <p:cxnSp>
        <p:nvCxnSpPr>
          <p:cNvPr id="5" name="Straight Connector 4"/>
          <p:cNvCxnSpPr/>
          <p:nvPr/>
        </p:nvCxnSpPr>
        <p:spPr>
          <a:xfrm>
            <a:off x="0" y="1052736"/>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043608" cy="548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62674"/>
          </a:xfrm>
        </p:spPr>
        <p:txBody>
          <a:bodyPr/>
          <a:lstStyle/>
          <a:p>
            <a:r>
              <a:rPr lang="en-AU" dirty="0" smtClean="0"/>
              <a:t>Impact of Social Change</a:t>
            </a:r>
            <a:br>
              <a:rPr lang="en-AU" dirty="0" smtClean="0"/>
            </a:br>
            <a:r>
              <a:rPr lang="en-AU" sz="3200" dirty="0" smtClean="0"/>
              <a:t>- Lifestyle</a:t>
            </a:r>
            <a:endParaRPr lang="en-AU" dirty="0"/>
          </a:p>
        </p:txBody>
      </p:sp>
      <p:pic>
        <p:nvPicPr>
          <p:cNvPr id="34818" name="Picture 2" descr="http://www.bbc.co.uk/history/british/easterrising/images/af/af05_t02.jpg"/>
          <p:cNvPicPr>
            <a:picLocks noChangeAspect="1" noChangeArrowheads="1"/>
          </p:cNvPicPr>
          <p:nvPr/>
        </p:nvPicPr>
        <p:blipFill>
          <a:blip r:embed="rId3" cstate="print"/>
          <a:srcRect/>
          <a:stretch>
            <a:fillRect/>
          </a:stretch>
        </p:blipFill>
        <p:spPr bwMode="auto">
          <a:xfrm>
            <a:off x="0" y="0"/>
            <a:ext cx="3104640" cy="2376000"/>
          </a:xfrm>
          <a:prstGeom prst="rect">
            <a:avLst/>
          </a:prstGeom>
          <a:noFill/>
        </p:spPr>
      </p:pic>
      <p:pic>
        <p:nvPicPr>
          <p:cNvPr id="34820" name="Picture 4" descr="http://www.speedace.info/speedace_images/VW_hippie_peace_camper_kombi_wagen.jpg"/>
          <p:cNvPicPr>
            <a:picLocks noChangeAspect="1" noChangeArrowheads="1"/>
          </p:cNvPicPr>
          <p:nvPr/>
        </p:nvPicPr>
        <p:blipFill>
          <a:blip r:embed="rId4" cstate="print"/>
          <a:srcRect/>
          <a:stretch>
            <a:fillRect/>
          </a:stretch>
        </p:blipFill>
        <p:spPr bwMode="auto">
          <a:xfrm>
            <a:off x="4993762" y="4158000"/>
            <a:ext cx="4150238" cy="270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11560" y="548680"/>
            <a:ext cx="8229600" cy="712788"/>
          </a:xfrm>
        </p:spPr>
        <p:txBody>
          <a:bodyPr>
            <a:normAutofit fontScale="90000"/>
          </a:bodyPr>
          <a:lstStyle/>
          <a:p>
            <a:r>
              <a:rPr lang="en-AU" sz="3600" dirty="0" smtClean="0"/>
              <a:t>Increased Food Variety &amp; Food Availability</a:t>
            </a:r>
            <a:endParaRPr lang="en-AU" sz="3600" dirty="0"/>
          </a:p>
        </p:txBody>
      </p:sp>
      <p:sp>
        <p:nvSpPr>
          <p:cNvPr id="220168" name="Rectangle 8"/>
          <p:cNvSpPr>
            <a:spLocks noGrp="1" noChangeArrowheads="1"/>
          </p:cNvSpPr>
          <p:nvPr>
            <p:ph sz="quarter" idx="1"/>
          </p:nvPr>
        </p:nvSpPr>
        <p:spPr>
          <a:xfrm>
            <a:off x="381000" y="3657600"/>
            <a:ext cx="4038600" cy="2874963"/>
          </a:xfrm>
        </p:spPr>
        <p:txBody>
          <a:bodyPr/>
          <a:lstStyle/>
          <a:p>
            <a:endParaRPr lang="en-AU" sz="1800"/>
          </a:p>
        </p:txBody>
      </p:sp>
      <p:sp>
        <p:nvSpPr>
          <p:cNvPr id="220169" name="Rectangle 9"/>
          <p:cNvSpPr>
            <a:spLocks noGrp="1" noChangeArrowheads="1"/>
          </p:cNvSpPr>
          <p:nvPr>
            <p:ph sz="quarter" idx="2"/>
          </p:nvPr>
        </p:nvSpPr>
        <p:spPr>
          <a:xfrm>
            <a:off x="4800600" y="3657600"/>
            <a:ext cx="4038600" cy="2874963"/>
          </a:xfrm>
        </p:spPr>
        <p:txBody>
          <a:bodyPr/>
          <a:lstStyle/>
          <a:p>
            <a:endParaRPr lang="en-AU" sz="1800"/>
          </a:p>
        </p:txBody>
      </p:sp>
      <p:pic>
        <p:nvPicPr>
          <p:cNvPr id="220171" name="Picture 11" descr="supermarket4"/>
          <p:cNvPicPr>
            <a:picLocks noChangeAspect="1" noChangeArrowheads="1"/>
          </p:cNvPicPr>
          <p:nvPr/>
        </p:nvPicPr>
        <p:blipFill>
          <a:blip r:embed="rId3" cstate="print"/>
          <a:srcRect/>
          <a:stretch>
            <a:fillRect/>
          </a:stretch>
        </p:blipFill>
        <p:spPr bwMode="auto">
          <a:xfrm>
            <a:off x="4788024" y="2132856"/>
            <a:ext cx="4068826" cy="3960000"/>
          </a:xfrm>
          <a:prstGeom prst="rect">
            <a:avLst/>
          </a:prstGeom>
          <a:noFill/>
        </p:spPr>
      </p:pic>
      <p:pic>
        <p:nvPicPr>
          <p:cNvPr id="220181" name="Picture 21"/>
          <p:cNvPicPr>
            <a:picLocks noChangeAspect="1" noChangeArrowheads="1"/>
          </p:cNvPicPr>
          <p:nvPr/>
        </p:nvPicPr>
        <p:blipFill>
          <a:blip r:embed="rId4" cstate="print"/>
          <a:srcRect/>
          <a:stretch>
            <a:fillRect/>
          </a:stretch>
        </p:blipFill>
        <p:spPr bwMode="auto">
          <a:xfrm>
            <a:off x="251520" y="2132856"/>
            <a:ext cx="4058302" cy="3960000"/>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print"/>
          <a:srcRect/>
          <a:stretch>
            <a:fillRect/>
          </a:stretch>
        </p:blipFill>
        <p:spPr bwMode="auto">
          <a:xfrm>
            <a:off x="0" y="0"/>
            <a:ext cx="1331640" cy="665820"/>
          </a:xfrm>
          <a:prstGeom prst="rect">
            <a:avLst/>
          </a:prstGeom>
          <a:noFill/>
          <a:ln w="9525">
            <a:noFill/>
            <a:miter lim="800000"/>
            <a:headEnd/>
            <a:tailEnd/>
          </a:ln>
        </p:spPr>
      </p:pic>
      <p:cxnSp>
        <p:nvCxnSpPr>
          <p:cNvPr id="10" name="Straight Connector 9"/>
          <p:cNvCxnSpPr/>
          <p:nvPr/>
        </p:nvCxnSpPr>
        <p:spPr>
          <a:xfrm>
            <a:off x="0" y="1412776"/>
            <a:ext cx="914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half" idx="3"/>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60648"/>
            <a:ext cx="8229600" cy="778098"/>
          </a:xfrm>
        </p:spPr>
        <p:txBody>
          <a:bodyPr>
            <a:normAutofit/>
          </a:bodyPr>
          <a:lstStyle/>
          <a:p>
            <a:r>
              <a:rPr lang="en-AU" sz="3600" dirty="0" smtClean="0"/>
              <a:t>Changes to Physical Activity Levels</a:t>
            </a:r>
            <a:endParaRPr lang="en-US" sz="3600" dirty="0"/>
          </a:p>
        </p:txBody>
      </p:sp>
      <p:graphicFrame>
        <p:nvGraphicFramePr>
          <p:cNvPr id="5" name="Table 4"/>
          <p:cNvGraphicFramePr>
            <a:graphicFrameLocks noGrp="1"/>
          </p:cNvGraphicFramePr>
          <p:nvPr/>
        </p:nvGraphicFramePr>
        <p:xfrm>
          <a:off x="251520" y="1124744"/>
          <a:ext cx="8640962" cy="5462327"/>
        </p:xfrm>
        <a:graphic>
          <a:graphicData uri="http://schemas.openxmlformats.org/drawingml/2006/table">
            <a:tbl>
              <a:tblPr/>
              <a:tblGrid>
                <a:gridCol w="2520280"/>
                <a:gridCol w="1748092"/>
                <a:gridCol w="2500380"/>
                <a:gridCol w="1872210"/>
              </a:tblGrid>
              <a:tr h="342897">
                <a:tc>
                  <a:txBody>
                    <a:bodyPr/>
                    <a:lstStyle/>
                    <a:p>
                      <a:pPr algn="l" hangingPunct="0">
                        <a:spcAft>
                          <a:spcPts val="0"/>
                        </a:spcAft>
                      </a:pPr>
                      <a:r>
                        <a:rPr lang="en-AU" sz="1800" b="1" dirty="0" smtClean="0">
                          <a:latin typeface="Times New Roman"/>
                          <a:ea typeface="Times New Roman"/>
                        </a:rPr>
                        <a:t>Activity</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0">
                        <a:lnSpc>
                          <a:spcPct val="100000"/>
                        </a:lnSpc>
                        <a:spcBef>
                          <a:spcPts val="0"/>
                        </a:spcBef>
                        <a:spcAft>
                          <a:spcPts val="0"/>
                        </a:spcAft>
                        <a:buClrTx/>
                        <a:buSzTx/>
                        <a:buFontTx/>
                        <a:buNone/>
                        <a:tabLst/>
                        <a:defRPr/>
                      </a:pPr>
                      <a:r>
                        <a:rPr lang="en-GB" sz="1800" b="1" dirty="0" smtClean="0">
                          <a:latin typeface="Times New Roman"/>
                          <a:ea typeface="Times New Roman"/>
                        </a:rPr>
                        <a:t>Calories Burned</a:t>
                      </a:r>
                      <a:endParaRPr lang="en-US" sz="1800" b="1" dirty="0" smtClean="0">
                        <a:latin typeface="Times New Roman"/>
                        <a:ea typeface="Times New Roman"/>
                      </a:endParaRPr>
                    </a:p>
                    <a:p>
                      <a:pPr algn="r" hangingPunct="0">
                        <a:spcAft>
                          <a:spcPts val="0"/>
                        </a:spcAft>
                      </a:pP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AU" sz="1800" b="1" dirty="0" smtClean="0">
                          <a:latin typeface="Times New Roman"/>
                          <a:ea typeface="Times New Roman"/>
                        </a:rPr>
                        <a:t>Activity</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800" b="1" dirty="0" smtClean="0">
                          <a:latin typeface="Times New Roman"/>
                          <a:ea typeface="Times New Roman"/>
                        </a:rPr>
                        <a:t>Calories Burned</a:t>
                      </a:r>
                      <a:endParaRPr lang="en-US" sz="1800" b="1" dirty="0" smtClean="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94">
                <a:tc>
                  <a:txBody>
                    <a:bodyPr/>
                    <a:lstStyle/>
                    <a:p>
                      <a:pPr algn="l" hangingPunct="0">
                        <a:spcAft>
                          <a:spcPts val="0"/>
                        </a:spcAft>
                      </a:pPr>
                      <a:r>
                        <a:rPr lang="en-GB" sz="1800" b="0" dirty="0">
                          <a:latin typeface="Times New Roman"/>
                          <a:ea typeface="Times New Roman"/>
                        </a:rPr>
                        <a:t>Email Colleague 1 min</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2</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Walk to colleague’s office – 1 </a:t>
                      </a:r>
                      <a:r>
                        <a:rPr lang="en-GB" sz="1800" b="0" dirty="0" smtClean="0">
                          <a:latin typeface="Times New Roman"/>
                          <a:ea typeface="Times New Roman"/>
                        </a:rPr>
                        <a:t>min</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4</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94">
                <a:tc>
                  <a:txBody>
                    <a:bodyPr/>
                    <a:lstStyle/>
                    <a:p>
                      <a:pPr algn="l" hangingPunct="0">
                        <a:spcAft>
                          <a:spcPts val="0"/>
                        </a:spcAft>
                      </a:pPr>
                      <a:r>
                        <a:rPr lang="en-GB" sz="1800" b="0" dirty="0">
                          <a:latin typeface="Times New Roman"/>
                          <a:ea typeface="Times New Roman"/>
                        </a:rPr>
                        <a:t>Ride Elevator – 2 </a:t>
                      </a:r>
                      <a:r>
                        <a:rPr lang="en-GB" sz="1800" b="0" dirty="0" err="1">
                          <a:latin typeface="Times New Roman"/>
                          <a:ea typeface="Times New Roman"/>
                        </a:rPr>
                        <a:t>mins</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3</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Take stairs – 2 min</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19</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94">
                <a:tc>
                  <a:txBody>
                    <a:bodyPr/>
                    <a:lstStyle/>
                    <a:p>
                      <a:pPr algn="l" hangingPunct="0">
                        <a:spcAft>
                          <a:spcPts val="0"/>
                        </a:spcAft>
                      </a:pPr>
                      <a:r>
                        <a:rPr lang="en-GB" sz="1800" b="0" dirty="0">
                          <a:latin typeface="Times New Roman"/>
                          <a:ea typeface="Times New Roman"/>
                        </a:rPr>
                        <a:t>Order take-out – 1 min</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1</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Cook meal</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70</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94">
                <a:tc>
                  <a:txBody>
                    <a:bodyPr/>
                    <a:lstStyle/>
                    <a:p>
                      <a:pPr algn="l" hangingPunct="0">
                        <a:spcAft>
                          <a:spcPts val="0"/>
                        </a:spcAft>
                      </a:pPr>
                      <a:r>
                        <a:rPr lang="en-GB" sz="1800" b="0" dirty="0">
                          <a:latin typeface="Times New Roman"/>
                          <a:ea typeface="Times New Roman"/>
                        </a:rPr>
                        <a:t>Load dishwasher – 10 min</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23</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Wash dishes</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80</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359">
                <a:tc>
                  <a:txBody>
                    <a:bodyPr/>
                    <a:lstStyle/>
                    <a:p>
                      <a:pPr algn="l" hangingPunct="0">
                        <a:spcAft>
                          <a:spcPts val="0"/>
                        </a:spcAft>
                      </a:pPr>
                      <a:r>
                        <a:rPr lang="en-GB" sz="1800" b="0" dirty="0">
                          <a:latin typeface="Times New Roman"/>
                          <a:ea typeface="Times New Roman"/>
                        </a:rPr>
                        <a:t>Watch TV - </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35</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Play cards</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52</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hangingPunct="0">
                        <a:spcAft>
                          <a:spcPts val="0"/>
                        </a:spcAft>
                      </a:pPr>
                      <a:r>
                        <a:rPr lang="en-GB" sz="1800" b="0" dirty="0">
                          <a:latin typeface="Times New Roman"/>
                          <a:ea typeface="Times New Roman"/>
                        </a:rPr>
                        <a:t>Go to car wash</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35</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Wash car at home</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104</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l" hangingPunct="0">
                        <a:spcAft>
                          <a:spcPts val="0"/>
                        </a:spcAft>
                      </a:pPr>
                      <a:r>
                        <a:rPr lang="en-GB" sz="1800" b="0">
                          <a:latin typeface="Times New Roman"/>
                          <a:ea typeface="Times New Roman"/>
                        </a:rPr>
                        <a:t>Play video game</a:t>
                      </a:r>
                      <a:endParaRPr lang="en-US" sz="18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53</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Play basketball</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280</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040">
                <a:tc>
                  <a:txBody>
                    <a:bodyPr/>
                    <a:lstStyle/>
                    <a:p>
                      <a:pPr algn="l" hangingPunct="0">
                        <a:spcAft>
                          <a:spcPts val="0"/>
                        </a:spcAft>
                      </a:pPr>
                      <a:r>
                        <a:rPr lang="en-GB" sz="1800" b="0" dirty="0">
                          <a:latin typeface="Times New Roman"/>
                          <a:ea typeface="Times New Roman"/>
                        </a:rPr>
                        <a:t>Mow lawn/ride-on mower</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88</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800" b="0" dirty="0">
                          <a:latin typeface="Times New Roman"/>
                          <a:ea typeface="Times New Roman"/>
                        </a:rPr>
                        <a:t>Mow lawn/power mower</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en-GB" sz="1800" b="0" dirty="0">
                          <a:latin typeface="Times New Roman"/>
                          <a:ea typeface="Times New Roman"/>
                        </a:rPr>
                        <a:t>280</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7" name="Straight Connector 6"/>
          <p:cNvCxnSpPr/>
          <p:nvPr/>
        </p:nvCxnSpPr>
        <p:spPr>
          <a:xfrm>
            <a:off x="0" y="1124744"/>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print"/>
          <a:srcRect/>
          <a:stretch>
            <a:fillRect/>
          </a:stretch>
        </p:blipFill>
        <p:spPr bwMode="auto">
          <a:xfrm>
            <a:off x="0" y="0"/>
            <a:ext cx="971600" cy="485800"/>
          </a:xfrm>
          <a:prstGeom prst="rect">
            <a:avLst/>
          </a:prstGeom>
          <a:noFill/>
          <a:ln w="9525">
            <a:noFill/>
            <a:miter lim="800000"/>
            <a:headEnd/>
            <a:tailEnd/>
          </a:ln>
        </p:spPr>
      </p:pic>
      <p:sp>
        <p:nvSpPr>
          <p:cNvPr id="6" name="TextBox 5"/>
          <p:cNvSpPr txBox="1"/>
          <p:nvPr/>
        </p:nvSpPr>
        <p:spPr>
          <a:xfrm>
            <a:off x="0" y="6581001"/>
            <a:ext cx="3779912" cy="276999"/>
          </a:xfrm>
          <a:prstGeom prst="rect">
            <a:avLst/>
          </a:prstGeom>
          <a:noFill/>
        </p:spPr>
        <p:txBody>
          <a:bodyPr wrap="square" rtlCol="0">
            <a:spAutoFit/>
          </a:bodyPr>
          <a:lstStyle/>
          <a:p>
            <a:r>
              <a:rPr lang="en-AU" sz="1200" dirty="0" smtClean="0"/>
              <a:t>Source:  OECD ......</a:t>
            </a:r>
            <a:endParaRPr lang="en-US" sz="1200" dirty="0"/>
          </a:p>
        </p:txBody>
      </p:sp>
      <p:sp>
        <p:nvSpPr>
          <p:cNvPr id="9" name="Oval 8"/>
          <p:cNvSpPr/>
          <p:nvPr/>
        </p:nvSpPr>
        <p:spPr>
          <a:xfrm>
            <a:off x="0" y="5445224"/>
            <a:ext cx="87484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39552" y="404664"/>
            <a:ext cx="8229600" cy="712788"/>
          </a:xfrm>
        </p:spPr>
        <p:txBody>
          <a:bodyPr>
            <a:normAutofit fontScale="90000"/>
          </a:bodyPr>
          <a:lstStyle/>
          <a:p>
            <a:r>
              <a:rPr lang="en-AU" sz="4400" b="0" dirty="0"/>
              <a:t>Changes in Lifestyle Patterns</a:t>
            </a:r>
          </a:p>
        </p:txBody>
      </p:sp>
      <p:sp>
        <p:nvSpPr>
          <p:cNvPr id="231427" name="Rectangle 3"/>
          <p:cNvSpPr>
            <a:spLocks noGrp="1" noChangeArrowheads="1"/>
          </p:cNvSpPr>
          <p:nvPr>
            <p:ph type="body" sz="half" idx="3"/>
          </p:nvPr>
        </p:nvSpPr>
        <p:spPr>
          <a:xfrm>
            <a:off x="533400" y="1371600"/>
            <a:ext cx="8229600" cy="2189163"/>
          </a:xfrm>
        </p:spPr>
        <p:txBody>
          <a:bodyPr/>
          <a:lstStyle/>
          <a:p>
            <a:pPr>
              <a:buFont typeface="Wingdings" pitchFamily="2" charset="2"/>
              <a:buNone/>
            </a:pPr>
            <a:endParaRPr lang="en-AU" sz="2000" dirty="0"/>
          </a:p>
          <a:p>
            <a:pPr>
              <a:buFont typeface="Wingdings" pitchFamily="2" charset="2"/>
              <a:buChar char="Ø"/>
            </a:pPr>
            <a:r>
              <a:rPr lang="en-AU" dirty="0" smtClean="0"/>
              <a:t>Loss of predictable routine</a:t>
            </a:r>
          </a:p>
          <a:p>
            <a:pPr>
              <a:buFont typeface="Wingdings" pitchFamily="2" charset="2"/>
              <a:buChar char="Ø"/>
            </a:pPr>
            <a:r>
              <a:rPr lang="en-AU" dirty="0" smtClean="0"/>
              <a:t>Demise </a:t>
            </a:r>
            <a:r>
              <a:rPr lang="en-AU" dirty="0"/>
              <a:t>of the 1950s meal system </a:t>
            </a:r>
          </a:p>
          <a:p>
            <a:pPr>
              <a:buFont typeface="Wingdings" pitchFamily="2" charset="2"/>
              <a:buChar char="Ø"/>
            </a:pPr>
            <a:endParaRPr lang="en-AU" b="1" dirty="0"/>
          </a:p>
          <a:p>
            <a:pPr>
              <a:buFont typeface="Wingdings" pitchFamily="2" charset="2"/>
              <a:buChar char="Ø"/>
            </a:pPr>
            <a:endParaRPr lang="en-AU" b="1" dirty="0"/>
          </a:p>
        </p:txBody>
      </p:sp>
      <p:pic>
        <p:nvPicPr>
          <p:cNvPr id="231430" name="Picture 6" descr="Eating in front of TV"/>
          <p:cNvPicPr>
            <a:picLocks noGrp="1" noChangeAspect="1" noChangeArrowheads="1"/>
          </p:cNvPicPr>
          <p:nvPr>
            <p:ph sz="quarter" idx="1"/>
          </p:nvPr>
        </p:nvPicPr>
        <p:blipFill>
          <a:blip r:embed="rId3" cstate="print"/>
          <a:srcRect/>
          <a:stretch>
            <a:fillRect/>
          </a:stretch>
        </p:blipFill>
        <p:spPr>
          <a:xfrm>
            <a:off x="3131840" y="3861048"/>
            <a:ext cx="5638800" cy="2493963"/>
          </a:xfrm>
          <a:noFill/>
          <a:ln/>
        </p:spPr>
      </p:pic>
      <p:pic>
        <p:nvPicPr>
          <p:cNvPr id="231431" name="Picture 7" descr="Family scene magazine photo"/>
          <p:cNvPicPr>
            <a:picLocks noGrp="1" noChangeAspect="1" noChangeArrowheads="1"/>
          </p:cNvPicPr>
          <p:nvPr>
            <p:ph sz="quarter" idx="2"/>
          </p:nvPr>
        </p:nvPicPr>
        <p:blipFill>
          <a:blip r:embed="rId4" cstate="print"/>
          <a:srcRect/>
          <a:stretch>
            <a:fillRect/>
          </a:stretch>
        </p:blipFill>
        <p:spPr>
          <a:xfrm>
            <a:off x="323528" y="3501008"/>
            <a:ext cx="2447585" cy="3356992"/>
          </a:xfrm>
          <a:noFill/>
          <a:ln/>
        </p:spPr>
      </p:pic>
      <p:cxnSp>
        <p:nvCxnSpPr>
          <p:cNvPr id="7" name="Straight Connector 6"/>
          <p:cNvCxnSpPr/>
          <p:nvPr/>
        </p:nvCxnSpPr>
        <p:spPr>
          <a:xfrm>
            <a:off x="0" y="1268760"/>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5" cstate="print"/>
          <a:srcRect/>
          <a:stretch>
            <a:fillRect/>
          </a:stretch>
        </p:blipFill>
        <p:spPr bwMode="auto">
          <a:xfrm>
            <a:off x="0" y="0"/>
            <a:ext cx="1403648" cy="7018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4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1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3688" y="1412776"/>
            <a:ext cx="5350712"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en-A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Health</a:t>
            </a:r>
          </a:p>
          <a:p>
            <a:pPr algn="r"/>
            <a:r>
              <a:rPr lang="en-AU"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Status</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Variables</a:t>
            </a:r>
            <a:endParaRPr lang="en-US" sz="3200" dirty="0">
              <a:latin typeface="Book Antiqua" pitchFamily="18" charset="0"/>
            </a:endParaRPr>
          </a:p>
        </p:txBody>
      </p:sp>
      <p:sp>
        <p:nvSpPr>
          <p:cNvPr id="21" name="Content Placeholder 20"/>
          <p:cNvSpPr>
            <a:spLocks noGrp="1"/>
          </p:cNvSpPr>
          <p:nvPr>
            <p:ph idx="1"/>
          </p:nvPr>
        </p:nvSpPr>
        <p:spPr>
          <a:xfrm>
            <a:off x="467544" y="1772816"/>
            <a:ext cx="8229600" cy="4525963"/>
          </a:xfrm>
        </p:spPr>
        <p:txBody>
          <a:bodyPr>
            <a:normAutofit fontScale="85000" lnSpcReduction="20000"/>
          </a:bodyPr>
          <a:lstStyle/>
          <a:p>
            <a:r>
              <a:rPr lang="en-AU" dirty="0" smtClean="0"/>
              <a:t>Self report data</a:t>
            </a:r>
          </a:p>
          <a:p>
            <a:pPr lvl="1"/>
            <a:r>
              <a:rPr lang="en-AU" dirty="0" smtClean="0"/>
              <a:t>Have you ever been told by a doctor or nurse that you have ... ?</a:t>
            </a:r>
          </a:p>
          <a:p>
            <a:pPr lvl="1"/>
            <a:r>
              <a:rPr lang="en-AU" dirty="0" smtClean="0"/>
              <a:t>Do you have any other long term health conditions?</a:t>
            </a:r>
          </a:p>
          <a:p>
            <a:pPr>
              <a:buNone/>
            </a:pPr>
            <a:endParaRPr lang="en-AU" dirty="0" smtClean="0"/>
          </a:p>
          <a:p>
            <a:r>
              <a:rPr lang="en-AU" dirty="0" smtClean="0"/>
              <a:t>Multiple Conditions variable</a:t>
            </a:r>
          </a:p>
          <a:p>
            <a:pPr lvl="1"/>
            <a:r>
              <a:rPr lang="en-AU" dirty="0" smtClean="0"/>
              <a:t>Arthritis</a:t>
            </a:r>
          </a:p>
          <a:p>
            <a:pPr lvl="1"/>
            <a:r>
              <a:rPr lang="en-AU" dirty="0" smtClean="0"/>
              <a:t>Kidney disease</a:t>
            </a:r>
          </a:p>
          <a:p>
            <a:pPr lvl="1"/>
            <a:r>
              <a:rPr lang="en-AU" dirty="0" smtClean="0"/>
              <a:t>Diabetes</a:t>
            </a:r>
          </a:p>
          <a:p>
            <a:pPr lvl="1"/>
            <a:r>
              <a:rPr lang="en-AU" dirty="0" smtClean="0"/>
              <a:t>Depression</a:t>
            </a:r>
          </a:p>
          <a:p>
            <a:pPr lvl="1"/>
            <a:r>
              <a:rPr lang="en-AU" dirty="0" smtClean="0"/>
              <a:t>COPD</a:t>
            </a:r>
          </a:p>
          <a:p>
            <a:pPr lvl="1"/>
            <a:r>
              <a:rPr lang="en-AU" dirty="0" smtClean="0"/>
              <a:t>Asthma</a:t>
            </a:r>
            <a:endParaRPr lang="en-US" dirty="0"/>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sz="3600" dirty="0" smtClean="0">
                <a:latin typeface="Book Antiqua" pitchFamily="18" charset="0"/>
              </a:rPr>
              <a:t>Overview</a:t>
            </a:r>
            <a:endParaRPr lang="en-US" dirty="0">
              <a:latin typeface="Book Antiqua" pitchFamily="18" charset="0"/>
            </a:endParaRPr>
          </a:p>
        </p:txBody>
      </p:sp>
      <p:sp>
        <p:nvSpPr>
          <p:cNvPr id="3" name="Content Placeholder 2"/>
          <p:cNvSpPr>
            <a:spLocks noGrp="1"/>
          </p:cNvSpPr>
          <p:nvPr>
            <p:ph idx="1"/>
          </p:nvPr>
        </p:nvSpPr>
        <p:spPr>
          <a:xfrm>
            <a:off x="323528" y="1556792"/>
            <a:ext cx="8229600" cy="5085184"/>
          </a:xfrm>
        </p:spPr>
        <p:txBody>
          <a:bodyPr>
            <a:noAutofit/>
          </a:bodyPr>
          <a:lstStyle/>
          <a:p>
            <a:pPr>
              <a:buNone/>
            </a:pPr>
            <a:endParaRPr lang="en-AU" sz="2400" dirty="0" smtClean="0">
              <a:latin typeface="Book Antiqua" pitchFamily="18" charset="0"/>
            </a:endParaRPr>
          </a:p>
          <a:p>
            <a:pPr>
              <a:buFont typeface="Wingdings" pitchFamily="2" charset="2"/>
              <a:buChar char="Ø"/>
            </a:pPr>
            <a:r>
              <a:rPr lang="en-AU" sz="2400" dirty="0" smtClean="0">
                <a:latin typeface="Book Antiqua" pitchFamily="18" charset="0"/>
              </a:rPr>
              <a:t>Conceptual Framework</a:t>
            </a:r>
          </a:p>
          <a:p>
            <a:pPr>
              <a:buNone/>
            </a:pPr>
            <a:endParaRPr lang="en-US" sz="2400" dirty="0" smtClean="0">
              <a:latin typeface="Book Antiqua" pitchFamily="18" charset="0"/>
            </a:endParaRPr>
          </a:p>
          <a:p>
            <a:pPr>
              <a:buFont typeface="Wingdings" pitchFamily="2" charset="2"/>
              <a:buChar char="Ø"/>
            </a:pPr>
            <a:r>
              <a:rPr lang="en-US" sz="2400" dirty="0" smtClean="0">
                <a:latin typeface="Book Antiqua" pitchFamily="18" charset="0"/>
              </a:rPr>
              <a:t>Methods</a:t>
            </a:r>
          </a:p>
          <a:p>
            <a:pPr>
              <a:buFont typeface="Wingdings" pitchFamily="2" charset="2"/>
              <a:buChar char="Ø"/>
            </a:pPr>
            <a:endParaRPr lang="en-AU" sz="2400" dirty="0" smtClean="0">
              <a:latin typeface="Book Antiqua" pitchFamily="18" charset="0"/>
            </a:endParaRPr>
          </a:p>
          <a:p>
            <a:pPr>
              <a:buFont typeface="Wingdings" pitchFamily="2" charset="2"/>
              <a:buChar char="Ø"/>
            </a:pPr>
            <a:r>
              <a:rPr lang="en-AU" sz="2400" dirty="0" smtClean="0">
                <a:latin typeface="Book Antiqua" pitchFamily="18" charset="0"/>
              </a:rPr>
              <a:t>Impact of Social Change </a:t>
            </a:r>
            <a:endParaRPr lang="en-US" sz="2000" dirty="0" smtClean="0">
              <a:latin typeface="Book Antiqua" pitchFamily="18" charset="0"/>
            </a:endParaRPr>
          </a:p>
          <a:p>
            <a:pPr>
              <a:buFont typeface="Wingdings" pitchFamily="2" charset="2"/>
              <a:buChar char="Ø"/>
            </a:pPr>
            <a:endParaRPr lang="en-US" sz="2400" dirty="0" smtClean="0">
              <a:latin typeface="Book Antiqua" pitchFamily="18" charset="0"/>
            </a:endParaRPr>
          </a:p>
          <a:p>
            <a:pPr>
              <a:buFont typeface="Wingdings" pitchFamily="2" charset="2"/>
              <a:buChar char="Ø"/>
            </a:pPr>
            <a:r>
              <a:rPr lang="en-US" sz="2400" dirty="0" smtClean="0">
                <a:latin typeface="Book Antiqua" pitchFamily="18" charset="0"/>
              </a:rPr>
              <a:t>Health Differences</a:t>
            </a:r>
          </a:p>
          <a:p>
            <a:pPr>
              <a:buNone/>
            </a:pPr>
            <a:endParaRPr lang="en-US" sz="2400" dirty="0" smtClean="0">
              <a:latin typeface="Book Antiqua" pitchFamily="18" charset="0"/>
            </a:endParaRPr>
          </a:p>
          <a:p>
            <a:pPr>
              <a:buFont typeface="Wingdings" pitchFamily="2" charset="2"/>
              <a:buChar char="Ø"/>
            </a:pPr>
            <a:r>
              <a:rPr lang="en-US" sz="2400" dirty="0" smtClean="0">
                <a:latin typeface="Book Antiqua" pitchFamily="18" charset="0"/>
              </a:rPr>
              <a:t>Implications</a:t>
            </a:r>
          </a:p>
          <a:p>
            <a:pPr>
              <a:buNone/>
            </a:pPr>
            <a:endParaRPr lang="en-US" sz="2400" b="1" dirty="0" smtClean="0">
              <a:latin typeface="Book Antiqua" pitchFamily="18" charset="0"/>
            </a:endParaRPr>
          </a:p>
          <a:p>
            <a:pPr>
              <a:buNone/>
            </a:pPr>
            <a:endParaRPr lang="en-US" sz="2400" b="1" dirty="0" smtClean="0">
              <a:latin typeface="Book Antiqua" pitchFamily="18" charset="0"/>
            </a:endParaRPr>
          </a:p>
          <a:p>
            <a:pPr>
              <a:buFont typeface="Wingdings" pitchFamily="2" charset="2"/>
              <a:buChar char="Ø"/>
            </a:pPr>
            <a:endParaRPr lang="en-US" sz="2400" b="1" dirty="0" smtClean="0">
              <a:latin typeface="Book Antiqua" pitchFamily="18" charset="0"/>
            </a:endParaRPr>
          </a:p>
          <a:p>
            <a:pPr>
              <a:buNone/>
            </a:pPr>
            <a:r>
              <a:rPr lang="en-US" sz="2400" b="1" dirty="0" smtClean="0">
                <a:latin typeface="Book Antiqua" pitchFamily="18" charset="0"/>
              </a:rPr>
              <a:t> </a:t>
            </a:r>
          </a:p>
          <a:p>
            <a:pPr>
              <a:buNone/>
            </a:pPr>
            <a:endParaRPr lang="en-US" sz="2400" b="1" dirty="0" smtClean="0">
              <a:latin typeface="Book Antiqua" pitchFamily="18" charset="0"/>
            </a:endParaRPr>
          </a:p>
          <a:p>
            <a:pPr>
              <a:buFont typeface="Wingdings" pitchFamily="2" charset="2"/>
              <a:buChar char="Ø"/>
            </a:pPr>
            <a:r>
              <a:rPr lang="en-AU" sz="2400" b="1" dirty="0" smtClean="0">
                <a:latin typeface="Book Antiqua" pitchFamily="18" charset="0"/>
              </a:rPr>
              <a:t>Baby boomer attitudes to ageing – belief and practice</a:t>
            </a:r>
          </a:p>
          <a:p>
            <a:pPr>
              <a:buNone/>
            </a:pPr>
            <a:endParaRPr lang="en-AU" sz="2400" b="1" dirty="0" smtClean="0">
              <a:latin typeface="Book Antiqua" pitchFamily="18" charset="0"/>
            </a:endParaRPr>
          </a:p>
          <a:p>
            <a:pPr>
              <a:buFont typeface="Wingdings" pitchFamily="2" charset="2"/>
              <a:buChar char="Ø"/>
            </a:pPr>
            <a:r>
              <a:rPr lang="en-AU" sz="2400" b="1" dirty="0" smtClean="0">
                <a:latin typeface="Book Antiqua" pitchFamily="18" charset="0"/>
              </a:rPr>
              <a:t>Comparison of sub-groups</a:t>
            </a:r>
            <a:endParaRPr lang="en-AU" sz="2000" b="1" dirty="0" smtClean="0">
              <a:latin typeface="Book Antiqua" pitchFamily="18" charset="0"/>
            </a:endParaRPr>
          </a:p>
          <a:p>
            <a:pPr>
              <a:buNone/>
            </a:pPr>
            <a:endParaRPr lang="en-AU" sz="2000" dirty="0" smtClean="0">
              <a:latin typeface="Book Antiqua" pitchFamily="18" charset="0"/>
            </a:endParaRPr>
          </a:p>
        </p:txBody>
      </p:sp>
      <p:cxnSp>
        <p:nvCxnSpPr>
          <p:cNvPr id="5" name="Straight Connector 4"/>
          <p:cNvCxnSpPr/>
          <p:nvPr/>
        </p:nvCxnSpPr>
        <p:spPr>
          <a:xfrm>
            <a:off x="0" y="135729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714500"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Comparison of Risk Factors</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6" name="Chart 25"/>
          <p:cNvGraphicFramePr/>
          <p:nvPr/>
        </p:nvGraphicFramePr>
        <p:xfrm>
          <a:off x="251520" y="1484784"/>
          <a:ext cx="8640960" cy="4752528"/>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a:t>
            </a:r>
          </a:p>
          <a:p>
            <a:r>
              <a:rPr lang="en-AU" sz="1200" dirty="0" smtClean="0">
                <a:latin typeface="Book Antiqua" pitchFamily="18" charset="0"/>
              </a:rPr>
              <a:t>Source:  ABS; NHS 1989-90; 2007-08</a:t>
            </a:r>
          </a:p>
        </p:txBody>
      </p:sp>
      <p:sp>
        <p:nvSpPr>
          <p:cNvPr id="28" name="TextBox 27"/>
          <p:cNvSpPr txBox="1"/>
          <p:nvPr/>
        </p:nvSpPr>
        <p:spPr>
          <a:xfrm>
            <a:off x="2987824" y="3789040"/>
            <a:ext cx="504056" cy="307777"/>
          </a:xfrm>
          <a:prstGeom prst="rect">
            <a:avLst/>
          </a:prstGeom>
          <a:noFill/>
        </p:spPr>
        <p:txBody>
          <a:bodyPr wrap="square" rtlCol="0">
            <a:spAutoFit/>
          </a:bodyPr>
          <a:lstStyle/>
          <a:p>
            <a:r>
              <a:rPr lang="en-AU" sz="1400" dirty="0" smtClean="0"/>
              <a:t>**</a:t>
            </a:r>
            <a:endParaRPr lang="en-US" dirty="0"/>
          </a:p>
        </p:txBody>
      </p:sp>
      <p:sp>
        <p:nvSpPr>
          <p:cNvPr id="29" name="TextBox 28"/>
          <p:cNvSpPr txBox="1"/>
          <p:nvPr/>
        </p:nvSpPr>
        <p:spPr>
          <a:xfrm>
            <a:off x="5580112" y="4077072"/>
            <a:ext cx="432048" cy="307777"/>
          </a:xfrm>
          <a:prstGeom prst="rect">
            <a:avLst/>
          </a:prstGeom>
          <a:noFill/>
        </p:spPr>
        <p:txBody>
          <a:bodyPr wrap="square" rtlCol="0">
            <a:spAutoFit/>
          </a:bodyPr>
          <a:lstStyle/>
          <a:p>
            <a:r>
              <a:rPr lang="en-AU" sz="1400" dirty="0" smtClean="0"/>
              <a:t>**</a:t>
            </a:r>
            <a:endParaRPr lang="en-US" dirty="0"/>
          </a:p>
        </p:txBody>
      </p:sp>
      <p:sp>
        <p:nvSpPr>
          <p:cNvPr id="30" name="TextBox 29"/>
          <p:cNvSpPr txBox="1"/>
          <p:nvPr/>
        </p:nvSpPr>
        <p:spPr>
          <a:xfrm>
            <a:off x="6804248" y="4293096"/>
            <a:ext cx="432048" cy="307777"/>
          </a:xfrm>
          <a:prstGeom prst="rect">
            <a:avLst/>
          </a:prstGeom>
          <a:noFill/>
        </p:spPr>
        <p:txBody>
          <a:bodyPr wrap="square" rtlCol="0">
            <a:spAutoFit/>
          </a:bodyPr>
          <a:lstStyle/>
          <a:p>
            <a:r>
              <a:rPr lang="en-AU" sz="1400" dirty="0" smtClean="0"/>
              <a:t>**</a:t>
            </a:r>
            <a:endParaRPr lang="en-US" dirty="0"/>
          </a:p>
        </p:txBody>
      </p:sp>
      <p:sp>
        <p:nvSpPr>
          <p:cNvPr id="31" name="TextBox 30"/>
          <p:cNvSpPr txBox="1"/>
          <p:nvPr/>
        </p:nvSpPr>
        <p:spPr>
          <a:xfrm>
            <a:off x="8100392" y="4293096"/>
            <a:ext cx="504056" cy="307777"/>
          </a:xfrm>
          <a:prstGeom prst="rect">
            <a:avLst/>
          </a:prstGeom>
          <a:noFill/>
        </p:spPr>
        <p:txBody>
          <a:bodyPr wrap="square" rtlCol="0">
            <a:spAutoFit/>
          </a:bodyPr>
          <a:lstStyle/>
          <a:p>
            <a:r>
              <a:rPr lang="en-AU" sz="1400" dirty="0" smtClean="0"/>
              <a:t>**</a:t>
            </a:r>
            <a:endParaRPr lang="en-US" dirty="0"/>
          </a:p>
        </p:txBody>
      </p:sp>
      <p:sp>
        <p:nvSpPr>
          <p:cNvPr id="32" name="Oval 31"/>
          <p:cNvSpPr/>
          <p:nvPr/>
        </p:nvSpPr>
        <p:spPr>
          <a:xfrm>
            <a:off x="1259632" y="1556792"/>
            <a:ext cx="1080120" cy="7200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87824" y="3717032"/>
            <a:ext cx="43204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660232" y="4221088"/>
            <a:ext cx="648072"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956376" y="4149080"/>
            <a:ext cx="576064"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508104" y="4005064"/>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Comparison of Chronic Conditions</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3" name="Chart 22"/>
          <p:cNvGraphicFramePr/>
          <p:nvPr/>
        </p:nvGraphicFramePr>
        <p:xfrm>
          <a:off x="251520" y="1484784"/>
          <a:ext cx="8784976" cy="460851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 *p=&lt;.05</a:t>
            </a:r>
          </a:p>
          <a:p>
            <a:r>
              <a:rPr lang="en-AU" sz="1200" dirty="0" smtClean="0">
                <a:latin typeface="Book Antiqua" pitchFamily="18" charset="0"/>
              </a:rPr>
              <a:t>Source:  ABS; NHS 1989-90; 2007-08</a:t>
            </a:r>
          </a:p>
        </p:txBody>
      </p:sp>
      <p:sp>
        <p:nvSpPr>
          <p:cNvPr id="25" name="TextBox 24"/>
          <p:cNvSpPr txBox="1"/>
          <p:nvPr/>
        </p:nvSpPr>
        <p:spPr>
          <a:xfrm>
            <a:off x="2447764" y="2574705"/>
            <a:ext cx="432048" cy="307777"/>
          </a:xfrm>
          <a:prstGeom prst="rect">
            <a:avLst/>
          </a:prstGeom>
          <a:noFill/>
        </p:spPr>
        <p:txBody>
          <a:bodyPr wrap="square" rtlCol="0">
            <a:spAutoFit/>
          </a:bodyPr>
          <a:lstStyle/>
          <a:p>
            <a:r>
              <a:rPr lang="en-AU" sz="1400" dirty="0" smtClean="0"/>
              <a:t>**</a:t>
            </a:r>
            <a:endParaRPr lang="en-US" dirty="0"/>
          </a:p>
        </p:txBody>
      </p:sp>
      <p:sp>
        <p:nvSpPr>
          <p:cNvPr id="26" name="TextBox 25"/>
          <p:cNvSpPr txBox="1"/>
          <p:nvPr/>
        </p:nvSpPr>
        <p:spPr>
          <a:xfrm>
            <a:off x="3457297" y="3027245"/>
            <a:ext cx="432048" cy="307777"/>
          </a:xfrm>
          <a:prstGeom prst="rect">
            <a:avLst/>
          </a:prstGeom>
          <a:noFill/>
        </p:spPr>
        <p:txBody>
          <a:bodyPr wrap="square" rtlCol="0">
            <a:spAutoFit/>
          </a:bodyPr>
          <a:lstStyle/>
          <a:p>
            <a:r>
              <a:rPr lang="en-AU" sz="1400" dirty="0" smtClean="0"/>
              <a:t>**</a:t>
            </a:r>
            <a:endParaRPr lang="en-US" dirty="0"/>
          </a:p>
        </p:txBody>
      </p:sp>
      <p:sp>
        <p:nvSpPr>
          <p:cNvPr id="27" name="TextBox 26"/>
          <p:cNvSpPr txBox="1"/>
          <p:nvPr/>
        </p:nvSpPr>
        <p:spPr>
          <a:xfrm>
            <a:off x="4427984" y="3086304"/>
            <a:ext cx="504056" cy="307777"/>
          </a:xfrm>
          <a:prstGeom prst="rect">
            <a:avLst/>
          </a:prstGeom>
          <a:noFill/>
        </p:spPr>
        <p:txBody>
          <a:bodyPr wrap="square" rtlCol="0">
            <a:spAutoFit/>
          </a:bodyPr>
          <a:lstStyle/>
          <a:p>
            <a:r>
              <a:rPr lang="en-AU" sz="1400" dirty="0" smtClean="0"/>
              <a:t>**</a:t>
            </a:r>
            <a:endParaRPr lang="en-US" dirty="0"/>
          </a:p>
        </p:txBody>
      </p:sp>
      <p:sp>
        <p:nvSpPr>
          <p:cNvPr id="28" name="TextBox 27"/>
          <p:cNvSpPr txBox="1"/>
          <p:nvPr/>
        </p:nvSpPr>
        <p:spPr>
          <a:xfrm>
            <a:off x="5436096" y="3113218"/>
            <a:ext cx="504056" cy="307777"/>
          </a:xfrm>
          <a:prstGeom prst="rect">
            <a:avLst/>
          </a:prstGeom>
          <a:noFill/>
        </p:spPr>
        <p:txBody>
          <a:bodyPr wrap="square" rtlCol="0">
            <a:spAutoFit/>
          </a:bodyPr>
          <a:lstStyle/>
          <a:p>
            <a:r>
              <a:rPr lang="en-AU" sz="1400" dirty="0" smtClean="0"/>
              <a:t>**</a:t>
            </a:r>
            <a:endParaRPr lang="en-US" dirty="0"/>
          </a:p>
        </p:txBody>
      </p:sp>
      <p:sp>
        <p:nvSpPr>
          <p:cNvPr id="29" name="TextBox 28"/>
          <p:cNvSpPr txBox="1"/>
          <p:nvPr/>
        </p:nvSpPr>
        <p:spPr>
          <a:xfrm>
            <a:off x="6372200" y="3326361"/>
            <a:ext cx="432048" cy="307777"/>
          </a:xfrm>
          <a:prstGeom prst="rect">
            <a:avLst/>
          </a:prstGeom>
          <a:noFill/>
        </p:spPr>
        <p:txBody>
          <a:bodyPr wrap="square" rtlCol="0">
            <a:spAutoFit/>
          </a:bodyPr>
          <a:lstStyle/>
          <a:p>
            <a:r>
              <a:rPr lang="en-AU" sz="1400" dirty="0" smtClean="0"/>
              <a:t>**</a:t>
            </a:r>
            <a:endParaRPr lang="en-US" dirty="0"/>
          </a:p>
        </p:txBody>
      </p:sp>
      <p:sp>
        <p:nvSpPr>
          <p:cNvPr id="30" name="TextBox 29"/>
          <p:cNvSpPr txBox="1"/>
          <p:nvPr/>
        </p:nvSpPr>
        <p:spPr>
          <a:xfrm>
            <a:off x="7160868" y="3420995"/>
            <a:ext cx="288032" cy="307777"/>
          </a:xfrm>
          <a:prstGeom prst="rect">
            <a:avLst/>
          </a:prstGeom>
          <a:noFill/>
        </p:spPr>
        <p:txBody>
          <a:bodyPr wrap="square" rtlCol="0">
            <a:spAutoFit/>
          </a:bodyPr>
          <a:lstStyle/>
          <a:p>
            <a:r>
              <a:rPr lang="en-AU" sz="1400" dirty="0" smtClean="0"/>
              <a:t>*</a:t>
            </a:r>
            <a:endParaRPr lang="en-US" dirty="0"/>
          </a:p>
        </p:txBody>
      </p:sp>
      <p:sp>
        <p:nvSpPr>
          <p:cNvPr id="31" name="Oval 30"/>
          <p:cNvSpPr/>
          <p:nvPr/>
        </p:nvSpPr>
        <p:spPr>
          <a:xfrm>
            <a:off x="1475656" y="1556792"/>
            <a:ext cx="504056"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11760" y="2492896"/>
            <a:ext cx="50405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57297" y="3001114"/>
            <a:ext cx="432048"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427984" y="3073122"/>
            <a:ext cx="36004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36096" y="3106049"/>
            <a:ext cx="36004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44208" y="3346106"/>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160868" y="3390151"/>
            <a:ext cx="288032"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Multiple Chronic Conditions by Cohort</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1" name="Chart 20"/>
          <p:cNvGraphicFramePr/>
          <p:nvPr/>
        </p:nvGraphicFramePr>
        <p:xfrm>
          <a:off x="179512" y="1988840"/>
          <a:ext cx="4896544"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p:nvPr/>
        </p:nvGraphicFramePr>
        <p:xfrm>
          <a:off x="3923928" y="1916832"/>
          <a:ext cx="5220072" cy="3672408"/>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5868144" y="2852936"/>
            <a:ext cx="576064"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5" name="TextBox 24"/>
          <p:cNvSpPr txBox="1"/>
          <p:nvPr/>
        </p:nvSpPr>
        <p:spPr>
          <a:xfrm>
            <a:off x="6228184" y="2636912"/>
            <a:ext cx="576064" cy="307777"/>
          </a:xfrm>
          <a:prstGeom prst="rect">
            <a:avLst/>
          </a:prstGeom>
          <a:noFill/>
        </p:spPr>
        <p:txBody>
          <a:bodyPr wrap="square" rtlCol="0">
            <a:spAutoFit/>
          </a:bodyPr>
          <a:lstStyle/>
          <a:p>
            <a:r>
              <a:rPr lang="en-AU" sz="1400" b="1" dirty="0" smtClean="0">
                <a:solidFill>
                  <a:schemeClr val="bg1"/>
                </a:solidFill>
              </a:rPr>
              <a:t>**</a:t>
            </a:r>
            <a:endParaRPr lang="en-US" b="1" dirty="0">
              <a:solidFill>
                <a:schemeClr val="bg1"/>
              </a:solidFill>
            </a:endParaRPr>
          </a:p>
        </p:txBody>
      </p:sp>
      <p:sp>
        <p:nvSpPr>
          <p:cNvPr id="26" name="TextBox 25"/>
          <p:cNvSpPr txBox="1"/>
          <p:nvPr/>
        </p:nvSpPr>
        <p:spPr>
          <a:xfrm>
            <a:off x="6732240" y="3501008"/>
            <a:ext cx="648072" cy="307777"/>
          </a:xfrm>
          <a:prstGeom prst="rect">
            <a:avLst/>
          </a:prstGeom>
          <a:noFill/>
        </p:spPr>
        <p:txBody>
          <a:bodyPr wrap="square" rtlCol="0">
            <a:spAutoFit/>
          </a:bodyPr>
          <a:lstStyle/>
          <a:p>
            <a:r>
              <a:rPr lang="en-AU" sz="1400" b="1" dirty="0" smtClean="0">
                <a:solidFill>
                  <a:schemeClr val="bg1"/>
                </a:solidFill>
              </a:rPr>
              <a:t>**</a:t>
            </a:r>
            <a:endParaRPr lang="en-US" b="1" dirty="0">
              <a:solidFill>
                <a:schemeClr val="bg1"/>
              </a:solidFill>
            </a:endParaRPr>
          </a:p>
        </p:txBody>
      </p:sp>
      <p:sp>
        <p:nvSpPr>
          <p:cNvPr id="27" name="TextBox 26"/>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a:t>
            </a:r>
          </a:p>
          <a:p>
            <a:r>
              <a:rPr lang="en-AU" sz="1200" dirty="0" smtClean="0">
                <a:latin typeface="Book Antiqua" pitchFamily="18" charset="0"/>
              </a:rPr>
              <a:t>Source:  ABS; NHS 1989-90; 2007-08</a:t>
            </a:r>
          </a:p>
        </p:txBody>
      </p:sp>
      <p:sp>
        <p:nvSpPr>
          <p:cNvPr id="28" name="Oval 27"/>
          <p:cNvSpPr/>
          <p:nvPr/>
        </p:nvSpPr>
        <p:spPr>
          <a:xfrm>
            <a:off x="6732240" y="3429000"/>
            <a:ext cx="360040" cy="4320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868144" y="2852936"/>
            <a:ext cx="288032" cy="2160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28184" y="2636912"/>
            <a:ext cx="360040" cy="2880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Self-rated Health by Cohort</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4" name="Chart 23"/>
          <p:cNvGraphicFramePr/>
          <p:nvPr/>
        </p:nvGraphicFramePr>
        <p:xfrm>
          <a:off x="179512" y="1484784"/>
          <a:ext cx="8712968" cy="468052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a:t>
            </a:r>
          </a:p>
          <a:p>
            <a:r>
              <a:rPr lang="en-AU" sz="1200" dirty="0" smtClean="0">
                <a:latin typeface="Book Antiqua" pitchFamily="18" charset="0"/>
              </a:rPr>
              <a:t>Source:  ABS; NHS 1989-90; 2007-08</a:t>
            </a:r>
          </a:p>
        </p:txBody>
      </p:sp>
      <p:sp>
        <p:nvSpPr>
          <p:cNvPr id="26" name="Oval 25"/>
          <p:cNvSpPr/>
          <p:nvPr/>
        </p:nvSpPr>
        <p:spPr>
          <a:xfrm>
            <a:off x="7020272" y="1772816"/>
            <a:ext cx="432048"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Book Antiqua" pitchFamily="18" charset="0"/>
              </a:rPr>
              <a:t>Gender Differences – Asthma and Migraine</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899592" cy="449796"/>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7" name="Chart 26"/>
          <p:cNvGraphicFramePr/>
          <p:nvPr/>
        </p:nvGraphicFramePr>
        <p:xfrm>
          <a:off x="179512" y="1484784"/>
          <a:ext cx="8784976"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835696" y="1700808"/>
            <a:ext cx="432048" cy="307777"/>
          </a:xfrm>
          <a:prstGeom prst="rect">
            <a:avLst/>
          </a:prstGeom>
          <a:noFill/>
        </p:spPr>
        <p:txBody>
          <a:bodyPr wrap="square" rtlCol="0">
            <a:spAutoFit/>
          </a:bodyPr>
          <a:lstStyle/>
          <a:p>
            <a:r>
              <a:rPr lang="en-AU" sz="1400" dirty="0" smtClean="0"/>
              <a:t>**</a:t>
            </a:r>
            <a:endParaRPr lang="en-US" dirty="0"/>
          </a:p>
        </p:txBody>
      </p:sp>
      <p:sp>
        <p:nvSpPr>
          <p:cNvPr id="22" name="TextBox 21"/>
          <p:cNvSpPr txBox="1"/>
          <p:nvPr/>
        </p:nvSpPr>
        <p:spPr>
          <a:xfrm>
            <a:off x="6588224" y="2708920"/>
            <a:ext cx="432048" cy="307777"/>
          </a:xfrm>
          <a:prstGeom prst="rect">
            <a:avLst/>
          </a:prstGeom>
          <a:noFill/>
        </p:spPr>
        <p:txBody>
          <a:bodyPr wrap="square" rtlCol="0">
            <a:spAutoFit/>
          </a:bodyPr>
          <a:lstStyle/>
          <a:p>
            <a:r>
              <a:rPr lang="en-AU" sz="1400" dirty="0" smtClean="0"/>
              <a:t>*</a:t>
            </a:r>
            <a:endParaRPr lang="en-US" dirty="0"/>
          </a:p>
        </p:txBody>
      </p:sp>
      <p:sp>
        <p:nvSpPr>
          <p:cNvPr id="23" name="TextBox 22"/>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 *p=&lt;.05</a:t>
            </a:r>
          </a:p>
          <a:p>
            <a:r>
              <a:rPr lang="en-AU" sz="1200" dirty="0" smtClean="0">
                <a:latin typeface="Book Antiqua" pitchFamily="18" charset="0"/>
              </a:rPr>
              <a:t>Source:  ABS; NHS 1989-90; 2007-08</a:t>
            </a:r>
          </a:p>
        </p:txBody>
      </p:sp>
      <p:sp>
        <p:nvSpPr>
          <p:cNvPr id="24" name="Oval 23"/>
          <p:cNvSpPr/>
          <p:nvPr/>
        </p:nvSpPr>
        <p:spPr>
          <a:xfrm>
            <a:off x="1763688" y="1628800"/>
            <a:ext cx="432048"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16216" y="2636912"/>
            <a:ext cx="432048"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4982"/>
          </a:xfrm>
        </p:spPr>
        <p:txBody>
          <a:bodyPr>
            <a:noAutofit/>
          </a:bodyPr>
          <a:lstStyle/>
          <a:p>
            <a:r>
              <a:rPr lang="en-AU" sz="3200" dirty="0" smtClean="0"/>
              <a:t>Gender Differences – High Cholesterol</a:t>
            </a:r>
            <a:endParaRPr lang="en-AU" sz="3200" dirty="0"/>
          </a:p>
        </p:txBody>
      </p:sp>
      <p:pic>
        <p:nvPicPr>
          <p:cNvPr id="4" name="Picture 2"/>
          <p:cNvPicPr>
            <a:picLocks noChangeAspect="1" noChangeArrowheads="1"/>
          </p:cNvPicPr>
          <p:nvPr/>
        </p:nvPicPr>
        <p:blipFill>
          <a:blip r:embed="rId3" cstate="print"/>
          <a:srcRect/>
          <a:stretch>
            <a:fillRect/>
          </a:stretch>
        </p:blipFill>
        <p:spPr bwMode="auto">
          <a:xfrm>
            <a:off x="0" y="0"/>
            <a:ext cx="1285852" cy="642926"/>
          </a:xfrm>
          <a:prstGeom prst="rect">
            <a:avLst/>
          </a:prstGeom>
          <a:noFill/>
          <a:ln w="9525">
            <a:noFill/>
            <a:miter lim="800000"/>
            <a:headEnd/>
            <a:tailEnd/>
          </a:ln>
        </p:spPr>
      </p:pic>
      <p:cxnSp>
        <p:nvCxnSpPr>
          <p:cNvPr id="6" name="Straight Connector 5"/>
          <p:cNvCxnSpPr/>
          <p:nvPr/>
        </p:nvCxnSpPr>
        <p:spPr>
          <a:xfrm>
            <a:off x="0" y="1484784"/>
            <a:ext cx="9144000" cy="1588"/>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nvGraphicFramePr>
        <p:xfrm>
          <a:off x="323528" y="1628800"/>
          <a:ext cx="8568952"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347864" y="1772816"/>
            <a:ext cx="792088" cy="307777"/>
          </a:xfrm>
          <a:prstGeom prst="rect">
            <a:avLst/>
          </a:prstGeom>
          <a:noFill/>
        </p:spPr>
        <p:txBody>
          <a:bodyPr wrap="square" rtlCol="0">
            <a:spAutoFit/>
          </a:bodyPr>
          <a:lstStyle/>
          <a:p>
            <a:r>
              <a:rPr lang="en-AU" sz="1400" dirty="0" smtClean="0"/>
              <a:t>**</a:t>
            </a:r>
            <a:endParaRPr lang="en-US" sz="1400" dirty="0"/>
          </a:p>
        </p:txBody>
      </p:sp>
      <p:sp>
        <p:nvSpPr>
          <p:cNvPr id="9" name="TextBox 8"/>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a:t>
            </a:r>
          </a:p>
          <a:p>
            <a:r>
              <a:rPr lang="en-AU" sz="1200" dirty="0" smtClean="0">
                <a:latin typeface="Book Antiqua" pitchFamily="18" charset="0"/>
              </a:rPr>
              <a:t>Source:  ABS; NHS 1989-90; 2007-08</a:t>
            </a:r>
          </a:p>
        </p:txBody>
      </p:sp>
      <p:sp>
        <p:nvSpPr>
          <p:cNvPr id="10" name="Oval 9"/>
          <p:cNvSpPr/>
          <p:nvPr/>
        </p:nvSpPr>
        <p:spPr>
          <a:xfrm>
            <a:off x="3275856" y="1700808"/>
            <a:ext cx="43204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363272" cy="1143000"/>
          </a:xfrm>
        </p:spPr>
        <p:txBody>
          <a:bodyPr>
            <a:normAutofit/>
          </a:bodyPr>
          <a:lstStyle/>
          <a:p>
            <a:r>
              <a:rPr lang="en-AU" sz="3200" dirty="0" smtClean="0">
                <a:latin typeface="Book Antiqua" pitchFamily="18" charset="0"/>
              </a:rPr>
              <a:t>Gender Differences – Alcohol Risk </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529408" cy="764704"/>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9" name="Chart 28"/>
          <p:cNvGraphicFramePr/>
          <p:nvPr/>
        </p:nvGraphicFramePr>
        <p:xfrm>
          <a:off x="323528" y="1484784"/>
          <a:ext cx="8568952"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3923928" y="4149080"/>
            <a:ext cx="432048" cy="307777"/>
          </a:xfrm>
          <a:prstGeom prst="rect">
            <a:avLst/>
          </a:prstGeom>
          <a:noFill/>
        </p:spPr>
        <p:txBody>
          <a:bodyPr wrap="square" rtlCol="0">
            <a:spAutoFit/>
          </a:bodyPr>
          <a:lstStyle/>
          <a:p>
            <a:r>
              <a:rPr lang="en-AU" sz="1400" dirty="0" smtClean="0"/>
              <a:t>*</a:t>
            </a:r>
            <a:endParaRPr lang="en-US" sz="2000" dirty="0"/>
          </a:p>
        </p:txBody>
      </p:sp>
      <p:sp>
        <p:nvSpPr>
          <p:cNvPr id="21" name="TextBox 20"/>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 *p=&lt;.05</a:t>
            </a:r>
          </a:p>
          <a:p>
            <a:r>
              <a:rPr lang="en-AU" sz="1200" dirty="0" smtClean="0">
                <a:latin typeface="Book Antiqua" pitchFamily="18" charset="0"/>
              </a:rPr>
              <a:t>Source:  ABS; NHS 1989-90; 2007-08</a:t>
            </a:r>
          </a:p>
        </p:txBody>
      </p:sp>
      <p:sp>
        <p:nvSpPr>
          <p:cNvPr id="22" name="Oval 21"/>
          <p:cNvSpPr/>
          <p:nvPr/>
        </p:nvSpPr>
        <p:spPr>
          <a:xfrm>
            <a:off x="6660232" y="5661248"/>
            <a:ext cx="86409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779912" y="4077072"/>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691680" y="2852936"/>
            <a:ext cx="360040"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43808" y="5661248"/>
            <a:ext cx="864096"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AU" sz="3200" dirty="0" smtClean="0">
                <a:latin typeface="Book Antiqua" pitchFamily="18" charset="0"/>
              </a:rPr>
              <a:t>Gender Differences - Smoking</a:t>
            </a:r>
            <a:endParaRPr lang="en-US" sz="28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529408" cy="764704"/>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2" name="Chart 21"/>
          <p:cNvGraphicFramePr/>
          <p:nvPr/>
        </p:nvGraphicFramePr>
        <p:xfrm>
          <a:off x="395536" y="1556792"/>
          <a:ext cx="8424936"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6012160" y="3933056"/>
            <a:ext cx="432048" cy="307777"/>
          </a:xfrm>
          <a:prstGeom prst="rect">
            <a:avLst/>
          </a:prstGeom>
          <a:noFill/>
        </p:spPr>
        <p:txBody>
          <a:bodyPr wrap="square" rtlCol="0">
            <a:spAutoFit/>
          </a:bodyPr>
          <a:lstStyle/>
          <a:p>
            <a:r>
              <a:rPr lang="en-AU" sz="1400" dirty="0" smtClean="0"/>
              <a:t>**</a:t>
            </a:r>
            <a:endParaRPr lang="en-US" sz="1400" dirty="0"/>
          </a:p>
        </p:txBody>
      </p:sp>
      <p:sp>
        <p:nvSpPr>
          <p:cNvPr id="24" name="TextBox 23"/>
          <p:cNvSpPr txBox="1"/>
          <p:nvPr/>
        </p:nvSpPr>
        <p:spPr>
          <a:xfrm>
            <a:off x="7092280" y="2636912"/>
            <a:ext cx="360040" cy="307777"/>
          </a:xfrm>
          <a:prstGeom prst="rect">
            <a:avLst/>
          </a:prstGeom>
          <a:noFill/>
        </p:spPr>
        <p:txBody>
          <a:bodyPr wrap="square" rtlCol="0">
            <a:spAutoFit/>
          </a:bodyPr>
          <a:lstStyle/>
          <a:p>
            <a:r>
              <a:rPr lang="en-AU" sz="1400" dirty="0" smtClean="0"/>
              <a:t>**</a:t>
            </a:r>
            <a:endParaRPr lang="en-US" sz="2000" dirty="0"/>
          </a:p>
        </p:txBody>
      </p:sp>
      <p:sp>
        <p:nvSpPr>
          <p:cNvPr id="25" name="TextBox 24"/>
          <p:cNvSpPr txBox="1"/>
          <p:nvPr/>
        </p:nvSpPr>
        <p:spPr>
          <a:xfrm>
            <a:off x="8100392" y="2996952"/>
            <a:ext cx="432048" cy="307777"/>
          </a:xfrm>
          <a:prstGeom prst="rect">
            <a:avLst/>
          </a:prstGeom>
          <a:noFill/>
        </p:spPr>
        <p:txBody>
          <a:bodyPr wrap="square" rtlCol="0">
            <a:spAutoFit/>
          </a:bodyPr>
          <a:lstStyle/>
          <a:p>
            <a:r>
              <a:rPr lang="en-AU" sz="1400" dirty="0" smtClean="0"/>
              <a:t>**</a:t>
            </a:r>
            <a:endParaRPr lang="en-US" sz="1400" dirty="0"/>
          </a:p>
        </p:txBody>
      </p:sp>
      <p:sp>
        <p:nvSpPr>
          <p:cNvPr id="26" name="TextBox 25"/>
          <p:cNvSpPr txBox="1"/>
          <p:nvPr/>
        </p:nvSpPr>
        <p:spPr>
          <a:xfrm>
            <a:off x="2843808" y="3284984"/>
            <a:ext cx="432048" cy="307777"/>
          </a:xfrm>
          <a:prstGeom prst="rect">
            <a:avLst/>
          </a:prstGeom>
          <a:noFill/>
        </p:spPr>
        <p:txBody>
          <a:bodyPr wrap="square" rtlCol="0">
            <a:spAutoFit/>
          </a:bodyPr>
          <a:lstStyle/>
          <a:p>
            <a:r>
              <a:rPr lang="en-AU" sz="1400" dirty="0" smtClean="0"/>
              <a:t>**</a:t>
            </a:r>
            <a:endParaRPr lang="en-US" sz="2000" dirty="0"/>
          </a:p>
        </p:txBody>
      </p:sp>
      <p:sp>
        <p:nvSpPr>
          <p:cNvPr id="27" name="TextBox 26"/>
          <p:cNvSpPr txBox="1"/>
          <p:nvPr/>
        </p:nvSpPr>
        <p:spPr>
          <a:xfrm>
            <a:off x="3851920" y="2276872"/>
            <a:ext cx="360040" cy="307777"/>
          </a:xfrm>
          <a:prstGeom prst="rect">
            <a:avLst/>
          </a:prstGeom>
          <a:noFill/>
        </p:spPr>
        <p:txBody>
          <a:bodyPr wrap="square" rtlCol="0">
            <a:spAutoFit/>
          </a:bodyPr>
          <a:lstStyle/>
          <a:p>
            <a:r>
              <a:rPr lang="en-AU" sz="1400" dirty="0" smtClean="0"/>
              <a:t>**</a:t>
            </a:r>
            <a:endParaRPr lang="en-US" sz="2000" dirty="0"/>
          </a:p>
        </p:txBody>
      </p:sp>
      <p:sp>
        <p:nvSpPr>
          <p:cNvPr id="28" name="Oval 27"/>
          <p:cNvSpPr/>
          <p:nvPr/>
        </p:nvSpPr>
        <p:spPr>
          <a:xfrm>
            <a:off x="5940152" y="3861048"/>
            <a:ext cx="43204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771800" y="3212976"/>
            <a:ext cx="43204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a:t>
            </a:r>
          </a:p>
          <a:p>
            <a:r>
              <a:rPr lang="en-AU" sz="1200" dirty="0" smtClean="0">
                <a:latin typeface="Book Antiqua" pitchFamily="18" charset="0"/>
              </a:rPr>
              <a:t>Source:  ABS; NHS 1989-90; 2007-08</a:t>
            </a:r>
          </a:p>
        </p:txBody>
      </p:sp>
      <p:sp>
        <p:nvSpPr>
          <p:cNvPr id="31" name="Oval 30"/>
          <p:cNvSpPr/>
          <p:nvPr/>
        </p:nvSpPr>
        <p:spPr>
          <a:xfrm>
            <a:off x="7092280" y="2636912"/>
            <a:ext cx="288032"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100392" y="2996952"/>
            <a:ext cx="360040"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03648" y="3861048"/>
            <a:ext cx="720080"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851920" y="2276872"/>
            <a:ext cx="360040"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588224" y="5661248"/>
            <a:ext cx="93610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843808" y="5589240"/>
            <a:ext cx="1008112"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33" grpId="0" animBg="1"/>
      <p:bldP spid="34"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AU" sz="3200" dirty="0" smtClean="0">
                <a:latin typeface="Book Antiqua" pitchFamily="18" charset="0"/>
              </a:rPr>
              <a:t>Use of Other Health Practitioners</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3" name="Chart 22"/>
          <p:cNvGraphicFramePr/>
          <p:nvPr/>
        </p:nvGraphicFramePr>
        <p:xfrm>
          <a:off x="323528" y="1484784"/>
          <a:ext cx="8568952"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979712" y="2060848"/>
            <a:ext cx="504056" cy="307777"/>
          </a:xfrm>
          <a:prstGeom prst="rect">
            <a:avLst/>
          </a:prstGeom>
          <a:noFill/>
        </p:spPr>
        <p:txBody>
          <a:bodyPr wrap="square" rtlCol="0">
            <a:spAutoFit/>
          </a:bodyPr>
          <a:lstStyle/>
          <a:p>
            <a:r>
              <a:rPr lang="en-AU" sz="1400" dirty="0" smtClean="0"/>
              <a:t>**</a:t>
            </a:r>
            <a:endParaRPr lang="en-US" dirty="0"/>
          </a:p>
        </p:txBody>
      </p:sp>
      <p:sp>
        <p:nvSpPr>
          <p:cNvPr id="22" name="TextBox 21"/>
          <p:cNvSpPr txBox="1"/>
          <p:nvPr/>
        </p:nvSpPr>
        <p:spPr>
          <a:xfrm>
            <a:off x="3491880" y="3573016"/>
            <a:ext cx="504056" cy="307777"/>
          </a:xfrm>
          <a:prstGeom prst="rect">
            <a:avLst/>
          </a:prstGeom>
          <a:noFill/>
        </p:spPr>
        <p:txBody>
          <a:bodyPr wrap="square" rtlCol="0">
            <a:spAutoFit/>
          </a:bodyPr>
          <a:lstStyle/>
          <a:p>
            <a:r>
              <a:rPr lang="en-AU" sz="1400" dirty="0" smtClean="0"/>
              <a:t>**</a:t>
            </a:r>
            <a:endParaRPr lang="en-US" dirty="0"/>
          </a:p>
        </p:txBody>
      </p:sp>
      <p:sp>
        <p:nvSpPr>
          <p:cNvPr id="24" name="TextBox 23"/>
          <p:cNvSpPr txBox="1"/>
          <p:nvPr/>
        </p:nvSpPr>
        <p:spPr>
          <a:xfrm>
            <a:off x="4932040" y="3933056"/>
            <a:ext cx="576064" cy="307777"/>
          </a:xfrm>
          <a:prstGeom prst="rect">
            <a:avLst/>
          </a:prstGeom>
          <a:noFill/>
        </p:spPr>
        <p:txBody>
          <a:bodyPr wrap="square" rtlCol="0">
            <a:spAutoFit/>
          </a:bodyPr>
          <a:lstStyle/>
          <a:p>
            <a:r>
              <a:rPr lang="en-AU" sz="1400" dirty="0" smtClean="0"/>
              <a:t>**</a:t>
            </a:r>
            <a:endParaRPr lang="en-US" dirty="0"/>
          </a:p>
        </p:txBody>
      </p:sp>
      <p:sp>
        <p:nvSpPr>
          <p:cNvPr id="25" name="TextBox 24"/>
          <p:cNvSpPr txBox="1"/>
          <p:nvPr/>
        </p:nvSpPr>
        <p:spPr>
          <a:xfrm>
            <a:off x="7956376" y="4509120"/>
            <a:ext cx="576064" cy="307777"/>
          </a:xfrm>
          <a:prstGeom prst="rect">
            <a:avLst/>
          </a:prstGeom>
          <a:noFill/>
        </p:spPr>
        <p:txBody>
          <a:bodyPr wrap="square" rtlCol="0">
            <a:spAutoFit/>
          </a:bodyPr>
          <a:lstStyle/>
          <a:p>
            <a:r>
              <a:rPr lang="en-AU" sz="1400" dirty="0" smtClean="0"/>
              <a:t>**</a:t>
            </a:r>
            <a:endParaRPr lang="en-US" dirty="0"/>
          </a:p>
        </p:txBody>
      </p:sp>
      <p:sp>
        <p:nvSpPr>
          <p:cNvPr id="26" name="TextBox 25"/>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**p=&lt;.001</a:t>
            </a:r>
          </a:p>
          <a:p>
            <a:r>
              <a:rPr lang="en-AU" sz="1200" dirty="0" smtClean="0">
                <a:latin typeface="Book Antiqua" pitchFamily="18" charset="0"/>
              </a:rPr>
              <a:t>Source:  ABS; NHS 1989-90; 2007-08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Book Antiqua" pitchFamily="18" charset="0"/>
              </a:rPr>
              <a:t>Private Health Insurance</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2" name="Chart 21"/>
          <p:cNvGraphicFramePr/>
          <p:nvPr/>
        </p:nvGraphicFramePr>
        <p:xfrm>
          <a:off x="251520" y="1484784"/>
          <a:ext cx="8784976"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0" y="6581001"/>
            <a:ext cx="3275856" cy="276999"/>
          </a:xfrm>
          <a:prstGeom prst="rect">
            <a:avLst/>
          </a:prstGeom>
          <a:noFill/>
        </p:spPr>
        <p:txBody>
          <a:bodyPr wrap="square" rtlCol="0">
            <a:spAutoFit/>
          </a:bodyPr>
          <a:lstStyle/>
          <a:p>
            <a:r>
              <a:rPr lang="en-AU" sz="1200" dirty="0" smtClean="0">
                <a:latin typeface="Book Antiqua" pitchFamily="18" charset="0"/>
              </a:rPr>
              <a:t>Source:  ABS; NHS 1989-90; 2007-08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268760"/>
          </a:xfrm>
        </p:spPr>
        <p:txBody>
          <a:bodyPr>
            <a:noAutofit/>
          </a:bodyPr>
          <a:lstStyle/>
          <a:p>
            <a:r>
              <a:rPr lang="en-AU" sz="3600" dirty="0" smtClean="0">
                <a:latin typeface="Book Antiqua" pitchFamily="18" charset="0"/>
              </a:rPr>
              <a:t>Conceptual Framework </a:t>
            </a:r>
            <a:br>
              <a:rPr lang="en-AU" sz="3600" dirty="0" smtClean="0">
                <a:latin typeface="Book Antiqua" pitchFamily="18" charset="0"/>
              </a:rPr>
            </a:br>
            <a:r>
              <a:rPr lang="en-AU" sz="3600" dirty="0" smtClean="0">
                <a:latin typeface="Book Antiqua" pitchFamily="18" charset="0"/>
              </a:rPr>
              <a:t>Why Study Cohort Differences?</a:t>
            </a:r>
            <a:endParaRPr lang="en-AU" sz="3600" dirty="0"/>
          </a:p>
        </p:txBody>
      </p:sp>
      <p:sp>
        <p:nvSpPr>
          <p:cNvPr id="11" name="Content Placeholder 10"/>
          <p:cNvSpPr>
            <a:spLocks noGrp="1"/>
          </p:cNvSpPr>
          <p:nvPr>
            <p:ph idx="1"/>
          </p:nvPr>
        </p:nvSpPr>
        <p:spPr>
          <a:xfrm>
            <a:off x="457200" y="1772816"/>
            <a:ext cx="8229600" cy="4353347"/>
          </a:xfrm>
        </p:spPr>
        <p:txBody>
          <a:bodyPr>
            <a:normAutofit fontScale="77500" lnSpcReduction="20000"/>
          </a:bodyPr>
          <a:lstStyle/>
          <a:p>
            <a:pPr marL="342900" lvl="1" indent="-342900">
              <a:buFont typeface="Wingdings" pitchFamily="2" charset="2"/>
              <a:buChar char="Ø"/>
            </a:pPr>
            <a:r>
              <a:rPr lang="en-AU" sz="3100" dirty="0" smtClean="0"/>
              <a:t>Demographic Theories of Social Change</a:t>
            </a:r>
          </a:p>
          <a:p>
            <a:pPr marL="742950" lvl="2" indent="-342900">
              <a:buFont typeface="Book Antiqua" pitchFamily="18" charset="0"/>
              <a:buChar char="−"/>
            </a:pPr>
            <a:r>
              <a:rPr lang="en-AU" dirty="0" smtClean="0"/>
              <a:t>Generational Units (Mannheim)</a:t>
            </a:r>
          </a:p>
          <a:p>
            <a:pPr marL="742950" lvl="2" indent="-342900">
              <a:buFont typeface="Book Antiqua" pitchFamily="18" charset="0"/>
              <a:buChar char="−"/>
            </a:pPr>
            <a:r>
              <a:rPr lang="en-AU" dirty="0" smtClean="0"/>
              <a:t>Cohort Flow, Inter-cohort comparison (Ryder)</a:t>
            </a:r>
          </a:p>
          <a:p>
            <a:pPr marL="742950" lvl="2" indent="-342900">
              <a:buFont typeface="Book Antiqua" pitchFamily="18" charset="0"/>
              <a:buChar char="−"/>
            </a:pPr>
            <a:r>
              <a:rPr lang="en-AU" dirty="0" smtClean="0"/>
              <a:t>Ageing and Society Paradigm (Riley et al)</a:t>
            </a:r>
          </a:p>
          <a:p>
            <a:pPr marL="342900" lvl="1" indent="-342900">
              <a:buNone/>
            </a:pPr>
            <a:endParaRPr lang="en-AU" dirty="0" smtClean="0"/>
          </a:p>
          <a:p>
            <a:pPr marL="342900" lvl="1" indent="-342900">
              <a:buFont typeface="Wingdings" pitchFamily="2" charset="2"/>
              <a:buChar char="Ø"/>
            </a:pPr>
            <a:r>
              <a:rPr lang="en-AU" sz="3100" dirty="0" smtClean="0"/>
              <a:t>Socio-cultural Theories of Social Change </a:t>
            </a:r>
          </a:p>
          <a:p>
            <a:pPr marL="742950" lvl="2" indent="-342900">
              <a:buFont typeface="Book Antiqua" pitchFamily="18" charset="0"/>
              <a:buChar char="−"/>
            </a:pPr>
            <a:r>
              <a:rPr lang="en-AU" dirty="0" smtClean="0"/>
              <a:t>Late Modernity (</a:t>
            </a:r>
            <a:r>
              <a:rPr lang="en-AU" dirty="0" err="1" smtClean="0"/>
              <a:t>Giddens</a:t>
            </a:r>
            <a:r>
              <a:rPr lang="en-AU" dirty="0" smtClean="0"/>
              <a:t>)</a:t>
            </a:r>
          </a:p>
          <a:p>
            <a:pPr marL="742950" lvl="2" indent="-342900">
              <a:buFont typeface="Book Antiqua" pitchFamily="18" charset="0"/>
              <a:buChar char="−"/>
            </a:pPr>
            <a:r>
              <a:rPr lang="en-AU" dirty="0" smtClean="0"/>
              <a:t>Risk (Beck)</a:t>
            </a:r>
          </a:p>
          <a:p>
            <a:pPr marL="342900" lvl="1" indent="-342900">
              <a:buNone/>
            </a:pPr>
            <a:endParaRPr lang="en-AU" dirty="0" smtClean="0"/>
          </a:p>
          <a:p>
            <a:pPr marL="342900" lvl="1" indent="-342900">
              <a:buFont typeface="Wingdings" pitchFamily="2" charset="2"/>
              <a:buChar char="Ø"/>
            </a:pPr>
            <a:r>
              <a:rPr lang="en-AU" sz="3100" dirty="0" smtClean="0"/>
              <a:t>Non-biological factors which influence the ageing process</a:t>
            </a:r>
          </a:p>
          <a:p>
            <a:pPr lvl="1">
              <a:buNone/>
            </a:pPr>
            <a:endParaRPr lang="en-AU" dirty="0" smtClean="0"/>
          </a:p>
          <a:p>
            <a:pPr>
              <a:buFont typeface="Wingdings" pitchFamily="2" charset="2"/>
              <a:buChar char="Ø"/>
            </a:pPr>
            <a:r>
              <a:rPr lang="en-AU" sz="3100" dirty="0" smtClean="0"/>
              <a:t>Differences in ageing patterns between cohorts</a:t>
            </a:r>
          </a:p>
          <a:p>
            <a:endParaRPr lang="en-AU" dirty="0"/>
          </a:p>
        </p:txBody>
      </p:sp>
      <p:cxnSp>
        <p:nvCxnSpPr>
          <p:cNvPr id="5" name="Straight Connector 4"/>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097360" cy="548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AU" sz="3200" dirty="0" smtClean="0">
                <a:latin typeface="Book Antiqua" pitchFamily="18" charset="0"/>
              </a:rPr>
              <a:t>Private Health Insurance </a:t>
            </a:r>
            <a:br>
              <a:rPr lang="en-AU" sz="3200" dirty="0" smtClean="0">
                <a:latin typeface="Book Antiqua" pitchFamily="18" charset="0"/>
              </a:rPr>
            </a:br>
            <a:r>
              <a:rPr lang="en-AU" sz="3200" dirty="0" smtClean="0">
                <a:latin typeface="Book Antiqua" pitchFamily="18" charset="0"/>
              </a:rPr>
              <a:t>– Gender Differences</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1" name="Chart 20"/>
          <p:cNvGraphicFramePr/>
          <p:nvPr/>
        </p:nvGraphicFramePr>
        <p:xfrm>
          <a:off x="179512" y="1484784"/>
          <a:ext cx="8856984"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2699792" y="1844824"/>
            <a:ext cx="360040" cy="338554"/>
          </a:xfrm>
          <a:prstGeom prst="rect">
            <a:avLst/>
          </a:prstGeom>
          <a:noFill/>
        </p:spPr>
        <p:txBody>
          <a:bodyPr wrap="square" rtlCol="0">
            <a:spAutoFit/>
          </a:bodyPr>
          <a:lstStyle/>
          <a:p>
            <a:r>
              <a:rPr lang="en-AU" sz="1600" dirty="0" smtClean="0"/>
              <a:t>*</a:t>
            </a:r>
            <a:endParaRPr lang="en-US" dirty="0"/>
          </a:p>
        </p:txBody>
      </p:sp>
      <p:sp>
        <p:nvSpPr>
          <p:cNvPr id="23" name="TextBox 22"/>
          <p:cNvSpPr txBox="1"/>
          <p:nvPr/>
        </p:nvSpPr>
        <p:spPr>
          <a:xfrm>
            <a:off x="3419872" y="4077072"/>
            <a:ext cx="360040" cy="369332"/>
          </a:xfrm>
          <a:prstGeom prst="rect">
            <a:avLst/>
          </a:prstGeom>
          <a:noFill/>
        </p:spPr>
        <p:txBody>
          <a:bodyPr wrap="square" rtlCol="0">
            <a:spAutoFit/>
          </a:bodyPr>
          <a:lstStyle/>
          <a:p>
            <a:r>
              <a:rPr lang="en-AU" dirty="0" smtClean="0"/>
              <a:t>*</a:t>
            </a:r>
            <a:endParaRPr lang="en-US" dirty="0"/>
          </a:p>
        </p:txBody>
      </p:sp>
      <p:sp>
        <p:nvSpPr>
          <p:cNvPr id="24" name="Oval 23"/>
          <p:cNvSpPr/>
          <p:nvPr/>
        </p:nvSpPr>
        <p:spPr>
          <a:xfrm>
            <a:off x="6876256" y="5733256"/>
            <a:ext cx="50405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87624" y="2780928"/>
            <a:ext cx="432048"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19872" y="4077072"/>
            <a:ext cx="432048"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27784" y="1844824"/>
            <a:ext cx="504056" cy="36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0" y="6381328"/>
            <a:ext cx="3275856" cy="461665"/>
          </a:xfrm>
          <a:prstGeom prst="rect">
            <a:avLst/>
          </a:prstGeom>
          <a:noFill/>
        </p:spPr>
        <p:txBody>
          <a:bodyPr wrap="square" rtlCol="0">
            <a:spAutoFit/>
          </a:bodyPr>
          <a:lstStyle/>
          <a:p>
            <a:r>
              <a:rPr lang="en-AU" sz="1200" dirty="0" smtClean="0">
                <a:latin typeface="Book Antiqua" pitchFamily="18" charset="0"/>
              </a:rPr>
              <a:t>*p=&lt;.05</a:t>
            </a:r>
          </a:p>
          <a:p>
            <a:r>
              <a:rPr lang="en-AU" sz="1200" dirty="0" smtClean="0">
                <a:latin typeface="Book Antiqua" pitchFamily="18" charset="0"/>
              </a:rPr>
              <a:t>Source:  ABS; NHS 1989-90; 2007-08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AU" sz="3200" dirty="0" smtClean="0">
                <a:latin typeface="Book Antiqua" pitchFamily="18" charset="0"/>
              </a:rPr>
              <a:t>Conclusion </a:t>
            </a:r>
            <a:endParaRPr lang="en-US" sz="3200" dirty="0">
              <a:latin typeface="Book Antiqua" pitchFamily="18" charset="0"/>
            </a:endParaRPr>
          </a:p>
        </p:txBody>
      </p:sp>
      <p:sp>
        <p:nvSpPr>
          <p:cNvPr id="21" name="Content Placeholder 20"/>
          <p:cNvSpPr>
            <a:spLocks noGrp="1"/>
          </p:cNvSpPr>
          <p:nvPr>
            <p:ph idx="1"/>
          </p:nvPr>
        </p:nvSpPr>
        <p:spPr/>
        <p:txBody>
          <a:bodyPr>
            <a:normAutofit fontScale="85000" lnSpcReduction="20000"/>
          </a:bodyPr>
          <a:lstStyle/>
          <a:p>
            <a:pPr>
              <a:buFont typeface="Wingdings" pitchFamily="2" charset="2"/>
              <a:buChar char="Ø"/>
            </a:pPr>
            <a:r>
              <a:rPr lang="en-AU" dirty="0" smtClean="0"/>
              <a:t>Chronic conditions – worse health</a:t>
            </a:r>
          </a:p>
          <a:p>
            <a:pPr>
              <a:buNone/>
            </a:pPr>
            <a:endParaRPr lang="en-AU" dirty="0" smtClean="0"/>
          </a:p>
          <a:p>
            <a:pPr>
              <a:buFont typeface="Wingdings" pitchFamily="2" charset="2"/>
              <a:buChar char="Ø"/>
            </a:pPr>
            <a:r>
              <a:rPr lang="en-AU" dirty="0" smtClean="0"/>
              <a:t>Self-reported health – better health</a:t>
            </a:r>
          </a:p>
          <a:p>
            <a:pPr>
              <a:buNone/>
            </a:pPr>
            <a:endParaRPr lang="en-AU" dirty="0" smtClean="0"/>
          </a:p>
          <a:p>
            <a:pPr>
              <a:buFont typeface="Wingdings" pitchFamily="2" charset="2"/>
              <a:buChar char="Ø"/>
            </a:pPr>
            <a:r>
              <a:rPr lang="en-AU" dirty="0" smtClean="0"/>
              <a:t>Gender differences</a:t>
            </a:r>
          </a:p>
          <a:p>
            <a:pPr>
              <a:buNone/>
            </a:pPr>
            <a:endParaRPr lang="en-AU" dirty="0" smtClean="0"/>
          </a:p>
          <a:p>
            <a:pPr>
              <a:buFont typeface="Wingdings" pitchFamily="2" charset="2"/>
              <a:buChar char="Ø"/>
            </a:pPr>
            <a:r>
              <a:rPr lang="en-AU" dirty="0" smtClean="0"/>
              <a:t>Policy</a:t>
            </a:r>
          </a:p>
          <a:p>
            <a:pPr lvl="1"/>
            <a:r>
              <a:rPr lang="en-AU" dirty="0" smtClean="0"/>
              <a:t>Strategies for obesity and physical activity</a:t>
            </a:r>
          </a:p>
          <a:p>
            <a:pPr lvl="1"/>
            <a:r>
              <a:rPr lang="en-AU" dirty="0" smtClean="0"/>
              <a:t>Equitable access to health care and services</a:t>
            </a:r>
          </a:p>
          <a:p>
            <a:pPr lvl="1"/>
            <a:r>
              <a:rPr lang="en-AU" dirty="0" smtClean="0"/>
              <a:t>Effective integration of private and public health provision</a:t>
            </a:r>
            <a:endParaRPr lang="en-US" dirty="0"/>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ealth-Robust"/>
          <p:cNvPicPr>
            <a:picLocks noChangeAspect="1" noChangeArrowheads="1"/>
          </p:cNvPicPr>
          <p:nvPr/>
        </p:nvPicPr>
        <p:blipFill>
          <a:blip r:embed="rId2" cstate="print"/>
          <a:srcRect/>
          <a:stretch>
            <a:fillRect/>
          </a:stretch>
        </p:blipFill>
        <p:spPr bwMode="auto">
          <a:xfrm>
            <a:off x="339725" y="765175"/>
            <a:ext cx="8335963" cy="5338763"/>
          </a:xfrm>
          <a:prstGeom prst="rect">
            <a:avLst/>
          </a:prstGeom>
          <a:noFill/>
        </p:spPr>
      </p:pic>
      <p:sp>
        <p:nvSpPr>
          <p:cNvPr id="101379" name="Text Box 3"/>
          <p:cNvSpPr txBox="1">
            <a:spLocks noChangeArrowheads="1"/>
          </p:cNvSpPr>
          <p:nvPr/>
        </p:nvSpPr>
        <p:spPr bwMode="auto">
          <a:xfrm>
            <a:off x="5580063" y="6092825"/>
            <a:ext cx="2808287" cy="457200"/>
          </a:xfrm>
          <a:prstGeom prst="rect">
            <a:avLst/>
          </a:prstGeom>
          <a:noFill/>
          <a:ln w="9525">
            <a:noFill/>
            <a:miter lim="800000"/>
            <a:headEnd/>
            <a:tailEnd/>
          </a:ln>
          <a:effectLst/>
        </p:spPr>
        <p:txBody>
          <a:bodyPr>
            <a:spAutoFit/>
          </a:bodyPr>
          <a:lstStyle/>
          <a:p>
            <a:pPr algn="r">
              <a:spcBef>
                <a:spcPct val="50000"/>
              </a:spcBef>
            </a:pPr>
            <a:r>
              <a:rPr lang="en-AU" b="1">
                <a:latin typeface="Arial" charset="0"/>
              </a:rPr>
              <a:t>Wittert 2006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188640"/>
            <a:ext cx="8229600" cy="1143000"/>
          </a:xfrm>
        </p:spPr>
        <p:txBody>
          <a:bodyPr>
            <a:noAutofit/>
          </a:bodyPr>
          <a:lstStyle/>
          <a:p>
            <a:pPr algn="ctr" eaLnBrk="1" hangingPunct="1"/>
            <a:r>
              <a:rPr lang="en-AU" sz="3200" dirty="0" smtClean="0">
                <a:latin typeface="Book Antiqua" pitchFamily="18" charset="0"/>
              </a:rPr>
              <a:t>Acknowledgements and Contact Details</a:t>
            </a:r>
          </a:p>
        </p:txBody>
      </p:sp>
      <p:sp>
        <p:nvSpPr>
          <p:cNvPr id="23555" name="Rectangle 3"/>
          <p:cNvSpPr>
            <a:spLocks noGrp="1" noChangeArrowheads="1"/>
          </p:cNvSpPr>
          <p:nvPr>
            <p:ph idx="1"/>
          </p:nvPr>
        </p:nvSpPr>
        <p:spPr>
          <a:xfrm>
            <a:off x="323528" y="1600200"/>
            <a:ext cx="8568952" cy="4997152"/>
          </a:xfrm>
        </p:spPr>
        <p:txBody>
          <a:bodyPr>
            <a:normAutofit fontScale="92500" lnSpcReduction="20000"/>
          </a:bodyPr>
          <a:lstStyle/>
          <a:p>
            <a:pPr eaLnBrk="1" hangingPunct="1">
              <a:buFont typeface="Wingdings" pitchFamily="2" charset="2"/>
              <a:buNone/>
            </a:pPr>
            <a:r>
              <a:rPr lang="en-AU" sz="2800" u="sng" dirty="0" smtClean="0"/>
              <a:t>Acknowledgements</a:t>
            </a:r>
          </a:p>
          <a:p>
            <a:pPr eaLnBrk="1" hangingPunct="1">
              <a:buFont typeface="Wingdings" pitchFamily="2" charset="2"/>
              <a:buNone/>
            </a:pPr>
            <a:endParaRPr lang="en-AU" sz="1300" u="sng" dirty="0" smtClean="0"/>
          </a:p>
          <a:p>
            <a:r>
              <a:rPr lang="en-AU" sz="2800" dirty="0" smtClean="0"/>
              <a:t>This research was funded through an Australian </a:t>
            </a:r>
          </a:p>
          <a:p>
            <a:pPr eaLnBrk="1" hangingPunct="1">
              <a:buFont typeface="Wingdings" pitchFamily="2" charset="2"/>
              <a:buNone/>
            </a:pPr>
            <a:r>
              <a:rPr lang="en-AU" sz="2800" dirty="0" smtClean="0"/>
              <a:t>	Research Council Linkage grant</a:t>
            </a:r>
          </a:p>
          <a:p>
            <a:pPr eaLnBrk="1" hangingPunct="1">
              <a:buFont typeface="Wingdings" pitchFamily="2" charset="2"/>
              <a:buNone/>
            </a:pPr>
            <a:endParaRPr lang="en-AU" sz="2800" dirty="0" smtClean="0"/>
          </a:p>
          <a:p>
            <a:r>
              <a:rPr lang="en-AU" sz="2800" dirty="0" smtClean="0"/>
              <a:t>To Graeme Tucker and Rhiannon Pilkington for </a:t>
            </a:r>
          </a:p>
          <a:p>
            <a:pPr eaLnBrk="1" hangingPunct="1">
              <a:buFont typeface="Wingdings" pitchFamily="2" charset="2"/>
              <a:buNone/>
            </a:pPr>
            <a:r>
              <a:rPr lang="en-AU" sz="2800" dirty="0" smtClean="0"/>
              <a:t>	their assistance with the National Health Survey </a:t>
            </a:r>
          </a:p>
          <a:p>
            <a:pPr eaLnBrk="1" hangingPunct="1">
              <a:buFont typeface="Wingdings" pitchFamily="2" charset="2"/>
              <a:buNone/>
            </a:pPr>
            <a:r>
              <a:rPr lang="en-AU" sz="2800" dirty="0" smtClean="0"/>
              <a:t>	data</a:t>
            </a:r>
          </a:p>
          <a:p>
            <a:pPr eaLnBrk="1" hangingPunct="1">
              <a:buFont typeface="Wingdings" pitchFamily="2" charset="2"/>
              <a:buNone/>
            </a:pPr>
            <a:endParaRPr lang="en-AU" sz="2800" dirty="0" smtClean="0"/>
          </a:p>
          <a:p>
            <a:pPr eaLnBrk="1" hangingPunct="1">
              <a:buFont typeface="Wingdings" pitchFamily="2" charset="2"/>
              <a:buNone/>
            </a:pPr>
            <a:r>
              <a:rPr lang="en-AU" sz="2800" u="sng" dirty="0" smtClean="0"/>
              <a:t>Contact Details</a:t>
            </a:r>
          </a:p>
          <a:p>
            <a:pPr eaLnBrk="1" hangingPunct="1">
              <a:buFont typeface="Wingdings" pitchFamily="2" charset="2"/>
              <a:buNone/>
            </a:pPr>
            <a:endParaRPr lang="en-AU" sz="1300" u="sng" dirty="0" smtClean="0"/>
          </a:p>
          <a:p>
            <a:pPr eaLnBrk="1" hangingPunct="1">
              <a:buFont typeface="Wingdings" pitchFamily="2" charset="2"/>
              <a:buNone/>
            </a:pPr>
            <a:r>
              <a:rPr lang="en-AU" sz="2800" dirty="0" smtClean="0">
                <a:latin typeface="Book Antiqua" pitchFamily="18" charset="0"/>
              </a:rPr>
              <a:t>Jennifer Buckley</a:t>
            </a:r>
          </a:p>
          <a:p>
            <a:pPr eaLnBrk="1" hangingPunct="1">
              <a:buFont typeface="Wingdings" pitchFamily="2" charset="2"/>
              <a:buNone/>
            </a:pPr>
            <a:r>
              <a:rPr lang="en-AU" sz="2800" dirty="0" smtClean="0">
                <a:latin typeface="Book Antiqua" pitchFamily="18" charset="0"/>
              </a:rPr>
              <a:t>Email:  </a:t>
            </a:r>
            <a:r>
              <a:rPr lang="en-AU" sz="2800" dirty="0" smtClean="0">
                <a:solidFill>
                  <a:srgbClr val="000000"/>
                </a:solidFill>
                <a:latin typeface="Book Antiqua" pitchFamily="18" charset="0"/>
                <a:hlinkClick r:id="rId2"/>
              </a:rPr>
              <a:t>jennifer.buckley@adelaide.edu.au</a:t>
            </a:r>
            <a:endParaRPr lang="en-AU" sz="2800" dirty="0" smtClean="0">
              <a:solidFill>
                <a:srgbClr val="000000"/>
              </a:solidFill>
              <a:latin typeface="Book Antiqua" pitchFamily="18" charset="0"/>
            </a:endParaRPr>
          </a:p>
          <a:p>
            <a:pPr eaLnBrk="1" hangingPunct="1">
              <a:buFont typeface="Wingdings" pitchFamily="2" charset="2"/>
              <a:buNone/>
            </a:pPr>
            <a:endParaRPr lang="en-AU" sz="2800" dirty="0" smtClean="0">
              <a:solidFill>
                <a:srgbClr val="000000"/>
              </a:solidFill>
              <a:latin typeface="Book Antiqua" pitchFamily="18" charset="0"/>
            </a:endParaRPr>
          </a:p>
        </p:txBody>
      </p:sp>
      <p:cxnSp>
        <p:nvCxnSpPr>
          <p:cNvPr id="5" name="Straight Connector 4"/>
          <p:cNvCxnSpPr/>
          <p:nvPr/>
        </p:nvCxnSpPr>
        <p:spPr>
          <a:xfrm>
            <a:off x="0" y="1357298"/>
            <a:ext cx="91440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971600" cy="4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Book Antiqua" pitchFamily="18" charset="0"/>
              </a:rPr>
              <a:t>Limitations re Equivalence of Variables</a:t>
            </a:r>
            <a:endParaRPr lang="en-US" sz="3200" dirty="0">
              <a:latin typeface="Book Antiqua" pitchFamily="18" charset="0"/>
            </a:endParaRPr>
          </a:p>
        </p:txBody>
      </p:sp>
      <p:sp>
        <p:nvSpPr>
          <p:cNvPr id="21" name="Content Placeholder 20"/>
          <p:cNvSpPr>
            <a:spLocks noGrp="1"/>
          </p:cNvSpPr>
          <p:nvPr>
            <p:ph idx="1"/>
          </p:nvPr>
        </p:nvSpPr>
        <p:spPr/>
        <p:txBody>
          <a:bodyPr/>
          <a:lstStyle/>
          <a:p>
            <a:r>
              <a:rPr lang="en-AU" dirty="0" smtClean="0"/>
              <a:t>SRH – extra category in 2008</a:t>
            </a:r>
          </a:p>
          <a:p>
            <a:r>
              <a:rPr lang="en-AU" dirty="0" smtClean="0"/>
              <a:t>Diabetes - Diagnostic criteria </a:t>
            </a:r>
          </a:p>
          <a:p>
            <a:pPr lvl="1"/>
            <a:r>
              <a:rPr lang="en-AU" dirty="0" smtClean="0"/>
              <a:t>In 1989-90 - ≥7.8 </a:t>
            </a:r>
            <a:r>
              <a:rPr lang="en-AU" dirty="0" err="1" smtClean="0"/>
              <a:t>mmol</a:t>
            </a:r>
            <a:r>
              <a:rPr lang="en-AU" dirty="0" smtClean="0"/>
              <a:t> L</a:t>
            </a:r>
          </a:p>
          <a:p>
            <a:pPr lvl="1"/>
            <a:r>
              <a:rPr lang="en-AU" dirty="0" smtClean="0"/>
              <a:t>In 2007-08 –≥ 7.0 </a:t>
            </a:r>
            <a:r>
              <a:rPr lang="en-AU" dirty="0" err="1" smtClean="0"/>
              <a:t>mmol</a:t>
            </a:r>
            <a:r>
              <a:rPr lang="en-AU" dirty="0" smtClean="0"/>
              <a:t> L</a:t>
            </a:r>
          </a:p>
          <a:p>
            <a:pPr lvl="1"/>
            <a:r>
              <a:rPr lang="en-AU" dirty="0" smtClean="0"/>
              <a:t>We have not adjusted for this difference</a:t>
            </a:r>
          </a:p>
          <a:p>
            <a:pPr lvl="1"/>
            <a:endParaRPr lang="en-AU" dirty="0" smtClean="0"/>
          </a:p>
          <a:p>
            <a:endParaRPr lang="en-US" dirty="0"/>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15816"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08720"/>
          </a:xfrm>
        </p:spPr>
        <p:txBody>
          <a:bodyPr>
            <a:normAutofit fontScale="90000"/>
          </a:bodyPr>
          <a:lstStyle/>
          <a:p>
            <a:r>
              <a:rPr lang="en-AU" sz="3200" dirty="0" smtClean="0"/>
              <a:t>Notes on Multi Stage Area Sampling and weights used in the NHS</a:t>
            </a:r>
            <a:endParaRPr lang="en-US" sz="3200" dirty="0"/>
          </a:p>
        </p:txBody>
      </p:sp>
      <p:sp>
        <p:nvSpPr>
          <p:cNvPr id="4" name="Content Placeholder 3"/>
          <p:cNvSpPr>
            <a:spLocks noGrp="1"/>
          </p:cNvSpPr>
          <p:nvPr>
            <p:ph idx="1"/>
          </p:nvPr>
        </p:nvSpPr>
        <p:spPr>
          <a:xfrm>
            <a:off x="457200" y="1124744"/>
            <a:ext cx="8229600" cy="5184576"/>
          </a:xfrm>
        </p:spPr>
        <p:txBody>
          <a:bodyPr>
            <a:noAutofit/>
          </a:bodyPr>
          <a:lstStyle/>
          <a:p>
            <a:r>
              <a:rPr lang="en-AU" sz="1600" b="1" dirty="0" smtClean="0"/>
              <a:t>Multistage sampling</a:t>
            </a:r>
            <a:r>
              <a:rPr lang="en-AU" sz="1600" dirty="0" smtClean="0"/>
              <a:t> is a complex form of cluster sampling. Instead of using all the elements contained in the selected clusters you randomly selects elements from each cluster. Constructing the clusters is the first stage. Deciding what elements within the cluster to use is the second stage.</a:t>
            </a:r>
          </a:p>
          <a:p>
            <a:r>
              <a:rPr lang="en-AU" sz="1600" dirty="0" smtClean="0"/>
              <a:t>How the ABS does it:  household surveys conducted by the </a:t>
            </a:r>
            <a:r>
              <a:rPr lang="en-AU" sz="1600" dirty="0" smtClean="0">
                <a:hlinkClick r:id="rId2" action="ppaction://hlinkfile" tooltip="Australian Bureau of Statistics"/>
              </a:rPr>
              <a:t>Australian Bureau of Statistics</a:t>
            </a:r>
            <a:r>
              <a:rPr lang="en-AU" sz="1600" dirty="0" smtClean="0"/>
              <a:t> begin by dividing metropolitan regions into 'collection districts', and selecting some of these collection districts (first stage). The selected collection districts are then divided into blocks, and blocks are chosen from within each selected collection district (second stage). Next, dwellings are listed within each selected block, and some of these dwellings are selected (third stage). This method means that it is not necessary to create a list of every dwelling in the region, only for selected blocks. In remote areas,</a:t>
            </a:r>
          </a:p>
          <a:p>
            <a:r>
              <a:rPr lang="en-AU" sz="1600" dirty="0" smtClean="0"/>
              <a:t>Stratified multi-stage area sampling frame of private dwellings – therefore does not allow statistical treatment as a simple random sample.  This dealt with by using replication methods to estimate variances for the complex sample design and weighting procedure used in the NHS.  The replicate weights are a series of variables that contain the information on the primary sampling unit and the strata used in the sampling design that allows correct calculation of the standard errors when analysing complex survey data.</a:t>
            </a:r>
          </a:p>
          <a:p>
            <a:r>
              <a:rPr lang="en-AU" sz="1600" dirty="0" smtClean="0"/>
              <a:t>Weighting</a:t>
            </a:r>
            <a:endParaRPr lang="en-US" sz="1600" dirty="0"/>
          </a:p>
        </p:txBody>
      </p:sp>
      <p:cxnSp>
        <p:nvCxnSpPr>
          <p:cNvPr id="6" name="Straight Connector 5"/>
          <p:cNvCxnSpPr/>
          <p:nvPr/>
        </p:nvCxnSpPr>
        <p:spPr>
          <a:xfrm>
            <a:off x="0" y="1052736"/>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268760"/>
          </a:xfrm>
        </p:spPr>
        <p:txBody>
          <a:bodyPr>
            <a:normAutofit/>
          </a:bodyPr>
          <a:lstStyle/>
          <a:p>
            <a:r>
              <a:rPr lang="en-AU" sz="3600" dirty="0" smtClean="0">
                <a:latin typeface="Book Antiqua" pitchFamily="18" charset="0"/>
              </a:rPr>
              <a:t>Methods</a:t>
            </a:r>
            <a:endParaRPr lang="en-US" sz="3200" dirty="0">
              <a:latin typeface="Book Antiqua" pitchFamily="18" charset="0"/>
            </a:endParaRPr>
          </a:p>
        </p:txBody>
      </p:sp>
      <p:sp>
        <p:nvSpPr>
          <p:cNvPr id="30" name="Text Placeholder 29"/>
          <p:cNvSpPr>
            <a:spLocks noGrp="1"/>
          </p:cNvSpPr>
          <p:nvPr>
            <p:ph type="body" idx="1"/>
          </p:nvPr>
        </p:nvSpPr>
        <p:spPr>
          <a:xfrm>
            <a:off x="457200" y="1535113"/>
            <a:ext cx="4040188" cy="525735"/>
          </a:xfrm>
        </p:spPr>
        <p:txBody>
          <a:bodyPr>
            <a:normAutofit/>
          </a:bodyPr>
          <a:lstStyle/>
          <a:p>
            <a:r>
              <a:rPr lang="en-AU" dirty="0" smtClean="0"/>
              <a:t>Methods</a:t>
            </a:r>
          </a:p>
        </p:txBody>
      </p:sp>
      <p:sp>
        <p:nvSpPr>
          <p:cNvPr id="31" name="Content Placeholder 30"/>
          <p:cNvSpPr>
            <a:spLocks noGrp="1"/>
          </p:cNvSpPr>
          <p:nvPr>
            <p:ph sz="half" idx="2"/>
          </p:nvPr>
        </p:nvSpPr>
        <p:spPr>
          <a:xfrm>
            <a:off x="457200" y="2174874"/>
            <a:ext cx="4040188" cy="4350469"/>
          </a:xfrm>
        </p:spPr>
        <p:txBody>
          <a:bodyPr>
            <a:normAutofit/>
          </a:bodyPr>
          <a:lstStyle/>
          <a:p>
            <a:r>
              <a:rPr lang="en-AU" dirty="0" smtClean="0"/>
              <a:t>1989-90 Australian NHS data 1989-90 (n=54 576)</a:t>
            </a:r>
          </a:p>
          <a:p>
            <a:endParaRPr lang="en-AU" dirty="0" smtClean="0"/>
          </a:p>
          <a:p>
            <a:r>
              <a:rPr lang="en-AU" dirty="0" smtClean="0"/>
              <a:t>2007-08  Australian NHS data (n=20 788)</a:t>
            </a:r>
          </a:p>
          <a:p>
            <a:pPr>
              <a:buNone/>
            </a:pPr>
            <a:endParaRPr lang="en-AU" dirty="0" smtClean="0"/>
          </a:p>
          <a:p>
            <a:r>
              <a:rPr lang="en-AU" dirty="0" smtClean="0"/>
              <a:t>Surveys use a stratified multistage area sample</a:t>
            </a:r>
          </a:p>
          <a:p>
            <a:pPr>
              <a:buNone/>
            </a:pPr>
            <a:endParaRPr lang="en-AU" dirty="0" smtClean="0"/>
          </a:p>
          <a:p>
            <a:endParaRPr lang="en-AU" dirty="0" smtClean="0"/>
          </a:p>
          <a:p>
            <a:endParaRPr lang="en-AU" dirty="0" smtClean="0"/>
          </a:p>
        </p:txBody>
      </p:sp>
      <p:sp>
        <p:nvSpPr>
          <p:cNvPr id="32" name="Text Placeholder 31"/>
          <p:cNvSpPr>
            <a:spLocks noGrp="1"/>
          </p:cNvSpPr>
          <p:nvPr>
            <p:ph type="body" sz="quarter" idx="3"/>
          </p:nvPr>
        </p:nvSpPr>
        <p:spPr/>
        <p:txBody>
          <a:bodyPr>
            <a:normAutofit fontScale="92500" lnSpcReduction="20000"/>
          </a:bodyPr>
          <a:lstStyle/>
          <a:p>
            <a:r>
              <a:rPr lang="en-AU" dirty="0" smtClean="0"/>
              <a:t>Comparing same age-group at two different time points </a:t>
            </a:r>
            <a:endParaRPr lang="en-AU" dirty="0"/>
          </a:p>
        </p:txBody>
      </p:sp>
      <p:sp>
        <p:nvSpPr>
          <p:cNvPr id="33" name="Content Placeholder 32"/>
          <p:cNvSpPr>
            <a:spLocks noGrp="1"/>
          </p:cNvSpPr>
          <p:nvPr>
            <p:ph sz="quarter" idx="4"/>
          </p:nvPr>
        </p:nvSpPr>
        <p:spPr/>
        <p:txBody>
          <a:bodyPr/>
          <a:lstStyle/>
          <a:p>
            <a:pPr>
              <a:buNone/>
            </a:pPr>
            <a:endParaRPr lang="en-AU" dirty="0"/>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graphicFrame>
        <p:nvGraphicFramePr>
          <p:cNvPr id="22" name="Table 21"/>
          <p:cNvGraphicFramePr>
            <a:graphicFrameLocks noGrp="1"/>
          </p:cNvGraphicFramePr>
          <p:nvPr/>
        </p:nvGraphicFramePr>
        <p:xfrm>
          <a:off x="4571999" y="2276872"/>
          <a:ext cx="4032450" cy="4248472"/>
        </p:xfrm>
        <a:graphic>
          <a:graphicData uri="http://schemas.openxmlformats.org/drawingml/2006/table">
            <a:tbl>
              <a:tblPr/>
              <a:tblGrid>
                <a:gridCol w="1905608"/>
                <a:gridCol w="1063421"/>
                <a:gridCol w="1063421"/>
              </a:tblGrid>
              <a:tr h="1062118">
                <a:tc rowSpan="2">
                  <a:txBody>
                    <a:bodyPr/>
                    <a:lstStyle/>
                    <a:p>
                      <a:pPr algn="l">
                        <a:spcAft>
                          <a:spcPts val="0"/>
                        </a:spcAft>
                      </a:pPr>
                      <a:r>
                        <a:rPr lang="en-AU" sz="2000" b="1" dirty="0" smtClean="0">
                          <a:latin typeface="Times New Roman"/>
                          <a:ea typeface="Times New Roman"/>
                        </a:rPr>
                        <a:t>Birth </a:t>
                      </a:r>
                      <a:r>
                        <a:rPr lang="en-AU" sz="2000" b="1" dirty="0">
                          <a:latin typeface="Times New Roman"/>
                          <a:ea typeface="Times New Roman"/>
                        </a:rPr>
                        <a:t>Cohort</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en-AU" sz="2000" b="1" dirty="0">
                          <a:latin typeface="Times New Roman"/>
                          <a:ea typeface="Times New Roman"/>
                        </a:rPr>
                        <a:t>Age Range in Census Year</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r>
              <a:tr h="1062118">
                <a:tc vMerge="1">
                  <a:txBody>
                    <a:bodyPr/>
                    <a:lstStyle/>
                    <a:p>
                      <a:endParaRPr lang="en-AU"/>
                    </a:p>
                  </a:txBody>
                  <a:tcPr/>
                </a:tc>
                <a:tc>
                  <a:txBody>
                    <a:bodyPr/>
                    <a:lstStyle/>
                    <a:p>
                      <a:pPr algn="l">
                        <a:spcAft>
                          <a:spcPts val="0"/>
                        </a:spcAft>
                      </a:pPr>
                      <a:r>
                        <a:rPr lang="en-AU" sz="2000" dirty="0" smtClean="0">
                          <a:latin typeface="Times New Roman"/>
                          <a:ea typeface="Times New Roman"/>
                        </a:rPr>
                        <a:t>1989-90</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AU" sz="2000" dirty="0" smtClean="0">
                          <a:latin typeface="Times New Roman"/>
                          <a:ea typeface="Times New Roman"/>
                        </a:rPr>
                        <a:t>2007-08</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118">
                <a:tc>
                  <a:txBody>
                    <a:bodyPr/>
                    <a:lstStyle/>
                    <a:p>
                      <a:pPr algn="l">
                        <a:spcAft>
                          <a:spcPts val="0"/>
                        </a:spcAft>
                      </a:pPr>
                      <a:r>
                        <a:rPr lang="en-AU" sz="2000" dirty="0">
                          <a:latin typeface="Times New Roman"/>
                          <a:ea typeface="Times New Roman"/>
                        </a:rPr>
                        <a:t>1927-1936 – </a:t>
                      </a:r>
                      <a:r>
                        <a:rPr lang="en-AU" sz="2000" dirty="0" smtClean="0">
                          <a:latin typeface="Times New Roman"/>
                          <a:ea typeface="Times New Roman"/>
                        </a:rPr>
                        <a:t>Pre-war Cohort</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AU" sz="2000" dirty="0" smtClean="0">
                          <a:latin typeface="Times New Roman"/>
                          <a:ea typeface="Times New Roman"/>
                        </a:rPr>
                        <a:t>53-62</a:t>
                      </a:r>
                    </a:p>
                    <a:p>
                      <a:pPr algn="l">
                        <a:spcAft>
                          <a:spcPts val="0"/>
                        </a:spcAft>
                      </a:pPr>
                      <a:r>
                        <a:rPr lang="en-AU" sz="2000" dirty="0" smtClean="0">
                          <a:latin typeface="Times New Roman"/>
                          <a:ea typeface="Times New Roman"/>
                        </a:rPr>
                        <a:t>n=1458</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118">
                <a:tc>
                  <a:txBody>
                    <a:bodyPr/>
                    <a:lstStyle/>
                    <a:p>
                      <a:pPr algn="l">
                        <a:spcAft>
                          <a:spcPts val="0"/>
                        </a:spcAft>
                      </a:pPr>
                      <a:r>
                        <a:rPr lang="en-AU" sz="2000" dirty="0">
                          <a:latin typeface="Times New Roman"/>
                          <a:ea typeface="Times New Roman"/>
                        </a:rPr>
                        <a:t>1946-1955 – Baby Boomers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AU" sz="2000" dirty="0" smtClean="0">
                          <a:latin typeface="Times New Roman"/>
                          <a:ea typeface="Times New Roman"/>
                        </a:rPr>
                        <a:t>53-62</a:t>
                      </a:r>
                    </a:p>
                    <a:p>
                      <a:pPr algn="l">
                        <a:spcAft>
                          <a:spcPts val="0"/>
                        </a:spcAft>
                      </a:pPr>
                      <a:r>
                        <a:rPr lang="en-AU" sz="2000" dirty="0" smtClean="0">
                          <a:latin typeface="Times New Roman"/>
                          <a:ea typeface="Times New Roman"/>
                        </a:rPr>
                        <a:t>n=2498</a:t>
                      </a:r>
                      <a:endParaRPr lang="en-AU"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Rectangle 22"/>
          <p:cNvSpPr/>
          <p:nvPr/>
        </p:nvSpPr>
        <p:spPr>
          <a:xfrm>
            <a:off x="6516216" y="3356992"/>
            <a:ext cx="1008112" cy="208823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72000" y="4437112"/>
            <a:ext cx="1944216" cy="10081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24328" y="3356992"/>
            <a:ext cx="1080120" cy="31683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72000" y="5517232"/>
            <a:ext cx="2952328"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31" grpId="1" uiExpand="1" build="p"/>
      <p:bldP spid="32" grpId="0" build="p"/>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62674"/>
          </a:xfrm>
        </p:spPr>
        <p:txBody>
          <a:bodyPr/>
          <a:lstStyle/>
          <a:p>
            <a:r>
              <a:rPr lang="en-AU" dirty="0" smtClean="0"/>
              <a:t>Impact of Social Change</a:t>
            </a:r>
            <a:endParaRPr lang="en-AU" dirty="0"/>
          </a:p>
        </p:txBody>
      </p:sp>
      <p:pic>
        <p:nvPicPr>
          <p:cNvPr id="3" name="Picture 2"/>
          <p:cNvPicPr>
            <a:picLocks noChangeAspect="1" noChangeArrowheads="1"/>
          </p:cNvPicPr>
          <p:nvPr/>
        </p:nvPicPr>
        <p:blipFill>
          <a:blip r:embed="rId3" cstate="print"/>
          <a:srcRect/>
          <a:stretch>
            <a:fillRect/>
          </a:stretch>
        </p:blipFill>
        <p:spPr bwMode="auto">
          <a:xfrm>
            <a:off x="6444208" y="4005064"/>
            <a:ext cx="2095500" cy="20193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395536" y="188640"/>
            <a:ext cx="1674941" cy="248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638944"/>
          </a:xfrm>
        </p:spPr>
        <p:txBody>
          <a:bodyPr>
            <a:noAutofit/>
          </a:bodyPr>
          <a:lstStyle/>
          <a:p>
            <a:r>
              <a:rPr lang="en-US" sz="3200" dirty="0" smtClean="0">
                <a:latin typeface="Book Antiqua" pitchFamily="18" charset="0"/>
              </a:rPr>
              <a:t>Key Changes to the Social Context</a:t>
            </a:r>
            <a:endParaRPr lang="en-US" sz="3200" dirty="0">
              <a:latin typeface="Book Antiqua" pitchFamily="18" charset="0"/>
            </a:endParaRPr>
          </a:p>
        </p:txBody>
      </p:sp>
      <p:sp>
        <p:nvSpPr>
          <p:cNvPr id="3" name="Content Placeholder 2"/>
          <p:cNvSpPr>
            <a:spLocks noGrp="1"/>
          </p:cNvSpPr>
          <p:nvPr>
            <p:ph idx="1"/>
          </p:nvPr>
        </p:nvSpPr>
        <p:spPr>
          <a:xfrm>
            <a:off x="251520" y="1484784"/>
            <a:ext cx="8892480" cy="5112568"/>
          </a:xfrm>
        </p:spPr>
        <p:txBody>
          <a:bodyPr>
            <a:noAutofit/>
          </a:bodyPr>
          <a:lstStyle/>
          <a:p>
            <a:pPr>
              <a:buNone/>
            </a:pPr>
            <a:r>
              <a:rPr lang="en-AU" sz="2200" b="1" dirty="0" smtClean="0">
                <a:latin typeface="Book Antiqua" pitchFamily="18" charset="0"/>
              </a:rPr>
              <a:t>Factors related to changes in values and lifestyle</a:t>
            </a:r>
          </a:p>
          <a:p>
            <a:pPr>
              <a:buFont typeface="Wingdings" pitchFamily="2" charset="2"/>
              <a:buChar char="Ø"/>
            </a:pPr>
            <a:r>
              <a:rPr lang="en-AU" sz="2200" dirty="0" smtClean="0">
                <a:latin typeface="Book Antiqua" pitchFamily="18" charset="0"/>
              </a:rPr>
              <a:t>Post World War II </a:t>
            </a:r>
          </a:p>
          <a:p>
            <a:pPr lvl="1">
              <a:buFont typeface="Wingdings" pitchFamily="2" charset="2"/>
              <a:buChar char="Ø"/>
            </a:pPr>
            <a:r>
              <a:rPr lang="en-AU" sz="1800" dirty="0" smtClean="0">
                <a:latin typeface="Book Antiqua" pitchFamily="18" charset="0"/>
              </a:rPr>
              <a:t>Economic Security</a:t>
            </a:r>
          </a:p>
          <a:p>
            <a:pPr lvl="1">
              <a:buFont typeface="Wingdings" pitchFamily="2" charset="2"/>
              <a:buChar char="Ø"/>
            </a:pPr>
            <a:r>
              <a:rPr lang="en-AU" sz="1800" dirty="0" smtClean="0">
                <a:latin typeface="Book Antiqua" pitchFamily="18" charset="0"/>
              </a:rPr>
              <a:t>Welfare State</a:t>
            </a:r>
          </a:p>
          <a:p>
            <a:pPr lvl="1">
              <a:buFont typeface="Wingdings" pitchFamily="2" charset="2"/>
              <a:buChar char="Ø"/>
            </a:pPr>
            <a:r>
              <a:rPr lang="en-AU" sz="1800" dirty="0" smtClean="0">
                <a:latin typeface="Book Antiqua" pitchFamily="18" charset="0"/>
              </a:rPr>
              <a:t>The Pill</a:t>
            </a:r>
          </a:p>
          <a:p>
            <a:pPr lvl="1">
              <a:buFont typeface="Wingdings" pitchFamily="2" charset="2"/>
              <a:buChar char="Ø"/>
            </a:pPr>
            <a:r>
              <a:rPr lang="en-AU" sz="1800" dirty="0" smtClean="0">
                <a:latin typeface="Book Antiqua" pitchFamily="18" charset="0"/>
              </a:rPr>
              <a:t>Feminism</a:t>
            </a:r>
          </a:p>
          <a:p>
            <a:pPr lvl="1">
              <a:buFont typeface="Wingdings" pitchFamily="2" charset="2"/>
              <a:buChar char="Ø"/>
            </a:pPr>
            <a:r>
              <a:rPr lang="en-AU" sz="1800" dirty="0" smtClean="0">
                <a:latin typeface="Book Antiqua" pitchFamily="18" charset="0"/>
              </a:rPr>
              <a:t>Communications technology </a:t>
            </a:r>
          </a:p>
          <a:p>
            <a:pPr lvl="1">
              <a:buNone/>
            </a:pPr>
            <a:endParaRPr lang="en-AU" sz="1800" dirty="0" smtClean="0">
              <a:latin typeface="Book Antiqua" pitchFamily="18" charset="0"/>
            </a:endParaRPr>
          </a:p>
          <a:p>
            <a:pPr>
              <a:buFont typeface="Wingdings" pitchFamily="2" charset="2"/>
              <a:buChar char="Ø"/>
            </a:pPr>
            <a:r>
              <a:rPr lang="en-AU" sz="2600" dirty="0" smtClean="0">
                <a:latin typeface="Book Antiqua" pitchFamily="18" charset="0"/>
              </a:rPr>
              <a:t>Transformation of everyday institutions</a:t>
            </a:r>
          </a:p>
          <a:p>
            <a:pPr lvl="1">
              <a:buFont typeface="Wingdings" pitchFamily="2" charset="2"/>
              <a:buChar char="Ø"/>
            </a:pPr>
            <a:r>
              <a:rPr lang="en-AU" sz="1800" dirty="0" smtClean="0">
                <a:latin typeface="Book Antiqua" pitchFamily="18" charset="0"/>
              </a:rPr>
              <a:t>Education</a:t>
            </a:r>
          </a:p>
          <a:p>
            <a:pPr lvl="1">
              <a:buFont typeface="Wingdings" pitchFamily="2" charset="2"/>
              <a:buChar char="Ø"/>
            </a:pPr>
            <a:r>
              <a:rPr lang="en-AU" sz="1800" dirty="0" smtClean="0">
                <a:latin typeface="Book Antiqua" pitchFamily="18" charset="0"/>
              </a:rPr>
              <a:t>Religion</a:t>
            </a:r>
          </a:p>
          <a:p>
            <a:pPr lvl="1">
              <a:buFont typeface="Wingdings" pitchFamily="2" charset="2"/>
              <a:buChar char="Ø"/>
            </a:pPr>
            <a:r>
              <a:rPr lang="en-AU" sz="1800" dirty="0" smtClean="0">
                <a:latin typeface="Book Antiqua" pitchFamily="18" charset="0"/>
              </a:rPr>
              <a:t>Marriage</a:t>
            </a:r>
          </a:p>
          <a:p>
            <a:pPr lvl="1">
              <a:buFont typeface="Wingdings" pitchFamily="2" charset="2"/>
              <a:buChar char="Ø"/>
            </a:pPr>
            <a:r>
              <a:rPr lang="en-AU" sz="1800" dirty="0" smtClean="0">
                <a:latin typeface="Book Antiqua" pitchFamily="18" charset="0"/>
              </a:rPr>
              <a:t>Family</a:t>
            </a:r>
          </a:p>
          <a:p>
            <a:pPr lvl="1">
              <a:buFont typeface="Wingdings" pitchFamily="2" charset="2"/>
              <a:buChar char="Ø"/>
            </a:pPr>
            <a:r>
              <a:rPr lang="en-AU" sz="1800" dirty="0" smtClean="0">
                <a:latin typeface="Book Antiqua" pitchFamily="18" charset="0"/>
              </a:rPr>
              <a:t>Work</a:t>
            </a:r>
          </a:p>
          <a:p>
            <a:pPr lvl="1">
              <a:buNone/>
            </a:pPr>
            <a:endParaRPr lang="en-AU" sz="1800" dirty="0" smtClean="0">
              <a:latin typeface="Book Antiqua" pitchFamily="18" charset="0"/>
            </a:endParaRPr>
          </a:p>
          <a:p>
            <a:pPr>
              <a:buFont typeface="Wingdings" pitchFamily="2" charset="2"/>
              <a:buChar char="Ø"/>
            </a:pPr>
            <a:endParaRPr lang="en-AU" sz="1800" dirty="0" smtClean="0">
              <a:latin typeface="Book Antiqua" pitchFamily="18" charset="0"/>
            </a:endParaRPr>
          </a:p>
          <a:p>
            <a:pPr lvl="1">
              <a:buNone/>
            </a:pPr>
            <a:endParaRPr lang="en-AU" sz="1000" dirty="0" smtClean="0">
              <a:latin typeface="Book Antiqua" pitchFamily="18" charset="0"/>
            </a:endParaRPr>
          </a:p>
          <a:p>
            <a:pPr>
              <a:buNone/>
            </a:pPr>
            <a:endParaRPr lang="en-AU" sz="1000" dirty="0" smtClean="0">
              <a:latin typeface="Book Antiqua" pitchFamily="18" charset="0"/>
            </a:endParaRPr>
          </a:p>
        </p:txBody>
      </p:sp>
      <p:cxnSp>
        <p:nvCxnSpPr>
          <p:cNvPr id="5" name="Straight Connector 4"/>
          <p:cNvCxnSpPr/>
          <p:nvPr/>
        </p:nvCxnSpPr>
        <p:spPr>
          <a:xfrm>
            <a:off x="0" y="119675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241376" cy="620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517632" cy="1143000"/>
          </a:xfrm>
        </p:spPr>
        <p:txBody>
          <a:bodyPr>
            <a:normAutofit/>
          </a:bodyPr>
          <a:lstStyle/>
          <a:p>
            <a:r>
              <a:rPr lang="en-AU" sz="2800" dirty="0" smtClean="0">
                <a:latin typeface="Book Antiqua" pitchFamily="18" charset="0"/>
                <a:cs typeface="Times New Roman" pitchFamily="18" charset="0"/>
              </a:rPr>
              <a:t>Educational Attainment </a:t>
            </a:r>
            <a:br>
              <a:rPr lang="en-AU" sz="2800" dirty="0" smtClean="0">
                <a:latin typeface="Book Antiqua" pitchFamily="18" charset="0"/>
                <a:cs typeface="Times New Roman" pitchFamily="18" charset="0"/>
              </a:rPr>
            </a:br>
            <a:r>
              <a:rPr lang="en-AU" sz="2800" dirty="0" smtClean="0">
                <a:latin typeface="Book Antiqua" pitchFamily="18" charset="0"/>
                <a:cs typeface="Times New Roman" pitchFamily="18" charset="0"/>
              </a:rPr>
              <a:t>Baby Boomers and their Parents at Age 45-54</a:t>
            </a:r>
            <a:endParaRPr lang="en-US" sz="2800" dirty="0">
              <a:latin typeface="Book Antiqua" pitchFamily="18" charset="0"/>
            </a:endParaRPr>
          </a:p>
        </p:txBody>
      </p:sp>
      <p:sp>
        <p:nvSpPr>
          <p:cNvPr id="3" name="Content Placeholder 2"/>
          <p:cNvSpPr>
            <a:spLocks noGrp="1"/>
          </p:cNvSpPr>
          <p:nvPr>
            <p:ph idx="1"/>
          </p:nvPr>
        </p:nvSpPr>
        <p:spPr>
          <a:xfrm>
            <a:off x="467544" y="1628800"/>
            <a:ext cx="8229600" cy="4525963"/>
          </a:xfrm>
        </p:spPr>
        <p:txBody>
          <a:bodyPr>
            <a:noAutofit/>
          </a:bodyPr>
          <a:lstStyle/>
          <a:p>
            <a:pPr>
              <a:buFont typeface="Wingdings" pitchFamily="2" charset="2"/>
              <a:buChar char="Ø"/>
            </a:pPr>
            <a:endParaRPr lang="en-AU" sz="2000" dirty="0" smtClean="0">
              <a:latin typeface="Book Antiqua" pitchFamily="18" charset="0"/>
            </a:endParaRPr>
          </a:p>
          <a:p>
            <a:pPr>
              <a:buNone/>
            </a:pPr>
            <a:endParaRPr lang="en-AU" sz="2000" dirty="0" smtClean="0">
              <a:latin typeface="Book Antiqua" pitchFamily="18" charset="0"/>
            </a:endParaRPr>
          </a:p>
        </p:txBody>
      </p:sp>
      <p:cxnSp>
        <p:nvCxnSpPr>
          <p:cNvPr id="5" name="Straight Connector 4"/>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043608" cy="521804"/>
          </a:xfrm>
          <a:prstGeom prst="rect">
            <a:avLst/>
          </a:prstGeom>
          <a:noFill/>
          <a:ln w="9525">
            <a:noFill/>
            <a:miter lim="800000"/>
            <a:headEnd/>
            <a:tailEnd/>
          </a:ln>
        </p:spPr>
      </p:pic>
      <p:graphicFrame>
        <p:nvGraphicFramePr>
          <p:cNvPr id="22" name="Chart 21"/>
          <p:cNvGraphicFramePr/>
          <p:nvPr/>
        </p:nvGraphicFramePr>
        <p:xfrm>
          <a:off x="827584" y="1772816"/>
          <a:ext cx="7344816"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0" y="6488668"/>
            <a:ext cx="3312368" cy="369332"/>
          </a:xfrm>
          <a:prstGeom prst="rect">
            <a:avLst/>
          </a:prstGeom>
          <a:noFill/>
        </p:spPr>
        <p:txBody>
          <a:bodyPr wrap="square" rtlCol="0">
            <a:spAutoFit/>
          </a:bodyPr>
          <a:lstStyle/>
          <a:p>
            <a:r>
              <a:rPr lang="en-AU" sz="1200" dirty="0" smtClean="0">
                <a:latin typeface="Book Antiqua" pitchFamily="18" charset="0"/>
              </a:rPr>
              <a:t>Source: </a:t>
            </a:r>
            <a:r>
              <a:rPr lang="en-AU" sz="1200" dirty="0" smtClean="0">
                <a:latin typeface="Times New Roman" pitchFamily="18" charset="0"/>
                <a:cs typeface="Times New Roman" pitchFamily="18" charset="0"/>
              </a:rPr>
              <a:t>ABS 1981; 2006</a:t>
            </a:r>
            <a:r>
              <a:rPr lang="en-AU" dirty="0" smtClean="0"/>
              <a:t> </a:t>
            </a:r>
            <a:endParaRPr lang="en-AU" dirty="0"/>
          </a:p>
        </p:txBody>
      </p:sp>
      <p:sp>
        <p:nvSpPr>
          <p:cNvPr id="8" name="Oval 7"/>
          <p:cNvSpPr/>
          <p:nvPr/>
        </p:nvSpPr>
        <p:spPr>
          <a:xfrm>
            <a:off x="2771800" y="1772816"/>
            <a:ext cx="576064" cy="7920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2195736" y="4221088"/>
            <a:ext cx="576064" cy="5760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4211960" y="3068960"/>
            <a:ext cx="648072" cy="64807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4788024" y="1700808"/>
            <a:ext cx="792088" cy="5760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6948264" y="3501008"/>
            <a:ext cx="720080" cy="5040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6372200" y="4365104"/>
            <a:ext cx="648072" cy="72008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978080" cy="954360"/>
          </a:xfrm>
        </p:spPr>
        <p:txBody>
          <a:bodyPr>
            <a:noAutofit/>
          </a:bodyPr>
          <a:lstStyle/>
          <a:p>
            <a:r>
              <a:rPr lang="en-AU" sz="2800" dirty="0" smtClean="0">
                <a:latin typeface="Book Antiqua" pitchFamily="18" charset="0"/>
              </a:rPr>
              <a:t>Registered Marital Status </a:t>
            </a:r>
            <a:r>
              <a:rPr lang="en-AU" sz="2800" dirty="0" smtClean="0">
                <a:latin typeface="Times New Roman" pitchFamily="18" charset="0"/>
                <a:cs typeface="Times New Roman" pitchFamily="18" charset="0"/>
              </a:rPr>
              <a:t/>
            </a:r>
            <a:br>
              <a:rPr lang="en-AU" sz="2800" dirty="0" smtClean="0">
                <a:latin typeface="Times New Roman" pitchFamily="18" charset="0"/>
                <a:cs typeface="Times New Roman" pitchFamily="18" charset="0"/>
              </a:rPr>
            </a:br>
            <a:r>
              <a:rPr lang="en-AU" sz="2800" dirty="0" smtClean="0">
                <a:cs typeface="Times New Roman" pitchFamily="18" charset="0"/>
              </a:rPr>
              <a:t>Baby Boomers and their Parents at Age 50-59</a:t>
            </a:r>
            <a:endParaRPr lang="en-AU" sz="2800" dirty="0"/>
          </a:p>
        </p:txBody>
      </p:sp>
      <p:cxnSp>
        <p:nvCxnSpPr>
          <p:cNvPr id="5" name="Straight Connector 4"/>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1097360" cy="548680"/>
          </a:xfrm>
          <a:prstGeom prst="rect">
            <a:avLst/>
          </a:prstGeom>
          <a:noFill/>
          <a:ln w="9525">
            <a:noFill/>
            <a:miter lim="800000"/>
            <a:headEnd/>
            <a:tailEnd/>
          </a:ln>
        </p:spPr>
      </p:pic>
      <p:sp>
        <p:nvSpPr>
          <p:cNvPr id="9" name="TextBox 8"/>
          <p:cNvSpPr txBox="1"/>
          <p:nvPr/>
        </p:nvSpPr>
        <p:spPr>
          <a:xfrm>
            <a:off x="0" y="6581001"/>
            <a:ext cx="2952328" cy="276999"/>
          </a:xfrm>
          <a:prstGeom prst="rect">
            <a:avLst/>
          </a:prstGeom>
          <a:noFill/>
        </p:spPr>
        <p:txBody>
          <a:bodyPr wrap="square" rtlCol="0">
            <a:spAutoFit/>
          </a:bodyPr>
          <a:lstStyle/>
          <a:p>
            <a:r>
              <a:rPr lang="en-AU" sz="1200" dirty="0" smtClean="0">
                <a:latin typeface="Book Antiqua" pitchFamily="18" charset="0"/>
              </a:rPr>
              <a:t>Source:  ABS; NHS 1989-90; 2007-08</a:t>
            </a:r>
            <a:endParaRPr lang="en-AU" sz="1200" dirty="0">
              <a:latin typeface="Book Antiqua" pitchFamily="18" charset="0"/>
            </a:endParaRPr>
          </a:p>
        </p:txBody>
      </p:sp>
      <p:graphicFrame>
        <p:nvGraphicFramePr>
          <p:cNvPr id="10" name="Chart 9"/>
          <p:cNvGraphicFramePr/>
          <p:nvPr/>
        </p:nvGraphicFramePr>
        <p:xfrm>
          <a:off x="323528" y="1556792"/>
          <a:ext cx="8352928" cy="460851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p:cNvCxnSpPr/>
          <p:nvPr/>
        </p:nvCxnSpPr>
        <p:spPr>
          <a:xfrm>
            <a:off x="2123728" y="2132856"/>
            <a:ext cx="504056" cy="28803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19872" y="4581128"/>
            <a:ext cx="576064" cy="28803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292080" y="4869160"/>
            <a:ext cx="504056" cy="28803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96336" y="5085184"/>
            <a:ext cx="504056" cy="7200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Book Antiqua" pitchFamily="18" charset="0"/>
              </a:rPr>
              <a:t>Household Structure</a:t>
            </a:r>
            <a:endParaRPr lang="en-US" sz="3200" dirty="0">
              <a:latin typeface="Book Antiqua" pitchFamily="18" charset="0"/>
            </a:endParaRPr>
          </a:p>
        </p:txBody>
      </p:sp>
      <p:cxnSp>
        <p:nvCxnSpPr>
          <p:cNvPr id="6" name="Straight Connector 5"/>
          <p:cNvCxnSpPr/>
          <p:nvPr/>
        </p:nvCxnSpPr>
        <p:spPr>
          <a:xfrm>
            <a:off x="0" y="1357298"/>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27784"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7" name="TextBox 6"/>
          <p:cNvSpPr txBox="1"/>
          <p:nvPr/>
        </p:nvSpPr>
        <p:spPr>
          <a:xfrm>
            <a:off x="781236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8" name="TextBox 7"/>
          <p:cNvSpPr txBox="1"/>
          <p:nvPr/>
        </p:nvSpPr>
        <p:spPr>
          <a:xfrm>
            <a:off x="6732240" y="486916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9" name="TextBox 8"/>
          <p:cNvSpPr txBox="1"/>
          <p:nvPr/>
        </p:nvSpPr>
        <p:spPr>
          <a:xfrm>
            <a:off x="7812360"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0" name="TextBox 9"/>
          <p:cNvSpPr txBox="1"/>
          <p:nvPr/>
        </p:nvSpPr>
        <p:spPr>
          <a:xfrm>
            <a:off x="7236296" y="479715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1" name="TextBox 10"/>
          <p:cNvSpPr txBox="1"/>
          <p:nvPr/>
        </p:nvSpPr>
        <p:spPr>
          <a:xfrm>
            <a:off x="7884368" y="4293096"/>
            <a:ext cx="357190"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2" name="TextBox 11"/>
          <p:cNvSpPr txBox="1"/>
          <p:nvPr/>
        </p:nvSpPr>
        <p:spPr>
          <a:xfrm>
            <a:off x="7884368" y="3789040"/>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3" name="TextBox 12"/>
          <p:cNvSpPr txBox="1"/>
          <p:nvPr/>
        </p:nvSpPr>
        <p:spPr>
          <a:xfrm>
            <a:off x="7812360" y="2852936"/>
            <a:ext cx="428628" cy="307778"/>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pic>
        <p:nvPicPr>
          <p:cNvPr id="15" name="Picture 2"/>
          <p:cNvPicPr>
            <a:picLocks noChangeAspect="1" noChangeArrowheads="1"/>
          </p:cNvPicPr>
          <p:nvPr/>
        </p:nvPicPr>
        <p:blipFill>
          <a:blip r:embed="rId3" cstate="print"/>
          <a:srcRect/>
          <a:stretch>
            <a:fillRect/>
          </a:stretch>
        </p:blipFill>
        <p:spPr bwMode="auto">
          <a:xfrm>
            <a:off x="0" y="0"/>
            <a:ext cx="1142976" cy="571488"/>
          </a:xfrm>
          <a:prstGeom prst="rect">
            <a:avLst/>
          </a:prstGeom>
          <a:noFill/>
          <a:ln w="9525">
            <a:noFill/>
            <a:miter lim="800000"/>
            <a:headEnd/>
            <a:tailEnd/>
          </a:ln>
        </p:spPr>
      </p:pic>
      <p:sp>
        <p:nvSpPr>
          <p:cNvPr id="16" name="TextBox 15"/>
          <p:cNvSpPr txBox="1"/>
          <p:nvPr/>
        </p:nvSpPr>
        <p:spPr>
          <a:xfrm>
            <a:off x="8100392" y="2852936"/>
            <a:ext cx="214314" cy="307777"/>
          </a:xfrm>
          <a:prstGeom prst="rect">
            <a:avLst/>
          </a:prstGeom>
          <a:noFill/>
        </p:spPr>
        <p:txBody>
          <a:bodyPr wrap="square" rtlCol="0">
            <a:spAutoFit/>
          </a:bodyPr>
          <a:lstStyle/>
          <a:p>
            <a:r>
              <a:rPr lang="en-AU" sz="1400" b="1" dirty="0" smtClean="0">
                <a:solidFill>
                  <a:schemeClr val="bg1"/>
                </a:solidFill>
              </a:rPr>
              <a:t>*</a:t>
            </a:r>
            <a:endParaRPr lang="en-AU" b="1" dirty="0">
              <a:solidFill>
                <a:schemeClr val="bg1"/>
              </a:solidFill>
            </a:endParaRPr>
          </a:p>
        </p:txBody>
      </p:sp>
      <p:sp>
        <p:nvSpPr>
          <p:cNvPr id="17" name="TextBox 16"/>
          <p:cNvSpPr txBox="1"/>
          <p:nvPr/>
        </p:nvSpPr>
        <p:spPr>
          <a:xfrm>
            <a:off x="6732240" y="3356992"/>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8" name="TextBox 17"/>
          <p:cNvSpPr txBox="1"/>
          <p:nvPr/>
        </p:nvSpPr>
        <p:spPr>
          <a:xfrm>
            <a:off x="2627784" y="4797152"/>
            <a:ext cx="43204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19" name="TextBox 18"/>
          <p:cNvSpPr txBox="1"/>
          <p:nvPr/>
        </p:nvSpPr>
        <p:spPr>
          <a:xfrm>
            <a:off x="2627784" y="4293096"/>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0" name="TextBox 19"/>
          <p:cNvSpPr txBox="1"/>
          <p:nvPr/>
        </p:nvSpPr>
        <p:spPr>
          <a:xfrm>
            <a:off x="2699792" y="3861048"/>
            <a:ext cx="428628" cy="307777"/>
          </a:xfrm>
          <a:prstGeom prst="rect">
            <a:avLst/>
          </a:prstGeom>
          <a:noFill/>
        </p:spPr>
        <p:txBody>
          <a:bodyPr wrap="square" rtlCol="0">
            <a:spAutoFit/>
          </a:bodyPr>
          <a:lstStyle/>
          <a:p>
            <a:r>
              <a:rPr lang="en-AU" sz="1400" b="1" dirty="0" smtClean="0">
                <a:solidFill>
                  <a:schemeClr val="bg1"/>
                </a:solidFill>
              </a:rPr>
              <a:t>*</a:t>
            </a:r>
            <a:endParaRPr lang="en-US" sz="1400" b="1" dirty="0">
              <a:solidFill>
                <a:schemeClr val="bg1"/>
              </a:solidFill>
            </a:endParaRPr>
          </a:p>
        </p:txBody>
      </p:sp>
      <p:sp>
        <p:nvSpPr>
          <p:cNvPr id="27" name="TextBox 26"/>
          <p:cNvSpPr txBox="1"/>
          <p:nvPr/>
        </p:nvSpPr>
        <p:spPr>
          <a:xfrm>
            <a:off x="0" y="6581001"/>
            <a:ext cx="2952328" cy="276999"/>
          </a:xfrm>
          <a:prstGeom prst="rect">
            <a:avLst/>
          </a:prstGeom>
          <a:noFill/>
        </p:spPr>
        <p:txBody>
          <a:bodyPr wrap="square" rtlCol="0">
            <a:spAutoFit/>
          </a:bodyPr>
          <a:lstStyle/>
          <a:p>
            <a:r>
              <a:rPr lang="en-AU" sz="1200" dirty="0" smtClean="0">
                <a:latin typeface="Book Antiqua" pitchFamily="18" charset="0"/>
              </a:rPr>
              <a:t>Source:  ABS Census, 1986; 2006</a:t>
            </a:r>
            <a:endParaRPr lang="en-AU" sz="1200" dirty="0">
              <a:latin typeface="Book Antiqua" pitchFamily="18" charset="0"/>
            </a:endParaRPr>
          </a:p>
        </p:txBody>
      </p:sp>
      <p:graphicFrame>
        <p:nvGraphicFramePr>
          <p:cNvPr id="22" name="Chart 21"/>
          <p:cNvGraphicFramePr/>
          <p:nvPr/>
        </p:nvGraphicFramePr>
        <p:xfrm>
          <a:off x="179512" y="1412776"/>
          <a:ext cx="8712968" cy="5040560"/>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Straight Arrow Connector 22"/>
          <p:cNvCxnSpPr/>
          <p:nvPr/>
        </p:nvCxnSpPr>
        <p:spPr>
          <a:xfrm flipV="1">
            <a:off x="1547664" y="1916832"/>
            <a:ext cx="720080" cy="100811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60032" y="4005064"/>
            <a:ext cx="720080" cy="7920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11920</TotalTime>
  <Words>1949</Words>
  <Application>Microsoft Office PowerPoint</Application>
  <PresentationFormat>Předvádění na obrazovce (4:3)</PresentationFormat>
  <Paragraphs>537</Paragraphs>
  <Slides>35</Slides>
  <Notes>31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35</vt:i4>
      </vt:variant>
    </vt:vector>
  </HeadingPairs>
  <TitlesOfParts>
    <vt:vector size="37" baseType="lpstr">
      <vt:lpstr>Office Theme</vt:lpstr>
      <vt:lpstr>Photo Editor Photo</vt:lpstr>
      <vt:lpstr>Are Baby Boomers Healthier than their Parents?</vt:lpstr>
      <vt:lpstr>Overview</vt:lpstr>
      <vt:lpstr>Conceptual Framework  Why Study Cohort Differences?</vt:lpstr>
      <vt:lpstr>Methods</vt:lpstr>
      <vt:lpstr>Impact of Social Change</vt:lpstr>
      <vt:lpstr>Key Changes to the Social Context</vt:lpstr>
      <vt:lpstr>Educational Attainment  Baby Boomers and their Parents at Age 45-54</vt:lpstr>
      <vt:lpstr>Registered Marital Status  Baby Boomers and their Parents at Age 50-59</vt:lpstr>
      <vt:lpstr>Household Structure</vt:lpstr>
      <vt:lpstr>Employment Status  Baby Boomers and their Parents at Age 50-59 </vt:lpstr>
      <vt:lpstr>Employment Status by Gender  Baby Boomers and their Parents at Age 50-59 </vt:lpstr>
      <vt:lpstr>Children Ever Born  Females – Pre-war Cohort and Baby Boomers  Age 50-59 </vt:lpstr>
      <vt:lpstr>Implications for Health</vt:lpstr>
      <vt:lpstr>Impact of Social Change - Lifestyle</vt:lpstr>
      <vt:lpstr>Increased Food Variety &amp; Food Availability</vt:lpstr>
      <vt:lpstr>Changes to Physical Activity Levels</vt:lpstr>
      <vt:lpstr>Changes in Lifestyle Patterns</vt:lpstr>
      <vt:lpstr>Prezentace aplikace PowerPoint</vt:lpstr>
      <vt:lpstr>Variables</vt:lpstr>
      <vt:lpstr>Comparison of Risk Factors</vt:lpstr>
      <vt:lpstr>Comparison of Chronic Conditions</vt:lpstr>
      <vt:lpstr>Multiple Chronic Conditions by Cohort</vt:lpstr>
      <vt:lpstr>Self-rated Health by Cohort</vt:lpstr>
      <vt:lpstr>Gender Differences – Asthma and Migraine</vt:lpstr>
      <vt:lpstr>Gender Differences – High Cholesterol</vt:lpstr>
      <vt:lpstr>Gender Differences – Alcohol Risk </vt:lpstr>
      <vt:lpstr>Gender Differences - Smoking</vt:lpstr>
      <vt:lpstr>Use of Other Health Practitioners</vt:lpstr>
      <vt:lpstr>Private Health Insurance</vt:lpstr>
      <vt:lpstr>Private Health Insurance  – Gender Differences</vt:lpstr>
      <vt:lpstr>Conclusion </vt:lpstr>
      <vt:lpstr>Prezentace aplikace PowerPoint</vt:lpstr>
      <vt:lpstr>Acknowledgements and Contact Details</vt:lpstr>
      <vt:lpstr>Limitations re Equivalence of Variables</vt:lpstr>
      <vt:lpstr>Notes on Multi Stage Area Sampling and weights used in the NHS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buckley</dc:creator>
  <cp:lastModifiedBy>PIT12</cp:lastModifiedBy>
  <cp:revision>709</cp:revision>
  <dcterms:created xsi:type="dcterms:W3CDTF">2009-10-09T02:16:16Z</dcterms:created>
  <dcterms:modified xsi:type="dcterms:W3CDTF">2012-05-29T10:58:04Z</dcterms:modified>
</cp:coreProperties>
</file>