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7"/>
  </p:notesMasterIdLst>
  <p:sldIdLst>
    <p:sldId id="256" r:id="rId2"/>
    <p:sldId id="258" r:id="rId3"/>
    <p:sldId id="266" r:id="rId4"/>
    <p:sldId id="257" r:id="rId5"/>
    <p:sldId id="265" r:id="rId6"/>
    <p:sldId id="260" r:id="rId7"/>
    <p:sldId id="262" r:id="rId8"/>
    <p:sldId id="268" r:id="rId9"/>
    <p:sldId id="269" r:id="rId10"/>
    <p:sldId id="270" r:id="rId11"/>
    <p:sldId id="264" r:id="rId12"/>
    <p:sldId id="263" r:id="rId13"/>
    <p:sldId id="271" r:id="rId14"/>
    <p:sldId id="272"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57869" autoAdjust="0"/>
  </p:normalViewPr>
  <p:slideViewPr>
    <p:cSldViewPr>
      <p:cViewPr varScale="1">
        <p:scale>
          <a:sx n="107" d="100"/>
          <a:sy n="107" d="100"/>
        </p:scale>
        <p:origin x="-90" y="-1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ED3B30-61E5-4300-A77F-77C09051101F}" type="datetimeFigureOut">
              <a:rPr lang="en-US" smtClean="0"/>
              <a:pPr/>
              <a:t>5/25/2012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8AADA9-D5AC-444A-A0B8-87A4F90D6C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Engaged_Buddhism"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en.wikipedia.org/wiki/Thich_Nhat_Hanh"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baseline="0" dirty="0" smtClean="0">
                <a:solidFill>
                  <a:schemeClr val="tx1"/>
                </a:solidFill>
                <a:latin typeface="+mn-lt"/>
                <a:ea typeface="+mn-ea"/>
                <a:cs typeface="+mn-cs"/>
              </a:rPr>
              <a:t>Spirituality is hard to define: It is ineffable and implicit: </a:t>
            </a:r>
          </a:p>
          <a:p>
            <a:r>
              <a:rPr lang="en-US" sz="1200" kern="1200" baseline="0" dirty="0" smtClean="0">
                <a:solidFill>
                  <a:schemeClr val="tx1"/>
                </a:solidFill>
                <a:latin typeface="+mn-lt"/>
                <a:ea typeface="+mn-ea"/>
                <a:cs typeface="+mn-cs"/>
              </a:rPr>
              <a:t>Aldridge (1) spirituality, meaning, and unity, (2) spirituality as transcendental, (3) spirituality as power or force, and (4) spirituality as postmodern.</a:t>
            </a:r>
          </a:p>
          <a:p>
            <a:endParaRPr lang="en-US" sz="1200" kern="1200" baseline="0" dirty="0" smtClean="0">
              <a:solidFill>
                <a:schemeClr val="tx1"/>
              </a:solidFill>
              <a:latin typeface="+mn-lt"/>
              <a:ea typeface="+mn-ea"/>
              <a:cs typeface="+mn-cs"/>
            </a:endParaRPr>
          </a:p>
          <a:p>
            <a:r>
              <a:rPr lang="en-US" sz="1200" kern="1200" baseline="0" dirty="0" err="1" smtClean="0">
                <a:solidFill>
                  <a:schemeClr val="tx1"/>
                </a:solidFill>
                <a:latin typeface="+mn-lt"/>
                <a:ea typeface="+mn-ea"/>
                <a:cs typeface="+mn-cs"/>
              </a:rPr>
              <a:t>Burkhardt</a:t>
            </a:r>
            <a:r>
              <a:rPr lang="en-US" sz="1200" kern="1200" baseline="0" dirty="0" smtClean="0">
                <a:solidFill>
                  <a:schemeClr val="tx1"/>
                </a:solidFill>
                <a:latin typeface="+mn-lt"/>
                <a:ea typeface="+mn-ea"/>
                <a:cs typeface="+mn-cs"/>
              </a:rPr>
              <a:t> &amp; Jacobson (2000) write that the word spirituality “derives from the Latin </a:t>
            </a:r>
            <a:r>
              <a:rPr lang="en-US" sz="1200" i="1" kern="1200" baseline="0" dirty="0" err="1" smtClean="0">
                <a:solidFill>
                  <a:schemeClr val="tx1"/>
                </a:solidFill>
                <a:latin typeface="+mn-lt"/>
                <a:ea typeface="+mn-ea"/>
                <a:cs typeface="+mn-cs"/>
              </a:rPr>
              <a:t>spiritus</a:t>
            </a:r>
            <a:r>
              <a:rPr lang="en-US" sz="1200" i="1" kern="1200" baseline="0" dirty="0" smtClean="0">
                <a:solidFill>
                  <a:schemeClr val="tx1"/>
                </a:solidFill>
                <a:latin typeface="+mn-lt"/>
                <a:ea typeface="+mn-ea"/>
                <a:cs typeface="+mn-cs"/>
              </a:rPr>
              <a:t>, meaning breath, and relates to the Greek </a:t>
            </a:r>
            <a:r>
              <a:rPr lang="en-US" sz="1200" i="1" kern="1200" baseline="0" dirty="0" err="1" smtClean="0">
                <a:solidFill>
                  <a:schemeClr val="tx1"/>
                </a:solidFill>
                <a:latin typeface="+mn-lt"/>
                <a:ea typeface="+mn-ea"/>
                <a:cs typeface="+mn-cs"/>
              </a:rPr>
              <a:t>pneuma</a:t>
            </a:r>
            <a:r>
              <a:rPr lang="en-US" sz="1200" i="1" kern="1200" baseline="0" dirty="0" smtClean="0">
                <a:solidFill>
                  <a:schemeClr val="tx1"/>
                </a:solidFill>
                <a:latin typeface="+mn-lt"/>
                <a:ea typeface="+mn-ea"/>
                <a:cs typeface="+mn-cs"/>
              </a:rPr>
              <a:t> or </a:t>
            </a:r>
            <a:r>
              <a:rPr lang="en-US" sz="1200" kern="1200" baseline="0" dirty="0" smtClean="0">
                <a:solidFill>
                  <a:schemeClr val="tx1"/>
                </a:solidFill>
                <a:latin typeface="+mn-lt"/>
                <a:ea typeface="+mn-ea"/>
                <a:cs typeface="+mn-cs"/>
              </a:rPr>
              <a:t>breath, which refers to the vital spirit or soul. Spirituality is the essence of who we are and how we are in the world and, like breathing, is essential to our human existence”</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Whereas religion is a set of belief systems, tests, liturgies, forms of worship organized for groups to teach</a:t>
            </a:r>
          </a:p>
          <a:p>
            <a:r>
              <a:rPr lang="en-US" sz="1200" kern="1200" baseline="0" dirty="0" smtClean="0">
                <a:solidFill>
                  <a:schemeClr val="tx1"/>
                </a:solidFill>
                <a:latin typeface="+mn-lt"/>
                <a:ea typeface="+mn-ea"/>
                <a:cs typeface="+mn-cs"/>
              </a:rPr>
              <a:t>and practice unified beliefs resulting in ‘faith,’ spirituality is the personal act or process of transformation</a:t>
            </a:r>
          </a:p>
          <a:p>
            <a:r>
              <a:rPr lang="en-US" sz="1200" kern="1200" baseline="0" dirty="0" smtClean="0">
                <a:solidFill>
                  <a:schemeClr val="tx1"/>
                </a:solidFill>
                <a:latin typeface="+mn-lt"/>
                <a:ea typeface="+mn-ea"/>
                <a:cs typeface="+mn-cs"/>
              </a:rPr>
              <a:t>that takes one from an ego-centered, exclusionary attitude toward life to one filled with inclusionary</a:t>
            </a:r>
          </a:p>
          <a:p>
            <a:r>
              <a:rPr lang="en-US" sz="1200" kern="1200" baseline="0" dirty="0" smtClean="0">
                <a:solidFill>
                  <a:schemeClr val="tx1"/>
                </a:solidFill>
                <a:latin typeface="+mn-lt"/>
                <a:ea typeface="+mn-ea"/>
                <a:cs typeface="+mn-cs"/>
              </a:rPr>
              <a:t>attitudes of love, acceptance, adoration, appreciation for all life forms, a sense of unity and purpose that</a:t>
            </a:r>
          </a:p>
          <a:p>
            <a:r>
              <a:rPr lang="en-US" sz="1200" kern="1200" baseline="0" dirty="0" smtClean="0">
                <a:solidFill>
                  <a:schemeClr val="tx1"/>
                </a:solidFill>
                <a:latin typeface="+mn-lt"/>
                <a:ea typeface="+mn-ea"/>
                <a:cs typeface="+mn-cs"/>
              </a:rPr>
              <a:t>extends into the past and into the future.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Culture:  </a:t>
            </a:r>
            <a:r>
              <a:rPr lang="en-US" sz="1200" kern="1200" baseline="0" dirty="0" err="1" smtClean="0">
                <a:solidFill>
                  <a:schemeClr val="tx1"/>
                </a:solidFill>
                <a:latin typeface="+mn-lt"/>
                <a:ea typeface="+mn-ea"/>
                <a:cs typeface="+mn-cs"/>
              </a:rPr>
              <a:t>Gertz</a:t>
            </a:r>
            <a:r>
              <a:rPr lang="en-US" sz="1200" kern="1200" baseline="0" dirty="0" smtClean="0">
                <a:solidFill>
                  <a:schemeClr val="tx1"/>
                </a:solidFill>
                <a:latin typeface="+mn-lt"/>
                <a:ea typeface="+mn-ea"/>
                <a:cs typeface="+mn-cs"/>
              </a:rPr>
              <a:t> 1. </a:t>
            </a:r>
            <a:r>
              <a:rPr lang="en-US" dirty="0" smtClean="0"/>
              <a:t>an historically transmitted pattern of meanings embodied in symbols, a system of inherited conceptions expressed in symbolic forms by means of which men communicate, perpetuate, and develop their knowledge about and their attitudes toward life”</a:t>
            </a:r>
            <a:endParaRPr lang="en-US" dirty="0"/>
          </a:p>
        </p:txBody>
      </p:sp>
      <p:sp>
        <p:nvSpPr>
          <p:cNvPr id="4" name="Slide Number Placeholder 3"/>
          <p:cNvSpPr>
            <a:spLocks noGrp="1"/>
          </p:cNvSpPr>
          <p:nvPr>
            <p:ph type="sldNum" sz="quarter" idx="10"/>
          </p:nvPr>
        </p:nvSpPr>
        <p:spPr/>
        <p:txBody>
          <a:bodyPr/>
          <a:lstStyle/>
          <a:p>
            <a:fld id="{BA8AADA9-D5AC-444A-A0B8-87A4F90D6C5C}"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 time when there is still a prevailing attitude of suspicion and a general lack of understanding toward other religions, we have much to learn from these two spiritual pioneers. They did not compromise their faith by being open to persons of other faiths. On the contrary, engagement with other faiths seems to have deepened and enhanced their own. For both of them, dialogue has led to personal transformation. There seems to he a widespread fear that genuine dialogue will lead to syncretism, the amalgamation of religions, and to a general loss of religious identity. But that fear is not borne out in their example. Over the objections of many within their own religious communities, they reached out to members of other religious communities while remaining rooted in their own traditions. </a:t>
            </a:r>
            <a:endParaRPr lang="en-US" dirty="0"/>
          </a:p>
        </p:txBody>
      </p:sp>
      <p:sp>
        <p:nvSpPr>
          <p:cNvPr id="4" name="Slide Number Placeholder 3"/>
          <p:cNvSpPr>
            <a:spLocks noGrp="1"/>
          </p:cNvSpPr>
          <p:nvPr>
            <p:ph type="sldNum" sz="quarter" idx="10"/>
          </p:nvPr>
        </p:nvSpPr>
        <p:spPr/>
        <p:txBody>
          <a:bodyPr/>
          <a:lstStyle/>
          <a:p>
            <a:fld id="{BA8AADA9-D5AC-444A-A0B8-87A4F90D6C5C}" type="slidenum">
              <a:rPr lang="en-US" smtClean="0"/>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Engaged Spirituality</a:t>
            </a:r>
            <a:r>
              <a:rPr lang="en-US" dirty="0" smtClean="0"/>
              <a:t> refers to religious or spiritual people who actively engage in the world in order to transform it in positive ways while finding nurturance, inspiration and guidance in their spiritual beliefs and practices. Term was inspired by </a:t>
            </a:r>
            <a:r>
              <a:rPr lang="en-US" dirty="0" smtClean="0">
                <a:solidFill>
                  <a:schemeClr val="tx1"/>
                </a:solidFill>
                <a:hlinkClick r:id="rId3" tooltip="Engaged Buddhism"/>
              </a:rPr>
              <a:t>Engaged Buddhism</a:t>
            </a:r>
            <a:r>
              <a:rPr lang="en-US" dirty="0" smtClean="0">
                <a:solidFill>
                  <a:schemeClr val="tx1"/>
                </a:solidFill>
              </a:rPr>
              <a:t> :</a:t>
            </a:r>
            <a:r>
              <a:rPr lang="en-US" dirty="0" smtClean="0"/>
              <a:t>concept and set of values developed by the Vietnamese Buddhist monk </a:t>
            </a:r>
            <a:r>
              <a:rPr lang="en-US" dirty="0" err="1" smtClean="0">
                <a:hlinkClick r:id="rId4" tooltip="Thich Nhat Hanh"/>
              </a:rPr>
              <a:t>Thich</a:t>
            </a:r>
            <a:r>
              <a:rPr lang="en-US" dirty="0" smtClean="0">
                <a:hlinkClick r:id="rId4" tooltip="Thich Nhat Hanh"/>
              </a:rPr>
              <a:t> </a:t>
            </a:r>
            <a:r>
              <a:rPr lang="en-US" dirty="0" err="1" smtClean="0">
                <a:hlinkClick r:id="rId4" tooltip="Thich Nhat Hanh"/>
              </a:rPr>
              <a:t>Nhat</a:t>
            </a:r>
            <a:r>
              <a:rPr lang="en-US" dirty="0" smtClean="0">
                <a:hlinkClick r:id="rId4" tooltip="Thich Nhat Hanh"/>
              </a:rPr>
              <a:t> </a:t>
            </a:r>
            <a:r>
              <a:rPr lang="en-US" dirty="0" err="1" smtClean="0">
                <a:hlinkClick r:id="rId4" tooltip="Thich Nhat Hanh"/>
              </a:rPr>
              <a:t>Hanh</a:t>
            </a:r>
            <a:r>
              <a:rPr lang="en-US" dirty="0" smtClean="0"/>
              <a:t>.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Engaged Spirituality encompasses people committed to social change from all the major faith traditions as well as people who refer to themselves as “spiritual but not religious.” The individual and the collective mutually support, shape and transform each other.  </a:t>
            </a:r>
          </a:p>
          <a:p>
            <a:endParaRPr lang="en-US" dirty="0" smtClean="0"/>
          </a:p>
          <a:p>
            <a:r>
              <a:rPr lang="en-US" dirty="0" smtClean="0"/>
              <a:t>They see a deep connection between personal and social transformation such that they feel compelled to engage in organized causes or service activities.</a:t>
            </a:r>
          </a:p>
          <a:p>
            <a:endParaRPr lang="en-US" dirty="0" smtClean="0"/>
          </a:p>
          <a:p>
            <a:r>
              <a:rPr lang="en-US" dirty="0" smtClean="0"/>
              <a:t>Unlike much of the pop spirituality that is promoted in countless books, audio programs, and internet sites, engaged spirituality maintains a focus on societal transformation. Pop spirituality on the other hand, despite its politically liberal leanings, tends to concern itself primarily with personal, psychological betterment that lacks a deep commitment to social change</a:t>
            </a:r>
          </a:p>
        </p:txBody>
      </p:sp>
      <p:sp>
        <p:nvSpPr>
          <p:cNvPr id="4" name="Slide Number Placeholder 3"/>
          <p:cNvSpPr>
            <a:spLocks noGrp="1"/>
          </p:cNvSpPr>
          <p:nvPr>
            <p:ph type="sldNum" sz="quarter" idx="10"/>
          </p:nvPr>
        </p:nvSpPr>
        <p:spPr/>
        <p:txBody>
          <a:bodyPr/>
          <a:lstStyle/>
          <a:p>
            <a:fld id="{BA8AADA9-D5AC-444A-A0B8-87A4F90D6C5C}"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E5568EA-1D0D-4524-9ECA-C46704329215}" type="datetimeFigureOut">
              <a:rPr lang="en-US" smtClean="0"/>
              <a:pPr/>
              <a:t>5/25/2012</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AFE0D62-F0DA-4F89-964C-412D8A70D3F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5568EA-1D0D-4524-9ECA-C46704329215}" type="datetimeFigureOut">
              <a:rPr lang="en-US" smtClean="0"/>
              <a:pPr/>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0D62-F0DA-4F89-964C-412D8A70D3F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5568EA-1D0D-4524-9ECA-C46704329215}" type="datetimeFigureOut">
              <a:rPr lang="en-US" smtClean="0"/>
              <a:pPr/>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0D62-F0DA-4F89-964C-412D8A70D3F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5568EA-1D0D-4524-9ECA-C46704329215}" type="datetimeFigureOut">
              <a:rPr lang="en-US" smtClean="0"/>
              <a:pPr/>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0D62-F0DA-4F89-964C-412D8A70D3F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E5568EA-1D0D-4524-9ECA-C46704329215}" type="datetimeFigureOut">
              <a:rPr lang="en-US" smtClean="0"/>
              <a:pPr/>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0D62-F0DA-4F89-964C-412D8A70D3F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5568EA-1D0D-4524-9ECA-C46704329215}" type="datetimeFigureOut">
              <a:rPr lang="en-US" smtClean="0"/>
              <a:pPr/>
              <a:t>5/25/2012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E0D62-F0DA-4F89-964C-412D8A70D3F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E5568EA-1D0D-4524-9ECA-C46704329215}" type="datetimeFigureOut">
              <a:rPr lang="en-US" smtClean="0"/>
              <a:pPr/>
              <a:t>5/25/2012</a:t>
            </a:fld>
            <a:endParaRPr lang="en-US"/>
          </a:p>
        </p:txBody>
      </p:sp>
      <p:sp>
        <p:nvSpPr>
          <p:cNvPr id="27" name="Slide Number Placeholder 26"/>
          <p:cNvSpPr>
            <a:spLocks noGrp="1"/>
          </p:cNvSpPr>
          <p:nvPr>
            <p:ph type="sldNum" sz="quarter" idx="11"/>
          </p:nvPr>
        </p:nvSpPr>
        <p:spPr/>
        <p:txBody>
          <a:bodyPr rtlCol="0"/>
          <a:lstStyle/>
          <a:p>
            <a:fld id="{EAFE0D62-F0DA-4F89-964C-412D8A70D3F7}"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E5568EA-1D0D-4524-9ECA-C46704329215}" type="datetimeFigureOut">
              <a:rPr lang="en-US" smtClean="0"/>
              <a:pPr/>
              <a:t>5/25/2012</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AFE0D62-F0DA-4F89-964C-412D8A70D3F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5568EA-1D0D-4524-9ECA-C46704329215}" type="datetimeFigureOut">
              <a:rPr lang="en-US" smtClean="0"/>
              <a:pPr/>
              <a:t>5/25/2012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FE0D62-F0DA-4F89-964C-412D8A70D3F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5568EA-1D0D-4524-9ECA-C46704329215}" type="datetimeFigureOut">
              <a:rPr lang="en-US" smtClean="0"/>
              <a:pPr/>
              <a:t>5/25/2012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E0D62-F0DA-4F89-964C-412D8A70D3F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E5568EA-1D0D-4524-9ECA-C46704329215}" type="datetimeFigureOut">
              <a:rPr lang="en-US" smtClean="0"/>
              <a:pPr/>
              <a:t>5/25/2012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E0D62-F0DA-4F89-964C-412D8A70D3F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E5568EA-1D0D-4524-9ECA-C46704329215}" type="datetimeFigureOut">
              <a:rPr lang="en-US" smtClean="0"/>
              <a:pPr/>
              <a:t>5/25/2012</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AFE0D62-F0DA-4F89-964C-412D8A70D3F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33400"/>
            <a:ext cx="8534400" cy="3048001"/>
          </a:xfrm>
        </p:spPr>
        <p:txBody>
          <a:bodyPr>
            <a:normAutofit/>
          </a:bodyPr>
          <a:lstStyle/>
          <a:p>
            <a:pPr algn="ctr"/>
            <a:r>
              <a:rPr lang="en-US" sz="3100" dirty="0"/>
              <a:t>A PHENOMENOLOGICAL EXPLORATION OF AGING: A CONTEXTUAL VIEW OF GLOBAL PERSPECTIVES FROM CULTURAL AND SPIRITUAL PERSPECTIVES</a:t>
            </a:r>
            <a:r>
              <a:rPr lang="en-US" dirty="0"/>
              <a:t/>
            </a:r>
            <a:br>
              <a:rPr lang="en-US" dirty="0"/>
            </a:br>
            <a:r>
              <a:rPr lang="en-US" sz="1600" dirty="0" smtClean="0">
                <a:solidFill>
                  <a:schemeClr val="accent2">
                    <a:lumMod val="40000"/>
                    <a:lumOff val="60000"/>
                  </a:schemeClr>
                </a:solidFill>
              </a:rPr>
              <a:t>International Federation on Ageing,11th Global Conference on Ageing</a:t>
            </a:r>
            <a:br>
              <a:rPr lang="en-US" sz="1600" dirty="0" smtClean="0">
                <a:solidFill>
                  <a:schemeClr val="accent2">
                    <a:lumMod val="40000"/>
                    <a:lumOff val="60000"/>
                  </a:schemeClr>
                </a:solidFill>
              </a:rPr>
            </a:br>
            <a:r>
              <a:rPr lang="en-US" sz="1600" dirty="0" smtClean="0">
                <a:solidFill>
                  <a:schemeClr val="accent2">
                    <a:lumMod val="40000"/>
                    <a:lumOff val="60000"/>
                  </a:schemeClr>
                </a:solidFill>
              </a:rPr>
              <a:t>Prague, Czech Republic</a:t>
            </a:r>
            <a:br>
              <a:rPr lang="en-US" sz="1600" dirty="0" smtClean="0">
                <a:solidFill>
                  <a:schemeClr val="accent2">
                    <a:lumMod val="40000"/>
                    <a:lumOff val="60000"/>
                  </a:schemeClr>
                </a:solidFill>
              </a:rPr>
            </a:br>
            <a:r>
              <a:rPr lang="en-US" sz="1600" dirty="0" smtClean="0">
                <a:solidFill>
                  <a:schemeClr val="accent2">
                    <a:lumMod val="40000"/>
                    <a:lumOff val="60000"/>
                  </a:schemeClr>
                </a:solidFill>
              </a:rPr>
              <a:t>May 29, 2012</a:t>
            </a:r>
            <a:r>
              <a:rPr lang="en-US" sz="1600" dirty="0" smtClean="0"/>
              <a:t/>
            </a:r>
            <a:br>
              <a:rPr lang="en-US" sz="1600" dirty="0" smtClean="0"/>
            </a:br>
            <a:endParaRPr lang="en-US" sz="1600" dirty="0"/>
          </a:p>
        </p:txBody>
      </p:sp>
      <p:sp>
        <p:nvSpPr>
          <p:cNvPr id="3" name="Subtitle 2"/>
          <p:cNvSpPr>
            <a:spLocks noGrp="1"/>
          </p:cNvSpPr>
          <p:nvPr>
            <p:ph type="subTitle" idx="1"/>
          </p:nvPr>
        </p:nvSpPr>
        <p:spPr>
          <a:xfrm>
            <a:off x="457200" y="3899938"/>
            <a:ext cx="5562600" cy="2348462"/>
          </a:xfrm>
        </p:spPr>
        <p:txBody>
          <a:bodyPr/>
          <a:lstStyle/>
          <a:p>
            <a:r>
              <a:rPr lang="en-US" sz="1800" dirty="0" smtClean="0"/>
              <a:t>Dr. Leslie W. </a:t>
            </a:r>
            <a:r>
              <a:rPr lang="en-US" sz="1800" dirty="0" err="1" smtClean="0"/>
              <a:t>O’Ryan</a:t>
            </a:r>
            <a:endParaRPr lang="en-US" sz="1800" dirty="0" smtClean="0"/>
          </a:p>
          <a:p>
            <a:r>
              <a:rPr lang="en-US" sz="1800" dirty="0" smtClean="0"/>
              <a:t>Department of Counselor Education</a:t>
            </a:r>
          </a:p>
          <a:p>
            <a:r>
              <a:rPr lang="en-US" sz="1800" dirty="0" smtClean="0"/>
              <a:t>Western Illinois University-QC Campus</a:t>
            </a:r>
          </a:p>
          <a:p>
            <a:r>
              <a:rPr lang="en-US" sz="1800" dirty="0" smtClean="0"/>
              <a:t>Moline, IL </a:t>
            </a:r>
            <a:r>
              <a:rPr lang="en-US" sz="1800" dirty="0" smtClean="0"/>
              <a:t>USA</a:t>
            </a:r>
          </a:p>
          <a:p>
            <a:endParaRPr lang="en-US" sz="1800" dirty="0" smtClean="0"/>
          </a:p>
          <a:p>
            <a:endParaRPr lang="en-US" sz="1800" dirty="0" smtClean="0"/>
          </a:p>
          <a:p>
            <a:r>
              <a:rPr lang="en-US" sz="1800" smtClean="0"/>
              <a:t>LW-O-Ryan@wiu.edu</a:t>
            </a:r>
            <a:endParaRPr lang="en-US" sz="1800" dirty="0" smtClean="0"/>
          </a:p>
          <a:p>
            <a:endParaRPr lang="en-US" dirty="0" smtClean="0"/>
          </a:p>
          <a:p>
            <a:endParaRPr lang="en-US" dirty="0" smtClean="0"/>
          </a:p>
          <a:p>
            <a:endParaRPr lang="en-US" dirty="0"/>
          </a:p>
        </p:txBody>
      </p:sp>
      <p:pic>
        <p:nvPicPr>
          <p:cNvPr id="6" name="Picture 5"/>
          <p:cNvPicPr/>
          <p:nvPr/>
        </p:nvPicPr>
        <p:blipFill>
          <a:blip r:embed="rId2" cstate="print"/>
          <a:srcRect/>
          <a:stretch>
            <a:fillRect/>
          </a:stretch>
        </p:blipFill>
        <p:spPr bwMode="auto">
          <a:xfrm>
            <a:off x="5410200" y="4343400"/>
            <a:ext cx="3505200" cy="2362199"/>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1371600"/>
          <a:ext cx="8534400" cy="5343150"/>
        </p:xfrm>
        <a:graphic>
          <a:graphicData uri="http://schemas.openxmlformats.org/drawingml/2006/table">
            <a:tbl>
              <a:tblPr firstRow="1" bandRow="1">
                <a:tableStyleId>{B301B821-A1FF-4177-AEE7-76D212191A09}</a:tableStyleId>
              </a:tblPr>
              <a:tblGrid>
                <a:gridCol w="3048000"/>
                <a:gridCol w="5486400"/>
              </a:tblGrid>
              <a:tr h="711230">
                <a:tc>
                  <a:txBody>
                    <a:bodyPr/>
                    <a:lstStyle/>
                    <a:p>
                      <a:r>
                        <a:rPr lang="en-US" dirty="0" smtClean="0"/>
                        <a:t>Primary</a:t>
                      </a:r>
                      <a:r>
                        <a:rPr lang="en-US" baseline="0" dirty="0" smtClean="0"/>
                        <a:t> Theme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Meaning</a:t>
                      </a:r>
                      <a:r>
                        <a:rPr lang="en-US" baseline="0" dirty="0" smtClean="0"/>
                        <a:t> Statement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7103">
                <a:tc>
                  <a:txBody>
                    <a:bodyPr/>
                    <a:lstStyle/>
                    <a:p>
                      <a:r>
                        <a:rPr lang="en-US" dirty="0" smtClean="0"/>
                        <a:t>III. Recognition</a:t>
                      </a:r>
                      <a:r>
                        <a:rPr lang="en-US" baseline="0" dirty="0" smtClean="0"/>
                        <a:t> of responsibility to others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“Day-to-day things alter our worlds… And ultimately, I guess, the whole world…because the whole world is like the concept of</a:t>
                      </a:r>
                      <a:r>
                        <a:rPr lang="en-US" b="1" dirty="0" smtClean="0"/>
                        <a:t> </a:t>
                      </a:r>
                      <a:r>
                        <a:rPr lang="en-US" dirty="0" err="1" smtClean="0"/>
                        <a:t>Ubuntu</a:t>
                      </a:r>
                      <a:r>
                        <a:rPr lang="en-US" dirty="0" smtClean="0"/>
                        <a:t>…” I am, because we are.”</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62267">
                <a:tc>
                  <a:txBody>
                    <a:bodyPr/>
                    <a:lstStyle/>
                    <a:p>
                      <a:r>
                        <a:rPr lang="en-US" dirty="0" smtClean="0"/>
                        <a:t>IV. Movement</a:t>
                      </a:r>
                      <a:r>
                        <a:rPr lang="en-US" baseline="0" dirty="0" smtClean="0"/>
                        <a:t> towards completeness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800" kern="1200" dirty="0" smtClean="0">
                          <a:solidFill>
                            <a:schemeClr val="dk1"/>
                          </a:solidFill>
                          <a:latin typeface="+mn-lt"/>
                          <a:ea typeface="+mn-ea"/>
                          <a:cs typeface="+mn-cs"/>
                        </a:rPr>
                        <a:t>“We have been put in this world to do the best that we can do. To be the best that we can be. And so, all of these things are in a way, it’s a test. Whether you get this huge success, that’s a test just as much as if calamity happens to you…This is my opportunity… it is just like an exam paper. How do I approach this situation?”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57200">
                <a:tc>
                  <a:txBody>
                    <a:bodyPr/>
                    <a:lstStyle/>
                    <a:p>
                      <a:r>
                        <a:rPr lang="en-US" dirty="0" smtClean="0"/>
                        <a:t>V. Aging</a:t>
                      </a:r>
                      <a:r>
                        <a:rPr lang="en-US" baseline="0" dirty="0" smtClean="0"/>
                        <a:t> as decision making process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800" kern="1200" dirty="0" smtClean="0">
                          <a:solidFill>
                            <a:schemeClr val="dk1"/>
                          </a:solidFill>
                          <a:latin typeface="+mn-lt"/>
                          <a:ea typeface="+mn-ea"/>
                          <a:cs typeface="+mn-cs"/>
                        </a:rPr>
                        <a:t>…</a:t>
                      </a:r>
                      <a:r>
                        <a:rPr kumimoji="0" lang="en-US" sz="1800" kern="1200" baseline="0" dirty="0" smtClean="0">
                          <a:solidFill>
                            <a:schemeClr val="dk1"/>
                          </a:solidFill>
                          <a:latin typeface="+mn-lt"/>
                          <a:ea typeface="+mn-ea"/>
                          <a:cs typeface="+mn-cs"/>
                        </a:rPr>
                        <a:t>“</a:t>
                      </a:r>
                      <a:r>
                        <a:rPr kumimoji="0" lang="en-US" sz="1800" kern="1200" dirty="0" smtClean="0">
                          <a:solidFill>
                            <a:schemeClr val="dk1"/>
                          </a:solidFill>
                          <a:latin typeface="+mn-lt"/>
                          <a:ea typeface="+mn-ea"/>
                          <a:cs typeface="+mn-cs"/>
                        </a:rPr>
                        <a:t>age will not be the issue. Decisions will be the issue; if I choose to do those things or not. So, that is a different attitude about aging.”</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1295400" y="838200"/>
            <a:ext cx="7162800" cy="369332"/>
          </a:xfrm>
          <a:prstGeom prst="rect">
            <a:avLst/>
          </a:prstGeom>
          <a:noFill/>
        </p:spPr>
        <p:txBody>
          <a:bodyPr wrap="square" rtlCol="0">
            <a:spAutoFit/>
          </a:bodyPr>
          <a:lstStyle/>
          <a:p>
            <a:r>
              <a:rPr lang="en-US" b="1" dirty="0" smtClean="0"/>
              <a:t>Preliminary Primary Themes from the Study  </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62000"/>
          </a:xfrm>
        </p:spPr>
        <p:txBody>
          <a:bodyPr>
            <a:normAutofit fontScale="90000"/>
          </a:bodyPr>
          <a:lstStyle/>
          <a:p>
            <a:r>
              <a:rPr lang="en-US" dirty="0" smtClean="0"/>
              <a:t>Implications for Research and Practice</a:t>
            </a:r>
            <a:endParaRPr lang="en-US" dirty="0"/>
          </a:p>
        </p:txBody>
      </p:sp>
      <p:sp>
        <p:nvSpPr>
          <p:cNvPr id="3" name="Content Placeholder 2"/>
          <p:cNvSpPr>
            <a:spLocks noGrp="1"/>
          </p:cNvSpPr>
          <p:nvPr>
            <p:ph idx="1"/>
          </p:nvPr>
        </p:nvSpPr>
        <p:spPr>
          <a:xfrm>
            <a:off x="457200" y="1600200"/>
            <a:ext cx="8229600" cy="4974336"/>
          </a:xfrm>
        </p:spPr>
        <p:txBody>
          <a:bodyPr>
            <a:normAutofit/>
          </a:bodyPr>
          <a:lstStyle/>
          <a:p>
            <a:pPr>
              <a:buNone/>
            </a:pPr>
            <a:r>
              <a:rPr lang="en-US" b="1" dirty="0" smtClean="0"/>
              <a:t>Common themes in aging and spirituality can serve as a unifying paradigm in age of globalization </a:t>
            </a:r>
          </a:p>
          <a:p>
            <a:pPr lvl="1">
              <a:buFont typeface="Arial" pitchFamily="34" charset="0"/>
              <a:buChar char="•"/>
            </a:pPr>
            <a:r>
              <a:rPr lang="en-US" sz="2800" b="1" dirty="0" smtClean="0"/>
              <a:t>Contemplation and reflection are critical aspects of midlife development</a:t>
            </a:r>
          </a:p>
          <a:p>
            <a:pPr>
              <a:buNone/>
            </a:pPr>
            <a:endParaRPr lang="en-US" dirty="0" smtClean="0"/>
          </a:p>
          <a:p>
            <a:pPr lvl="1">
              <a:buFont typeface="Arial" pitchFamily="34" charset="0"/>
              <a:buChar char="•"/>
            </a:pPr>
            <a:r>
              <a:rPr lang="en-US" b="1" dirty="0" smtClean="0"/>
              <a:t>Engagement with other faiths and spiritual practices can deepen and enhance one’s own spiritual identity. It can lead to </a:t>
            </a:r>
            <a:r>
              <a:rPr lang="en-US" b="1" smtClean="0"/>
              <a:t>personal transformation </a:t>
            </a:r>
            <a:r>
              <a:rPr lang="en-US" sz="1600" b="1" dirty="0" smtClean="0"/>
              <a:t>(King, 2003).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normAutofit fontScale="90000"/>
          </a:bodyPr>
          <a:lstStyle/>
          <a:p>
            <a:r>
              <a:rPr lang="en-US" dirty="0" smtClean="0"/>
              <a:t>Implications for Research and Practice</a:t>
            </a:r>
            <a:endParaRPr lang="en-US" dirty="0"/>
          </a:p>
        </p:txBody>
      </p:sp>
      <p:sp>
        <p:nvSpPr>
          <p:cNvPr id="3" name="Content Placeholder 2"/>
          <p:cNvSpPr>
            <a:spLocks noGrp="1"/>
          </p:cNvSpPr>
          <p:nvPr>
            <p:ph idx="1"/>
          </p:nvPr>
        </p:nvSpPr>
        <p:spPr>
          <a:xfrm>
            <a:off x="457200" y="1905000"/>
            <a:ext cx="8229600" cy="4669536"/>
          </a:xfrm>
        </p:spPr>
        <p:txBody>
          <a:bodyPr>
            <a:normAutofit/>
          </a:bodyPr>
          <a:lstStyle/>
          <a:p>
            <a:pPr lvl="1"/>
            <a:r>
              <a:rPr lang="en-US" b="1" dirty="0" smtClean="0"/>
              <a:t>Dialogue can lead to greater mutual understandings and willingness of persons of other faiths to come together  to address the pressing social issues of our day.</a:t>
            </a:r>
          </a:p>
          <a:p>
            <a:endParaRPr lang="en-US" dirty="0" smtClean="0"/>
          </a:p>
          <a:p>
            <a:pPr lvl="1"/>
            <a:r>
              <a:rPr lang="en-US" b="1" dirty="0" smtClean="0"/>
              <a:t>“Engaged spirituality” is congruent with globalization</a:t>
            </a:r>
          </a:p>
          <a:p>
            <a:endParaRPr lang="en-US" dirty="0" smtClean="0"/>
          </a:p>
          <a:p>
            <a:pPr lvl="1"/>
            <a:r>
              <a:rPr lang="en-US" b="1" dirty="0" smtClean="0"/>
              <a:t>The wisdom from the “lived experience” of elders is required to direct “engaged spirituality”</a:t>
            </a:r>
          </a:p>
          <a:p>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38200"/>
          </a:xfrm>
        </p:spPr>
        <p:txBody>
          <a:bodyPr>
            <a:normAutofit/>
          </a:bodyPr>
          <a:lstStyle/>
          <a:p>
            <a:r>
              <a:rPr lang="en-US" sz="2400" dirty="0" smtClean="0"/>
              <a:t>References</a:t>
            </a:r>
            <a:endParaRPr lang="en-US" sz="2400" dirty="0"/>
          </a:p>
        </p:txBody>
      </p:sp>
      <p:sp>
        <p:nvSpPr>
          <p:cNvPr id="3" name="Content Placeholder 2"/>
          <p:cNvSpPr>
            <a:spLocks noGrp="1"/>
          </p:cNvSpPr>
          <p:nvPr>
            <p:ph idx="1"/>
          </p:nvPr>
        </p:nvSpPr>
        <p:spPr>
          <a:xfrm>
            <a:off x="457200" y="1295400"/>
            <a:ext cx="8229600" cy="5279136"/>
          </a:xfrm>
        </p:spPr>
        <p:txBody>
          <a:bodyPr/>
          <a:lstStyle/>
          <a:p>
            <a:pPr>
              <a:buNone/>
            </a:pPr>
            <a:endParaRPr lang="en-US" sz="1400" dirty="0" smtClean="0"/>
          </a:p>
          <a:p>
            <a:pPr>
              <a:buNone/>
            </a:pPr>
            <a:r>
              <a:rPr lang="en-US" sz="1400" dirty="0" smtClean="0"/>
              <a:t>Cohen, A.B., &amp; Koenig, H.G. (2003). Religion, religiosity and spirituality in the</a:t>
            </a:r>
          </a:p>
          <a:p>
            <a:pPr>
              <a:buNone/>
            </a:pPr>
            <a:r>
              <a:rPr lang="en-US" sz="1400" dirty="0" smtClean="0"/>
              <a:t>	</a:t>
            </a:r>
            <a:r>
              <a:rPr lang="en-US" sz="1400" dirty="0" err="1" smtClean="0"/>
              <a:t>biopsychological</a:t>
            </a:r>
            <a:r>
              <a:rPr lang="en-US" sz="1400" dirty="0" smtClean="0"/>
              <a:t> model of health and ageing. </a:t>
            </a:r>
            <a:r>
              <a:rPr lang="en-US" sz="1400" i="1" dirty="0" smtClean="0"/>
              <a:t>Ageing International</a:t>
            </a:r>
            <a:r>
              <a:rPr lang="en-US" sz="1400" dirty="0" smtClean="0"/>
              <a:t>, 28(3), 215–241.</a:t>
            </a:r>
          </a:p>
          <a:p>
            <a:pPr>
              <a:buNone/>
            </a:pPr>
            <a:endParaRPr lang="en-US" sz="1400" dirty="0" smtClean="0"/>
          </a:p>
          <a:p>
            <a:pPr>
              <a:buNone/>
            </a:pPr>
            <a:r>
              <a:rPr lang="en-US" sz="1400" dirty="0" err="1" smtClean="0"/>
              <a:t>Ghorbani</a:t>
            </a:r>
            <a:r>
              <a:rPr lang="en-US" sz="1400" dirty="0" smtClean="0"/>
              <a:t>, N., Watson, P.J., </a:t>
            </a:r>
            <a:r>
              <a:rPr lang="en-US" sz="1400" dirty="0" err="1" smtClean="0"/>
              <a:t>Ghramaleki</a:t>
            </a:r>
            <a:r>
              <a:rPr lang="en-US" sz="1400" dirty="0" smtClean="0"/>
              <a:t>, A.F., Morris, R.J., &amp; Hood, </a:t>
            </a:r>
            <a:r>
              <a:rPr lang="en-US" sz="1400" dirty="0" err="1" smtClean="0"/>
              <a:t>R.W.Jr</a:t>
            </a:r>
            <a:r>
              <a:rPr lang="en-US" sz="1400" dirty="0" smtClean="0"/>
              <a:t>. (2002).</a:t>
            </a:r>
          </a:p>
          <a:p>
            <a:pPr>
              <a:buNone/>
            </a:pPr>
            <a:r>
              <a:rPr lang="en-US" sz="1400" dirty="0" smtClean="0"/>
              <a:t>	Muslim-Christian religious orientation scales: Distinctions, correlations, and </a:t>
            </a:r>
            <a:r>
              <a:rPr lang="en-US" sz="1400" dirty="0" err="1" smtClean="0"/>
              <a:t>crosscultural</a:t>
            </a:r>
            <a:endParaRPr lang="en-US" sz="1400" dirty="0" smtClean="0"/>
          </a:p>
          <a:p>
            <a:pPr>
              <a:buNone/>
            </a:pPr>
            <a:r>
              <a:rPr lang="en-US" sz="1400" dirty="0" smtClean="0"/>
              <a:t>	analysis in Iran and the United States. </a:t>
            </a:r>
            <a:r>
              <a:rPr lang="en-US" sz="1400" i="1" dirty="0" smtClean="0"/>
              <a:t>International Journal for the Psychology</a:t>
            </a:r>
            <a:endParaRPr lang="en-US" sz="1400" dirty="0" smtClean="0"/>
          </a:p>
          <a:p>
            <a:pPr>
              <a:buNone/>
            </a:pPr>
            <a:r>
              <a:rPr lang="en-US" sz="1400" i="1" dirty="0" smtClean="0"/>
              <a:t>	of Religion</a:t>
            </a:r>
            <a:r>
              <a:rPr lang="en-US" sz="1400" dirty="0" smtClean="0"/>
              <a:t>, 12(2), 69–91.</a:t>
            </a:r>
          </a:p>
          <a:p>
            <a:pPr>
              <a:buNone/>
            </a:pPr>
            <a:r>
              <a:rPr lang="en-US" sz="1400" dirty="0" smtClean="0"/>
              <a:t>	</a:t>
            </a:r>
          </a:p>
          <a:p>
            <a:pPr>
              <a:buNone/>
            </a:pPr>
            <a:r>
              <a:rPr lang="en-US" sz="1400" dirty="0" smtClean="0"/>
              <a:t>Herrick, J.A. (2003). </a:t>
            </a:r>
            <a:r>
              <a:rPr lang="en-US" sz="1400" i="1" dirty="0" smtClean="0"/>
              <a:t>The Making of the New Spirituality: The eclipse of the Western religious</a:t>
            </a:r>
            <a:endParaRPr lang="en-US" sz="1400" dirty="0" smtClean="0"/>
          </a:p>
          <a:p>
            <a:pPr>
              <a:buNone/>
            </a:pPr>
            <a:r>
              <a:rPr lang="en-US" sz="1400" i="1" dirty="0" smtClean="0"/>
              <a:t>	tradition</a:t>
            </a:r>
            <a:r>
              <a:rPr lang="en-US" sz="1400" dirty="0" smtClean="0"/>
              <a:t>. Downers Grove, IL: </a:t>
            </a:r>
            <a:r>
              <a:rPr lang="en-US" sz="1400" dirty="0" err="1" smtClean="0"/>
              <a:t>InterVarsity</a:t>
            </a:r>
            <a:r>
              <a:rPr lang="en-US" sz="1400" dirty="0" smtClean="0"/>
              <a:t> Press.</a:t>
            </a:r>
          </a:p>
          <a:p>
            <a:pPr>
              <a:buNone/>
            </a:pPr>
            <a:endParaRPr lang="en-US" sz="1400" dirty="0" smtClean="0"/>
          </a:p>
          <a:p>
            <a:pPr>
              <a:buNone/>
            </a:pPr>
            <a:r>
              <a:rPr lang="en-US" sz="1400" dirty="0" smtClean="0"/>
              <a:t>King, R. (2003). </a:t>
            </a:r>
            <a:r>
              <a:rPr lang="en-US" sz="1400" i="1" dirty="0" smtClean="0"/>
              <a:t>Thomas Merton and </a:t>
            </a:r>
            <a:r>
              <a:rPr lang="en-US" sz="1400" i="1" dirty="0" err="1" smtClean="0"/>
              <a:t>Thich</a:t>
            </a:r>
            <a:r>
              <a:rPr lang="en-US" sz="1400" i="1" dirty="0" smtClean="0"/>
              <a:t> </a:t>
            </a:r>
            <a:r>
              <a:rPr lang="en-US" sz="1400" i="1" dirty="0" err="1" smtClean="0"/>
              <a:t>Nhat</a:t>
            </a:r>
            <a:r>
              <a:rPr lang="en-US" sz="1400" i="1" dirty="0" smtClean="0"/>
              <a:t> </a:t>
            </a:r>
            <a:r>
              <a:rPr lang="en-US" sz="1400" i="1" dirty="0" err="1" smtClean="0"/>
              <a:t>Hanh</a:t>
            </a:r>
            <a:r>
              <a:rPr lang="en-US" sz="1400" i="1" dirty="0" smtClean="0"/>
              <a:t>: Engaged spirituality in an age of globalization. </a:t>
            </a:r>
            <a:r>
              <a:rPr lang="en-US" sz="1400" dirty="0" smtClean="0"/>
              <a:t>New York: Continuum Publishing.</a:t>
            </a:r>
          </a:p>
          <a:p>
            <a:pPr>
              <a:buNone/>
            </a:pPr>
            <a:endParaRPr lang="en-US" sz="1400" dirty="0" smtClean="0"/>
          </a:p>
          <a:p>
            <a:pPr>
              <a:buNone/>
            </a:pPr>
            <a:r>
              <a:rPr lang="en-US" sz="1400" dirty="0" smtClean="0"/>
              <a:t>Koenig, H. G., McCullough, M. E., &amp; Larson, D. B. (2001). </a:t>
            </a:r>
            <a:r>
              <a:rPr lang="en-US" sz="1400" i="1" dirty="0" smtClean="0"/>
              <a:t>Handbook of religion and</a:t>
            </a:r>
          </a:p>
          <a:p>
            <a:pPr>
              <a:buNone/>
            </a:pPr>
            <a:r>
              <a:rPr lang="en-US" sz="1400" i="1" dirty="0" smtClean="0"/>
              <a:t>	health. </a:t>
            </a:r>
            <a:r>
              <a:rPr lang="en-US" sz="1400" dirty="0" smtClean="0"/>
              <a:t>New York, NY: Oxford University Press.</a:t>
            </a:r>
          </a:p>
          <a:p>
            <a:pPr>
              <a:buNone/>
            </a:pPr>
            <a:endParaRPr lang="en-US" sz="1400" dirty="0" smtClean="0"/>
          </a:p>
          <a:p>
            <a:pPr>
              <a:buNone/>
            </a:pPr>
            <a:r>
              <a:rPr lang="en-US" sz="1400" dirty="0" err="1" smtClean="0"/>
              <a:t>MacKinlay</a:t>
            </a:r>
            <a:r>
              <a:rPr lang="en-US" sz="1400" dirty="0" smtClean="0"/>
              <a:t>, E. (Ed.), (2005). </a:t>
            </a:r>
            <a:r>
              <a:rPr lang="en-US" sz="1400" i="1" dirty="0" smtClean="0"/>
              <a:t>Spirituality of later life: On humor and despair</a:t>
            </a:r>
            <a:r>
              <a:rPr lang="en-US" sz="1400" dirty="0" smtClean="0"/>
              <a:t>. Binghamton,</a:t>
            </a:r>
          </a:p>
          <a:p>
            <a:pPr>
              <a:buNone/>
            </a:pPr>
            <a:r>
              <a:rPr lang="en-US" sz="1400" dirty="0" smtClean="0"/>
              <a:t>	NY: Haworth Press.</a:t>
            </a:r>
          </a:p>
          <a:p>
            <a:pPr>
              <a:buNone/>
            </a:pPr>
            <a:endParaRPr lang="en-US"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62000"/>
          </a:xfrm>
        </p:spPr>
        <p:txBody>
          <a:bodyPr>
            <a:normAutofit/>
          </a:bodyPr>
          <a:lstStyle/>
          <a:p>
            <a:r>
              <a:rPr lang="en-US" sz="2400" dirty="0" smtClean="0"/>
              <a:t>References</a:t>
            </a:r>
            <a:endParaRPr lang="en-US" sz="2400" dirty="0"/>
          </a:p>
        </p:txBody>
      </p:sp>
      <p:sp>
        <p:nvSpPr>
          <p:cNvPr id="3" name="Content Placeholder 2"/>
          <p:cNvSpPr>
            <a:spLocks noGrp="1"/>
          </p:cNvSpPr>
          <p:nvPr>
            <p:ph idx="1"/>
          </p:nvPr>
        </p:nvSpPr>
        <p:spPr>
          <a:xfrm>
            <a:off x="457200" y="1752600"/>
            <a:ext cx="8229600" cy="4974336"/>
          </a:xfrm>
        </p:spPr>
        <p:txBody>
          <a:bodyPr>
            <a:normAutofit fontScale="55000" lnSpcReduction="20000"/>
          </a:bodyPr>
          <a:lstStyle/>
          <a:p>
            <a:pPr>
              <a:buNone/>
            </a:pPr>
            <a:r>
              <a:rPr lang="en-US" dirty="0" err="1" smtClean="0"/>
              <a:t>MacKinlay</a:t>
            </a:r>
            <a:r>
              <a:rPr lang="en-US" dirty="0" smtClean="0"/>
              <a:t>, E., </a:t>
            </a:r>
            <a:r>
              <a:rPr lang="en-US" dirty="0" err="1" smtClean="0"/>
              <a:t>Ellor</a:t>
            </a:r>
            <a:r>
              <a:rPr lang="en-US" dirty="0" smtClean="0"/>
              <a:t>, J.W., &amp; Pickard, S. (Eds.), (2001). </a:t>
            </a:r>
            <a:r>
              <a:rPr lang="en-US" i="1" dirty="0" smtClean="0"/>
              <a:t>Aging, spirituality and pastoral</a:t>
            </a:r>
            <a:endParaRPr lang="en-US" dirty="0" smtClean="0"/>
          </a:p>
          <a:p>
            <a:pPr>
              <a:buNone/>
            </a:pPr>
            <a:r>
              <a:rPr lang="en-US" i="1" dirty="0" smtClean="0"/>
              <a:t>	care: A Multi-National Perspective</a:t>
            </a:r>
            <a:r>
              <a:rPr lang="en-US" dirty="0" smtClean="0"/>
              <a:t>. Binghamton, NY: Haworth Press.</a:t>
            </a:r>
          </a:p>
          <a:p>
            <a:endParaRPr lang="en-US" dirty="0" smtClean="0"/>
          </a:p>
          <a:p>
            <a:pPr>
              <a:buNone/>
            </a:pPr>
            <a:r>
              <a:rPr lang="en-US" dirty="0" err="1" smtClean="0"/>
              <a:t>MacKinlay</a:t>
            </a:r>
            <a:r>
              <a:rPr lang="en-US" dirty="0" smtClean="0"/>
              <a:t>, E., &amp; McFadden, S.H. (2005). </a:t>
            </a:r>
            <a:r>
              <a:rPr lang="en-US" i="1" dirty="0" smtClean="0"/>
              <a:t>Ways of studying religion, spirituality, and</a:t>
            </a:r>
          </a:p>
          <a:p>
            <a:pPr>
              <a:buNone/>
            </a:pPr>
            <a:r>
              <a:rPr lang="en-US" i="1" dirty="0" smtClean="0"/>
              <a:t>	aging: The social scientific approach.</a:t>
            </a:r>
          </a:p>
          <a:p>
            <a:pPr>
              <a:buNone/>
            </a:pPr>
            <a:endParaRPr lang="en-US" i="1" dirty="0" smtClean="0"/>
          </a:p>
          <a:p>
            <a:pPr>
              <a:buNone/>
            </a:pPr>
            <a:r>
              <a:rPr lang="en-US" dirty="0" err="1" smtClean="0"/>
              <a:t>Moberg</a:t>
            </a:r>
            <a:r>
              <a:rPr lang="en-US" dirty="0" smtClean="0"/>
              <a:t>, D.O. (2001b). Christian spirituality and transpersonal sociology. </a:t>
            </a:r>
            <a:r>
              <a:rPr lang="en-US" i="1" dirty="0" smtClean="0"/>
              <a:t>Research in the</a:t>
            </a:r>
            <a:endParaRPr lang="en-US" dirty="0" smtClean="0"/>
          </a:p>
          <a:p>
            <a:pPr>
              <a:buNone/>
            </a:pPr>
            <a:r>
              <a:rPr lang="en-US" i="1" dirty="0" smtClean="0"/>
              <a:t>	social scientific study of religion</a:t>
            </a:r>
            <a:r>
              <a:rPr lang="en-US" dirty="0" smtClean="0"/>
              <a:t>, 12, 131–163.</a:t>
            </a:r>
          </a:p>
          <a:p>
            <a:pPr>
              <a:buNone/>
            </a:pPr>
            <a:endParaRPr lang="en-US" dirty="0" smtClean="0"/>
          </a:p>
          <a:p>
            <a:pPr>
              <a:buNone/>
            </a:pPr>
            <a:r>
              <a:rPr lang="en-US" dirty="0" err="1" smtClean="0"/>
              <a:t>Moberg</a:t>
            </a:r>
            <a:r>
              <a:rPr lang="en-US" dirty="0" smtClean="0"/>
              <a:t>, D.O. (2002). Assessing and measuring spirituality: Confronting dilemmas of</a:t>
            </a:r>
          </a:p>
          <a:p>
            <a:pPr>
              <a:buNone/>
            </a:pPr>
            <a:r>
              <a:rPr lang="en-US" dirty="0" smtClean="0"/>
              <a:t>	universal and particular evaluative criteria. </a:t>
            </a:r>
            <a:r>
              <a:rPr lang="en-US" i="1" dirty="0" smtClean="0"/>
              <a:t>Journal of Adult Development</a:t>
            </a:r>
            <a:r>
              <a:rPr lang="en-US" dirty="0" smtClean="0"/>
              <a:t>, 9(1), 47–60.</a:t>
            </a:r>
          </a:p>
          <a:p>
            <a:pPr>
              <a:buNone/>
            </a:pPr>
            <a:endParaRPr lang="en-US" dirty="0" smtClean="0"/>
          </a:p>
          <a:p>
            <a:pPr>
              <a:buNone/>
            </a:pPr>
            <a:r>
              <a:rPr lang="en-US" dirty="0" err="1" smtClean="0"/>
              <a:t>Moberg</a:t>
            </a:r>
            <a:r>
              <a:rPr lang="en-US" dirty="0" smtClean="0"/>
              <a:t>, D.O. (2005). Research in spirituality, religion and aging. In H.R. Moody (Ed.),</a:t>
            </a:r>
          </a:p>
          <a:p>
            <a:pPr>
              <a:buNone/>
            </a:pPr>
            <a:r>
              <a:rPr lang="en-US" i="1" dirty="0" smtClean="0"/>
              <a:t>	Religion, Spirituality and Aging: A social work perspective. </a:t>
            </a:r>
            <a:r>
              <a:rPr lang="en-US" dirty="0" smtClean="0"/>
              <a:t>Binghamton, NY:</a:t>
            </a:r>
          </a:p>
          <a:p>
            <a:pPr>
              <a:buNone/>
            </a:pPr>
            <a:r>
              <a:rPr lang="en-US" dirty="0" smtClean="0"/>
              <a:t>	Haworth Press.</a:t>
            </a:r>
          </a:p>
          <a:p>
            <a:pPr>
              <a:buNone/>
            </a:pPr>
            <a:endParaRPr lang="en-US" dirty="0" smtClean="0"/>
          </a:p>
          <a:p>
            <a:pPr>
              <a:buNone/>
            </a:pPr>
            <a:r>
              <a:rPr lang="en-US" dirty="0" smtClean="0"/>
              <a:t>Moody, H.R. (1992). </a:t>
            </a:r>
            <a:r>
              <a:rPr lang="en-US" i="1" dirty="0" smtClean="0"/>
              <a:t>Ethics in an Aging Society</a:t>
            </a:r>
            <a:r>
              <a:rPr lang="en-US" dirty="0" smtClean="0"/>
              <a:t>. Baltimore, MD: The Johns Hopkins</a:t>
            </a:r>
          </a:p>
          <a:p>
            <a:pPr>
              <a:buNone/>
            </a:pPr>
            <a:r>
              <a:rPr lang="en-US" dirty="0" smtClean="0"/>
              <a:t>	University Press.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09600"/>
          </a:xfrm>
        </p:spPr>
        <p:txBody>
          <a:bodyPr>
            <a:normAutofit/>
          </a:bodyPr>
          <a:lstStyle/>
          <a:p>
            <a:r>
              <a:rPr lang="en-US" sz="2400" dirty="0" smtClean="0"/>
              <a:t>References</a:t>
            </a:r>
            <a:endParaRPr lang="en-US" sz="2400" dirty="0"/>
          </a:p>
        </p:txBody>
      </p:sp>
      <p:sp>
        <p:nvSpPr>
          <p:cNvPr id="3" name="Content Placeholder 2"/>
          <p:cNvSpPr>
            <a:spLocks noGrp="1"/>
          </p:cNvSpPr>
          <p:nvPr>
            <p:ph idx="1"/>
          </p:nvPr>
        </p:nvSpPr>
        <p:spPr>
          <a:xfrm>
            <a:off x="457200" y="1752600"/>
            <a:ext cx="8229600" cy="4821936"/>
          </a:xfrm>
        </p:spPr>
        <p:txBody>
          <a:bodyPr>
            <a:normAutofit fontScale="55000" lnSpcReduction="20000"/>
          </a:bodyPr>
          <a:lstStyle/>
          <a:p>
            <a:pPr>
              <a:buNone/>
            </a:pPr>
            <a:r>
              <a:rPr lang="en-US" dirty="0" smtClean="0"/>
              <a:t>Moody, H.R., &amp; Carroll, D. (1998). F</a:t>
            </a:r>
            <a:r>
              <a:rPr lang="en-US" i="1" dirty="0" smtClean="0"/>
              <a:t>ive stages of the soul: charting the spiritual</a:t>
            </a:r>
            <a:endParaRPr lang="en-US" dirty="0" smtClean="0"/>
          </a:p>
          <a:p>
            <a:pPr>
              <a:buNone/>
            </a:pPr>
            <a:r>
              <a:rPr lang="en-US" i="1" dirty="0" smtClean="0"/>
              <a:t>	passages that shape our lives</a:t>
            </a:r>
            <a:r>
              <a:rPr lang="en-US" dirty="0" smtClean="0"/>
              <a:t>. New York: Anchor Books.</a:t>
            </a:r>
          </a:p>
          <a:p>
            <a:endParaRPr lang="en-US" dirty="0" smtClean="0"/>
          </a:p>
          <a:p>
            <a:pPr>
              <a:buNone/>
            </a:pPr>
            <a:r>
              <a:rPr lang="en-US" dirty="0" smtClean="0"/>
              <a:t>Thomas, S.M. (2005). </a:t>
            </a:r>
            <a:r>
              <a:rPr lang="en-US" i="1" dirty="0" smtClean="0"/>
              <a:t>The global resurgence of religion and the transformation of</a:t>
            </a:r>
            <a:endParaRPr lang="en-US" dirty="0" smtClean="0"/>
          </a:p>
          <a:p>
            <a:pPr>
              <a:buNone/>
            </a:pPr>
            <a:r>
              <a:rPr lang="en-US" i="1" dirty="0" smtClean="0"/>
              <a:t>	international relations: The struggle for the soul of the twenty-first century</a:t>
            </a:r>
            <a:r>
              <a:rPr lang="en-US" dirty="0" smtClean="0"/>
              <a:t>. London:</a:t>
            </a:r>
          </a:p>
          <a:p>
            <a:pPr>
              <a:buNone/>
            </a:pPr>
            <a:r>
              <a:rPr lang="en-US" dirty="0" smtClean="0"/>
              <a:t>	Palgrave Macmillan.</a:t>
            </a:r>
          </a:p>
          <a:p>
            <a:endParaRPr lang="en-US" dirty="0" smtClean="0"/>
          </a:p>
          <a:p>
            <a:pPr>
              <a:buNone/>
            </a:pPr>
            <a:r>
              <a:rPr lang="en-US" dirty="0" err="1" smtClean="0"/>
              <a:t>Tornstam</a:t>
            </a:r>
            <a:r>
              <a:rPr lang="en-US" dirty="0" smtClean="0"/>
              <a:t> L (2005). </a:t>
            </a:r>
            <a:r>
              <a:rPr lang="en-US" i="1" dirty="0" err="1" smtClean="0"/>
              <a:t>Gerotranscendence</a:t>
            </a:r>
            <a:r>
              <a:rPr lang="en-US" i="1" dirty="0" smtClean="0"/>
              <a:t>. A developmental theory of positive aging</a:t>
            </a:r>
            <a:r>
              <a:rPr lang="en-US" dirty="0" smtClean="0"/>
              <a:t>. New York: Springer.</a:t>
            </a:r>
          </a:p>
          <a:p>
            <a:endParaRPr lang="en-US" dirty="0" smtClean="0"/>
          </a:p>
          <a:p>
            <a:pPr>
              <a:buNone/>
            </a:pPr>
            <a:r>
              <a:rPr lang="en-US" dirty="0" err="1" smtClean="0"/>
              <a:t>Tornstam</a:t>
            </a:r>
            <a:r>
              <a:rPr lang="en-US" dirty="0" smtClean="0"/>
              <a:t> L (1997). Life crises and </a:t>
            </a:r>
            <a:r>
              <a:rPr lang="en-US" dirty="0" err="1" smtClean="0"/>
              <a:t>gerotranscendence</a:t>
            </a:r>
            <a:r>
              <a:rPr lang="en-US" dirty="0" smtClean="0"/>
              <a:t>. </a:t>
            </a:r>
            <a:r>
              <a:rPr lang="en-US" i="1" dirty="0" smtClean="0"/>
              <a:t>The Journal of Aging Identity. </a:t>
            </a:r>
            <a:r>
              <a:rPr lang="en-US" dirty="0" smtClean="0"/>
              <a:t>2,2.117–131.</a:t>
            </a:r>
          </a:p>
          <a:p>
            <a:endParaRPr lang="en-US" dirty="0" smtClean="0"/>
          </a:p>
          <a:p>
            <a:pPr>
              <a:buNone/>
            </a:pPr>
            <a:r>
              <a:rPr lang="en-US" dirty="0" err="1" smtClean="0"/>
              <a:t>Tornstam</a:t>
            </a:r>
            <a:r>
              <a:rPr lang="en-US" dirty="0" smtClean="0"/>
              <a:t> L (1994). </a:t>
            </a:r>
            <a:r>
              <a:rPr lang="en-US" dirty="0" err="1" smtClean="0"/>
              <a:t>Gerotranscendence</a:t>
            </a:r>
            <a:r>
              <a:rPr lang="en-US" dirty="0" smtClean="0"/>
              <a:t>—a theoretical and empirical exploration. In: Thomas LE, </a:t>
            </a:r>
            <a:r>
              <a:rPr lang="en-US" dirty="0" err="1" smtClean="0"/>
              <a:t>Eisenhandler</a:t>
            </a:r>
            <a:r>
              <a:rPr lang="en-US" dirty="0" smtClean="0"/>
              <a:t> SA (</a:t>
            </a:r>
            <a:r>
              <a:rPr lang="en-US" dirty="0" err="1" smtClean="0"/>
              <a:t>eds</a:t>
            </a:r>
            <a:r>
              <a:rPr lang="en-US" dirty="0" smtClean="0"/>
              <a:t>). </a:t>
            </a:r>
            <a:r>
              <a:rPr lang="en-US" i="1" dirty="0" smtClean="0"/>
              <a:t>Aging and the Religious Dimension</a:t>
            </a:r>
            <a:r>
              <a:rPr lang="en-US" dirty="0" smtClean="0"/>
              <a:t>. Westport : Greenwood Publishing Group.</a:t>
            </a:r>
          </a:p>
          <a:p>
            <a:endParaRPr lang="en-US" dirty="0" smtClean="0"/>
          </a:p>
          <a:p>
            <a:pPr>
              <a:buNone/>
            </a:pPr>
            <a:r>
              <a:rPr lang="en-US" dirty="0" err="1" smtClean="0"/>
              <a:t>Tornstam</a:t>
            </a:r>
            <a:r>
              <a:rPr lang="en-US" dirty="0" smtClean="0"/>
              <a:t> L (1989). </a:t>
            </a:r>
            <a:r>
              <a:rPr lang="en-US" dirty="0" err="1" smtClean="0"/>
              <a:t>Gero</a:t>
            </a:r>
            <a:r>
              <a:rPr lang="en-US" dirty="0" smtClean="0"/>
              <a:t>-transcendence: a meta-theoretical reformulation of the disengagement theory. </a:t>
            </a:r>
            <a:r>
              <a:rPr lang="en-US" i="1" dirty="0" smtClean="0"/>
              <a:t>Aging  Clinical and Experimental  Research</a:t>
            </a:r>
            <a:r>
              <a:rPr lang="en-US" dirty="0" smtClean="0"/>
              <a:t>. 1.55–63.</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Need for Spiritual Unity</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“It seems clear that an inclusive global spirituality, unifying spiritual identity, and ethical commitment are needed to draw the human family together across our deep differences.” (</a:t>
            </a:r>
            <a:r>
              <a:rPr lang="en-US" dirty="0" err="1" smtClean="0"/>
              <a:t>Clinebell</a:t>
            </a:r>
            <a:r>
              <a:rPr lang="en-US" dirty="0" smtClean="0"/>
              <a:t>, 1996)</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1603248"/>
          </a:xfrm>
        </p:spPr>
        <p:txBody>
          <a:bodyPr>
            <a:normAutofit/>
          </a:bodyPr>
          <a:lstStyle/>
          <a:p>
            <a:r>
              <a:rPr lang="en-US" sz="3100" dirty="0" smtClean="0"/>
              <a:t>Spirituality &amp; Culture - Inter-related.</a:t>
            </a:r>
            <a:r>
              <a:rPr lang="en-US" dirty="0" smtClean="0"/>
              <a:t/>
            </a:r>
            <a:br>
              <a:rPr lang="en-US" dirty="0" smtClean="0"/>
            </a:br>
            <a:r>
              <a:rPr lang="en-US" sz="3100" dirty="0" smtClean="0"/>
              <a:t>Together- Create Sense of Wholeness for Aging Individuals </a:t>
            </a:r>
            <a:r>
              <a:rPr lang="en-US" sz="1600" dirty="0" smtClean="0"/>
              <a:t>(</a:t>
            </a:r>
            <a:r>
              <a:rPr lang="en-US" sz="1600" dirty="0" err="1" smtClean="0"/>
              <a:t>MacKinlay</a:t>
            </a:r>
            <a:r>
              <a:rPr lang="en-US" sz="1600" dirty="0" smtClean="0"/>
              <a:t>, 2002; </a:t>
            </a:r>
            <a:r>
              <a:rPr lang="en-US" sz="1600" dirty="0" err="1" smtClean="0"/>
              <a:t>Moberg</a:t>
            </a:r>
            <a:r>
              <a:rPr lang="en-US" sz="1600" dirty="0" smtClean="0"/>
              <a:t>, 2005; Moody, 2001 ;)</a:t>
            </a:r>
            <a:endParaRPr lang="en-US" dirty="0"/>
          </a:p>
        </p:txBody>
      </p:sp>
      <p:sp>
        <p:nvSpPr>
          <p:cNvPr id="3" name="Text Placeholder 2"/>
          <p:cNvSpPr>
            <a:spLocks noGrp="1"/>
          </p:cNvSpPr>
          <p:nvPr>
            <p:ph type="body" idx="1"/>
          </p:nvPr>
        </p:nvSpPr>
        <p:spPr/>
        <p:txBody>
          <a:bodyPr/>
          <a:lstStyle/>
          <a:p>
            <a:r>
              <a:rPr lang="en-US" dirty="0" smtClean="0"/>
              <a:t>Spirituality:</a:t>
            </a:r>
            <a:endParaRPr lang="en-US" dirty="0"/>
          </a:p>
        </p:txBody>
      </p:sp>
      <p:sp>
        <p:nvSpPr>
          <p:cNvPr id="4" name="Text Placeholder 3"/>
          <p:cNvSpPr>
            <a:spLocks noGrp="1"/>
          </p:cNvSpPr>
          <p:nvPr>
            <p:ph type="body" sz="half" idx="3"/>
          </p:nvPr>
        </p:nvSpPr>
        <p:spPr/>
        <p:txBody>
          <a:bodyPr/>
          <a:lstStyle/>
          <a:p>
            <a:r>
              <a:rPr lang="en-US" dirty="0" smtClean="0"/>
              <a:t>Culture:</a:t>
            </a:r>
            <a:endParaRPr lang="en-US" dirty="0"/>
          </a:p>
        </p:txBody>
      </p:sp>
      <p:sp>
        <p:nvSpPr>
          <p:cNvPr id="5" name="Content Placeholder 4"/>
          <p:cNvSpPr>
            <a:spLocks noGrp="1"/>
          </p:cNvSpPr>
          <p:nvPr>
            <p:ph sz="quarter" idx="2"/>
          </p:nvPr>
        </p:nvSpPr>
        <p:spPr>
          <a:ln>
            <a:solidFill>
              <a:schemeClr val="tx2">
                <a:lumMod val="75000"/>
              </a:schemeClr>
            </a:solidFill>
          </a:ln>
        </p:spPr>
        <p:txBody>
          <a:bodyPr/>
          <a:lstStyle/>
          <a:p>
            <a:pPr marL="566928" indent="-457200">
              <a:buAutoNum type="arabicPeriod"/>
            </a:pPr>
            <a:r>
              <a:rPr lang="en-US" dirty="0" smtClean="0"/>
              <a:t>Meaning and Unity</a:t>
            </a:r>
          </a:p>
          <a:p>
            <a:pPr marL="566928" indent="-457200">
              <a:buNone/>
            </a:pPr>
            <a:endParaRPr lang="en-US" dirty="0" smtClean="0"/>
          </a:p>
          <a:p>
            <a:pPr marL="566928" indent="-457200">
              <a:buFont typeface="+mj-lt"/>
              <a:buAutoNum type="arabicPeriod" startAt="2"/>
            </a:pPr>
            <a:r>
              <a:rPr lang="en-US" dirty="0" smtClean="0"/>
              <a:t>Force or belief in power outside one’s self</a:t>
            </a:r>
          </a:p>
          <a:p>
            <a:pPr marL="566928" indent="-457200">
              <a:buNone/>
            </a:pPr>
            <a:endParaRPr lang="en-US" dirty="0" smtClean="0"/>
          </a:p>
          <a:p>
            <a:pPr marL="566928" indent="-457200">
              <a:buFont typeface="+mj-lt"/>
              <a:buAutoNum type="arabicPeriod" startAt="3"/>
            </a:pPr>
            <a:r>
              <a:rPr lang="en-US" dirty="0" smtClean="0"/>
              <a:t>Breath and it’s activities</a:t>
            </a:r>
          </a:p>
          <a:p>
            <a:pPr marL="566928" indent="-457200">
              <a:buNone/>
            </a:pPr>
            <a:endParaRPr lang="en-US" dirty="0" smtClean="0"/>
          </a:p>
          <a:p>
            <a:pPr marL="566928" indent="-457200">
              <a:buFont typeface="+mj-lt"/>
              <a:buAutoNum type="arabicPeriod" startAt="4"/>
            </a:pPr>
            <a:r>
              <a:rPr lang="en-US" dirty="0" smtClean="0"/>
              <a:t>Non-observable and </a:t>
            </a:r>
            <a:r>
              <a:rPr lang="en-US" dirty="0" err="1" smtClean="0"/>
              <a:t>metaempirical</a:t>
            </a:r>
            <a:endParaRPr lang="en-US" dirty="0" smtClean="0"/>
          </a:p>
          <a:p>
            <a:pPr marL="566928" indent="-457200">
              <a:buAutoNum type="arabicPeriod" startAt="4"/>
            </a:pPr>
            <a:endParaRPr lang="en-US" dirty="0" smtClean="0"/>
          </a:p>
          <a:p>
            <a:pPr marL="566928" indent="-457200">
              <a:buNone/>
            </a:pPr>
            <a:endParaRPr lang="en-US" sz="1200" dirty="0" smtClean="0"/>
          </a:p>
          <a:p>
            <a:pPr marL="566928" indent="-457200">
              <a:buNone/>
            </a:pPr>
            <a:r>
              <a:rPr lang="en-US" sz="1200" dirty="0" smtClean="0"/>
              <a:t>	(Aldridge, 2002)</a:t>
            </a:r>
          </a:p>
          <a:p>
            <a:pPr marL="566928" indent="-457200">
              <a:buNone/>
            </a:pPr>
            <a:endParaRPr lang="en-US" dirty="0" smtClean="0"/>
          </a:p>
          <a:p>
            <a:pPr marL="566928" indent="-457200">
              <a:buAutoNum type="arabicPeriod"/>
            </a:pPr>
            <a:endParaRPr lang="en-US" dirty="0" smtClean="0"/>
          </a:p>
          <a:p>
            <a:pPr marL="566928" indent="-457200">
              <a:buAutoNum type="arabicPeriod"/>
            </a:pPr>
            <a:endParaRPr lang="en-US" dirty="0" smtClean="0"/>
          </a:p>
          <a:p>
            <a:pPr marL="566928" indent="-457200">
              <a:buAutoNum type="arabicPeriod"/>
            </a:pPr>
            <a:endParaRPr lang="en-US" dirty="0"/>
          </a:p>
        </p:txBody>
      </p:sp>
      <p:sp>
        <p:nvSpPr>
          <p:cNvPr id="6" name="Content Placeholder 5"/>
          <p:cNvSpPr>
            <a:spLocks noGrp="1"/>
          </p:cNvSpPr>
          <p:nvPr>
            <p:ph sz="quarter" idx="4"/>
          </p:nvPr>
        </p:nvSpPr>
        <p:spPr>
          <a:ln>
            <a:solidFill>
              <a:schemeClr val="tx2">
                <a:lumMod val="75000"/>
              </a:schemeClr>
            </a:solidFill>
          </a:ln>
        </p:spPr>
        <p:txBody>
          <a:bodyPr>
            <a:normAutofit lnSpcReduction="10000"/>
          </a:bodyPr>
          <a:lstStyle/>
          <a:p>
            <a:pPr marL="566928" indent="-457200">
              <a:buFont typeface="+mj-lt"/>
              <a:buAutoNum type="arabicPeriod"/>
            </a:pPr>
            <a:r>
              <a:rPr lang="en-US" dirty="0" smtClean="0"/>
              <a:t>The way a group defines meaning</a:t>
            </a:r>
          </a:p>
          <a:p>
            <a:pPr marL="566928" indent="-457200">
              <a:buNone/>
            </a:pPr>
            <a:endParaRPr lang="en-US" dirty="0" smtClean="0"/>
          </a:p>
          <a:p>
            <a:pPr marL="566928" indent="-457200">
              <a:buFont typeface="+mj-lt"/>
              <a:buAutoNum type="arabicPeriod" startAt="2"/>
            </a:pPr>
            <a:r>
              <a:rPr lang="en-US" dirty="0" smtClean="0"/>
              <a:t>Embodied in symbols</a:t>
            </a:r>
          </a:p>
          <a:p>
            <a:pPr marL="566928" indent="-457200">
              <a:buNone/>
            </a:pPr>
            <a:endParaRPr lang="en-US" dirty="0" smtClean="0"/>
          </a:p>
          <a:p>
            <a:pPr marL="566928" indent="-457200">
              <a:buFont typeface="+mj-lt"/>
              <a:buAutoNum type="arabicPeriod" startAt="3"/>
            </a:pPr>
            <a:r>
              <a:rPr lang="en-US" dirty="0" smtClean="0"/>
              <a:t>Inherited conceptions</a:t>
            </a:r>
          </a:p>
          <a:p>
            <a:pPr marL="566928" indent="-457200">
              <a:buFont typeface="+mj-lt"/>
              <a:buAutoNum type="arabicPeriod" startAt="3"/>
            </a:pPr>
            <a:endParaRPr lang="en-US" dirty="0" smtClean="0"/>
          </a:p>
          <a:p>
            <a:pPr marL="566928" indent="-457200">
              <a:buFont typeface="+mj-lt"/>
              <a:buAutoNum type="arabicPeriod" startAt="3"/>
            </a:pPr>
            <a:r>
              <a:rPr lang="en-US" dirty="0" smtClean="0"/>
              <a:t>Expressed in symbolic forms</a:t>
            </a:r>
          </a:p>
          <a:p>
            <a:pPr marL="566928" indent="-457200">
              <a:buNone/>
            </a:pPr>
            <a:endParaRPr lang="en-US" dirty="0" smtClean="0"/>
          </a:p>
          <a:p>
            <a:pPr marL="566928" indent="-457200">
              <a:buNone/>
            </a:pPr>
            <a:endParaRPr lang="en-US" dirty="0" smtClean="0"/>
          </a:p>
          <a:p>
            <a:pPr marL="566928" indent="-457200">
              <a:buNone/>
            </a:pPr>
            <a:endParaRPr lang="en-US" dirty="0" smtClean="0"/>
          </a:p>
          <a:p>
            <a:pPr marL="566928" indent="-457200">
              <a:buNone/>
            </a:pPr>
            <a:endParaRPr lang="en-US" sz="1200" dirty="0" smtClean="0"/>
          </a:p>
          <a:p>
            <a:pPr marL="566928" indent="-457200">
              <a:buNone/>
            </a:pPr>
            <a:r>
              <a:rPr lang="en-US" sz="1200" dirty="0" smtClean="0"/>
              <a:t>		(</a:t>
            </a:r>
            <a:r>
              <a:rPr lang="en-US" sz="1200" dirty="0" err="1" smtClean="0"/>
              <a:t>Gertz</a:t>
            </a:r>
            <a:r>
              <a:rPr lang="en-US" sz="1200" dirty="0" smtClean="0"/>
              <a:t>, 1975)</a:t>
            </a: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Spirituality and aging</a:t>
            </a:r>
            <a:endParaRPr lang="en-US" dirty="0"/>
          </a:p>
        </p:txBody>
      </p:sp>
      <p:sp>
        <p:nvSpPr>
          <p:cNvPr id="3" name="Content Placeholder 2"/>
          <p:cNvSpPr>
            <a:spLocks noGrp="1"/>
          </p:cNvSpPr>
          <p:nvPr>
            <p:ph idx="1"/>
          </p:nvPr>
        </p:nvSpPr>
        <p:spPr/>
        <p:txBody>
          <a:bodyPr/>
          <a:lstStyle/>
          <a:p>
            <a:pPr>
              <a:buNone/>
            </a:pPr>
            <a:r>
              <a:rPr lang="en-US" dirty="0" smtClean="0"/>
              <a:t>A spiritual life, one focused on personal growth and deep human experience, is a major focus and motivator for people over the age of forty... </a:t>
            </a:r>
          </a:p>
          <a:p>
            <a:pPr>
              <a:buNone/>
            </a:pPr>
            <a:endParaRPr lang="en-US" dirty="0" smtClean="0"/>
          </a:p>
          <a:p>
            <a:pPr>
              <a:buNone/>
            </a:pPr>
            <a:r>
              <a:rPr lang="en-US" dirty="0" smtClean="0"/>
              <a:t>…Yet there is marked lack of rigorous academic study of spirituality's importance in the lives of aging people. </a:t>
            </a:r>
          </a:p>
          <a:p>
            <a:pPr>
              <a:buNone/>
            </a:pPr>
            <a:endParaRPr lang="en-US" sz="2000" dirty="0" smtClean="0"/>
          </a:p>
          <a:p>
            <a:pPr>
              <a:buNone/>
            </a:pPr>
            <a:endParaRPr lang="en-US" sz="2000" dirty="0" smtClean="0"/>
          </a:p>
          <a:p>
            <a:pPr algn="ctr">
              <a:buNone/>
            </a:pPr>
            <a:r>
              <a:rPr lang="en-US" sz="2000" dirty="0" smtClean="0"/>
              <a:t>(</a:t>
            </a:r>
            <a:r>
              <a:rPr lang="en-US" sz="2000" dirty="0" err="1" smtClean="0"/>
              <a:t>Atchley</a:t>
            </a:r>
            <a:r>
              <a:rPr lang="en-US" sz="2000" dirty="0" smtClean="0"/>
              <a:t>, 2009)</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Research: Moody, 2005 </a:t>
            </a:r>
            <a:endParaRPr lang="en-US" dirty="0"/>
          </a:p>
        </p:txBody>
      </p:sp>
      <p:sp>
        <p:nvSpPr>
          <p:cNvPr id="3" name="Content Placeholder 2"/>
          <p:cNvSpPr>
            <a:spLocks noGrp="1"/>
          </p:cNvSpPr>
          <p:nvPr>
            <p:ph idx="1"/>
          </p:nvPr>
        </p:nvSpPr>
        <p:spPr/>
        <p:txBody>
          <a:bodyPr/>
          <a:lstStyle/>
          <a:p>
            <a:r>
              <a:rPr lang="en-US" dirty="0" smtClean="0"/>
              <a:t>Including the refinement of methodological procedures, expansion to new topics, and extension to international culture</a:t>
            </a:r>
          </a:p>
          <a:p>
            <a:endParaRPr lang="en-US" dirty="0" smtClean="0"/>
          </a:p>
          <a:p>
            <a:r>
              <a:rPr lang="en-US" dirty="0" smtClean="0"/>
              <a:t>The outlook for research on aging and spirituality and the consequent practical applications to humanity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Qualitative Inquiry</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Qualitative research is inquiry process that’s explores social or human problem. </a:t>
            </a:r>
          </a:p>
          <a:p>
            <a:pPr lvl="1">
              <a:buFont typeface="Wingdings" pitchFamily="2" charset="2"/>
              <a:buChar char="q"/>
            </a:pPr>
            <a:r>
              <a:rPr lang="en-US" dirty="0" smtClean="0"/>
              <a:t>Builds complex, holistic pictures</a:t>
            </a:r>
          </a:p>
          <a:p>
            <a:pPr lvl="1">
              <a:buFont typeface="Wingdings" pitchFamily="2" charset="2"/>
              <a:buChar char="q"/>
            </a:pPr>
            <a:r>
              <a:rPr lang="en-US" dirty="0" smtClean="0"/>
              <a:t>Analyzes words</a:t>
            </a:r>
          </a:p>
          <a:p>
            <a:pPr lvl="1">
              <a:buFont typeface="Wingdings" pitchFamily="2" charset="2"/>
              <a:buChar char="q"/>
            </a:pPr>
            <a:r>
              <a:rPr lang="en-US" dirty="0" smtClean="0"/>
              <a:t>Reports detailed views of informants</a:t>
            </a:r>
          </a:p>
          <a:p>
            <a:pPr lvl="1">
              <a:buFont typeface="Wingdings" pitchFamily="2" charset="2"/>
              <a:buChar char="q"/>
            </a:pPr>
            <a:r>
              <a:rPr lang="en-US" dirty="0" smtClean="0"/>
              <a:t>Is conducted in natural setting</a:t>
            </a:r>
          </a:p>
          <a:p>
            <a:pPr>
              <a:buNone/>
            </a:pPr>
            <a:endParaRPr lang="en-US" dirty="0" smtClean="0"/>
          </a:p>
          <a:p>
            <a:pPr>
              <a:buNone/>
            </a:pPr>
            <a:r>
              <a:rPr lang="en-US" dirty="0" smtClean="0"/>
              <a:t>Phenomenology: Perception of lived experience:</a:t>
            </a:r>
          </a:p>
          <a:p>
            <a:pPr lvl="1">
              <a:buFont typeface="Wingdings" pitchFamily="2" charset="2"/>
              <a:buChar char="q"/>
            </a:pPr>
            <a:r>
              <a:rPr lang="en-US" dirty="0" smtClean="0"/>
              <a:t>Individuals who experience phenomenon</a:t>
            </a:r>
          </a:p>
          <a:p>
            <a:pPr lvl="1">
              <a:buFont typeface="Wingdings" pitchFamily="2" charset="2"/>
              <a:buChar char="q"/>
            </a:pPr>
            <a:r>
              <a:rPr lang="en-US" dirty="0" smtClean="0"/>
              <a:t>Researcher who has interest in phenomenon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 Study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Interest in aging interfaith discourse and spiritually focused social action to create global unity</a:t>
            </a:r>
          </a:p>
          <a:p>
            <a:endParaRPr lang="en-US" dirty="0" smtClean="0"/>
          </a:p>
          <a:p>
            <a:r>
              <a:rPr lang="en-US" dirty="0" smtClean="0"/>
              <a:t>What common themes in aging and spirituality could serve as a unifying paradigm for the world's religions in an age of globalization</a:t>
            </a:r>
          </a:p>
          <a:p>
            <a:pPr>
              <a:buNone/>
            </a:pPr>
            <a:endParaRPr lang="en-US" dirty="0" smtClean="0"/>
          </a:p>
          <a:p>
            <a:r>
              <a:rPr lang="en-US" dirty="0" smtClean="0"/>
              <a:t>Hearing elders’ voices from a global perspective can move societies from seeing the world as separate and unrelated, to viewing it as whole and interconnected.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study:</a:t>
            </a:r>
            <a:endParaRPr lang="en-US" dirty="0"/>
          </a:p>
        </p:txBody>
      </p:sp>
      <p:sp>
        <p:nvSpPr>
          <p:cNvPr id="3" name="Content Placeholder 2"/>
          <p:cNvSpPr>
            <a:spLocks noGrp="1"/>
          </p:cNvSpPr>
          <p:nvPr>
            <p:ph idx="1"/>
          </p:nvPr>
        </p:nvSpPr>
        <p:spPr/>
        <p:txBody>
          <a:bodyPr/>
          <a:lstStyle/>
          <a:p>
            <a:pPr>
              <a:buNone/>
            </a:pPr>
            <a:r>
              <a:rPr lang="en-US" dirty="0" smtClean="0"/>
              <a:t>Question:</a:t>
            </a:r>
          </a:p>
          <a:p>
            <a:pPr>
              <a:buNone/>
            </a:pPr>
            <a:r>
              <a:rPr lang="en-US" dirty="0" smtClean="0"/>
              <a:t> Overarching question: What is the overall spiritual experience of the baby boomer as s/he ages?</a:t>
            </a:r>
          </a:p>
          <a:p>
            <a:pPr>
              <a:buNone/>
            </a:pPr>
            <a:endParaRPr lang="en-US" dirty="0" smtClean="0"/>
          </a:p>
          <a:p>
            <a:pPr>
              <a:buNone/>
            </a:pPr>
            <a:r>
              <a:rPr lang="en-US" dirty="0" smtClean="0"/>
              <a:t>Participants:</a:t>
            </a:r>
          </a:p>
          <a:p>
            <a:pPr>
              <a:buNone/>
            </a:pPr>
            <a:r>
              <a:rPr lang="en-US" dirty="0" smtClean="0"/>
              <a:t>	Self selection- Identify as Middle East, Scandinavian, Hispanic</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1371600"/>
          <a:ext cx="8534400" cy="5213422"/>
        </p:xfrm>
        <a:graphic>
          <a:graphicData uri="http://schemas.openxmlformats.org/drawingml/2006/table">
            <a:tbl>
              <a:tblPr firstRow="1" bandRow="1">
                <a:tableStyleId>{B301B821-A1FF-4177-AEE7-76D212191A09}</a:tableStyleId>
              </a:tblPr>
              <a:tblGrid>
                <a:gridCol w="3048000"/>
                <a:gridCol w="5486400"/>
              </a:tblGrid>
              <a:tr h="549982">
                <a:tc>
                  <a:txBody>
                    <a:bodyPr/>
                    <a:lstStyle/>
                    <a:p>
                      <a:r>
                        <a:rPr lang="en-US" dirty="0" smtClean="0"/>
                        <a:t>Primary</a:t>
                      </a:r>
                      <a:r>
                        <a:rPr lang="en-US" baseline="0" dirty="0" smtClean="0"/>
                        <a:t> Theme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Meaning</a:t>
                      </a:r>
                      <a:r>
                        <a:rPr lang="en-US" baseline="0" dirty="0" smtClean="0"/>
                        <a:t> Statement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25505">
                <a:tc>
                  <a:txBody>
                    <a:bodyPr/>
                    <a:lstStyle/>
                    <a:p>
                      <a:r>
                        <a:rPr lang="en-US" dirty="0" smtClean="0"/>
                        <a:t>I. Deep self knowledge and profound understanding of others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“Most of our problems basically is not understanding who we are; who I am, and who are others that I am dealing with. So, if I know who I am, and I know who you are, then we are okay. But, if I don't know myself or I don't know you then we are in big trouble in dealing with each other.”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80609">
                <a:tc>
                  <a:txBody>
                    <a:bodyPr/>
                    <a:lstStyle/>
                    <a:p>
                      <a:r>
                        <a:rPr lang="en-US" dirty="0" smtClean="0"/>
                        <a:t>II. The path of wisdom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800" kern="1200" dirty="0" smtClean="0">
                          <a:solidFill>
                            <a:schemeClr val="dk1"/>
                          </a:solidFill>
                          <a:latin typeface="+mn-lt"/>
                          <a:ea typeface="+mn-ea"/>
                          <a:cs typeface="+mn-cs"/>
                        </a:rPr>
                        <a:t>But, like I said, at times you find a little window that opens up somewhere in your brain and you see a whole new aspect, a whole new concept, or perspective on something.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25505">
                <a:tc>
                  <a:txBody>
                    <a:bodyPr/>
                    <a:lstStyle/>
                    <a:p>
                      <a:r>
                        <a:rPr lang="en-US" dirty="0" smtClean="0"/>
                        <a:t>III. The process of detachment as a movement towards peace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800" kern="1200" dirty="0" smtClean="0">
                          <a:solidFill>
                            <a:schemeClr val="dk1"/>
                          </a:solidFill>
                          <a:latin typeface="+mn-lt"/>
                          <a:ea typeface="+mn-ea"/>
                          <a:cs typeface="+mn-cs"/>
                        </a:rPr>
                        <a:t>But I noticed I could detach myself a lot more, almost like I living outside, like I was watching somebody else go through these emotions and going through living my life. And the inside of me, the core of me is detached. And, that has just brought so much tranquility and peace.”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1447800" y="762000"/>
            <a:ext cx="6477000" cy="400110"/>
          </a:xfrm>
          <a:prstGeom prst="rect">
            <a:avLst/>
          </a:prstGeom>
          <a:noFill/>
        </p:spPr>
        <p:txBody>
          <a:bodyPr wrap="square" rtlCol="0">
            <a:spAutoFit/>
          </a:bodyPr>
          <a:lstStyle/>
          <a:p>
            <a:r>
              <a:rPr lang="en-US" sz="2000" b="1" dirty="0" smtClean="0"/>
              <a:t>Preliminary Primary Themes from the Study  </a:t>
            </a:r>
            <a:endParaRPr lang="en-US" sz="20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711</TotalTime>
  <Words>1494</Words>
  <Application>Microsoft Office PowerPoint</Application>
  <PresentationFormat>On-screen Show (4:3)</PresentationFormat>
  <Paragraphs>178</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Urban</vt:lpstr>
      <vt:lpstr>A PHENOMENOLOGICAL EXPLORATION OF AGING: A CONTEXTUAL VIEW OF GLOBAL PERSPECTIVES FROM CULTURAL AND SPIRITUAL PERSPECTIVES International Federation on Ageing,11th Global Conference on Ageing Prague, Czech Republic May 29, 2012 </vt:lpstr>
      <vt:lpstr>The Need for Spiritual Unity</vt:lpstr>
      <vt:lpstr>Spirituality &amp; Culture - Inter-related. Together- Create Sense of Wholeness for Aging Individuals (MacKinlay, 2002; Moberg, 2005; Moody, 2001 ;)</vt:lpstr>
      <vt:lpstr>Spirituality and aging</vt:lpstr>
      <vt:lpstr>Need for Research: Moody, 2005 </vt:lpstr>
      <vt:lpstr>Qualitative Inquiry</vt:lpstr>
      <vt:lpstr>Purpose of the Study</vt:lpstr>
      <vt:lpstr>The study:</vt:lpstr>
      <vt:lpstr>Slide 9</vt:lpstr>
      <vt:lpstr>Slide 10</vt:lpstr>
      <vt:lpstr>Implications for Research and Practice</vt:lpstr>
      <vt:lpstr>Implications for Research and Practice</vt:lpstr>
      <vt:lpstr>References</vt:lpstr>
      <vt:lpstr>References</vt:lpstr>
      <vt:lpstr>References</vt:lpstr>
    </vt:vector>
  </TitlesOfParts>
  <Company>Western Illinois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PHENOMENOLOGICAL EXPLORATION OF AGING: A CONTEXTUAL VIEW OF GLOBAL PERSPECTIVES FROM CULTURAL AND SPIRITUAL PERSPECTIVES </dc:title>
  <dc:creator>leslie O'Ryan</dc:creator>
  <cp:lastModifiedBy>leslie O'Ryan</cp:lastModifiedBy>
  <cp:revision>79</cp:revision>
  <dcterms:created xsi:type="dcterms:W3CDTF">2012-05-22T19:44:41Z</dcterms:created>
  <dcterms:modified xsi:type="dcterms:W3CDTF">2012-05-25T16:18:53Z</dcterms:modified>
</cp:coreProperties>
</file>