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 id="2147483777" r:id="rId2"/>
  </p:sldMasterIdLst>
  <p:notesMasterIdLst>
    <p:notesMasterId r:id="rId27"/>
  </p:notesMasterIdLst>
  <p:handoutMasterIdLst>
    <p:handoutMasterId r:id="rId28"/>
  </p:handoutMasterIdLst>
  <p:sldIdLst>
    <p:sldId id="269" r:id="rId3"/>
    <p:sldId id="862" r:id="rId4"/>
    <p:sldId id="863" r:id="rId5"/>
    <p:sldId id="861" r:id="rId6"/>
    <p:sldId id="864" r:id="rId7"/>
    <p:sldId id="855" r:id="rId8"/>
    <p:sldId id="856" r:id="rId9"/>
    <p:sldId id="857" r:id="rId10"/>
    <p:sldId id="858" r:id="rId11"/>
    <p:sldId id="859" r:id="rId12"/>
    <p:sldId id="860" r:id="rId13"/>
    <p:sldId id="789" r:id="rId14"/>
    <p:sldId id="741" r:id="rId15"/>
    <p:sldId id="570" r:id="rId16"/>
    <p:sldId id="842" r:id="rId17"/>
    <p:sldId id="837" r:id="rId18"/>
    <p:sldId id="819" r:id="rId19"/>
    <p:sldId id="843" r:id="rId20"/>
    <p:sldId id="853" r:id="rId21"/>
    <p:sldId id="704" r:id="rId22"/>
    <p:sldId id="854" r:id="rId23"/>
    <p:sldId id="852" r:id="rId24"/>
    <p:sldId id="778" r:id="rId25"/>
    <p:sldId id="662" r:id="rId26"/>
  </p:sldIdLst>
  <p:sldSz cx="14630400" cy="82296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53013" algn="l" rtl="0" fontAlgn="base">
      <a:spcBef>
        <a:spcPct val="0"/>
      </a:spcBef>
      <a:spcAft>
        <a:spcPct val="0"/>
      </a:spcAft>
      <a:defRPr kern="1200">
        <a:solidFill>
          <a:schemeClr val="tx1"/>
        </a:solidFill>
        <a:latin typeface="Arial" charset="0"/>
        <a:ea typeface="+mn-ea"/>
        <a:cs typeface="Arial" charset="0"/>
      </a:defRPr>
    </a:lvl2pPr>
    <a:lvl3pPr marL="1306026" algn="l" rtl="0" fontAlgn="base">
      <a:spcBef>
        <a:spcPct val="0"/>
      </a:spcBef>
      <a:spcAft>
        <a:spcPct val="0"/>
      </a:spcAft>
      <a:defRPr kern="1200">
        <a:solidFill>
          <a:schemeClr val="tx1"/>
        </a:solidFill>
        <a:latin typeface="Arial" charset="0"/>
        <a:ea typeface="+mn-ea"/>
        <a:cs typeface="Arial" charset="0"/>
      </a:defRPr>
    </a:lvl3pPr>
    <a:lvl4pPr marL="1959038" algn="l" rtl="0" fontAlgn="base">
      <a:spcBef>
        <a:spcPct val="0"/>
      </a:spcBef>
      <a:spcAft>
        <a:spcPct val="0"/>
      </a:spcAft>
      <a:defRPr kern="1200">
        <a:solidFill>
          <a:schemeClr val="tx1"/>
        </a:solidFill>
        <a:latin typeface="Arial" charset="0"/>
        <a:ea typeface="+mn-ea"/>
        <a:cs typeface="Arial" charset="0"/>
      </a:defRPr>
    </a:lvl4pPr>
    <a:lvl5pPr marL="2612051" algn="l" rtl="0" fontAlgn="base">
      <a:spcBef>
        <a:spcPct val="0"/>
      </a:spcBef>
      <a:spcAft>
        <a:spcPct val="0"/>
      </a:spcAft>
      <a:defRPr kern="1200">
        <a:solidFill>
          <a:schemeClr val="tx1"/>
        </a:solidFill>
        <a:latin typeface="Arial" charset="0"/>
        <a:ea typeface="+mn-ea"/>
        <a:cs typeface="Arial" charset="0"/>
      </a:defRPr>
    </a:lvl5pPr>
    <a:lvl6pPr marL="3265062" algn="l" defTabSz="1306026" rtl="0" eaLnBrk="1" latinLnBrk="0" hangingPunct="1">
      <a:defRPr kern="1200">
        <a:solidFill>
          <a:schemeClr val="tx1"/>
        </a:solidFill>
        <a:latin typeface="Arial" charset="0"/>
        <a:ea typeface="+mn-ea"/>
        <a:cs typeface="Arial" charset="0"/>
      </a:defRPr>
    </a:lvl6pPr>
    <a:lvl7pPr marL="3918074" algn="l" defTabSz="1306026" rtl="0" eaLnBrk="1" latinLnBrk="0" hangingPunct="1">
      <a:defRPr kern="1200">
        <a:solidFill>
          <a:schemeClr val="tx1"/>
        </a:solidFill>
        <a:latin typeface="Arial" charset="0"/>
        <a:ea typeface="+mn-ea"/>
        <a:cs typeface="Arial" charset="0"/>
      </a:defRPr>
    </a:lvl7pPr>
    <a:lvl8pPr marL="4571086" algn="l" defTabSz="1306026" rtl="0" eaLnBrk="1" latinLnBrk="0" hangingPunct="1">
      <a:defRPr kern="1200">
        <a:solidFill>
          <a:schemeClr val="tx1"/>
        </a:solidFill>
        <a:latin typeface="Arial" charset="0"/>
        <a:ea typeface="+mn-ea"/>
        <a:cs typeface="Arial" charset="0"/>
      </a:defRPr>
    </a:lvl8pPr>
    <a:lvl9pPr marL="5224098" algn="l" defTabSz="1306026"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meghash" initials="g" lastIdx="2" clrIdx="0"/>
  <p:cmAuthor id="1" name="gmeghash" initials="gm" lastIdx="4" clrIdx="1"/>
  <p:cmAuthor id="2" name="Cummins, Andrew" initials="CA" lastIdx="8" clrIdx="2"/>
  <p:cmAuthor id="3" name="meden" initials="m"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80"/>
    <a:srgbClr val="FFFF00"/>
    <a:srgbClr val="B3DA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1" autoAdjust="0"/>
    <p:restoredTop sz="75325" autoAdjust="0"/>
  </p:normalViewPr>
  <p:slideViewPr>
    <p:cSldViewPr snapToGrid="0" showGuides="1">
      <p:cViewPr varScale="1">
        <p:scale>
          <a:sx n="45" d="100"/>
          <a:sy n="45" d="100"/>
        </p:scale>
        <p:origin x="-1482" y="-102"/>
      </p:cViewPr>
      <p:guideLst>
        <p:guide orient="horz" pos="4608"/>
        <p:guide pos="1558"/>
        <p:guide pos="96"/>
        <p:guide pos="4609"/>
      </p:guideLst>
    </p:cSldViewPr>
  </p:slideViewPr>
  <p:outlineViewPr>
    <p:cViewPr>
      <p:scale>
        <a:sx n="33" d="100"/>
        <a:sy n="33" d="100"/>
      </p:scale>
      <p:origin x="0" y="16376"/>
    </p:cViewPr>
  </p:outlin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77" tIns="46589" rIns="93177" bIns="46589" rtlCol="0"/>
          <a:lstStyle>
            <a:lvl1pPr algn="l">
              <a:defRPr sz="1200"/>
            </a:lvl1pPr>
          </a:lstStyle>
          <a:p>
            <a:endParaRPr lang="en-US" dirty="0">
              <a:latin typeface="Neo Sans Intel" pitchFamily="34" charset="0"/>
            </a:endParaRPr>
          </a:p>
        </p:txBody>
      </p:sp>
      <p:sp>
        <p:nvSpPr>
          <p:cNvPr id="3" name="Date Placeholder 2"/>
          <p:cNvSpPr>
            <a:spLocks noGrp="1"/>
          </p:cNvSpPr>
          <p:nvPr>
            <p:ph type="dt" sz="quarter" idx="1"/>
          </p:nvPr>
        </p:nvSpPr>
        <p:spPr>
          <a:xfrm>
            <a:off x="3970938" y="3"/>
            <a:ext cx="3037840" cy="464820"/>
          </a:xfrm>
          <a:prstGeom prst="rect">
            <a:avLst/>
          </a:prstGeom>
        </p:spPr>
        <p:txBody>
          <a:bodyPr vert="horz" lIns="93177" tIns="46589" rIns="93177" bIns="46589" rtlCol="0"/>
          <a:lstStyle>
            <a:lvl1pPr algn="r">
              <a:defRPr sz="1200"/>
            </a:lvl1pPr>
          </a:lstStyle>
          <a:p>
            <a:fld id="{D3DBCDA6-1F3B-4E4F-B6D0-7427A3C85608}" type="datetimeFigureOut">
              <a:rPr lang="en-US" smtClean="0">
                <a:latin typeface="Neo Sans Intel" pitchFamily="34" charset="0"/>
              </a:rPr>
              <a:pPr/>
              <a:t>5/29/2012</a:t>
            </a:fld>
            <a:endParaRPr lang="en-US" dirty="0">
              <a:latin typeface="Neo Sans Intel" pitchFamily="34" charset="0"/>
            </a:endParaRPr>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latin typeface="Neo Sans Intel" pitchFamily="34" charset="0"/>
            </a:endParaRPr>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C937D468-263C-478C-A98B-1EA0E9F70A88}" type="slidenum">
              <a:rPr lang="en-US" smtClean="0">
                <a:latin typeface="Neo Sans Intel" pitchFamily="34" charset="0"/>
              </a:rPr>
              <a:pPr/>
              <a:t>‹#›</a:t>
            </a:fld>
            <a:endParaRPr lang="en-US" dirty="0">
              <a:latin typeface="Neo Sans Intel" pitchFamily="34" charset="0"/>
            </a:endParaRPr>
          </a:p>
        </p:txBody>
      </p:sp>
    </p:spTree>
    <p:extLst>
      <p:ext uri="{BB962C8B-B14F-4D97-AF65-F5344CB8AC3E}">
        <p14:creationId xmlns:p14="http://schemas.microsoft.com/office/powerpoint/2010/main" val="1955272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3177" tIns="46589" rIns="93177" bIns="46589" rtlCol="0"/>
          <a:lstStyle>
            <a:lvl1pPr algn="l">
              <a:defRPr sz="1200">
                <a:latin typeface="Neo Sans Intel" pitchFamily="34" charset="0"/>
              </a:defRPr>
            </a:lvl1pPr>
          </a:lstStyle>
          <a:p>
            <a:endParaRPr lang="en-US" dirty="0"/>
          </a:p>
        </p:txBody>
      </p:sp>
      <p:sp>
        <p:nvSpPr>
          <p:cNvPr id="3" name="Date Placeholder 2"/>
          <p:cNvSpPr>
            <a:spLocks noGrp="1"/>
          </p:cNvSpPr>
          <p:nvPr>
            <p:ph type="dt" idx="1"/>
          </p:nvPr>
        </p:nvSpPr>
        <p:spPr>
          <a:xfrm>
            <a:off x="3970938" y="3"/>
            <a:ext cx="3037840" cy="464820"/>
          </a:xfrm>
          <a:prstGeom prst="rect">
            <a:avLst/>
          </a:prstGeom>
        </p:spPr>
        <p:txBody>
          <a:bodyPr vert="horz" lIns="93177" tIns="46589" rIns="93177" bIns="46589" rtlCol="0"/>
          <a:lstStyle>
            <a:lvl1pPr algn="r">
              <a:defRPr sz="1200">
                <a:latin typeface="Neo Sans Intel" pitchFamily="34" charset="0"/>
              </a:defRPr>
            </a:lvl1pPr>
          </a:lstStyle>
          <a:p>
            <a:fld id="{5F5AF5E7-8CE8-414B-85D4-6E04193A2001}" type="datetimeFigureOut">
              <a:rPr lang="en-US" smtClean="0"/>
              <a:pPr/>
              <a:t>5/29/2012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2"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atin typeface="Neo Sans Intel" pitchFamily="34" charset="0"/>
              </a:defRPr>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atin typeface="Neo Sans Intel" pitchFamily="34" charset="0"/>
              </a:defRPr>
            </a:lvl1pPr>
          </a:lstStyle>
          <a:p>
            <a:fld id="{664BF3C6-5267-4FE7-B499-1CD5F4884645}" type="slidenum">
              <a:rPr lang="en-US" smtClean="0"/>
              <a:pPr/>
              <a:t>‹#›</a:t>
            </a:fld>
            <a:endParaRPr lang="en-US" dirty="0"/>
          </a:p>
        </p:txBody>
      </p:sp>
    </p:spTree>
    <p:extLst>
      <p:ext uri="{BB962C8B-B14F-4D97-AF65-F5344CB8AC3E}">
        <p14:creationId xmlns:p14="http://schemas.microsoft.com/office/powerpoint/2010/main" val="2653762688"/>
      </p:ext>
    </p:extLst>
  </p:cSld>
  <p:clrMap bg1="lt1" tx1="dk1" bg2="lt2" tx2="dk2" accent1="accent1" accent2="accent2" accent3="accent3" accent4="accent4" accent5="accent5" accent6="accent6" hlink="hlink" folHlink="folHlink"/>
  <p:notesStyle>
    <a:lvl1pPr marL="0" algn="l" defTabSz="914262" rtl="0" eaLnBrk="1" latinLnBrk="0" hangingPunct="1">
      <a:defRPr sz="1100" kern="1200">
        <a:solidFill>
          <a:schemeClr val="tx1"/>
        </a:solidFill>
        <a:latin typeface="+mn-lt"/>
        <a:ea typeface="+mn-ea"/>
        <a:cs typeface="+mn-cs"/>
      </a:defRPr>
    </a:lvl1pPr>
    <a:lvl2pPr marL="457131" algn="l" defTabSz="914262" rtl="0" eaLnBrk="1" latinLnBrk="0" hangingPunct="1">
      <a:defRPr sz="1100" kern="1200">
        <a:solidFill>
          <a:schemeClr val="tx1"/>
        </a:solidFill>
        <a:latin typeface="+mn-lt"/>
        <a:ea typeface="+mn-ea"/>
        <a:cs typeface="+mn-cs"/>
      </a:defRPr>
    </a:lvl2pPr>
    <a:lvl3pPr marL="914262" algn="l" defTabSz="914262" rtl="0" eaLnBrk="1" latinLnBrk="0" hangingPunct="1">
      <a:defRPr sz="1100" kern="1200">
        <a:solidFill>
          <a:schemeClr val="tx1"/>
        </a:solidFill>
        <a:latin typeface="+mn-lt"/>
        <a:ea typeface="+mn-ea"/>
        <a:cs typeface="+mn-cs"/>
      </a:defRPr>
    </a:lvl3pPr>
    <a:lvl4pPr marL="1371394" algn="l" defTabSz="914262" rtl="0" eaLnBrk="1" latinLnBrk="0" hangingPunct="1">
      <a:defRPr sz="1100" kern="1200">
        <a:solidFill>
          <a:schemeClr val="tx1"/>
        </a:solidFill>
        <a:latin typeface="+mn-lt"/>
        <a:ea typeface="+mn-ea"/>
        <a:cs typeface="+mn-cs"/>
      </a:defRPr>
    </a:lvl4pPr>
    <a:lvl5pPr marL="1828526" algn="l" defTabSz="914262" rtl="0" eaLnBrk="1" latinLnBrk="0" hangingPunct="1">
      <a:defRPr sz="1100" kern="1200">
        <a:solidFill>
          <a:schemeClr val="tx1"/>
        </a:solidFill>
        <a:latin typeface="+mn-lt"/>
        <a:ea typeface="+mn-ea"/>
        <a:cs typeface="+mn-cs"/>
      </a:defRPr>
    </a:lvl5pPr>
    <a:lvl6pPr marL="2285658" algn="l" defTabSz="914262" rtl="0" eaLnBrk="1" latinLnBrk="0" hangingPunct="1">
      <a:defRPr sz="1100" kern="1200">
        <a:solidFill>
          <a:schemeClr val="tx1"/>
        </a:solidFill>
        <a:latin typeface="+mn-lt"/>
        <a:ea typeface="+mn-ea"/>
        <a:cs typeface="+mn-cs"/>
      </a:defRPr>
    </a:lvl6pPr>
    <a:lvl7pPr marL="2742789" algn="l" defTabSz="914262" rtl="0" eaLnBrk="1" latinLnBrk="0" hangingPunct="1">
      <a:defRPr sz="1100" kern="1200">
        <a:solidFill>
          <a:schemeClr val="tx1"/>
        </a:solidFill>
        <a:latin typeface="+mn-lt"/>
        <a:ea typeface="+mn-ea"/>
        <a:cs typeface="+mn-cs"/>
      </a:defRPr>
    </a:lvl7pPr>
    <a:lvl8pPr marL="3199920" algn="l" defTabSz="914262" rtl="0" eaLnBrk="1" latinLnBrk="0" hangingPunct="1">
      <a:defRPr sz="1100" kern="1200">
        <a:solidFill>
          <a:schemeClr val="tx1"/>
        </a:solidFill>
        <a:latin typeface="+mn-lt"/>
        <a:ea typeface="+mn-ea"/>
        <a:cs typeface="+mn-cs"/>
      </a:defRPr>
    </a:lvl8pPr>
    <a:lvl9pPr marL="3657051" algn="l" defTabSz="91426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Viewpoints_Research_Institute" TargetMode="External"/><Relationship Id="rId3" Type="http://schemas.openxmlformats.org/officeDocument/2006/relationships/hyperlink" Target="http://en.wikipedia.org/wiki/Apple_Inc." TargetMode="External"/><Relationship Id="rId7" Type="http://schemas.openxmlformats.org/officeDocument/2006/relationships/hyperlink" Target="http://en.wikipedia.org/w/index.php?title=Disney_Fellow&amp;action=edit&amp;redlink=1"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Walt_Disney_Imagineering" TargetMode="External"/><Relationship Id="rId5" Type="http://schemas.openxmlformats.org/officeDocument/2006/relationships/hyperlink" Target="#cite_note-3"/><Relationship Id="rId10" Type="http://schemas.openxmlformats.org/officeDocument/2006/relationships/hyperlink" Target="http://en.wikipedia.org/wiki/Hewlett-Packard" TargetMode="External"/><Relationship Id="rId4" Type="http://schemas.openxmlformats.org/officeDocument/2006/relationships/hyperlink" Target="http://en.wikipedia.org/wiki/Advanced_Technology_Group" TargetMode="External"/><Relationship Id="rId9" Type="http://schemas.openxmlformats.org/officeDocument/2006/relationships/hyperlink" Target="http://en.wikipedia.org/wiki/Applied_Min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cs-CZ" sz="1100" kern="1200" baseline="0" dirty="0" smtClean="0">
                <a:solidFill>
                  <a:schemeClr val="tx1"/>
                </a:solidFill>
                <a:latin typeface="+mn-lt"/>
                <a:ea typeface="+mn-ea"/>
                <a:cs typeface="+mn-cs"/>
              </a:rPr>
              <a:t>Health 2.0 it´s up to you</a:t>
            </a:r>
          </a:p>
          <a:p>
            <a:r>
              <a:rPr lang="en-US" sz="1100" kern="1200" baseline="0" dirty="0" smtClean="0">
                <a:solidFill>
                  <a:schemeClr val="tx1"/>
                </a:solidFill>
                <a:latin typeface="+mn-lt"/>
                <a:ea typeface="+mn-ea"/>
                <a:cs typeface="+mn-cs"/>
              </a:rPr>
              <a:t>The term '2.0' is currently being applied to many fields of </a:t>
            </a:r>
            <a:r>
              <a:rPr lang="en-US" sz="1100" kern="1200" baseline="0" dirty="0" err="1" smtClean="0">
                <a:solidFill>
                  <a:schemeClr val="tx1"/>
                </a:solidFill>
                <a:latin typeface="+mn-lt"/>
                <a:ea typeface="+mn-ea"/>
                <a:cs typeface="+mn-cs"/>
              </a:rPr>
              <a:t>endeavour</a:t>
            </a:r>
            <a:r>
              <a:rPr lang="en-US" sz="1100" kern="1200" baseline="0" dirty="0" smtClean="0">
                <a:solidFill>
                  <a:schemeClr val="tx1"/>
                </a:solidFill>
                <a:latin typeface="+mn-lt"/>
                <a:ea typeface="+mn-ea"/>
                <a:cs typeface="+mn-cs"/>
              </a:rPr>
              <a:t>: Politics 2.0,</a:t>
            </a:r>
          </a:p>
          <a:p>
            <a:r>
              <a:rPr lang="en-US" sz="1100" kern="1200" baseline="0" dirty="0" smtClean="0">
                <a:solidFill>
                  <a:schemeClr val="tx1"/>
                </a:solidFill>
                <a:latin typeface="+mn-lt"/>
                <a:ea typeface="+mn-ea"/>
                <a:cs typeface="+mn-cs"/>
              </a:rPr>
              <a:t>Science 2.0, </a:t>
            </a:r>
            <a:r>
              <a:rPr lang="en-US" sz="1100" kern="1200" baseline="0" dirty="0" err="1" smtClean="0">
                <a:solidFill>
                  <a:schemeClr val="tx1"/>
                </a:solidFill>
                <a:latin typeface="+mn-lt"/>
                <a:ea typeface="+mn-ea"/>
                <a:cs typeface="+mn-cs"/>
              </a:rPr>
              <a:t>Trendwatching</a:t>
            </a:r>
            <a:r>
              <a:rPr lang="en-US" sz="1100" kern="1200" baseline="0" dirty="0" smtClean="0">
                <a:solidFill>
                  <a:schemeClr val="tx1"/>
                </a:solidFill>
                <a:latin typeface="+mn-lt"/>
                <a:ea typeface="+mn-ea"/>
                <a:cs typeface="+mn-cs"/>
              </a:rPr>
              <a:t> 2.0, Education 2.0, Police 2.0, Consultancy 2.0,</a:t>
            </a:r>
          </a:p>
          <a:p>
            <a:r>
              <a:rPr lang="en-US" sz="1100" kern="1200" baseline="0" dirty="0" smtClean="0">
                <a:solidFill>
                  <a:schemeClr val="tx1"/>
                </a:solidFill>
                <a:latin typeface="+mn-lt"/>
                <a:ea typeface="+mn-ea"/>
                <a:cs typeface="+mn-cs"/>
              </a:rPr>
              <a:t>Civil Service 2.0, etc. Within the health and welfare sector we see the terms Health</a:t>
            </a:r>
          </a:p>
          <a:p>
            <a:r>
              <a:rPr lang="en-US" sz="1100" kern="1200" baseline="0" dirty="0" smtClean="0">
                <a:solidFill>
                  <a:schemeClr val="tx1"/>
                </a:solidFill>
                <a:latin typeface="+mn-lt"/>
                <a:ea typeface="+mn-ea"/>
                <a:cs typeface="+mn-cs"/>
              </a:rPr>
              <a:t>2.0, Healthcare 2.0, Care 2.0, Welfare 2.0 and Medicine 2.0, to name but a few. All</a:t>
            </a:r>
          </a:p>
          <a:p>
            <a:r>
              <a:rPr lang="en-US" sz="1100" kern="1200" baseline="0" dirty="0" smtClean="0">
                <a:solidFill>
                  <a:schemeClr val="tx1"/>
                </a:solidFill>
                <a:latin typeface="+mn-lt"/>
                <a:ea typeface="+mn-ea"/>
                <a:cs typeface="+mn-cs"/>
              </a:rPr>
              <a:t>are derived from the term 'Web 2.0', which was coined by Tim O’Reilly and Dale</a:t>
            </a:r>
          </a:p>
          <a:p>
            <a:r>
              <a:rPr lang="en-US" sz="1100" kern="1200" baseline="0" dirty="0" smtClean="0">
                <a:solidFill>
                  <a:schemeClr val="tx1"/>
                </a:solidFill>
                <a:latin typeface="+mn-lt"/>
                <a:ea typeface="+mn-ea"/>
                <a:cs typeface="+mn-cs"/>
              </a:rPr>
              <a:t>Dougherty to refer to collaboration within networks which rely on 'collective intelligence'.</a:t>
            </a:r>
          </a:p>
          <a:p>
            <a:r>
              <a:rPr lang="en-US" sz="1100" kern="1200" baseline="0" dirty="0" smtClean="0">
                <a:solidFill>
                  <a:schemeClr val="tx1"/>
                </a:solidFill>
                <a:latin typeface="+mn-lt"/>
                <a:ea typeface="+mn-ea"/>
                <a:cs typeface="+mn-cs"/>
              </a:rPr>
              <a:t>The more people involved, they contend, the greater the effects will be.</a:t>
            </a:r>
            <a:endParaRPr lang="cs-CZ" sz="1100" kern="1200" baseline="0" dirty="0" smtClean="0">
              <a:solidFill>
                <a:schemeClr val="tx1"/>
              </a:solidFill>
              <a:latin typeface="+mn-lt"/>
              <a:ea typeface="+mn-ea"/>
              <a:cs typeface="+mn-cs"/>
            </a:endParaRPr>
          </a:p>
          <a:p>
            <a:r>
              <a:rPr lang="en-US" sz="1100" kern="1200" baseline="0" dirty="0" smtClean="0">
                <a:solidFill>
                  <a:schemeClr val="tx1"/>
                </a:solidFill>
                <a:latin typeface="+mn-lt"/>
                <a:ea typeface="+mn-ea"/>
                <a:cs typeface="+mn-cs"/>
              </a:rPr>
              <a:t>Many definitions of the term '2.0' refer to the new generation of websites which are</a:t>
            </a:r>
          </a:p>
          <a:p>
            <a:r>
              <a:rPr lang="en-US" sz="1100" kern="1200" baseline="0" dirty="0" smtClean="0">
                <a:solidFill>
                  <a:schemeClr val="tx1"/>
                </a:solidFill>
                <a:latin typeface="+mn-lt"/>
                <a:ea typeface="+mn-ea"/>
                <a:cs typeface="+mn-cs"/>
              </a:rPr>
              <a:t>more dynamic and interactive than earlier (Web 1.0) examples. Rather than a 'solitary</a:t>
            </a:r>
          </a:p>
          <a:p>
            <a:r>
              <a:rPr lang="en-US" sz="1100" kern="1200" baseline="0" dirty="0" smtClean="0">
                <a:solidFill>
                  <a:schemeClr val="tx1"/>
                </a:solidFill>
                <a:latin typeface="+mn-lt"/>
                <a:ea typeface="+mn-ea"/>
                <a:cs typeface="+mn-cs"/>
              </a:rPr>
              <a:t>web experience' such as reading an online newspaper or corporate brochure,</a:t>
            </a:r>
          </a:p>
          <a:p>
            <a:r>
              <a:rPr lang="en-US" sz="1100" kern="1200" baseline="0" dirty="0" smtClean="0">
                <a:solidFill>
                  <a:schemeClr val="tx1"/>
                </a:solidFill>
                <a:latin typeface="+mn-lt"/>
                <a:ea typeface="+mn-ea"/>
                <a:cs typeface="+mn-cs"/>
              </a:rPr>
              <a:t>Web 2.0 users communicate with each other, and can even determine the type and</a:t>
            </a:r>
          </a:p>
          <a:p>
            <a:r>
              <a:rPr lang="en-US" sz="1100" kern="1200" baseline="0" dirty="0" smtClean="0">
                <a:solidFill>
                  <a:schemeClr val="tx1"/>
                </a:solidFill>
                <a:latin typeface="+mn-lt"/>
                <a:ea typeface="+mn-ea"/>
                <a:cs typeface="+mn-cs"/>
              </a:rPr>
              <a:t>form of the information which appears on the monitor before them.</a:t>
            </a:r>
          </a:p>
          <a:p>
            <a:r>
              <a:rPr lang="en-US" sz="1100" kern="1200" baseline="0" dirty="0" smtClean="0">
                <a:solidFill>
                  <a:schemeClr val="tx1"/>
                </a:solidFill>
                <a:latin typeface="+mn-lt"/>
                <a:ea typeface="+mn-ea"/>
                <a:cs typeface="+mn-cs"/>
              </a:rPr>
              <a:t>A significant component of Web 2.0 is therefore 'the wisdom of crowds'. The more</a:t>
            </a:r>
          </a:p>
          <a:p>
            <a:r>
              <a:rPr lang="en-US" sz="1100" kern="1200" baseline="0" dirty="0" smtClean="0">
                <a:solidFill>
                  <a:schemeClr val="tx1"/>
                </a:solidFill>
                <a:latin typeface="+mn-lt"/>
                <a:ea typeface="+mn-ea"/>
                <a:cs typeface="+mn-cs"/>
              </a:rPr>
              <a:t>people who take part in a social network, the greater the value they create</a:t>
            </a:r>
            <a:endParaRPr lang="en-US" dirty="0"/>
          </a:p>
        </p:txBody>
      </p:sp>
      <p:sp>
        <p:nvSpPr>
          <p:cNvPr id="4" name="Slide Number Placeholder 3"/>
          <p:cNvSpPr>
            <a:spLocks noGrp="1"/>
          </p:cNvSpPr>
          <p:nvPr>
            <p:ph type="sldNum" sz="quarter" idx="10"/>
          </p:nvPr>
        </p:nvSpPr>
        <p:spPr/>
        <p:txBody>
          <a:bodyPr/>
          <a:lstStyle/>
          <a:p>
            <a:fld id="{26FF84A2-0A5C-422C-9FC3-44A0AEAE203A}" type="slidenum">
              <a:rPr lang="en-US" smtClean="0"/>
              <a:pPr/>
              <a:t>1</a:t>
            </a:fld>
            <a:endParaRPr lang="en-US" dirty="0"/>
          </a:p>
        </p:txBody>
      </p:sp>
    </p:spTree>
    <p:extLst>
      <p:ext uri="{BB962C8B-B14F-4D97-AF65-F5344CB8AC3E}">
        <p14:creationId xmlns:p14="http://schemas.microsoft.com/office/powerpoint/2010/main" val="2513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Laptop</a:t>
            </a:r>
            <a:r>
              <a:rPr lang="en-US" baseline="0" dirty="0" smtClean="0"/>
              <a:t> </a:t>
            </a:r>
            <a:r>
              <a:rPr lang="en-US" dirty="0" smtClean="0"/>
              <a:t>theft is serious worldwide</a:t>
            </a:r>
            <a:r>
              <a:rPr lang="en-US" baseline="0" dirty="0" smtClean="0"/>
              <a:t> problem and it is getting worse all the time. As you can see from the statistics, every 12 seconds a laptop gets stolen in the U.S. According to a Dell-</a:t>
            </a:r>
            <a:r>
              <a:rPr lang="en-US" baseline="0" dirty="0" err="1" smtClean="0"/>
              <a:t>Ponemon</a:t>
            </a:r>
            <a:r>
              <a:rPr lang="en-US" baseline="0" dirty="0" smtClean="0"/>
              <a:t> study, 200,000 laptops are lost or stolen every year at European airports, 12000 laptops are stolen EVERY WEEK at US Airports. The </a:t>
            </a:r>
          </a:p>
          <a:p>
            <a:pPr eaLnBrk="1" hangingPunct="1">
              <a:spcBef>
                <a:spcPct val="0"/>
              </a:spcBef>
            </a:pPr>
            <a:endParaRPr lang="en-US" baseline="0" dirty="0" smtClean="0"/>
          </a:p>
          <a:p>
            <a:pPr eaLnBrk="1" hangingPunct="1">
              <a:spcBef>
                <a:spcPct val="0"/>
              </a:spcBef>
            </a:pPr>
            <a:r>
              <a:rPr lang="en-US" baseline="0" dirty="0" smtClean="0"/>
              <a:t>Laptop users store valuable records, such as bank statements, or private information, such as credit card details, on their laptop.  Loss of personal laptop and the data it contains can be an emotional and financial loss. Intel AT delivers peace of mind by helping lockdown lost or missing laptops.</a:t>
            </a:r>
          </a:p>
          <a:p>
            <a:pPr eaLnBrk="1" hangingPunct="1">
              <a:spcBef>
                <a:spcPct val="0"/>
              </a:spcBef>
            </a:pPr>
            <a:endParaRPr lang="en-US" baseline="0" dirty="0" smtClean="0"/>
          </a:p>
          <a:p>
            <a:pPr eaLnBrk="1" hangingPunct="1">
              <a:spcBef>
                <a:spcPct val="0"/>
              </a:spcBef>
            </a:pPr>
            <a:r>
              <a:rPr lang="en-US" baseline="0" dirty="0" smtClean="0"/>
              <a:t>How does Intel Anti-Theft Service bring Intel AT Technology to life? What’s the difference between Intel® Anti Theft Technology and Intel Anti Theft Service? Lets take a look.</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pPr>
              <a:buClr>
                <a:prstClr val="black"/>
              </a:buClr>
            </a:pPr>
            <a:fld id="{4607474C-2C80-410B-ABB2-9BC49E1D094D}" type="slidenum">
              <a:rPr lang="en-US" smtClean="0">
                <a:solidFill>
                  <a:prstClr val="black"/>
                </a:solidFill>
              </a:rPr>
              <a:pPr>
                <a:buClr>
                  <a:prstClr val="black"/>
                </a:buClr>
              </a:pPr>
              <a:t>19</a:t>
            </a:fld>
            <a:endParaRPr 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406400" y="696913"/>
            <a:ext cx="6199188" cy="3486150"/>
          </a:xfrm>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7" name="Slide Number Placeholder 3"/>
          <p:cNvSpPr txBox="1">
            <a:spLocks noGrp="1"/>
          </p:cNvSpPr>
          <p:nvPr/>
        </p:nvSpPr>
        <p:spPr bwMode="auto">
          <a:xfrm>
            <a:off x="3970938" y="8828389"/>
            <a:ext cx="3037840" cy="466417"/>
          </a:xfrm>
          <a:prstGeom prst="rect">
            <a:avLst/>
          </a:prstGeom>
          <a:noFill/>
          <a:ln w="9525">
            <a:noFill/>
            <a:miter lim="800000"/>
            <a:headEnd/>
            <a:tailEnd/>
          </a:ln>
        </p:spPr>
        <p:txBody>
          <a:bodyPr lIns="92293" tIns="46146" rIns="92293" bIns="46146" anchor="b"/>
          <a:lstStyle/>
          <a:p>
            <a:pPr algn="r" defTabSz="922929"/>
            <a:fld id="{E8A805E2-807B-41D6-9326-A7D4D1CB69D6}" type="slidenum">
              <a:rPr lang="en-US" sz="1200">
                <a:solidFill>
                  <a:prstClr val="black"/>
                </a:solidFill>
                <a:latin typeface="Neo Sans Intel" pitchFamily="34" charset="0"/>
              </a:rPr>
              <a:pPr algn="r" defTabSz="922929"/>
              <a:t>20</a:t>
            </a:fld>
            <a:endParaRPr lang="en-US" sz="1200" dirty="0">
              <a:solidFill>
                <a:prstClr val="black"/>
              </a:solidFill>
              <a:latin typeface="Neo Sans Inte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buFont typeface="Arial" pitchFamily="34" charset="0"/>
              <a:buChar char="•"/>
            </a:pPr>
            <a:r>
              <a:rPr lang="en-US" dirty="0" smtClean="0"/>
              <a:t>Partner with Intel to define and deliver value-add software marketing activities designed to </a:t>
            </a:r>
            <a:r>
              <a:rPr lang="en-US" b="1" i="1" dirty="0" smtClean="0"/>
              <a:t>build awareness and preference  </a:t>
            </a:r>
            <a:r>
              <a:rPr lang="en-US" dirty="0" smtClean="0"/>
              <a:t>before the sale, </a:t>
            </a:r>
            <a:r>
              <a:rPr lang="en-US" b="1" i="1" dirty="0" smtClean="0"/>
              <a:t>add value  </a:t>
            </a:r>
            <a:r>
              <a:rPr lang="en-US" dirty="0" smtClean="0"/>
              <a:t>at time of sale, and </a:t>
            </a:r>
            <a:r>
              <a:rPr lang="en-US" b="1" i="1" dirty="0" smtClean="0"/>
              <a:t>enhance the customer experience  </a:t>
            </a:r>
            <a:r>
              <a:rPr lang="en-US" dirty="0" smtClean="0"/>
              <a:t>after the sale. </a:t>
            </a:r>
          </a:p>
          <a:p>
            <a:pPr lvl="1">
              <a:buFont typeface="Arial" pitchFamily="34" charset="0"/>
              <a:buChar char="•"/>
            </a:pPr>
            <a:endParaRPr lang="en-US" dirty="0" smtClean="0"/>
          </a:p>
          <a:p>
            <a:pPr lvl="2">
              <a:buFont typeface="Arial" pitchFamily="34" charset="0"/>
              <a:buChar char="•"/>
            </a:pPr>
            <a:r>
              <a:rPr lang="en-US" dirty="0" smtClean="0"/>
              <a:t>Intel works extensively with the software ecosystem to ensure applications are ‘Enhanced for Core’. </a:t>
            </a:r>
          </a:p>
          <a:p>
            <a:pPr lvl="2">
              <a:buFont typeface="Arial" pitchFamily="34" charset="0"/>
              <a:buChar char="•"/>
            </a:pPr>
            <a:r>
              <a:rPr lang="en-US" dirty="0" smtClean="0"/>
              <a:t>Work with your Intel representative to identify apps for gaming, digital content creation, security, and – coming soon – touch, sensor, gesture, and more. </a:t>
            </a:r>
          </a:p>
          <a:p>
            <a:pPr lvl="2">
              <a:buFont typeface="Arial" pitchFamily="34" charset="0"/>
              <a:buChar char="•"/>
            </a:pPr>
            <a:r>
              <a:rPr lang="en-US" dirty="0" smtClean="0"/>
              <a:t>Engage with Intel, our software fellow travelers, and our creative agency to define and deliver activities in support of your Ultrabook™ marketing and sales objectives.</a:t>
            </a:r>
          </a:p>
          <a:p>
            <a:pPr lvl="2">
              <a:buFont typeface="Arial" pitchFamily="34" charset="0"/>
              <a:buChar char="•"/>
            </a:pPr>
            <a:r>
              <a:rPr lang="en-US" dirty="0" smtClean="0"/>
              <a:t>Examples include high-value software bundles, online promotional contests, social media activities, experiential marketing, events, etc. </a:t>
            </a:r>
          </a:p>
          <a:p>
            <a:pPr lvl="2">
              <a:buFont typeface="Arial" pitchFamily="34" charset="0"/>
              <a:buChar char="•"/>
            </a:pPr>
            <a:endParaRPr lang="de-DE" sz="2500" dirty="0" smtClean="0"/>
          </a:p>
          <a:p>
            <a:r>
              <a:rPr lang="en-US" dirty="0" smtClean="0"/>
              <a:t>protected data – secure transactions - rich content – new UX is what customers are looking for. Services and SW deliver that experience. Look at what is driving some of this behavior – the </a:t>
            </a:r>
            <a:r>
              <a:rPr lang="en-US" dirty="0" err="1" smtClean="0"/>
              <a:t>scarey</a:t>
            </a:r>
            <a:r>
              <a:rPr lang="en-US" dirty="0" smtClean="0"/>
              <a:t> stuff - 200k laptops stolen in European airports per year. 600k </a:t>
            </a:r>
            <a:r>
              <a:rPr lang="en-US" dirty="0" err="1" smtClean="0"/>
              <a:t>facebook</a:t>
            </a:r>
            <a:r>
              <a:rPr lang="en-US" dirty="0" smtClean="0"/>
              <a:t> ids compromised per day and the opportunity – online videos are what consumers are looking for. </a:t>
            </a:r>
          </a:p>
          <a:p>
            <a:r>
              <a:rPr lang="en-US" dirty="0" smtClean="0"/>
              <a:t>1. </a:t>
            </a:r>
            <a:r>
              <a:rPr lang="en-US" dirty="0" smtClean="0">
                <a:solidFill>
                  <a:srgbClr val="FF0000"/>
                </a:solidFill>
              </a:rPr>
              <a:t>Source:</a:t>
            </a:r>
            <a:r>
              <a:rPr lang="en-US" dirty="0" smtClean="0"/>
              <a:t> Intel market research “Voice of the Customer” - global customer survey</a:t>
            </a:r>
          </a:p>
          <a:p>
            <a:pPr marL="0" lvl="1" defTabSz="931527">
              <a:defRPr/>
            </a:pPr>
            <a:r>
              <a:rPr lang="en-US" dirty="0" smtClean="0">
                <a:solidFill>
                  <a:schemeClr val="bg1">
                    <a:lumMod val="95000"/>
                  </a:schemeClr>
                </a:solidFill>
                <a:latin typeface="Neo Sans Intel"/>
              </a:rPr>
              <a:t>2. Source: Dell-</a:t>
            </a:r>
            <a:r>
              <a:rPr lang="en-US" dirty="0" err="1" smtClean="0">
                <a:solidFill>
                  <a:schemeClr val="bg1">
                    <a:lumMod val="95000"/>
                  </a:schemeClr>
                </a:solidFill>
                <a:latin typeface="Neo Sans Intel"/>
              </a:rPr>
              <a:t>Ponemon</a:t>
            </a:r>
            <a:r>
              <a:rPr lang="en-US" dirty="0" smtClean="0">
                <a:solidFill>
                  <a:schemeClr val="bg1">
                    <a:lumMod val="95000"/>
                  </a:schemeClr>
                </a:solidFill>
                <a:latin typeface="Neo Sans Intel"/>
              </a:rPr>
              <a:t> Study</a:t>
            </a:r>
          </a:p>
          <a:p>
            <a:pPr marL="0" lvl="1" defTabSz="931527">
              <a:defRPr/>
            </a:pPr>
            <a:r>
              <a:rPr lang="en-US" dirty="0" smtClean="0">
                <a:solidFill>
                  <a:schemeClr val="bg1">
                    <a:lumMod val="95000"/>
                  </a:schemeClr>
                </a:solidFill>
                <a:latin typeface="Neo Sans Intel"/>
              </a:rPr>
              <a:t>3. Source: Intel Market Research Voice of the Customer Survey</a:t>
            </a:r>
          </a:p>
          <a:p>
            <a:pPr marL="0" lvl="1" defTabSz="931527">
              <a:defRPr/>
            </a:pPr>
            <a:r>
              <a:rPr lang="en-US" dirty="0" smtClean="0">
                <a:solidFill>
                  <a:schemeClr val="bg1">
                    <a:lumMod val="95000"/>
                  </a:schemeClr>
                </a:solidFill>
                <a:latin typeface="Neo Sans Intel"/>
              </a:rPr>
              <a:t>4. Source: The Guardian, October 2011</a:t>
            </a:r>
          </a:p>
          <a:p>
            <a:pPr marL="0" lvl="1" defTabSz="931527">
              <a:defRPr/>
            </a:pPr>
            <a:r>
              <a:rPr lang="en-US" dirty="0" smtClean="0">
                <a:solidFill>
                  <a:schemeClr val="bg1">
                    <a:lumMod val="95000"/>
                  </a:schemeClr>
                </a:solidFill>
                <a:latin typeface="Neo Sans Intel"/>
              </a:rPr>
              <a:t>6. </a:t>
            </a:r>
            <a:r>
              <a:rPr lang="en-US" dirty="0" smtClean="0"/>
              <a:t>Source: Screen Digest</a:t>
            </a:r>
          </a:p>
        </p:txBody>
      </p:sp>
      <p:sp>
        <p:nvSpPr>
          <p:cNvPr id="4" name="Slide Number Placeholder 3"/>
          <p:cNvSpPr>
            <a:spLocks noGrp="1"/>
          </p:cNvSpPr>
          <p:nvPr>
            <p:ph type="sldNum" sz="quarter" idx="10"/>
          </p:nvPr>
        </p:nvSpPr>
        <p:spPr/>
        <p:txBody>
          <a:bodyPr/>
          <a:lstStyle/>
          <a:p>
            <a:fld id="{280539A7-034D-4868-9263-667B78216F7E}"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pPr rtl="0"/>
            <a:r>
              <a:rPr lang="en-US" dirty="0" smtClean="0"/>
              <a:t>Born</a:t>
            </a:r>
            <a:r>
              <a:rPr lang="en-US" baseline="0" dirty="0" smtClean="0"/>
              <a:t> in 1940 now 72 years old computing science living legend. </a:t>
            </a:r>
            <a:r>
              <a:rPr lang="en-US" dirty="0" smtClean="0"/>
              <a:t>Starting in 1984, Kay was an Apple Fellow at </a:t>
            </a:r>
            <a:r>
              <a:rPr lang="en-US" dirty="0" smtClean="0">
                <a:hlinkClick r:id="rId3" action="ppaction://hlinkfile" tooltip="Apple Inc."/>
              </a:rPr>
              <a:t>Apple Computer</a:t>
            </a:r>
            <a:r>
              <a:rPr lang="en-US" dirty="0" smtClean="0"/>
              <a:t> until the closing of the ATG (</a:t>
            </a:r>
            <a:r>
              <a:rPr lang="en-US" dirty="0" smtClean="0">
                <a:hlinkClick r:id="rId4" action="ppaction://hlinkfile" tooltip="Advanced Technology Group"/>
              </a:rPr>
              <a:t>Advanced Technology Group</a:t>
            </a:r>
            <a:r>
              <a:rPr lang="en-US" dirty="0" smtClean="0"/>
              <a:t>), one of the company's R&amp;D divisions.</a:t>
            </a:r>
            <a:r>
              <a:rPr lang="en-US" baseline="30000" dirty="0" smtClean="0">
                <a:hlinkClick r:id="rId5" action="ppaction://hlinkfile"/>
              </a:rPr>
              <a:t>[4]</a:t>
            </a:r>
            <a:r>
              <a:rPr lang="en-US" dirty="0" smtClean="0"/>
              <a:t> He then joined </a:t>
            </a:r>
            <a:r>
              <a:rPr lang="en-US" dirty="0" smtClean="0">
                <a:hlinkClick r:id="rId6" action="ppaction://hlinkfile" tooltip="Walt Disney Imagineering"/>
              </a:rPr>
              <a:t>Walt Disney Imagineering</a:t>
            </a:r>
            <a:r>
              <a:rPr lang="en-US" dirty="0" smtClean="0"/>
              <a:t> as a </a:t>
            </a:r>
            <a:r>
              <a:rPr lang="en-US" dirty="0" smtClean="0">
                <a:hlinkClick r:id="rId7" action="ppaction://hlinkfile" tooltip="Disney Fellow (page does not exist)"/>
              </a:rPr>
              <a:t>Disney Fellow</a:t>
            </a:r>
            <a:r>
              <a:rPr lang="en-US" dirty="0" smtClean="0"/>
              <a:t> and remained there until Disney ended its Disney Fellow program. After Disney, in 2001 he founded </a:t>
            </a:r>
            <a:r>
              <a:rPr lang="en-US" dirty="0" smtClean="0">
                <a:hlinkClick r:id="rId8" action="ppaction://hlinkfile" tooltip="Viewpoints Research Institute"/>
              </a:rPr>
              <a:t>Viewpoints Research Institute</a:t>
            </a:r>
            <a:r>
              <a:rPr lang="en-US" dirty="0" smtClean="0"/>
              <a:t>, a non-profit organization dedicated to children, learning, and advanced software development.</a:t>
            </a:r>
          </a:p>
          <a:p>
            <a:pPr rtl="0"/>
            <a:r>
              <a:rPr lang="en-US" dirty="0" smtClean="0"/>
              <a:t>Later, Kay worked with a team at </a:t>
            </a:r>
            <a:r>
              <a:rPr lang="en-US" dirty="0" smtClean="0">
                <a:hlinkClick r:id="rId9" action="ppaction://hlinkfile" tooltip="Applied Minds"/>
              </a:rPr>
              <a:t>Applied Minds</a:t>
            </a:r>
            <a:r>
              <a:rPr lang="en-US" dirty="0" smtClean="0"/>
              <a:t>, then became a Senior Fellow at </a:t>
            </a:r>
            <a:r>
              <a:rPr lang="en-US" dirty="0" smtClean="0">
                <a:hlinkClick r:id="rId10" action="ppaction://hlinkfile" tooltip="Hewlett-Packard"/>
              </a:rPr>
              <a:t>Hewlett-Packard</a:t>
            </a:r>
            <a:r>
              <a:rPr lang="en-US" dirty="0" smtClean="0"/>
              <a:t> until HP disbanded the Advanced Software Research Team on July 20, 2005. He is currently head of Viewpoints Institute.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5AE917-2E5D-47CD-8984-69FEA4AE685C}"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BF3C6-5267-4FE7-B499-1CD5F4884645}"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dirty="0" smtClean="0">
                <a:solidFill>
                  <a:schemeClr val="bg1"/>
                </a:solidFill>
                <a:latin typeface="Neo Sans Intel Medium" pitchFamily="34" charset="0"/>
              </a:rPr>
              <a:t>It’s all there in the numbers: </a:t>
            </a:r>
          </a:p>
          <a:p>
            <a:endParaRPr lang="en-US" sz="1200" dirty="0" smtClean="0">
              <a:solidFill>
                <a:schemeClr val="bg1"/>
              </a:solidFill>
              <a:latin typeface="Neo Sans Intel Medium" pitchFamily="34" charset="0"/>
            </a:endParaRPr>
          </a:p>
          <a:p>
            <a:r>
              <a:rPr lang="en-US" sz="1200" dirty="0" smtClean="0">
                <a:solidFill>
                  <a:schemeClr val="bg1"/>
                </a:solidFill>
                <a:latin typeface="Neo Sans Intel Medium" pitchFamily="34" charset="0"/>
              </a:rPr>
              <a:t>YouTube: over 2 billion videos viewed every</a:t>
            </a:r>
            <a:r>
              <a:rPr lang="en-US" sz="1200" baseline="0" dirty="0" smtClean="0">
                <a:solidFill>
                  <a:schemeClr val="bg1"/>
                </a:solidFill>
                <a:latin typeface="Neo Sans Intel Medium" pitchFamily="34" charset="0"/>
              </a:rPr>
              <a:t> day, over 2.5B images uploaded to </a:t>
            </a:r>
            <a:r>
              <a:rPr lang="en-US" sz="1200" baseline="0" dirty="0" err="1" smtClean="0">
                <a:solidFill>
                  <a:schemeClr val="bg1"/>
                </a:solidFill>
                <a:latin typeface="Neo Sans Intel Medium" pitchFamily="34" charset="0"/>
              </a:rPr>
              <a:t>facebook</a:t>
            </a:r>
            <a:endParaRPr lang="en-US" sz="1200" baseline="0" dirty="0" smtClean="0">
              <a:solidFill>
                <a:schemeClr val="bg1"/>
              </a:solidFill>
              <a:latin typeface="Neo Sans Intel Medium" pitchFamily="34" charset="0"/>
            </a:endParaRPr>
          </a:p>
          <a:p>
            <a:r>
              <a:rPr lang="en-US" sz="1200" baseline="0" dirty="0" smtClean="0">
                <a:solidFill>
                  <a:schemeClr val="bg1"/>
                </a:solidFill>
                <a:latin typeface="Neo Sans Intel Medium" pitchFamily="34" charset="0"/>
              </a:rPr>
              <a:t>Email: you an I both know that is HUGE…</a:t>
            </a:r>
            <a:endParaRPr lang="en-US" sz="1200" dirty="0" smtClean="0">
              <a:solidFill>
                <a:schemeClr val="bg1"/>
              </a:solidFill>
              <a:latin typeface="Neo Sans Intel Medium" pitchFamily="34" charset="0"/>
            </a:endParaRPr>
          </a:p>
          <a:p>
            <a:r>
              <a:rPr lang="en-US" sz="1200" dirty="0" smtClean="0">
                <a:solidFill>
                  <a:schemeClr val="bg1"/>
                </a:solidFill>
                <a:latin typeface="Neo Sans Intel Medium" pitchFamily="34" charset="0"/>
              </a:rPr>
              <a:t>Netflix:  14 million subscribers and growing at 35% a year.  </a:t>
            </a:r>
          </a:p>
          <a:p>
            <a:endParaRPr lang="en-US" sz="1200" b="1" dirty="0" smtClean="0"/>
          </a:p>
          <a:p>
            <a:r>
              <a:rPr lang="en-US" sz="1200" dirty="0" smtClean="0">
                <a:solidFill>
                  <a:schemeClr val="bg1"/>
                </a:solidFill>
                <a:latin typeface="Neo Sans Intel Medium" pitchFamily="34" charset="0"/>
              </a:rPr>
              <a:t>Behind it all, of course, is the unstoppable growth of internet: the ultimate distribution channel for our Personal Media Machines.  With more than 2 billion internet-connected users worldwide, it’s becoming clear that the most common language on the web is no longer English, Chinese or Spanish…It’s pictures.  Especially moving pictures.</a:t>
            </a:r>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defTabSz="665386"/>
            <a:fld id="{7FB89621-86AB-8A4B-A0F7-97F80A340790}" type="slidenum">
              <a:rPr lang="en-US">
                <a:solidFill>
                  <a:prstClr val="black"/>
                </a:solidFill>
                <a:latin typeface="Calibri"/>
                <a:cs typeface="+mn-cs"/>
              </a:rPr>
              <a:pPr defTabSz="665386"/>
              <a:t>12</a:t>
            </a:fld>
            <a:endParaRPr lang="en-US" dirty="0">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Customers expectations are changing – with the advent of many</a:t>
            </a:r>
            <a:r>
              <a:rPr lang="en-US" baseline="0" dirty="0" smtClean="0"/>
              <a:t> new devices, it has become very clear that experience is clearly what customers are really looking for. Our research has shown that customers really want to be in control of their task and do not like to wait – now, a key point to note here is that while experience is what the consumer is looking for, it needs a great package of software and hardware to deliver that experience. </a:t>
            </a:r>
          </a:p>
          <a:p>
            <a:endParaRPr lang="en-US" baseline="0" dirty="0" smtClean="0"/>
          </a:p>
          <a:p>
            <a:r>
              <a:rPr lang="en-US" baseline="0" dirty="0" smtClean="0"/>
              <a:t>So, our mind set has to shift to right sizing our products to the customer expectations – with the great experience - driven by powerful hardware and software – behind the scenes.</a:t>
            </a:r>
          </a:p>
        </p:txBody>
      </p:sp>
      <p:sp>
        <p:nvSpPr>
          <p:cNvPr id="4" name="Slide Number Placeholder 3"/>
          <p:cNvSpPr>
            <a:spLocks noGrp="1"/>
          </p:cNvSpPr>
          <p:nvPr>
            <p:ph type="sldNum" sz="quarter" idx="10"/>
          </p:nvPr>
        </p:nvSpPr>
        <p:spPr/>
        <p:txBody>
          <a:bodyPr/>
          <a:lstStyle/>
          <a:p>
            <a:fld id="{664BF3C6-5267-4FE7-B499-1CD5F4884645}"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Fix the full Quote</a:t>
            </a:r>
            <a:endParaRPr lang="en-US" dirty="0"/>
          </a:p>
        </p:txBody>
      </p:sp>
      <p:sp>
        <p:nvSpPr>
          <p:cNvPr id="4" name="Slide Number Placeholder 3"/>
          <p:cNvSpPr>
            <a:spLocks noGrp="1"/>
          </p:cNvSpPr>
          <p:nvPr>
            <p:ph type="sldNum" sz="quarter" idx="10"/>
          </p:nvPr>
        </p:nvSpPr>
        <p:spPr/>
        <p:txBody>
          <a:bodyPr/>
          <a:lstStyle/>
          <a:p>
            <a:fld id="{664BF3C6-5267-4FE7-B499-1CD5F4884645}"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Time</a:t>
            </a:r>
            <a:r>
              <a:rPr lang="en-US" baseline="0" dirty="0" smtClean="0"/>
              <a:t> to do it again - </a:t>
            </a:r>
            <a:endParaRPr lang="en-US" dirty="0"/>
          </a:p>
        </p:txBody>
      </p:sp>
      <p:sp>
        <p:nvSpPr>
          <p:cNvPr id="4" name="Slide Number Placeholder 3"/>
          <p:cNvSpPr>
            <a:spLocks noGrp="1"/>
          </p:cNvSpPr>
          <p:nvPr>
            <p:ph type="sldNum" sz="quarter" idx="10"/>
          </p:nvPr>
        </p:nvSpPr>
        <p:spPr/>
        <p:txBody>
          <a:bodyPr/>
          <a:lstStyle/>
          <a:p>
            <a:fld id="{B51A7091-6AA8-4E41-B736-5E877DDF772D}"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Performance,</a:t>
            </a:r>
            <a:r>
              <a:rPr lang="en-US" baseline="0" dirty="0" smtClean="0"/>
              <a:t> Responsive, Secure, Battery Life</a:t>
            </a:r>
            <a:endParaRPr lang="en-US" dirty="0" smtClean="0"/>
          </a:p>
          <a:p>
            <a:endParaRPr lang="en-US" dirty="0" smtClean="0"/>
          </a:p>
          <a:p>
            <a:r>
              <a:rPr lang="en-US" dirty="0" smtClean="0"/>
              <a:t>The Ultrabook</a:t>
            </a:r>
            <a:r>
              <a:rPr lang="en-US" baseline="0" dirty="0" smtClean="0"/>
              <a:t> is a result of how we are transforming our thinking around the PC – focusing on the experience and then developing the features need to deliver the experience. </a:t>
            </a:r>
          </a:p>
          <a:p>
            <a:endParaRPr lang="en-US" baseline="0" dirty="0" smtClean="0"/>
          </a:p>
        </p:txBody>
      </p:sp>
      <p:sp>
        <p:nvSpPr>
          <p:cNvPr id="4" name="Slide Number Placeholder 3"/>
          <p:cNvSpPr>
            <a:spLocks noGrp="1"/>
          </p:cNvSpPr>
          <p:nvPr>
            <p:ph type="sldNum" sz="quarter" idx="10"/>
          </p:nvPr>
        </p:nvSpPr>
        <p:spPr/>
        <p:txBody>
          <a:bodyPr/>
          <a:lstStyle/>
          <a:p>
            <a:fld id="{664BF3C6-5267-4FE7-B499-1CD5F4884645}"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look at the</a:t>
            </a:r>
            <a:r>
              <a:rPr lang="en-US" baseline="0" dirty="0" smtClean="0"/>
              <a:t> processor graphics -&gt; One of things you notice is that these technologies that we introduced earlier all drive a great “media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rgbClr val="FFFFFF"/>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64BF3C6-5267-4FE7-B499-1CD5F4884645}" type="slidenum">
              <a:rPr lang="en-US" smtClean="0"/>
              <a:pPr/>
              <a:t>17</a:t>
            </a:fld>
            <a:endParaRPr lang="en-US" dirty="0"/>
          </a:p>
        </p:txBody>
      </p:sp>
    </p:spTree>
    <p:extLst>
      <p:ext uri="{BB962C8B-B14F-4D97-AF65-F5344CB8AC3E}">
        <p14:creationId xmlns:p14="http://schemas.microsoft.com/office/powerpoint/2010/main" val="113823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3" name="Picture 12" descr="PPTCovers-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04288"/>
            <a:ext cx="13231200" cy="4586784"/>
          </a:xfrm>
          <a:prstGeom prst="rect">
            <a:avLst/>
          </a:prstGeom>
          <a:effectLst>
            <a:outerShdw blurRad="279400" dist="241300" dir="21540000" algn="ctr" rotWithShape="0">
              <a:srgbClr val="000000">
                <a:alpha val="43137"/>
              </a:srgbClr>
            </a:outerShdw>
          </a:effectLst>
        </p:spPr>
      </p:pic>
      <p:pic>
        <p:nvPicPr>
          <p:cNvPr id="14" name="Picture 13" descr="intel_rgb_3000.png"/>
          <p:cNvPicPr>
            <a:picLocks noChangeAspect="1"/>
          </p:cNvPicPr>
          <p:nvPr userDrawn="1"/>
        </p:nvPicPr>
        <p:blipFill>
          <a:blip r:embed="rId4" cstate="print">
            <a:biLevel thresh="25000"/>
            <a:extLst>
              <a:ext uri="{28A0092B-C50C-407E-A947-70E740481C1C}">
                <a14:useLocalDpi xmlns:a14="http://schemas.microsoft.com/office/drawing/2010/main"/>
              </a:ext>
            </a:extLst>
          </a:blip>
          <a:stretch>
            <a:fillRect/>
          </a:stretch>
        </p:blipFill>
        <p:spPr>
          <a:xfrm>
            <a:off x="12759038" y="361646"/>
            <a:ext cx="1384877" cy="933754"/>
          </a:xfrm>
          <a:prstGeom prst="rect">
            <a:avLst/>
          </a:prstGeom>
        </p:spPr>
      </p:pic>
      <p:sp>
        <p:nvSpPr>
          <p:cNvPr id="22530" name="Rectangle 2"/>
          <p:cNvSpPr>
            <a:spLocks noChangeArrowheads="1"/>
          </p:cNvSpPr>
          <p:nvPr/>
        </p:nvSpPr>
        <p:spPr bwMode="auto">
          <a:xfrm>
            <a:off x="584202" y="457202"/>
            <a:ext cx="13456920" cy="1588770"/>
          </a:xfrm>
          <a:prstGeom prst="rect">
            <a:avLst/>
          </a:prstGeom>
          <a:noFill/>
          <a:ln w="9525">
            <a:noFill/>
            <a:miter lim="800000"/>
            <a:headEnd/>
            <a:tailEnd/>
          </a:ln>
          <a:effectLst/>
        </p:spPr>
        <p:txBody>
          <a:bodyPr lIns="131426" tIns="65715" rIns="131426" bIns="65715" anchor="ctr" anchorCtr="1"/>
          <a:lstStyle/>
          <a:p>
            <a:pPr algn="r">
              <a:lnSpc>
                <a:spcPct val="90000"/>
              </a:lnSpc>
              <a:spcBef>
                <a:spcPct val="0"/>
              </a:spcBef>
              <a:buClrTx/>
              <a:buFontTx/>
              <a:buNone/>
            </a:pPr>
            <a:endParaRPr lang="en-US" sz="4600" dirty="0">
              <a:solidFill>
                <a:schemeClr val="tx1"/>
              </a:solidFill>
              <a:effectLst>
                <a:outerShdw blurRad="38100" dist="38100" dir="2700000" algn="tl">
                  <a:srgbClr val="000000"/>
                </a:outerShdw>
              </a:effectLst>
              <a:latin typeface="Neo Sans Intel Medium" pitchFamily="34" charset="0"/>
            </a:endParaRPr>
          </a:p>
        </p:txBody>
      </p:sp>
      <p:sp>
        <p:nvSpPr>
          <p:cNvPr id="22531" name="Rectangle 3"/>
          <p:cNvSpPr>
            <a:spLocks noChangeArrowheads="1"/>
          </p:cNvSpPr>
          <p:nvPr/>
        </p:nvSpPr>
        <p:spPr bwMode="auto">
          <a:xfrm>
            <a:off x="586741" y="2152653"/>
            <a:ext cx="13451840" cy="5002530"/>
          </a:xfrm>
          <a:prstGeom prst="rect">
            <a:avLst/>
          </a:prstGeom>
          <a:noFill/>
          <a:ln w="9525">
            <a:noFill/>
            <a:miter lim="800000"/>
            <a:headEnd/>
            <a:tailEnd/>
          </a:ln>
          <a:effectLst/>
        </p:spPr>
        <p:txBody>
          <a:bodyPr lIns="130518" tIns="65262" rIns="130518" bIns="65262" anchorCtr="1"/>
          <a:lstStyle/>
          <a:p>
            <a:pPr algn="r"/>
            <a:endParaRPr lang="en-US" sz="3400" dirty="0">
              <a:effectLst>
                <a:outerShdw blurRad="38100" dist="38100" dir="2700000" algn="tl">
                  <a:srgbClr val="000000"/>
                </a:outerShdw>
              </a:effectLst>
              <a:latin typeface="Neo Sans Intel" pitchFamily="34" charset="0"/>
            </a:endParaRPr>
          </a:p>
        </p:txBody>
      </p:sp>
      <p:sp>
        <p:nvSpPr>
          <p:cNvPr id="22532" name="Rectangle 4"/>
          <p:cNvSpPr>
            <a:spLocks noGrp="1" noChangeArrowheads="1"/>
          </p:cNvSpPr>
          <p:nvPr>
            <p:ph type="ctrTitle"/>
          </p:nvPr>
        </p:nvSpPr>
        <p:spPr>
          <a:xfrm>
            <a:off x="2191872" y="2689412"/>
            <a:ext cx="11631706" cy="1510107"/>
          </a:xfrm>
        </p:spPr>
        <p:txBody>
          <a:bodyPr anchor="b" anchorCtr="0"/>
          <a:lstStyle>
            <a:lvl1pPr algn="l">
              <a:defRPr/>
            </a:lvl1pPr>
          </a:lstStyle>
          <a:p>
            <a:r>
              <a:rPr lang="en-US" dirty="0" smtClean="0"/>
              <a:t>Click to edit Master title style</a:t>
            </a:r>
            <a:endParaRPr lang="en-US" dirty="0"/>
          </a:p>
        </p:txBody>
      </p:sp>
      <p:sp>
        <p:nvSpPr>
          <p:cNvPr id="22533" name="Rectangle 5"/>
          <p:cNvSpPr>
            <a:spLocks noGrp="1" noChangeArrowheads="1"/>
          </p:cNvSpPr>
          <p:nvPr>
            <p:ph type="subTitle" idx="1"/>
          </p:nvPr>
        </p:nvSpPr>
        <p:spPr>
          <a:xfrm>
            <a:off x="3688081" y="5372099"/>
            <a:ext cx="8524242" cy="1231901"/>
          </a:xfrm>
        </p:spPr>
        <p:txBody>
          <a:bodyPr anchorCtr="0"/>
          <a:lstStyle>
            <a:lvl1pPr marL="0" indent="0" algn="l">
              <a:buFont typeface="Wingdings" pitchFamily="2" charset="2"/>
              <a:buNone/>
              <a:defRPr/>
            </a:lvl1pPr>
          </a:lstStyle>
          <a:p>
            <a:r>
              <a:rPr lang="en-US" dirty="0" smtClean="0"/>
              <a:t>Click to edit Master subtitle style</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PPTCovers-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04288"/>
            <a:ext cx="13231200" cy="4586784"/>
          </a:xfrm>
          <a:prstGeom prst="rect">
            <a:avLst/>
          </a:prstGeom>
          <a:effectLst>
            <a:outerShdw blurRad="279400" dist="241300" dir="21540000" algn="ctr" rotWithShape="0">
              <a:srgbClr val="000000">
                <a:alpha val="43137"/>
              </a:srgbClr>
            </a:outerShdw>
          </a:effectLst>
        </p:spPr>
      </p:pic>
      <p:pic>
        <p:nvPicPr>
          <p:cNvPr id="8" name="Picture 7" descr="intel_rgb_3000.png"/>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759038" y="361646"/>
            <a:ext cx="1384877" cy="933753"/>
          </a:xfrm>
          <a:prstGeom prst="rect">
            <a:avLst/>
          </a:prstGeom>
        </p:spPr>
      </p:pic>
      <p:sp>
        <p:nvSpPr>
          <p:cNvPr id="2" name="Title 1"/>
          <p:cNvSpPr>
            <a:spLocks noGrp="1"/>
          </p:cNvSpPr>
          <p:nvPr>
            <p:ph type="ctrTitle"/>
          </p:nvPr>
        </p:nvSpPr>
        <p:spPr>
          <a:xfrm>
            <a:off x="1097280" y="2556511"/>
            <a:ext cx="12435840" cy="1764030"/>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2194560" y="5486400"/>
            <a:ext cx="10241280" cy="2103120"/>
          </a:xfrm>
        </p:spPr>
        <p:txBody>
          <a:bodyPr/>
          <a:lstStyle>
            <a:lvl1pPr marL="0" indent="0" algn="ctr">
              <a:buNone/>
              <a:defRPr>
                <a:solidFill>
                  <a:schemeClr val="bg1"/>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PPTCovers-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04288"/>
            <a:ext cx="13231200" cy="4586784"/>
          </a:xfrm>
          <a:prstGeom prst="rect">
            <a:avLst/>
          </a:prstGeom>
          <a:effectLst>
            <a:outerShdw blurRad="279400" dist="241300" dir="21540000" algn="ctr" rotWithShape="0">
              <a:srgbClr val="000000">
                <a:alpha val="43137"/>
              </a:srgbClr>
            </a:outerShdw>
          </a:effectLst>
        </p:spPr>
      </p:pic>
      <p:pic>
        <p:nvPicPr>
          <p:cNvPr id="9" name="Picture 8" descr="intel_rgb_3000.png"/>
          <p:cNvPicPr>
            <a:picLocks noChangeAspect="1"/>
          </p:cNvPicPr>
          <p:nvPr userDrawn="1"/>
        </p:nvPicPr>
        <p:blipFill>
          <a:blip r:embed="rId4" cstate="print">
            <a:biLevel thresh="25000"/>
            <a:extLst>
              <a:ext uri="{28A0092B-C50C-407E-A947-70E740481C1C}">
                <a14:useLocalDpi xmlns:a14="http://schemas.microsoft.com/office/drawing/2010/main"/>
              </a:ext>
            </a:extLst>
          </a:blip>
          <a:stretch>
            <a:fillRect/>
          </a:stretch>
        </p:blipFill>
        <p:spPr>
          <a:xfrm>
            <a:off x="12759038" y="361646"/>
            <a:ext cx="1384877" cy="933754"/>
          </a:xfrm>
          <a:prstGeom prst="rect">
            <a:avLst/>
          </a:prstGeom>
        </p:spPr>
      </p:pic>
    </p:spTree>
    <p:extLst>
      <p:ext uri="{BB962C8B-B14F-4D97-AF65-F5344CB8AC3E}">
        <p14:creationId xmlns:p14="http://schemas.microsoft.com/office/powerpoint/2010/main" val="2579576290"/>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6200189"/>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4707994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7883964"/>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1314298"/>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300973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368730"/>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Tree>
    <p:extLst>
      <p:ext uri="{BB962C8B-B14F-4D97-AF65-F5344CB8AC3E}">
        <p14:creationId xmlns:p14="http://schemas.microsoft.com/office/powerpoint/2010/main" val="413376592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r>
              <a:rPr lang="en-US" smtClean="0"/>
              <a:t>Click icon to add picture</a:t>
            </a:r>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Tree>
    <p:extLst>
      <p:ext uri="{BB962C8B-B14F-4D97-AF65-F5344CB8AC3E}">
        <p14:creationId xmlns:p14="http://schemas.microsoft.com/office/powerpoint/2010/main" val="170829718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8110111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167080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4419600" y="2108069"/>
            <a:ext cx="5791200" cy="4013462"/>
          </a:xfrm>
          <a:prstGeom prst="rect">
            <a:avLst/>
          </a:prstGeom>
        </p:spPr>
      </p:pic>
    </p:spTree>
    <p:extLst>
      <p:ext uri="{BB962C8B-B14F-4D97-AF65-F5344CB8AC3E}">
        <p14:creationId xmlns:p14="http://schemas.microsoft.com/office/powerpoint/2010/main" val="239922847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077" indent="0">
              <a:buNone/>
              <a:defRPr sz="2600"/>
            </a:lvl2pPr>
            <a:lvl3pPr marL="1306155" indent="0">
              <a:buNone/>
              <a:defRPr sz="2200"/>
            </a:lvl3pPr>
            <a:lvl4pPr marL="1959234" indent="0">
              <a:buNone/>
              <a:defRPr sz="2100"/>
            </a:lvl4pPr>
            <a:lvl5pPr marL="2612310" indent="0">
              <a:buNone/>
              <a:defRPr sz="2100"/>
            </a:lvl5pPr>
            <a:lvl6pPr marL="3265389" indent="0">
              <a:buNone/>
              <a:defRPr sz="2100"/>
            </a:lvl6pPr>
            <a:lvl7pPr marL="3918466" indent="0">
              <a:buNone/>
              <a:defRPr sz="2100"/>
            </a:lvl7pPr>
            <a:lvl8pPr marL="4571542" indent="0">
              <a:buNone/>
              <a:defRPr sz="2100"/>
            </a:lvl8pPr>
            <a:lvl9pPr marL="5224621" indent="0">
              <a:buNone/>
              <a:defRPr sz="2100"/>
            </a:lvl9pPr>
          </a:lstStyle>
          <a:p>
            <a:pPr lvl="0"/>
            <a:r>
              <a:rPr lang="en-US" dirty="0"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31520" y="1920241"/>
            <a:ext cx="6461760" cy="543115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7437120" y="1920241"/>
            <a:ext cx="6461760" cy="5431157"/>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31520" y="1842137"/>
            <a:ext cx="6464301" cy="767714"/>
          </a:xfrm>
        </p:spPr>
        <p:txBody>
          <a:bodyPr anchor="b"/>
          <a:lstStyle>
            <a:lvl1pPr marL="0" indent="0">
              <a:buNone/>
              <a:defRPr sz="3400" b="1"/>
            </a:lvl1pPr>
            <a:lvl2pPr marL="653077" indent="0">
              <a:buNone/>
              <a:defRPr sz="2900" b="1"/>
            </a:lvl2pPr>
            <a:lvl3pPr marL="1306155" indent="0">
              <a:buNone/>
              <a:defRPr sz="2600" b="1"/>
            </a:lvl3pPr>
            <a:lvl4pPr marL="1959234" indent="0">
              <a:buNone/>
              <a:defRPr sz="2200" b="1"/>
            </a:lvl4pPr>
            <a:lvl5pPr marL="2612310" indent="0">
              <a:buNone/>
              <a:defRPr sz="2200" b="1"/>
            </a:lvl5pPr>
            <a:lvl6pPr marL="3265389" indent="0">
              <a:buNone/>
              <a:defRPr sz="2200" b="1"/>
            </a:lvl6pPr>
            <a:lvl7pPr marL="3918466" indent="0">
              <a:buNone/>
              <a:defRPr sz="2200" b="1"/>
            </a:lvl7pPr>
            <a:lvl8pPr marL="4571542" indent="0">
              <a:buNone/>
              <a:defRPr sz="2200" b="1"/>
            </a:lvl8pPr>
            <a:lvl9pPr marL="5224621" indent="0">
              <a:buNone/>
              <a:defRPr sz="2200" b="1"/>
            </a:lvl9pPr>
          </a:lstStyle>
          <a:p>
            <a:pPr lvl="0"/>
            <a:r>
              <a:rPr lang="en-US" dirty="0" smtClean="0"/>
              <a:t>Click to edit Master text styles</a:t>
            </a:r>
          </a:p>
        </p:txBody>
      </p:sp>
      <p:sp>
        <p:nvSpPr>
          <p:cNvPr id="4" name="Content Placeholder 3"/>
          <p:cNvSpPr>
            <a:spLocks noGrp="1"/>
          </p:cNvSpPr>
          <p:nvPr>
            <p:ph sz="half" idx="2"/>
          </p:nvPr>
        </p:nvSpPr>
        <p:spPr>
          <a:xfrm>
            <a:off x="731520" y="2609849"/>
            <a:ext cx="6464301" cy="4741546"/>
          </a:xfrm>
        </p:spPr>
        <p:txBody>
          <a:bodyPr/>
          <a:lstStyle>
            <a:lvl1pPr>
              <a:defRPr sz="3400"/>
            </a:lvl1pPr>
            <a:lvl2pPr>
              <a:defRPr sz="29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7432042" y="1842137"/>
            <a:ext cx="6466840" cy="767714"/>
          </a:xfrm>
        </p:spPr>
        <p:txBody>
          <a:bodyPr anchor="b"/>
          <a:lstStyle>
            <a:lvl1pPr marL="0" indent="0">
              <a:buNone/>
              <a:defRPr sz="3400" b="1"/>
            </a:lvl1pPr>
            <a:lvl2pPr marL="653077" indent="0">
              <a:buNone/>
              <a:defRPr sz="2900" b="1"/>
            </a:lvl2pPr>
            <a:lvl3pPr marL="1306155" indent="0">
              <a:buNone/>
              <a:defRPr sz="2600" b="1"/>
            </a:lvl3pPr>
            <a:lvl4pPr marL="1959234" indent="0">
              <a:buNone/>
              <a:defRPr sz="2200" b="1"/>
            </a:lvl4pPr>
            <a:lvl5pPr marL="2612310" indent="0">
              <a:buNone/>
              <a:defRPr sz="2200" b="1"/>
            </a:lvl5pPr>
            <a:lvl6pPr marL="3265389" indent="0">
              <a:buNone/>
              <a:defRPr sz="2200" b="1"/>
            </a:lvl6pPr>
            <a:lvl7pPr marL="3918466" indent="0">
              <a:buNone/>
              <a:defRPr sz="2200" b="1"/>
            </a:lvl7pPr>
            <a:lvl8pPr marL="4571542" indent="0">
              <a:buNone/>
              <a:defRPr sz="2200" b="1"/>
            </a:lvl8pPr>
            <a:lvl9pPr marL="5224621" indent="0">
              <a:buNone/>
              <a:defRPr sz="2200" b="1"/>
            </a:lvl9pPr>
          </a:lstStyle>
          <a:p>
            <a:pPr lvl="0"/>
            <a:r>
              <a:rPr lang="en-US" dirty="0" smtClean="0"/>
              <a:t>Click to edit Master text styles</a:t>
            </a:r>
          </a:p>
        </p:txBody>
      </p:sp>
      <p:sp>
        <p:nvSpPr>
          <p:cNvPr id="6" name="Content Placeholder 5"/>
          <p:cNvSpPr>
            <a:spLocks noGrp="1"/>
          </p:cNvSpPr>
          <p:nvPr>
            <p:ph sz="quarter" idx="4"/>
          </p:nvPr>
        </p:nvSpPr>
        <p:spPr>
          <a:xfrm>
            <a:off x="7432042" y="2609849"/>
            <a:ext cx="6466840" cy="4741546"/>
          </a:xfrm>
        </p:spPr>
        <p:txBody>
          <a:bodyPr/>
          <a:lstStyle>
            <a:lvl1pPr>
              <a:defRPr sz="3400"/>
            </a:lvl1pPr>
            <a:lvl2pPr>
              <a:defRPr sz="29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1" descr="intel_rgb_100-lg.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2993" y="859117"/>
            <a:ext cx="8621562" cy="6527242"/>
          </a:xfrm>
          <a:prstGeom prst="rect">
            <a:avLst/>
          </a:prstGeom>
        </p:spPr>
      </p:pic>
      <p:pic>
        <p:nvPicPr>
          <p:cNvPr id="3" name="Picture 2" descr="intel_rgb_100-l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2993" y="859117"/>
            <a:ext cx="8621562" cy="6527242"/>
          </a:xfrm>
          <a:prstGeom prst="rect">
            <a:avLst/>
          </a:prstGeom>
        </p:spPr>
      </p:pic>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7.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4113" name="Rectangle 17"/>
          <p:cNvSpPr>
            <a:spLocks noChangeArrowheads="1"/>
          </p:cNvSpPr>
          <p:nvPr/>
        </p:nvSpPr>
        <p:spPr bwMode="auto">
          <a:xfrm>
            <a:off x="584202" y="457202"/>
            <a:ext cx="13456920" cy="1588770"/>
          </a:xfrm>
          <a:prstGeom prst="rect">
            <a:avLst/>
          </a:prstGeom>
          <a:noFill/>
          <a:ln w="9525">
            <a:noFill/>
            <a:miter lim="800000"/>
            <a:headEnd/>
            <a:tailEnd/>
          </a:ln>
          <a:effectLst/>
        </p:spPr>
        <p:txBody>
          <a:bodyPr lIns="131426" tIns="65715" rIns="131426" bIns="65715" anchor="ctr" anchorCtr="1"/>
          <a:lstStyle/>
          <a:p>
            <a:pPr>
              <a:lnSpc>
                <a:spcPct val="90000"/>
              </a:lnSpc>
              <a:spcBef>
                <a:spcPct val="0"/>
              </a:spcBef>
              <a:buClrTx/>
              <a:buFontTx/>
              <a:buNone/>
            </a:pPr>
            <a:endParaRPr lang="en-US" sz="4600" dirty="0">
              <a:solidFill>
                <a:schemeClr val="tx1"/>
              </a:solidFill>
              <a:effectLst>
                <a:outerShdw blurRad="38100" dist="38100" dir="2700000" algn="tl">
                  <a:srgbClr val="000000"/>
                </a:outerShdw>
              </a:effectLst>
              <a:latin typeface="Neo Sans Intel Medium" pitchFamily="34" charset="0"/>
            </a:endParaRPr>
          </a:p>
        </p:txBody>
      </p:sp>
      <p:sp>
        <p:nvSpPr>
          <p:cNvPr id="4114" name="Rectangle 18"/>
          <p:cNvSpPr>
            <a:spLocks noChangeArrowheads="1"/>
          </p:cNvSpPr>
          <p:nvPr/>
        </p:nvSpPr>
        <p:spPr bwMode="auto">
          <a:xfrm>
            <a:off x="586741" y="2152653"/>
            <a:ext cx="13451840" cy="5002530"/>
          </a:xfrm>
          <a:prstGeom prst="rect">
            <a:avLst/>
          </a:prstGeom>
          <a:noFill/>
          <a:ln w="9525">
            <a:noFill/>
            <a:miter lim="800000"/>
            <a:headEnd/>
            <a:tailEnd/>
          </a:ln>
          <a:effectLst/>
        </p:spPr>
        <p:txBody>
          <a:bodyPr lIns="130518" tIns="65262" rIns="130518" bIns="65262" anchorCtr="1"/>
          <a:lstStyle/>
          <a:p>
            <a:pPr marL="322005" indent="-322005" algn="l">
              <a:buFont typeface="Wingdings" pitchFamily="2" charset="2"/>
              <a:buChar char=""/>
            </a:pPr>
            <a:endParaRPr lang="en-US" sz="3400" dirty="0">
              <a:effectLst>
                <a:outerShdw blurRad="38100" dist="38100" dir="2700000" algn="tl">
                  <a:srgbClr val="000000"/>
                </a:outerShdw>
              </a:effectLst>
              <a:latin typeface="Neo Sans Intel" pitchFamily="34" charset="0"/>
            </a:endParaRPr>
          </a:p>
        </p:txBody>
      </p:sp>
      <p:sp>
        <p:nvSpPr>
          <p:cNvPr id="4115" name="Rectangle 19"/>
          <p:cNvSpPr>
            <a:spLocks noGrp="1" noChangeArrowheads="1"/>
          </p:cNvSpPr>
          <p:nvPr>
            <p:ph type="title"/>
          </p:nvPr>
        </p:nvSpPr>
        <p:spPr bwMode="auto">
          <a:xfrm>
            <a:off x="731520" y="329566"/>
            <a:ext cx="13167360" cy="1371600"/>
          </a:xfrm>
          <a:prstGeom prst="rect">
            <a:avLst/>
          </a:prstGeom>
          <a:noFill/>
          <a:ln w="9525">
            <a:noFill/>
            <a:miter lim="800000"/>
            <a:headEnd/>
            <a:tailEnd/>
          </a:ln>
          <a:effectLst/>
        </p:spPr>
        <p:txBody>
          <a:bodyPr vert="horz" wrap="square" lIns="130614" tIns="65309" rIns="130614" bIns="65309" numCol="1" anchor="ctr" anchorCtr="0" compatLnSpc="1">
            <a:prstTxWarp prst="textNoShape">
              <a:avLst/>
            </a:prstTxWarp>
          </a:bodyPr>
          <a:lstStyle/>
          <a:p>
            <a:pPr lvl="0"/>
            <a:r>
              <a:rPr lang="en-US" dirty="0" smtClean="0"/>
              <a:t>Click to edit Master title style</a:t>
            </a:r>
          </a:p>
        </p:txBody>
      </p:sp>
      <p:sp>
        <p:nvSpPr>
          <p:cNvPr id="4116" name="Rectangle 20"/>
          <p:cNvSpPr>
            <a:spLocks noGrp="1" noChangeArrowheads="1"/>
          </p:cNvSpPr>
          <p:nvPr>
            <p:ph type="body" idx="1"/>
          </p:nvPr>
        </p:nvSpPr>
        <p:spPr bwMode="auto">
          <a:xfrm>
            <a:off x="731520" y="1920241"/>
            <a:ext cx="13167360" cy="5431157"/>
          </a:xfrm>
          <a:prstGeom prst="rect">
            <a:avLst/>
          </a:prstGeom>
          <a:noFill/>
          <a:ln w="9525">
            <a:noFill/>
            <a:miter lim="800000"/>
            <a:headEnd/>
            <a:tailEnd/>
          </a:ln>
          <a:effectLst/>
        </p:spPr>
        <p:txBody>
          <a:bodyPr vert="horz" wrap="square" lIns="130614" tIns="65309" rIns="130614" bIns="65309" numCol="1" anchor="t" anchorCtr="1"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4118" name="Picture 22" descr="intellogo"/>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black">
          <a:xfrm>
            <a:off x="13384943" y="7353533"/>
            <a:ext cx="1015998" cy="734390"/>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Lst>
  <p:transition spd="slow">
    <p:fade/>
  </p:transition>
  <p:timing>
    <p:tnLst>
      <p:par>
        <p:cTn id="1" dur="indefinite" restart="never" nodeType="tmRoot"/>
      </p:par>
    </p:tnLst>
  </p:timing>
  <p:hf hdr="0" ftr="0" dt="0"/>
  <p:txStyles>
    <p:titleStyle>
      <a:lvl1pPr algn="ctr" rtl="0" eaLnBrk="1" fontAlgn="base" hangingPunct="1">
        <a:lnSpc>
          <a:spcPct val="90000"/>
        </a:lnSpc>
        <a:spcBef>
          <a:spcPct val="0"/>
        </a:spcBef>
        <a:spcAft>
          <a:spcPct val="0"/>
        </a:spcAft>
        <a:defRPr sz="45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77"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15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234"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310"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p:titleStyle>
    <p:bodyStyle>
      <a:lvl1pPr marL="322005" indent="-322005" algn="l" rtl="0" eaLnBrk="1" fontAlgn="base" hangingPunct="1">
        <a:lnSpc>
          <a:spcPct val="95000"/>
        </a:lnSpc>
        <a:spcBef>
          <a:spcPct val="30000"/>
        </a:spcBef>
        <a:spcAft>
          <a:spcPct val="0"/>
        </a:spcAft>
        <a:buClr>
          <a:schemeClr val="tx1"/>
        </a:buClr>
        <a:buFont typeface="Arial" pitchFamily="34" charset="0"/>
        <a:buChar char="•"/>
        <a:defRPr sz="3700">
          <a:solidFill>
            <a:schemeClr val="tx1"/>
          </a:solidFill>
          <a:effectLst>
            <a:outerShdw blurRad="38100" dist="38100" dir="2700000" algn="tl">
              <a:srgbClr val="000000">
                <a:alpha val="43137"/>
              </a:srgbClr>
            </a:outerShdw>
          </a:effectLst>
          <a:latin typeface="+mn-lt"/>
          <a:ea typeface="+mn-ea"/>
          <a:cs typeface="+mn-cs"/>
        </a:defRPr>
      </a:lvl1pPr>
      <a:lvl2pPr marL="814082" indent="-322005" algn="l" rtl="0" eaLnBrk="1" fontAlgn="base" hangingPunct="1">
        <a:lnSpc>
          <a:spcPct val="95000"/>
        </a:lnSpc>
        <a:spcBef>
          <a:spcPct val="30000"/>
        </a:spcBef>
        <a:spcAft>
          <a:spcPct val="0"/>
        </a:spcAft>
        <a:buClr>
          <a:schemeClr val="tx1"/>
        </a:buClr>
        <a:buChar char="–"/>
        <a:defRPr sz="3000">
          <a:solidFill>
            <a:schemeClr val="tx1"/>
          </a:solidFill>
          <a:effectLst>
            <a:outerShdw blurRad="38100" dist="38100" dir="2700000" algn="tl">
              <a:srgbClr val="000000">
                <a:alpha val="43137"/>
              </a:srgbClr>
            </a:outerShdw>
          </a:effectLst>
          <a:latin typeface="+mn-lt"/>
          <a:cs typeface="+mn-cs"/>
        </a:defRPr>
      </a:lvl2pPr>
      <a:lvl3pPr marL="1306155" indent="-322005" algn="l" rtl="0" eaLnBrk="1" fontAlgn="base" hangingPunct="1">
        <a:lnSpc>
          <a:spcPct val="95000"/>
        </a:lnSpc>
        <a:spcBef>
          <a:spcPct val="30000"/>
        </a:spcBef>
        <a:spcAft>
          <a:spcPct val="0"/>
        </a:spcAft>
        <a:buClr>
          <a:schemeClr val="tx1"/>
        </a:buClr>
        <a:buChar char="–"/>
        <a:defRPr sz="2900">
          <a:solidFill>
            <a:schemeClr val="tx1"/>
          </a:solidFill>
          <a:effectLst>
            <a:outerShdw blurRad="38100" dist="38100" dir="2700000" algn="tl">
              <a:srgbClr val="000000">
                <a:alpha val="43137"/>
              </a:srgbClr>
            </a:outerShdw>
          </a:effectLst>
          <a:latin typeface="+mn-lt"/>
          <a:cs typeface="+mn-cs"/>
        </a:defRPr>
      </a:lvl3pPr>
      <a:lvl4pPr marL="1975107" indent="-342413"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4pPr>
      <a:lvl5pPr marL="2467182"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5pPr>
      <a:lvl6pPr marL="3120261"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6pPr>
      <a:lvl7pPr marL="3773338"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7pPr>
      <a:lvl8pPr marL="4426414"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8pPr>
      <a:lvl9pPr marL="5079493"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9pPr>
    </p:bodyStyle>
    <p:otherStyle>
      <a:defPPr>
        <a:defRPr lang="en-US"/>
      </a:defPPr>
      <a:lvl1pPr marL="0" algn="l" defTabSz="1306155" rtl="0" eaLnBrk="1" latinLnBrk="0" hangingPunct="1">
        <a:defRPr sz="2600" kern="1200">
          <a:solidFill>
            <a:schemeClr val="tx1"/>
          </a:solidFill>
          <a:latin typeface="+mn-lt"/>
          <a:ea typeface="+mn-ea"/>
          <a:cs typeface="+mn-cs"/>
        </a:defRPr>
      </a:lvl1pPr>
      <a:lvl2pPr marL="653077" algn="l" defTabSz="1306155" rtl="0" eaLnBrk="1" latinLnBrk="0" hangingPunct="1">
        <a:defRPr sz="2600" kern="1200">
          <a:solidFill>
            <a:schemeClr val="tx1"/>
          </a:solidFill>
          <a:latin typeface="+mn-lt"/>
          <a:ea typeface="+mn-ea"/>
          <a:cs typeface="+mn-cs"/>
        </a:defRPr>
      </a:lvl2pPr>
      <a:lvl3pPr marL="1306155" algn="l" defTabSz="1306155" rtl="0" eaLnBrk="1" latinLnBrk="0" hangingPunct="1">
        <a:defRPr sz="2600" kern="1200">
          <a:solidFill>
            <a:schemeClr val="tx1"/>
          </a:solidFill>
          <a:latin typeface="+mn-lt"/>
          <a:ea typeface="+mn-ea"/>
          <a:cs typeface="+mn-cs"/>
        </a:defRPr>
      </a:lvl3pPr>
      <a:lvl4pPr marL="1959234" algn="l" defTabSz="1306155" rtl="0" eaLnBrk="1" latinLnBrk="0" hangingPunct="1">
        <a:defRPr sz="2600" kern="1200">
          <a:solidFill>
            <a:schemeClr val="tx1"/>
          </a:solidFill>
          <a:latin typeface="+mn-lt"/>
          <a:ea typeface="+mn-ea"/>
          <a:cs typeface="+mn-cs"/>
        </a:defRPr>
      </a:lvl4pPr>
      <a:lvl5pPr marL="2612310" algn="l" defTabSz="1306155" rtl="0" eaLnBrk="1" latinLnBrk="0" hangingPunct="1">
        <a:defRPr sz="2600" kern="1200">
          <a:solidFill>
            <a:schemeClr val="tx1"/>
          </a:solidFill>
          <a:latin typeface="+mn-lt"/>
          <a:ea typeface="+mn-ea"/>
          <a:cs typeface="+mn-cs"/>
        </a:defRPr>
      </a:lvl5pPr>
      <a:lvl6pPr marL="3265389" algn="l" defTabSz="1306155" rtl="0" eaLnBrk="1" latinLnBrk="0" hangingPunct="1">
        <a:defRPr sz="2600" kern="1200">
          <a:solidFill>
            <a:schemeClr val="tx1"/>
          </a:solidFill>
          <a:latin typeface="+mn-lt"/>
          <a:ea typeface="+mn-ea"/>
          <a:cs typeface="+mn-cs"/>
        </a:defRPr>
      </a:lvl6pPr>
      <a:lvl7pPr marL="3918466" algn="l" defTabSz="1306155" rtl="0" eaLnBrk="1" latinLnBrk="0" hangingPunct="1">
        <a:defRPr sz="2600" kern="1200">
          <a:solidFill>
            <a:schemeClr val="tx1"/>
          </a:solidFill>
          <a:latin typeface="+mn-lt"/>
          <a:ea typeface="+mn-ea"/>
          <a:cs typeface="+mn-cs"/>
        </a:defRPr>
      </a:lvl7pPr>
      <a:lvl8pPr marL="4571542" algn="l" defTabSz="1306155" rtl="0" eaLnBrk="1" latinLnBrk="0" hangingPunct="1">
        <a:defRPr sz="2600" kern="1200">
          <a:solidFill>
            <a:schemeClr val="tx1"/>
          </a:solidFill>
          <a:latin typeface="+mn-lt"/>
          <a:ea typeface="+mn-ea"/>
          <a:cs typeface="+mn-cs"/>
        </a:defRPr>
      </a:lvl8pPr>
      <a:lvl9pPr marL="5224621" algn="l" defTabSz="1306155"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chor="t" anchorCtr="1">
            <a:normAutofit/>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7" name="Picture 6" descr="intel_rgb_3000.png"/>
          <p:cNvPicPr>
            <a:picLocks noChangeAspect="1"/>
          </p:cNvPicPr>
          <p:nvPr/>
        </p:nvPicPr>
        <p:blipFill>
          <a:blip r:embed="rId16" cstate="print">
            <a:biLevel thresh="25000"/>
            <a:extLst>
              <a:ext uri="{28A0092B-C50C-407E-A947-70E740481C1C}">
                <a14:useLocalDpi xmlns:a14="http://schemas.microsoft.com/office/drawing/2010/main" val="0"/>
              </a:ext>
            </a:extLst>
          </a:blip>
          <a:stretch>
            <a:fillRect/>
          </a:stretch>
        </p:blipFill>
        <p:spPr>
          <a:xfrm>
            <a:off x="6896101" y="7391400"/>
            <a:ext cx="838198" cy="538074"/>
          </a:xfrm>
          <a:prstGeom prst="rect">
            <a:avLst/>
          </a:prstGeom>
        </p:spPr>
      </p:pic>
    </p:spTree>
    <p:extLst>
      <p:ext uri="{BB962C8B-B14F-4D97-AF65-F5344CB8AC3E}">
        <p14:creationId xmlns:p14="http://schemas.microsoft.com/office/powerpoint/2010/main" val="151336121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spd="slow">
    <p:fade/>
  </p:transition>
  <p:timing>
    <p:tnLst>
      <p:par>
        <p:cTn id="1" dur="indefinite" restart="never" nodeType="tmRoot"/>
      </p:par>
    </p:tnLst>
  </p:timing>
  <p:hf hdr="0" ftr="0" dt="0"/>
  <p:txStyles>
    <p:titleStyle>
      <a:lvl1pPr algn="ctr" defTabSz="1306220" rtl="0" eaLnBrk="1" latinLnBrk="0" hangingPunct="1">
        <a:spcBef>
          <a:spcPct val="0"/>
        </a:spcBef>
        <a:buNone/>
        <a:defRPr sz="4600" kern="1200">
          <a:solidFill>
            <a:schemeClr val="bg1"/>
          </a:solidFill>
          <a:latin typeface="Neo Sans Intel Medium" pitchFamily="34" charset="0"/>
          <a:ea typeface="+mj-ea"/>
          <a:cs typeface="+mj-cs"/>
        </a:defRPr>
      </a:lvl1pPr>
    </p:titleStyle>
    <p:bodyStyle>
      <a:lvl1pPr marL="331091" indent="-331091" algn="l" defTabSz="1306220" rtl="0" eaLnBrk="1" latinLnBrk="0" hangingPunct="1">
        <a:spcBef>
          <a:spcPct val="20000"/>
        </a:spcBef>
        <a:buClr>
          <a:schemeClr val="bg1"/>
        </a:buClr>
        <a:buFont typeface="Arial" pitchFamily="34" charset="0"/>
        <a:buChar char="•"/>
        <a:defRPr sz="3400" kern="1200">
          <a:solidFill>
            <a:schemeClr val="bg1"/>
          </a:solidFill>
          <a:latin typeface="Neo Sans Intel" pitchFamily="34" charset="0"/>
          <a:ea typeface="+mn-ea"/>
          <a:cs typeface="+mn-cs"/>
        </a:defRPr>
      </a:lvl1pPr>
      <a:lvl2pPr marL="1061304" indent="-408194" algn="l" defTabSz="1306220" rtl="0" eaLnBrk="1" latinLnBrk="0" hangingPunct="1">
        <a:spcBef>
          <a:spcPct val="20000"/>
        </a:spcBef>
        <a:buClr>
          <a:schemeClr val="bg1"/>
        </a:buClr>
        <a:buFont typeface="Arial" pitchFamily="34" charset="0"/>
        <a:buChar char="–"/>
        <a:defRPr sz="2900" kern="1200">
          <a:solidFill>
            <a:schemeClr val="bg1"/>
          </a:solidFill>
          <a:latin typeface="Neo Sans Intel" pitchFamily="34" charset="0"/>
          <a:ea typeface="+mn-ea"/>
          <a:cs typeface="+mn-cs"/>
        </a:defRPr>
      </a:lvl2pPr>
      <a:lvl3pPr marL="1632776" indent="-326555" algn="l" defTabSz="1306220" rtl="0" eaLnBrk="1" latinLnBrk="0" hangingPunct="1">
        <a:spcBef>
          <a:spcPct val="20000"/>
        </a:spcBef>
        <a:buClr>
          <a:schemeClr val="bg1"/>
        </a:buClr>
        <a:buFont typeface="Arial" pitchFamily="34" charset="0"/>
        <a:buChar char="•"/>
        <a:defRPr sz="2600" kern="1200">
          <a:solidFill>
            <a:schemeClr val="bg1"/>
          </a:solidFill>
          <a:latin typeface="Neo Sans Intel" pitchFamily="34" charset="0"/>
          <a:ea typeface="+mn-ea"/>
          <a:cs typeface="+mn-cs"/>
        </a:defRPr>
      </a:lvl3pPr>
      <a:lvl4pPr marL="2285886" indent="-326555" algn="l" defTabSz="1306220" rtl="0" eaLnBrk="1" latinLnBrk="0" hangingPunct="1">
        <a:spcBef>
          <a:spcPct val="20000"/>
        </a:spcBef>
        <a:buFont typeface="Arial" pitchFamily="34" charset="0"/>
        <a:buChar char="–"/>
        <a:defRPr sz="2300" kern="1200">
          <a:solidFill>
            <a:schemeClr val="tx1"/>
          </a:solidFill>
          <a:latin typeface="Neo Sans Intel" pitchFamily="34" charset="0"/>
          <a:ea typeface="+mn-ea"/>
          <a:cs typeface="+mn-cs"/>
        </a:defRPr>
      </a:lvl4pPr>
      <a:lvl5pPr marL="2938996" indent="-326555" algn="l" defTabSz="1306220" rtl="0" eaLnBrk="1" latinLnBrk="0" hangingPunct="1">
        <a:spcBef>
          <a:spcPct val="20000"/>
        </a:spcBef>
        <a:buFont typeface="Arial" pitchFamily="34" charset="0"/>
        <a:buChar char="»"/>
        <a:defRPr sz="2300" kern="1200">
          <a:solidFill>
            <a:schemeClr val="tx1"/>
          </a:solidFill>
          <a:latin typeface="Neo Sans Intel" pitchFamily="34" charset="0"/>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6.jpeg"/><Relationship Id="rId17" Type="http://schemas.openxmlformats.org/officeDocument/2006/relationships/image" Target="../media/image51.png"/><Relationship Id="rId2" Type="http://schemas.openxmlformats.org/officeDocument/2006/relationships/notesSlide" Target="../notesSlides/notesSlide9.xml"/><Relationship Id="rId16" Type="http://schemas.openxmlformats.org/officeDocument/2006/relationships/image" Target="../media/image50.png"/><Relationship Id="rId1" Type="http://schemas.openxmlformats.org/officeDocument/2006/relationships/slideLayout" Target="../slideLayouts/slideLayout16.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jpeg"/><Relationship Id="rId19" Type="http://schemas.openxmlformats.org/officeDocument/2006/relationships/image" Target="../media/image53.png"/><Relationship Id="rId4" Type="http://schemas.microsoft.com/office/2007/relationships/hdphoto" Target="../media/hdphoto1.wdp"/><Relationship Id="rId9" Type="http://schemas.openxmlformats.org/officeDocument/2006/relationships/image" Target="../media/image43.jpe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jpeg"/><Relationship Id="rId7"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6.jpeg"/><Relationship Id="rId5" Type="http://schemas.microsoft.com/office/2007/relationships/hdphoto" Target="../media/hdphoto1.wdp"/><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ideo" Target="file:///C:\Users\PIT1\Desktop\Health%202-0%20&amp;%20Ubooks\Digital%20in%20Healthcare.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jpeg"/><Relationship Id="rId1" Type="http://schemas.openxmlformats.org/officeDocument/2006/relationships/slideLayout" Target="../slideLayouts/slideLayout1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ideo" Target="file:///C:\Users\PIT1\Desktop\Health%202-0%20&amp;%20Ubooks\Social%20Media%20and%20Healthcare.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 y="2147778"/>
            <a:ext cx="13163107" cy="3002102"/>
          </a:xfrm>
        </p:spPr>
        <p:txBody>
          <a:bodyPr>
            <a:normAutofit/>
          </a:bodyPr>
          <a:lstStyle/>
          <a:p>
            <a:r>
              <a:rPr lang="en-GB" dirty="0" smtClean="0"/>
              <a:t>Health 2.0 trends and threads: </a:t>
            </a:r>
            <a:br>
              <a:rPr lang="en-GB" dirty="0" smtClean="0"/>
            </a:br>
            <a:r>
              <a:rPr lang="en-US" sz="4800" dirty="0" err="1" smtClean="0"/>
              <a:t>Ultrabook</a:t>
            </a:r>
            <a:r>
              <a:rPr lang="en-US" sz="4800" dirty="0" smtClean="0"/>
              <a:t>™ </a:t>
            </a:r>
            <a:r>
              <a:rPr lang="en-GB" dirty="0" smtClean="0"/>
              <a:t>based services to minimize risks and maximize benefits of web 2.0 for end users   </a:t>
            </a:r>
            <a:endParaRPr lang="en-US" dirty="0"/>
          </a:p>
        </p:txBody>
      </p:sp>
      <p:sp>
        <p:nvSpPr>
          <p:cNvPr id="2051" name="Rectangle 3"/>
          <p:cNvSpPr>
            <a:spLocks noGrp="1" noChangeArrowheads="1"/>
          </p:cNvSpPr>
          <p:nvPr>
            <p:ph type="subTitle" idx="1"/>
          </p:nvPr>
        </p:nvSpPr>
        <p:spPr>
          <a:xfrm>
            <a:off x="2977116" y="5275386"/>
            <a:ext cx="9973340" cy="2103120"/>
          </a:xfrm>
        </p:spPr>
        <p:txBody>
          <a:bodyPr/>
          <a:lstStyle/>
          <a:p>
            <a:r>
              <a:rPr lang="en-US" dirty="0" smtClean="0"/>
              <a:t>Pavel Ku</a:t>
            </a:r>
            <a:r>
              <a:rPr lang="cs-CZ" dirty="0" smtClean="0"/>
              <a:t>bů M.D.</a:t>
            </a:r>
            <a:endParaRPr lang="en-US" dirty="0" smtClean="0"/>
          </a:p>
          <a:p>
            <a:r>
              <a:rPr lang="cs-CZ" sz="2400" dirty="0" smtClean="0"/>
              <a:t>Intel World Ahead Program, Healthcare and Education</a:t>
            </a:r>
            <a:endParaRPr lang="en-US" sz="2400" dirty="0" smtClean="0"/>
          </a:p>
        </p:txBody>
      </p:sp>
    </p:spTree>
    <p:extLst>
      <p:ext uri="{BB962C8B-B14F-4D97-AF65-F5344CB8AC3E}">
        <p14:creationId xmlns:p14="http://schemas.microsoft.com/office/powerpoint/2010/main" val="129377556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Loan Intimidation Scams</a:t>
            </a:r>
            <a:endParaRPr lang="en-US" dirty="0"/>
          </a:p>
        </p:txBody>
      </p:sp>
      <p:sp>
        <p:nvSpPr>
          <p:cNvPr id="8" name="Content Placeholder 7"/>
          <p:cNvSpPr>
            <a:spLocks noGrp="1"/>
          </p:cNvSpPr>
          <p:nvPr>
            <p:ph sz="half" idx="2"/>
          </p:nvPr>
        </p:nvSpPr>
        <p:spPr>
          <a:xfrm>
            <a:off x="0" y="1488558"/>
            <a:ext cx="7060019" cy="6422065"/>
          </a:xfrm>
        </p:spPr>
        <p:txBody>
          <a:bodyPr>
            <a:noAutofit/>
          </a:bodyPr>
          <a:lstStyle/>
          <a:p>
            <a:r>
              <a:rPr lang="en-US" sz="1900" dirty="0" smtClean="0"/>
              <a:t>In these scams, a caller claims that the victim is delinquent in a payday loan and must repay the loan to avoid legal consequences. The callers purport to be representatives of the FBI, Federal Legislative Department, various law firms or other legitimate-sounding agencies. They claim to be collecting debts for various companies.</a:t>
            </a:r>
          </a:p>
          <a:p>
            <a:r>
              <a:rPr lang="en-US" sz="1900" dirty="0" smtClean="0"/>
              <a:t>One of the most insidious aspects of this scam is that the callers have accurate information about the victims, including Social Security numbers, dates of birth, addresses, employer information, bank account numbers, and names and telephone numbers of relatives and friends. The method by which the fraudsters obtained the personal information is unclear, but victims often relay that they had completed online applications for other loans or credit cards before the calls began.</a:t>
            </a:r>
          </a:p>
          <a:p>
            <a:r>
              <a:rPr lang="en-US" sz="1900" dirty="0" smtClean="0"/>
              <a:t>The fraudsters relentlessly call the victims’ homes, cell phones and places of employment. They refuse to provide the victims any details of the alleged payday loans and become abusive when questioned. The callers threaten victims with legal actions, arrests, and in some cases physical violence if they refuse to pay. In many cases, the callers even resort to harassment of the victims’ relatives, friends and employers.</a:t>
            </a:r>
            <a:endParaRPr lang="en-US" sz="1900" dirty="0"/>
          </a:p>
        </p:txBody>
      </p:sp>
      <p:sp>
        <p:nvSpPr>
          <p:cNvPr id="7" name="TextBox 6"/>
          <p:cNvSpPr txBox="1"/>
          <p:nvPr/>
        </p:nvSpPr>
        <p:spPr>
          <a:xfrm>
            <a:off x="8102009" y="7740502"/>
            <a:ext cx="6443328" cy="338554"/>
          </a:xfrm>
          <a:prstGeom prst="rect">
            <a:avLst/>
          </a:prstGeom>
          <a:noFill/>
          <a:ln>
            <a:solidFill>
              <a:schemeClr val="bg1"/>
            </a:solidFill>
          </a:ln>
        </p:spPr>
        <p:txBody>
          <a:bodyPr wrap="square" rtlCol="0">
            <a:spAutoFit/>
          </a:bodyPr>
          <a:lstStyle/>
          <a:p>
            <a:r>
              <a:rPr lang="en-GB" sz="1600" dirty="0" smtClean="0">
                <a:solidFill>
                  <a:schemeClr val="bg1"/>
                </a:solidFill>
              </a:rPr>
              <a:t>Source: 2011 Internet Crime Report, Internet Crime Compliant </a:t>
            </a:r>
            <a:r>
              <a:rPr lang="en-GB" sz="1600" dirty="0" err="1" smtClean="0">
                <a:solidFill>
                  <a:schemeClr val="bg1"/>
                </a:solidFill>
              </a:rPr>
              <a:t>Center</a:t>
            </a:r>
            <a:r>
              <a:rPr lang="en-GB" sz="1600" dirty="0" smtClean="0">
                <a:solidFill>
                  <a:schemeClr val="bg1"/>
                </a:solidFill>
              </a:rPr>
              <a:t> </a:t>
            </a:r>
            <a:endParaRPr lang="en-US" sz="1600" dirty="0">
              <a:solidFill>
                <a:schemeClr val="bg1"/>
              </a:solidFill>
            </a:endParaRPr>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10675088" y="1970109"/>
            <a:ext cx="3604238" cy="472840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084258" y="1982752"/>
            <a:ext cx="3484504" cy="471576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FBI Impersonation Email Scams</a:t>
            </a:r>
            <a:endParaRPr lang="en-US" dirty="0"/>
          </a:p>
        </p:txBody>
      </p:sp>
      <p:sp>
        <p:nvSpPr>
          <p:cNvPr id="8" name="Content Placeholder 7"/>
          <p:cNvSpPr>
            <a:spLocks noGrp="1"/>
          </p:cNvSpPr>
          <p:nvPr>
            <p:ph sz="half" idx="2"/>
          </p:nvPr>
        </p:nvSpPr>
        <p:spPr>
          <a:xfrm>
            <a:off x="1" y="1637414"/>
            <a:ext cx="6209414" cy="6273209"/>
          </a:xfrm>
        </p:spPr>
        <p:txBody>
          <a:bodyPr>
            <a:noAutofit/>
          </a:bodyPr>
          <a:lstStyle/>
          <a:p>
            <a:r>
              <a:rPr lang="en-US" sz="2800" dirty="0" smtClean="0"/>
              <a:t>The names of various government agencies and high-ranking government officials have been used in spam attacks in an attempt to defraud consumers. Government agencies do not send unsolicited emails. </a:t>
            </a:r>
          </a:p>
          <a:p>
            <a:r>
              <a:rPr lang="en-US" sz="2800" dirty="0" smtClean="0"/>
              <a:t>Complaints related to spam emails purportedly sent from the FBI continued to be reported with high frequency to IC3. In 2011, IC3 received about 39 complaints per day of this type. </a:t>
            </a:r>
            <a:endParaRPr lang="en-US" sz="2800" dirty="0"/>
          </a:p>
        </p:txBody>
      </p:sp>
      <p:sp>
        <p:nvSpPr>
          <p:cNvPr id="7" name="TextBox 6"/>
          <p:cNvSpPr txBox="1"/>
          <p:nvPr/>
        </p:nvSpPr>
        <p:spPr>
          <a:xfrm>
            <a:off x="8102009" y="7740502"/>
            <a:ext cx="6443328" cy="338554"/>
          </a:xfrm>
          <a:prstGeom prst="rect">
            <a:avLst/>
          </a:prstGeom>
          <a:noFill/>
          <a:ln>
            <a:solidFill>
              <a:schemeClr val="bg1"/>
            </a:solidFill>
          </a:ln>
        </p:spPr>
        <p:txBody>
          <a:bodyPr wrap="square" rtlCol="0">
            <a:spAutoFit/>
          </a:bodyPr>
          <a:lstStyle/>
          <a:p>
            <a:r>
              <a:rPr lang="en-GB" sz="1600" dirty="0" smtClean="0">
                <a:solidFill>
                  <a:schemeClr val="bg1"/>
                </a:solidFill>
              </a:rPr>
              <a:t>Source: 2011 Internet Crime Report, Internet Crime Compliant </a:t>
            </a:r>
            <a:r>
              <a:rPr lang="en-GB" sz="1600" dirty="0" err="1" smtClean="0">
                <a:solidFill>
                  <a:schemeClr val="bg1"/>
                </a:solidFill>
              </a:rPr>
              <a:t>Center</a:t>
            </a:r>
            <a:r>
              <a:rPr lang="en-GB" sz="1600" dirty="0" smtClean="0">
                <a:solidFill>
                  <a:schemeClr val="bg1"/>
                </a:solidFill>
              </a:rPr>
              <a:t> </a:t>
            </a:r>
            <a:endParaRPr lang="en-US" sz="1600" dirty="0">
              <a:solidFill>
                <a:schemeClr val="bg1"/>
              </a:solidFill>
            </a:endParaRP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10632558" y="1908600"/>
            <a:ext cx="3672459" cy="472611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602930" y="1919842"/>
            <a:ext cx="3933825" cy="471487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915636" y="1226940"/>
            <a:ext cx="4600326" cy="1815862"/>
          </a:xfrm>
          <a:prstGeom prst="rect">
            <a:avLst/>
          </a:prstGeom>
          <a:noFill/>
          <a:effectLst>
            <a:outerShdw blurRad="50800" dist="38100" dir="2700000" algn="tl" rotWithShape="0">
              <a:prstClr val="black">
                <a:alpha val="40000"/>
              </a:prstClr>
            </a:outerShdw>
          </a:effectLst>
        </p:spPr>
        <p:txBody>
          <a:bodyPr wrap="none" lIns="91422" tIns="45710" rIns="91422" bIns="45710" rtlCol="0">
            <a:spAutoFit/>
          </a:bodyPr>
          <a:lstStyle/>
          <a:p>
            <a:pPr algn="ctr" defTabSz="1305960"/>
            <a:r>
              <a:rPr lang="en-US" sz="8000" dirty="0" smtClean="0">
                <a:solidFill>
                  <a:prstClr val="white"/>
                </a:solidFill>
                <a:effectLst>
                  <a:outerShdw blurRad="38100" dist="38100" dir="2700000" algn="tl">
                    <a:srgbClr val="000000">
                      <a:alpha val="43137"/>
                    </a:srgbClr>
                  </a:outerShdw>
                </a:effectLst>
                <a:latin typeface="Impact" pitchFamily="34" charset="0"/>
              </a:rPr>
              <a:t>2B+</a:t>
            </a:r>
          </a:p>
          <a:p>
            <a:pPr algn="ctr" defTabSz="1305960"/>
            <a:r>
              <a:rPr lang="en-US" sz="3200" dirty="0" smtClean="0">
                <a:solidFill>
                  <a:prstClr val="white"/>
                </a:solidFill>
                <a:effectLst>
                  <a:outerShdw blurRad="38100" dist="38100" dir="2700000" algn="tl">
                    <a:srgbClr val="000000">
                      <a:alpha val="43137"/>
                    </a:srgbClr>
                  </a:outerShdw>
                </a:effectLst>
                <a:latin typeface="Neo Sans Intel"/>
              </a:rPr>
              <a:t>Worldwide </a:t>
            </a:r>
            <a:r>
              <a:rPr lang="en-US" sz="3200" dirty="0">
                <a:solidFill>
                  <a:prstClr val="white"/>
                </a:solidFill>
                <a:effectLst>
                  <a:outerShdw blurRad="38100" dist="38100" dir="2700000" algn="tl">
                    <a:srgbClr val="000000">
                      <a:alpha val="43137"/>
                    </a:srgbClr>
                  </a:outerShdw>
                </a:effectLst>
                <a:latin typeface="Neo Sans Intel"/>
              </a:rPr>
              <a:t>Internet Users</a:t>
            </a:r>
          </a:p>
        </p:txBody>
      </p:sp>
      <p:sp>
        <p:nvSpPr>
          <p:cNvPr id="8" name="Rectangle 1"/>
          <p:cNvSpPr>
            <a:spLocks noChangeArrowheads="1"/>
          </p:cNvSpPr>
          <p:nvPr/>
        </p:nvSpPr>
        <p:spPr bwMode="auto">
          <a:xfrm>
            <a:off x="0" y="7983379"/>
            <a:ext cx="146304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000" dirty="0" smtClean="0">
                <a:solidFill>
                  <a:schemeClr val="bg1"/>
                </a:solidFill>
                <a:latin typeface="Neo Sans Intel" pitchFamily="34" charset="0"/>
              </a:rPr>
              <a:t>Source: worldometers.com</a:t>
            </a:r>
            <a:endParaRPr lang="en-US" sz="1800" dirty="0" smtClean="0">
              <a:solidFill>
                <a:schemeClr val="bg1"/>
              </a:solidFill>
              <a:latin typeface="Neo Sans Intel" pitchFamily="34" charset="0"/>
            </a:endParaRPr>
          </a:p>
        </p:txBody>
      </p:sp>
      <p:sp>
        <p:nvSpPr>
          <p:cNvPr id="15" name="Title 1"/>
          <p:cNvSpPr txBox="1">
            <a:spLocks/>
          </p:cNvSpPr>
          <p:nvPr/>
        </p:nvSpPr>
        <p:spPr bwMode="auto">
          <a:xfrm>
            <a:off x="6039881" y="1226940"/>
            <a:ext cx="8141948" cy="1780338"/>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130614" tIns="65309" rIns="130614" bIns="65309" numCol="1"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rPr>
              <a:t/>
            </a:r>
            <a:br>
              <a:rPr kumimoji="0" lang="en-US" sz="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rPr>
            </a:br>
            <a:r>
              <a:rPr kumimoji="0" lang="en-US" sz="80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Impact" pitchFamily="34" charset="0"/>
                <a:ea typeface="+mj-ea"/>
                <a:cs typeface="Arial" pitchFamily="34" charset="0"/>
              </a:rPr>
              <a:t>247,000,000,000</a:t>
            </a:r>
          </a:p>
          <a:p>
            <a:pPr algn="ctr">
              <a:lnSpc>
                <a:spcPct val="90000"/>
              </a:lnSpc>
              <a:defRPr/>
            </a:pPr>
            <a:r>
              <a:rPr lang="en-US" sz="2800" dirty="0">
                <a:solidFill>
                  <a:schemeClr val="bg1"/>
                </a:solidFill>
                <a:effectLst>
                  <a:outerShdw blurRad="38100" dist="38100" dir="2700000" algn="tl">
                    <a:srgbClr val="000000">
                      <a:alpha val="43137"/>
                    </a:srgbClr>
                  </a:outerShdw>
                </a:effectLst>
                <a:latin typeface="Neo Sans Intel"/>
              </a:rPr>
              <a:t>Emails Sent Every </a:t>
            </a:r>
            <a:r>
              <a:rPr lang="en-US" sz="2800" dirty="0" smtClean="0">
                <a:solidFill>
                  <a:schemeClr val="bg1"/>
                </a:solidFill>
                <a:effectLst>
                  <a:outerShdw blurRad="38100" dist="38100" dir="2700000" algn="tl">
                    <a:srgbClr val="000000">
                      <a:alpha val="43137"/>
                    </a:srgbClr>
                  </a:outerShdw>
                </a:effectLst>
                <a:latin typeface="Neo Sans Intel"/>
              </a:rPr>
              <a:t>Day</a:t>
            </a:r>
            <a:endParaRPr lang="en-US" sz="2800" dirty="0">
              <a:solidFill>
                <a:schemeClr val="bg1"/>
              </a:solidFill>
              <a:effectLst>
                <a:outerShdw blurRad="38100" dist="38100" dir="2700000" algn="tl">
                  <a:srgbClr val="000000">
                    <a:alpha val="43137"/>
                  </a:srgbClr>
                </a:outerShdw>
              </a:effectLst>
              <a:latin typeface="Neo Sans Intel"/>
            </a:endParaRPr>
          </a:p>
        </p:txBody>
      </p:sp>
      <p:sp>
        <p:nvSpPr>
          <p:cNvPr id="21" name="TextBox 20"/>
          <p:cNvSpPr txBox="1"/>
          <p:nvPr/>
        </p:nvSpPr>
        <p:spPr>
          <a:xfrm>
            <a:off x="1113126" y="4668708"/>
            <a:ext cx="4205346" cy="1815862"/>
          </a:xfrm>
          <a:prstGeom prst="rect">
            <a:avLst/>
          </a:prstGeom>
          <a:noFill/>
          <a:effectLst>
            <a:outerShdw blurRad="50800" dist="38100" dir="2700000" algn="tl" rotWithShape="0">
              <a:prstClr val="black">
                <a:alpha val="40000"/>
              </a:prstClr>
            </a:outerShdw>
          </a:effectLst>
        </p:spPr>
        <p:txBody>
          <a:bodyPr wrap="none" lIns="91422" tIns="45710" rIns="91422" bIns="45710" rtlCol="0">
            <a:spAutoFit/>
          </a:bodyPr>
          <a:lstStyle/>
          <a:p>
            <a:pPr algn="ctr" defTabSz="1305960"/>
            <a:r>
              <a:rPr lang="en-US" sz="8000" dirty="0" smtClean="0">
                <a:solidFill>
                  <a:prstClr val="white"/>
                </a:solidFill>
                <a:effectLst>
                  <a:outerShdw blurRad="38100" dist="38100" dir="2700000" algn="tl">
                    <a:srgbClr val="000000">
                      <a:alpha val="43137"/>
                    </a:srgbClr>
                  </a:outerShdw>
                </a:effectLst>
                <a:latin typeface="Impact" pitchFamily="34" charset="0"/>
              </a:rPr>
              <a:t>2B</a:t>
            </a:r>
          </a:p>
          <a:p>
            <a:pPr algn="ctr" defTabSz="1305960"/>
            <a:r>
              <a:rPr lang="en-US" sz="3200" dirty="0" smtClean="0">
                <a:solidFill>
                  <a:prstClr val="white"/>
                </a:solidFill>
                <a:effectLst>
                  <a:outerShdw blurRad="38100" dist="38100" dir="2700000" algn="tl">
                    <a:srgbClr val="000000">
                      <a:alpha val="43137"/>
                    </a:srgbClr>
                  </a:outerShdw>
                </a:effectLst>
                <a:latin typeface="Neo Sans Intel"/>
              </a:rPr>
              <a:t>Videos </a:t>
            </a:r>
            <a:r>
              <a:rPr lang="en-US" sz="3200" dirty="0">
                <a:solidFill>
                  <a:prstClr val="white"/>
                </a:solidFill>
                <a:effectLst>
                  <a:outerShdw blurRad="38100" dist="38100" dir="2700000" algn="tl">
                    <a:srgbClr val="000000">
                      <a:alpha val="43137"/>
                    </a:srgbClr>
                  </a:outerShdw>
                </a:effectLst>
                <a:latin typeface="Neo Sans Intel"/>
              </a:rPr>
              <a:t>Viewed per </a:t>
            </a:r>
            <a:r>
              <a:rPr lang="en-US" sz="3200" dirty="0" smtClean="0">
                <a:solidFill>
                  <a:prstClr val="white"/>
                </a:solidFill>
                <a:effectLst>
                  <a:outerShdw blurRad="38100" dist="38100" dir="2700000" algn="tl">
                    <a:srgbClr val="000000">
                      <a:alpha val="43137"/>
                    </a:srgbClr>
                  </a:outerShdw>
                </a:effectLst>
                <a:latin typeface="Neo Sans Intel"/>
              </a:rPr>
              <a:t>Day</a:t>
            </a:r>
            <a:endParaRPr lang="en-US" sz="3200" dirty="0">
              <a:solidFill>
                <a:prstClr val="white"/>
              </a:solidFill>
              <a:effectLst>
                <a:outerShdw blurRad="38100" dist="38100" dir="2700000" algn="tl">
                  <a:srgbClr val="000000">
                    <a:alpha val="43137"/>
                  </a:srgbClr>
                </a:outerShdw>
              </a:effectLst>
              <a:latin typeface="Neo Sans Intel"/>
            </a:endParaRPr>
          </a:p>
        </p:txBody>
      </p:sp>
      <p:sp>
        <p:nvSpPr>
          <p:cNvPr id="24" name="TextBox 23"/>
          <p:cNvSpPr txBox="1"/>
          <p:nvPr/>
        </p:nvSpPr>
        <p:spPr>
          <a:xfrm>
            <a:off x="6497737" y="4668708"/>
            <a:ext cx="7226237" cy="1815862"/>
          </a:xfrm>
          <a:prstGeom prst="rect">
            <a:avLst/>
          </a:prstGeom>
          <a:noFill/>
          <a:effectLst>
            <a:outerShdw blurRad="50800" dist="38100" dir="2700000" algn="tl" rotWithShape="0">
              <a:prstClr val="black">
                <a:alpha val="40000"/>
              </a:prstClr>
            </a:outerShdw>
          </a:effectLst>
        </p:spPr>
        <p:txBody>
          <a:bodyPr wrap="none" lIns="91422" tIns="45710" rIns="91422" bIns="45710" rtlCol="0">
            <a:spAutoFit/>
          </a:bodyPr>
          <a:lstStyle/>
          <a:p>
            <a:pPr algn="ctr" defTabSz="1305960"/>
            <a:r>
              <a:rPr lang="en-US" sz="8000" dirty="0" smtClean="0">
                <a:solidFill>
                  <a:prstClr val="white"/>
                </a:solidFill>
                <a:effectLst>
                  <a:outerShdw blurRad="38100" dist="38100" dir="2700000" algn="tl">
                    <a:srgbClr val="000000">
                      <a:alpha val="43137"/>
                    </a:srgbClr>
                  </a:outerShdw>
                </a:effectLst>
                <a:latin typeface="Impact" pitchFamily="34" charset="0"/>
              </a:rPr>
              <a:t>2.5B</a:t>
            </a:r>
          </a:p>
          <a:p>
            <a:pPr defTabSz="1305960"/>
            <a:r>
              <a:rPr lang="en-US" sz="3200" dirty="0" smtClean="0">
                <a:solidFill>
                  <a:prstClr val="white"/>
                </a:solidFill>
                <a:effectLst>
                  <a:outerShdw blurRad="38100" dist="38100" dir="2700000" algn="tl">
                    <a:srgbClr val="000000">
                      <a:alpha val="43137"/>
                    </a:srgbClr>
                  </a:outerShdw>
                </a:effectLst>
                <a:latin typeface="Neo Sans Intel"/>
              </a:rPr>
              <a:t>Images </a:t>
            </a:r>
            <a:r>
              <a:rPr lang="en-US" sz="3200" dirty="0">
                <a:solidFill>
                  <a:prstClr val="white"/>
                </a:solidFill>
                <a:effectLst>
                  <a:outerShdw blurRad="38100" dist="38100" dir="2700000" algn="tl">
                    <a:srgbClr val="000000">
                      <a:alpha val="43137"/>
                    </a:srgbClr>
                  </a:outerShdw>
                </a:effectLst>
                <a:latin typeface="Neo Sans Intel"/>
              </a:rPr>
              <a:t>Uploaded to Facebook per Month</a:t>
            </a:r>
          </a:p>
        </p:txBody>
      </p:sp>
      <p:sp>
        <p:nvSpPr>
          <p:cNvPr id="28" name="Rectangle 1"/>
          <p:cNvSpPr>
            <a:spLocks noChangeArrowheads="1"/>
          </p:cNvSpPr>
          <p:nvPr/>
        </p:nvSpPr>
        <p:spPr bwMode="auto">
          <a:xfrm>
            <a:off x="0" y="7805961"/>
            <a:ext cx="146304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000" dirty="0" smtClean="0">
                <a:solidFill>
                  <a:schemeClr val="bg1"/>
                </a:solidFill>
                <a:latin typeface="Neo Sans Intel" pitchFamily="34" charset="0"/>
              </a:rPr>
              <a:t>Source: joaogeraldes.wordpress.com/2010/09/05/31-infographic-explores-internet-facts-figures-history-statistics/ </a:t>
            </a:r>
          </a:p>
        </p:txBody>
      </p:sp>
    </p:spTree>
    <p:extLst>
      <p:ext uri="{BB962C8B-B14F-4D97-AF65-F5344CB8AC3E}">
        <p14:creationId xmlns:p14="http://schemas.microsoft.com/office/powerpoint/2010/main" val="386134578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4630400" cy="8229600"/>
          </a:xfrm>
          <a:prstGeom prst="rect">
            <a:avLst/>
          </a:prstGeom>
        </p:spPr>
      </p:pic>
      <p:grpSp>
        <p:nvGrpSpPr>
          <p:cNvPr id="24" name="Group 23"/>
          <p:cNvGrpSpPr/>
          <p:nvPr/>
        </p:nvGrpSpPr>
        <p:grpSpPr>
          <a:xfrm>
            <a:off x="4830503" y="720825"/>
            <a:ext cx="5052581" cy="6189786"/>
            <a:chOff x="4830503" y="720825"/>
            <a:chExt cx="5052581" cy="6189786"/>
          </a:xfrm>
        </p:grpSpPr>
        <p:sp>
          <p:nvSpPr>
            <p:cNvPr id="32" name="Isosceles Triangle 31"/>
            <p:cNvSpPr/>
            <p:nvPr/>
          </p:nvSpPr>
          <p:spPr>
            <a:xfrm>
              <a:off x="4879569" y="720825"/>
              <a:ext cx="5003515" cy="6189786"/>
            </a:xfrm>
            <a:prstGeom prst="triangle">
              <a:avLst/>
            </a:prstGeom>
            <a:solidFill>
              <a:srgbClr val="00B0F0">
                <a:alpha val="40000"/>
              </a:srgbClr>
            </a:solidFill>
            <a:effectLst>
              <a:outerShdw blurRad="393700" dist="381000" dir="8340000" algn="ctr" rotWithShape="0">
                <a:srgbClr val="000000">
                  <a:alpha val="43137"/>
                </a:srgbClr>
              </a:outerShdw>
            </a:effectLst>
          </p:spPr>
          <p:txBody>
            <a:bodyPr wrap="square" lIns="91440" tIns="45720" rIns="91440" bIns="45720" rtlCol="0" anchor="ctr">
              <a:noAutofit/>
            </a:bodyPr>
            <a:lstStyle/>
            <a:p>
              <a:pPr algn="ctr"/>
              <a:endParaRPr lang="en-US" sz="2100" dirty="0">
                <a:solidFill>
                  <a:srgbClr val="FFFFFF"/>
                </a:solidFill>
                <a:effectLst>
                  <a:outerShdw blurRad="38100" dist="38100" dir="2700000" algn="tl">
                    <a:srgbClr val="000000">
                      <a:alpha val="43137"/>
                    </a:srgbClr>
                  </a:outerShdw>
                </a:effectLst>
                <a:latin typeface="Neo Sans Intel Medium"/>
              </a:endParaRPr>
            </a:p>
          </p:txBody>
        </p:sp>
        <p:sp>
          <p:nvSpPr>
            <p:cNvPr id="33" name="Trapezoid 32"/>
            <p:cNvSpPr/>
            <p:nvPr/>
          </p:nvSpPr>
          <p:spPr>
            <a:xfrm>
              <a:off x="5367827" y="4944187"/>
              <a:ext cx="4072086" cy="1729206"/>
            </a:xfrm>
            <a:prstGeom prst="trapezoid">
              <a:avLst>
                <a:gd name="adj" fmla="val 37259"/>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91440" tIns="45720" rIns="91440" bIns="45720" rtlCol="0" anchor="ctr">
              <a:noAutofit/>
            </a:bodyPr>
            <a:lstStyle/>
            <a:p>
              <a:pPr algn="ctr"/>
              <a:r>
                <a:rPr lang="en-US" sz="3700" dirty="0" smtClean="0">
                  <a:solidFill>
                    <a:srgbClr val="FFFFFF"/>
                  </a:solidFill>
                  <a:effectLst>
                    <a:outerShdw blurRad="38100" dist="38100" dir="2700000" algn="tl">
                      <a:srgbClr val="000000">
                        <a:alpha val="43137"/>
                      </a:srgbClr>
                    </a:outerShdw>
                  </a:effectLst>
                  <a:latin typeface="Neo Sans Intel Medium"/>
                </a:rPr>
                <a:t>Processor/</a:t>
              </a:r>
            </a:p>
            <a:p>
              <a:pPr algn="ctr"/>
              <a:r>
                <a:rPr lang="en-US" sz="3700" dirty="0" smtClean="0">
                  <a:solidFill>
                    <a:srgbClr val="FFFFFF"/>
                  </a:solidFill>
                  <a:effectLst>
                    <a:outerShdw blurRad="38100" dist="38100" dir="2700000" algn="tl">
                      <a:srgbClr val="000000">
                        <a:alpha val="43137"/>
                      </a:srgbClr>
                    </a:outerShdw>
                  </a:effectLst>
                  <a:latin typeface="Neo Sans Intel Medium"/>
                </a:rPr>
                <a:t>Hardware</a:t>
              </a:r>
              <a:endParaRPr lang="en-US" sz="3700" dirty="0">
                <a:solidFill>
                  <a:srgbClr val="FFFFFF"/>
                </a:solidFill>
                <a:effectLst>
                  <a:outerShdw blurRad="38100" dist="38100" dir="2700000" algn="tl">
                    <a:srgbClr val="000000">
                      <a:alpha val="43137"/>
                    </a:srgbClr>
                  </a:outerShdw>
                </a:effectLst>
                <a:latin typeface="Neo Sans Intel Medium"/>
              </a:endParaRPr>
            </a:p>
          </p:txBody>
        </p:sp>
        <p:sp>
          <p:nvSpPr>
            <p:cNvPr id="34" name="Up Arrow 33"/>
            <p:cNvSpPr/>
            <p:nvPr/>
          </p:nvSpPr>
          <p:spPr>
            <a:xfrm>
              <a:off x="4830503" y="755998"/>
              <a:ext cx="1237558" cy="4712677"/>
            </a:xfrm>
            <a:prstGeom prst="upArrow">
              <a:avLst>
                <a:gd name="adj1" fmla="val 62698"/>
                <a:gd name="adj2" fmla="val 48764"/>
              </a:avLst>
            </a:prstGeom>
            <a:gradFill>
              <a:gsLst>
                <a:gs pos="0">
                  <a:srgbClr val="00B0F0"/>
                </a:gs>
                <a:gs pos="100000">
                  <a:schemeClr val="accent5">
                    <a:lumMod val="75000"/>
                    <a:shade val="100000"/>
                    <a:satMod val="115000"/>
                    <a:alpha val="0"/>
                  </a:schemeClr>
                </a:gs>
              </a:gsLst>
              <a:lin ang="5400000" scaled="0"/>
            </a:gradFill>
            <a:effectLst>
              <a:outerShdw blurRad="393700" dist="381000" dir="8340000" algn="ctr" rotWithShape="0">
                <a:srgbClr val="000000">
                  <a:alpha val="43137"/>
                </a:srgbClr>
              </a:outerShdw>
            </a:effectLst>
          </p:spPr>
          <p:txBody>
            <a:bodyPr wrap="square" lIns="91440" tIns="45720" rIns="91440" bIns="45720" rtlCol="0" anchor="ctr">
              <a:noAutofit/>
            </a:bodyPr>
            <a:lstStyle/>
            <a:p>
              <a:pPr algn="ctr"/>
              <a:endParaRPr lang="en-US" sz="2100" dirty="0">
                <a:solidFill>
                  <a:srgbClr val="FFFFFF"/>
                </a:solidFill>
                <a:effectLst>
                  <a:outerShdw blurRad="38100" dist="38100" dir="2700000" algn="tl">
                    <a:srgbClr val="000000">
                      <a:alpha val="43137"/>
                    </a:srgbClr>
                  </a:outerShdw>
                </a:effectLst>
                <a:latin typeface="Neo Sans Intel Medium"/>
              </a:endParaRPr>
            </a:p>
          </p:txBody>
        </p:sp>
        <p:grpSp>
          <p:nvGrpSpPr>
            <p:cNvPr id="2" name="Group 34"/>
            <p:cNvGrpSpPr/>
            <p:nvPr/>
          </p:nvGrpSpPr>
          <p:grpSpPr>
            <a:xfrm>
              <a:off x="6716977" y="1265424"/>
              <a:ext cx="1373785" cy="1706234"/>
              <a:chOff x="17074195" y="1036967"/>
              <a:chExt cx="3357488" cy="1706233"/>
            </a:xfrm>
          </p:grpSpPr>
          <p:sp>
            <p:nvSpPr>
              <p:cNvPr id="36" name="Isosceles Triangle 35"/>
              <p:cNvSpPr/>
              <p:nvPr/>
            </p:nvSpPr>
            <p:spPr>
              <a:xfrm>
                <a:off x="17074195" y="1036967"/>
                <a:ext cx="3357488" cy="1706233"/>
              </a:xfrm>
              <a:prstGeom prst="triangl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t" anchorCtr="1">
                <a:noAutofit/>
              </a:bodyPr>
              <a:lstStyle/>
              <a:p>
                <a:pPr algn="ctr"/>
                <a:endParaRPr lang="en-US" dirty="0">
                  <a:solidFill>
                    <a:srgbClr val="FFFFFF"/>
                  </a:solidFill>
                  <a:effectLst>
                    <a:outerShdw blurRad="38100" dist="38100" dir="2700000" algn="tl">
                      <a:srgbClr val="000000">
                        <a:alpha val="43137"/>
                      </a:srgbClr>
                    </a:outerShdw>
                  </a:effectLst>
                  <a:latin typeface="Neo Sans Intel Medium"/>
                </a:endParaRPr>
              </a:p>
            </p:txBody>
          </p:sp>
          <p:sp>
            <p:nvSpPr>
              <p:cNvPr id="37" name="TextBox 36"/>
              <p:cNvSpPr txBox="1"/>
              <p:nvPr/>
            </p:nvSpPr>
            <p:spPr>
              <a:xfrm>
                <a:off x="17097875" y="2086040"/>
                <a:ext cx="3264690" cy="646331"/>
              </a:xfrm>
              <a:prstGeom prst="rect">
                <a:avLst/>
              </a:prstGeom>
              <a:noFill/>
            </p:spPr>
            <p:txBody>
              <a:bodyPr wrap="none" rtlCol="0">
                <a:spAutoFit/>
              </a:bodyPr>
              <a:lstStyle/>
              <a:p>
                <a:pPr algn="ctr"/>
                <a:r>
                  <a:rPr lang="en-US" dirty="0" smtClean="0">
                    <a:solidFill>
                      <a:srgbClr val="FFFFFF"/>
                    </a:solidFill>
                    <a:effectLst>
                      <a:outerShdw blurRad="38100" dist="38100" dir="2700000" algn="tl">
                        <a:srgbClr val="000000">
                          <a:alpha val="43137"/>
                        </a:srgbClr>
                      </a:outerShdw>
                    </a:effectLst>
                    <a:latin typeface="Neo Sans Intel Medium"/>
                  </a:rPr>
                  <a:t>User</a:t>
                </a:r>
              </a:p>
              <a:p>
                <a:pPr algn="ctr"/>
                <a:r>
                  <a:rPr lang="en-US" dirty="0" smtClean="0">
                    <a:solidFill>
                      <a:srgbClr val="FFFFFF"/>
                    </a:solidFill>
                    <a:effectLst>
                      <a:outerShdw blurRad="38100" dist="38100" dir="2700000" algn="tl">
                        <a:srgbClr val="000000">
                          <a:alpha val="43137"/>
                        </a:srgbClr>
                      </a:outerShdw>
                    </a:effectLst>
                    <a:latin typeface="Neo Sans Intel Medium"/>
                  </a:rPr>
                  <a:t>Experience</a:t>
                </a:r>
              </a:p>
            </p:txBody>
          </p:sp>
        </p:grpSp>
        <p:grpSp>
          <p:nvGrpSpPr>
            <p:cNvPr id="3" name="Group 37"/>
            <p:cNvGrpSpPr/>
            <p:nvPr/>
          </p:nvGrpSpPr>
          <p:grpSpPr>
            <a:xfrm>
              <a:off x="6069783" y="3201785"/>
              <a:ext cx="2668174" cy="1512277"/>
              <a:chOff x="15492472" y="2973326"/>
              <a:chExt cx="6520934" cy="1512277"/>
            </a:xfrm>
          </p:grpSpPr>
          <p:sp>
            <p:nvSpPr>
              <p:cNvPr id="39" name="Trapezoid 38"/>
              <p:cNvSpPr/>
              <p:nvPr/>
            </p:nvSpPr>
            <p:spPr>
              <a:xfrm>
                <a:off x="15492472" y="2973326"/>
                <a:ext cx="6520934" cy="1512277"/>
              </a:xfrm>
              <a:prstGeom prst="trapezoid">
                <a:avLst>
                  <a:gd name="adj" fmla="val 35870"/>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ctr">
                <a:noAutofit/>
              </a:bodyPr>
              <a:lstStyle/>
              <a:p>
                <a:pPr algn="ctr"/>
                <a:endParaRPr lang="en-US" sz="2100" dirty="0">
                  <a:solidFill>
                    <a:srgbClr val="FFFFFF"/>
                  </a:solidFill>
                  <a:effectLst>
                    <a:outerShdw blurRad="38100" dist="38100" dir="2700000" algn="tl">
                      <a:srgbClr val="000000">
                        <a:alpha val="43137"/>
                      </a:srgbClr>
                    </a:outerShdw>
                  </a:effectLst>
                  <a:latin typeface="Neo Sans Intel Medium"/>
                </a:endParaRPr>
              </a:p>
            </p:txBody>
          </p:sp>
          <p:sp>
            <p:nvSpPr>
              <p:cNvPr id="40" name="TextBox 39"/>
              <p:cNvSpPr txBox="1"/>
              <p:nvPr/>
            </p:nvSpPr>
            <p:spPr>
              <a:xfrm>
                <a:off x="16690545" y="3304720"/>
                <a:ext cx="4056350" cy="739378"/>
              </a:xfrm>
              <a:prstGeom prst="trapezoid">
                <a:avLst/>
              </a:prstGeom>
              <a:noFill/>
            </p:spPr>
            <p:txBody>
              <a:bodyPr wrap="none" rtlCol="0">
                <a:spAutoFit/>
              </a:bodyPr>
              <a:lstStyle/>
              <a:p>
                <a:pPr algn="ctr"/>
                <a:r>
                  <a:rPr lang="en-US" dirty="0" smtClean="0">
                    <a:solidFill>
                      <a:srgbClr val="FFFFFF"/>
                    </a:solidFill>
                    <a:effectLst>
                      <a:outerShdw blurRad="38100" dist="38100" dir="2700000" algn="tl">
                        <a:srgbClr val="000000">
                          <a:alpha val="43137"/>
                        </a:srgbClr>
                      </a:outerShdw>
                    </a:effectLst>
                    <a:latin typeface="Neo Sans Intel Medium"/>
                  </a:rPr>
                  <a:t>Software </a:t>
                </a:r>
                <a:br>
                  <a:rPr lang="en-US" dirty="0" smtClean="0">
                    <a:solidFill>
                      <a:srgbClr val="FFFFFF"/>
                    </a:solidFill>
                    <a:effectLst>
                      <a:outerShdw blurRad="38100" dist="38100" dir="2700000" algn="tl">
                        <a:srgbClr val="000000">
                          <a:alpha val="43137"/>
                        </a:srgbClr>
                      </a:outerShdw>
                    </a:effectLst>
                    <a:latin typeface="Neo Sans Intel Medium"/>
                  </a:rPr>
                </a:br>
                <a:r>
                  <a:rPr lang="en-US" sz="2100" dirty="0" smtClean="0">
                    <a:solidFill>
                      <a:srgbClr val="FFFFFF"/>
                    </a:solidFill>
                    <a:effectLst>
                      <a:outerShdw blurRad="38100" dist="38100" dir="2700000" algn="tl">
                        <a:srgbClr val="000000">
                          <a:alpha val="43137"/>
                        </a:srgbClr>
                      </a:outerShdw>
                    </a:effectLst>
                    <a:latin typeface="Neo Sans Intel Medium"/>
                  </a:rPr>
                  <a:t>(OS, Apps)</a:t>
                </a:r>
              </a:p>
            </p:txBody>
          </p:sp>
        </p:grpSp>
      </p:grpSp>
      <p:grpSp>
        <p:nvGrpSpPr>
          <p:cNvPr id="25" name="Group 24"/>
          <p:cNvGrpSpPr/>
          <p:nvPr/>
        </p:nvGrpSpPr>
        <p:grpSpPr>
          <a:xfrm>
            <a:off x="8470379" y="908397"/>
            <a:ext cx="5315467" cy="6189786"/>
            <a:chOff x="8470379" y="908397"/>
            <a:chExt cx="5315467" cy="6189786"/>
          </a:xfrm>
        </p:grpSpPr>
        <p:sp>
          <p:nvSpPr>
            <p:cNvPr id="41" name="Up Arrow 40"/>
            <p:cNvSpPr/>
            <p:nvPr/>
          </p:nvSpPr>
          <p:spPr>
            <a:xfrm flipV="1">
              <a:off x="12548288" y="1752457"/>
              <a:ext cx="1237558" cy="4712677"/>
            </a:xfrm>
            <a:prstGeom prst="upArrow">
              <a:avLst>
                <a:gd name="adj1" fmla="val 62698"/>
                <a:gd name="adj2" fmla="val 48764"/>
              </a:avLst>
            </a:prstGeom>
            <a:gradFill>
              <a:gsLst>
                <a:gs pos="0">
                  <a:srgbClr val="00B050"/>
                </a:gs>
                <a:gs pos="50000">
                  <a:srgbClr val="00B050"/>
                </a:gs>
                <a:gs pos="100000">
                  <a:srgbClr val="00B050">
                    <a:alpha val="0"/>
                  </a:srgbClr>
                </a:gs>
              </a:gsLst>
              <a:lin ang="5400000" scaled="0"/>
            </a:gradFill>
            <a:effectLst>
              <a:outerShdw blurRad="393700" dist="381000" dir="8340000" algn="ctr" rotWithShape="0">
                <a:srgbClr val="000000">
                  <a:alpha val="43137"/>
                </a:srgbClr>
              </a:outerShdw>
            </a:effectLst>
          </p:spPr>
          <p:txBody>
            <a:bodyPr wrap="square" lIns="91440" tIns="45720" rIns="91440" bIns="45720" rtlCol="0" anchor="ctr">
              <a:noAutofit/>
            </a:bodyPr>
            <a:lstStyle/>
            <a:p>
              <a:pPr algn="ctr"/>
              <a:endParaRPr lang="en-US" sz="2100" dirty="0">
                <a:solidFill>
                  <a:srgbClr val="FFFFFF"/>
                </a:solidFill>
                <a:effectLst>
                  <a:outerShdw blurRad="38100" dist="38100" dir="2700000" algn="tl">
                    <a:srgbClr val="000000">
                      <a:alpha val="43137"/>
                    </a:srgbClr>
                  </a:outerShdw>
                </a:effectLst>
                <a:latin typeface="Neo Sans Intel Medium"/>
              </a:endParaRPr>
            </a:p>
          </p:txBody>
        </p:sp>
        <p:grpSp>
          <p:nvGrpSpPr>
            <p:cNvPr id="4" name="Group 41"/>
            <p:cNvGrpSpPr/>
            <p:nvPr/>
          </p:nvGrpSpPr>
          <p:grpSpPr>
            <a:xfrm>
              <a:off x="8470379" y="908397"/>
              <a:ext cx="5151694" cy="6189786"/>
              <a:chOff x="21359448" y="679939"/>
              <a:chExt cx="12590584" cy="6189785"/>
            </a:xfrm>
          </p:grpSpPr>
          <p:sp>
            <p:nvSpPr>
              <p:cNvPr id="43" name="Isosceles Triangle 42"/>
              <p:cNvSpPr/>
              <p:nvPr/>
            </p:nvSpPr>
            <p:spPr>
              <a:xfrm flipV="1">
                <a:off x="21359448" y="679939"/>
                <a:ext cx="12590584" cy="6189785"/>
              </a:xfrm>
              <a:prstGeom prst="triangle">
                <a:avLst/>
              </a:prstGeom>
              <a:solidFill>
                <a:srgbClr val="00B050">
                  <a:alpha val="40000"/>
                </a:srgbClr>
              </a:solidFill>
              <a:effectLst>
                <a:outerShdw blurRad="393700" dist="381000" dir="8340000" algn="ctr" rotWithShape="0">
                  <a:srgbClr val="000000">
                    <a:alpha val="43137"/>
                  </a:srgbClr>
                </a:outerShdw>
              </a:effectLst>
            </p:spPr>
            <p:txBody>
              <a:bodyPr wrap="square" rtlCol="0" anchor="ctr">
                <a:noAutofit/>
              </a:bodyPr>
              <a:lstStyle/>
              <a:p>
                <a:pPr algn="ctr"/>
                <a:endParaRPr lang="en-US" sz="2100" dirty="0">
                  <a:solidFill>
                    <a:srgbClr val="FFFFFF"/>
                  </a:solidFill>
                  <a:effectLst>
                    <a:outerShdw blurRad="38100" dist="38100" dir="2700000" algn="tl">
                      <a:srgbClr val="000000">
                        <a:alpha val="43137"/>
                      </a:srgbClr>
                    </a:outerShdw>
                  </a:effectLst>
                  <a:latin typeface="Neo Sans Intel Medium"/>
                </a:endParaRPr>
              </a:p>
            </p:txBody>
          </p:sp>
          <p:sp>
            <p:nvSpPr>
              <p:cNvPr id="44" name="Trapezoid 43"/>
              <p:cNvSpPr/>
              <p:nvPr/>
            </p:nvSpPr>
            <p:spPr>
              <a:xfrm flipV="1">
                <a:off x="22784219" y="937986"/>
                <a:ext cx="9952055" cy="1708377"/>
              </a:xfrm>
              <a:prstGeom prst="trapezoid">
                <a:avLst>
                  <a:gd name="adj" fmla="val 3715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ctr">
                <a:noAutofit/>
              </a:bodyPr>
              <a:lstStyle/>
              <a:p>
                <a:pPr algn="ctr"/>
                <a:endParaRPr lang="en-US" dirty="0">
                  <a:solidFill>
                    <a:srgbClr val="FFFFFF"/>
                  </a:solidFill>
                  <a:effectLst>
                    <a:outerShdw blurRad="38100" dist="38100" dir="2700000" algn="tl">
                      <a:srgbClr val="000000">
                        <a:alpha val="43137"/>
                      </a:srgbClr>
                    </a:outerShdw>
                  </a:effectLst>
                  <a:latin typeface="Neo Sans Intel Medium"/>
                </a:endParaRPr>
              </a:p>
            </p:txBody>
          </p:sp>
          <p:sp>
            <p:nvSpPr>
              <p:cNvPr id="45" name="TextBox 44"/>
              <p:cNvSpPr txBox="1"/>
              <p:nvPr/>
            </p:nvSpPr>
            <p:spPr>
              <a:xfrm>
                <a:off x="24584699" y="1302683"/>
                <a:ext cx="6230226" cy="1231106"/>
              </a:xfrm>
              <a:prstGeom prst="rect">
                <a:avLst/>
              </a:prstGeom>
              <a:noFill/>
            </p:spPr>
            <p:txBody>
              <a:bodyPr wrap="none" rtlCol="0">
                <a:spAutoFit/>
              </a:bodyPr>
              <a:lstStyle/>
              <a:p>
                <a:pPr algn="ctr"/>
                <a:r>
                  <a:rPr lang="en-US" sz="3700" dirty="0" smtClean="0">
                    <a:solidFill>
                      <a:srgbClr val="FFFFFF"/>
                    </a:solidFill>
                    <a:effectLst>
                      <a:outerShdw blurRad="38100" dist="38100" dir="2700000" algn="tl">
                        <a:srgbClr val="000000">
                          <a:alpha val="43137"/>
                        </a:srgbClr>
                      </a:outerShdw>
                    </a:effectLst>
                    <a:latin typeface="Neo Sans Intel Medium"/>
                  </a:rPr>
                  <a:t>User</a:t>
                </a:r>
              </a:p>
              <a:p>
                <a:pPr algn="ctr"/>
                <a:r>
                  <a:rPr lang="en-US" sz="3700" dirty="0" smtClean="0">
                    <a:solidFill>
                      <a:srgbClr val="FFFFFF"/>
                    </a:solidFill>
                    <a:effectLst>
                      <a:outerShdw blurRad="38100" dist="38100" dir="2700000" algn="tl">
                        <a:srgbClr val="000000">
                          <a:alpha val="43137"/>
                        </a:srgbClr>
                      </a:outerShdw>
                    </a:effectLst>
                    <a:latin typeface="Neo Sans Intel Medium"/>
                  </a:rPr>
                  <a:t>Experience</a:t>
                </a:r>
              </a:p>
            </p:txBody>
          </p:sp>
        </p:grpSp>
        <p:grpSp>
          <p:nvGrpSpPr>
            <p:cNvPr id="5" name="Group 45"/>
            <p:cNvGrpSpPr/>
            <p:nvPr/>
          </p:nvGrpSpPr>
          <p:grpSpPr>
            <a:xfrm>
              <a:off x="9755308" y="3104948"/>
              <a:ext cx="2668174" cy="1512277"/>
              <a:chOff x="24499780" y="2876490"/>
              <a:chExt cx="6520934" cy="1512277"/>
            </a:xfrm>
          </p:grpSpPr>
          <p:sp>
            <p:nvSpPr>
              <p:cNvPr id="47" name="Trapezoid 46"/>
              <p:cNvSpPr/>
              <p:nvPr/>
            </p:nvSpPr>
            <p:spPr>
              <a:xfrm flipV="1">
                <a:off x="24499780" y="2876490"/>
                <a:ext cx="6520934" cy="1512277"/>
              </a:xfrm>
              <a:prstGeom prst="trapezoid">
                <a:avLst>
                  <a:gd name="adj" fmla="val 36549"/>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ctr">
                <a:noAutofit/>
              </a:bodyPr>
              <a:lstStyle/>
              <a:p>
                <a:pPr algn="ctr"/>
                <a:endParaRPr lang="en-US" sz="2100" dirty="0">
                  <a:solidFill>
                    <a:srgbClr val="FFFFFF"/>
                  </a:solidFill>
                  <a:effectLst>
                    <a:outerShdw blurRad="38100" dist="38100" dir="2700000" algn="tl">
                      <a:srgbClr val="000000">
                        <a:alpha val="43137"/>
                      </a:srgbClr>
                    </a:outerShdw>
                  </a:effectLst>
                  <a:latin typeface="Neo Sans Intel Medium"/>
                </a:endParaRPr>
              </a:p>
            </p:txBody>
          </p:sp>
          <p:sp>
            <p:nvSpPr>
              <p:cNvPr id="48" name="TextBox 47"/>
              <p:cNvSpPr txBox="1"/>
              <p:nvPr/>
            </p:nvSpPr>
            <p:spPr>
              <a:xfrm>
                <a:off x="25961777" y="3216861"/>
                <a:ext cx="3483609" cy="692497"/>
              </a:xfrm>
              <a:prstGeom prst="rect">
                <a:avLst/>
              </a:prstGeom>
              <a:noFill/>
            </p:spPr>
            <p:txBody>
              <a:bodyPr wrap="none" rtlCol="0">
                <a:spAutoFit/>
              </a:bodyPr>
              <a:lstStyle/>
              <a:p>
                <a:pPr algn="ctr"/>
                <a:r>
                  <a:rPr lang="en-US" dirty="0" smtClean="0">
                    <a:solidFill>
                      <a:srgbClr val="FFFFFF"/>
                    </a:solidFill>
                    <a:effectLst>
                      <a:outerShdw blurRad="38100" dist="38100" dir="2700000" algn="tl">
                        <a:srgbClr val="000000">
                          <a:alpha val="43137"/>
                        </a:srgbClr>
                      </a:outerShdw>
                    </a:effectLst>
                    <a:latin typeface="Neo Sans Intel Medium"/>
                  </a:rPr>
                  <a:t>Software </a:t>
                </a:r>
                <a:br>
                  <a:rPr lang="en-US" dirty="0" smtClean="0">
                    <a:solidFill>
                      <a:srgbClr val="FFFFFF"/>
                    </a:solidFill>
                    <a:effectLst>
                      <a:outerShdw blurRad="38100" dist="38100" dir="2700000" algn="tl">
                        <a:srgbClr val="000000">
                          <a:alpha val="43137"/>
                        </a:srgbClr>
                      </a:outerShdw>
                    </a:effectLst>
                    <a:latin typeface="Neo Sans Intel Medium"/>
                  </a:rPr>
                </a:br>
                <a:r>
                  <a:rPr lang="en-US" sz="2100" dirty="0" smtClean="0">
                    <a:solidFill>
                      <a:srgbClr val="FFFFFF"/>
                    </a:solidFill>
                    <a:effectLst>
                      <a:outerShdw blurRad="38100" dist="38100" dir="2700000" algn="tl">
                        <a:srgbClr val="000000">
                          <a:alpha val="43137"/>
                        </a:srgbClr>
                      </a:outerShdw>
                    </a:effectLst>
                    <a:latin typeface="Neo Sans Intel Medium"/>
                  </a:rPr>
                  <a:t>(OS, Apps)</a:t>
                </a:r>
              </a:p>
            </p:txBody>
          </p:sp>
        </p:grpSp>
        <p:grpSp>
          <p:nvGrpSpPr>
            <p:cNvPr id="6" name="Group 48"/>
            <p:cNvGrpSpPr/>
            <p:nvPr/>
          </p:nvGrpSpPr>
          <p:grpSpPr>
            <a:xfrm>
              <a:off x="10385870" y="4847350"/>
              <a:ext cx="1390413" cy="1706234"/>
              <a:chOff x="26040865" y="4618893"/>
              <a:chExt cx="3398126" cy="1706233"/>
            </a:xfrm>
          </p:grpSpPr>
          <p:sp>
            <p:nvSpPr>
              <p:cNvPr id="50" name="Isosceles Triangle 49"/>
              <p:cNvSpPr/>
              <p:nvPr/>
            </p:nvSpPr>
            <p:spPr>
              <a:xfrm flipV="1">
                <a:off x="26081503" y="4618893"/>
                <a:ext cx="3357488" cy="1706233"/>
              </a:xfrm>
              <a:prstGeom prst="triangl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nchor="t" anchorCtr="1">
                <a:noAutofit/>
              </a:bodyPr>
              <a:lstStyle/>
              <a:p>
                <a:pPr algn="ctr"/>
                <a:endParaRPr lang="en-US" dirty="0">
                  <a:solidFill>
                    <a:srgbClr val="FFFFFF"/>
                  </a:solidFill>
                  <a:effectLst>
                    <a:outerShdw blurRad="38100" dist="38100" dir="2700000" algn="tl">
                      <a:srgbClr val="000000">
                        <a:alpha val="43137"/>
                      </a:srgbClr>
                    </a:outerShdw>
                  </a:effectLst>
                  <a:latin typeface="Neo Sans Intel Medium"/>
                </a:endParaRPr>
              </a:p>
            </p:txBody>
          </p:sp>
          <p:sp>
            <p:nvSpPr>
              <p:cNvPr id="51" name="TextBox 50"/>
              <p:cNvSpPr txBox="1"/>
              <p:nvPr/>
            </p:nvSpPr>
            <p:spPr>
              <a:xfrm>
                <a:off x="26040865" y="4630354"/>
                <a:ext cx="3338498" cy="738664"/>
              </a:xfrm>
              <a:prstGeom prst="rect">
                <a:avLst/>
              </a:prstGeom>
              <a:noFill/>
            </p:spPr>
            <p:txBody>
              <a:bodyPr wrap="none" rtlCol="0">
                <a:spAutoFit/>
              </a:bodyPr>
              <a:lstStyle/>
              <a:p>
                <a:pPr algn="ctr"/>
                <a:r>
                  <a:rPr lang="en-US" sz="2100" dirty="0" smtClean="0">
                    <a:solidFill>
                      <a:srgbClr val="FFFFFF"/>
                    </a:solidFill>
                    <a:effectLst>
                      <a:outerShdw blurRad="38100" dist="38100" dir="2700000" algn="tl">
                        <a:srgbClr val="000000">
                          <a:alpha val="43137"/>
                        </a:srgbClr>
                      </a:outerShdw>
                    </a:effectLst>
                    <a:latin typeface="Neo Sans Intel Medium"/>
                  </a:rPr>
                  <a:t>Processor</a:t>
                </a:r>
              </a:p>
              <a:p>
                <a:pPr algn="ctr"/>
                <a:r>
                  <a:rPr lang="en-US" sz="2100" dirty="0" smtClean="0">
                    <a:solidFill>
                      <a:srgbClr val="FFFFFF"/>
                    </a:solidFill>
                    <a:effectLst>
                      <a:outerShdw blurRad="38100" dist="38100" dir="2700000" algn="tl">
                        <a:srgbClr val="000000">
                          <a:alpha val="43137"/>
                        </a:srgbClr>
                      </a:outerShdw>
                    </a:effectLst>
                    <a:latin typeface="Neo Sans Intel Medium"/>
                  </a:rPr>
                  <a:t>H/W</a:t>
                </a:r>
              </a:p>
            </p:txBody>
          </p:sp>
        </p:grpSp>
      </p:grpSp>
      <p:sp>
        <p:nvSpPr>
          <p:cNvPr id="52" name="TextBox 51"/>
          <p:cNvSpPr txBox="1"/>
          <p:nvPr/>
        </p:nvSpPr>
        <p:spPr>
          <a:xfrm>
            <a:off x="-383626" y="3114992"/>
            <a:ext cx="6328346" cy="1750122"/>
          </a:xfrm>
          <a:prstGeom prst="rect">
            <a:avLst/>
          </a:prstGeom>
          <a:noFill/>
          <a:effectLst>
            <a:outerShdw blurRad="190500" dist="127000" dir="8280000" algn="ctr" rotWithShape="0">
              <a:srgbClr val="000000">
                <a:alpha val="43137"/>
              </a:srgbClr>
            </a:outerShdw>
          </a:effectLst>
        </p:spPr>
        <p:txBody>
          <a:bodyPr wrap="square" lIns="91354" tIns="45670" rIns="91354" bIns="45670" rtlCol="0">
            <a:spAutoFit/>
          </a:bodyPr>
          <a:lstStyle/>
          <a:p>
            <a:pPr algn="ctr">
              <a:lnSpc>
                <a:spcPct val="75000"/>
              </a:lnSpc>
            </a:pPr>
            <a:r>
              <a:rPr lang="en-US" sz="8000" b="1" dirty="0">
                <a:solidFill>
                  <a:schemeClr val="bg1"/>
                </a:solidFill>
                <a:latin typeface="+mj-lt"/>
              </a:rPr>
              <a:t>USER </a:t>
            </a:r>
            <a:br>
              <a:rPr lang="en-US" sz="8000" b="1" dirty="0">
                <a:solidFill>
                  <a:schemeClr val="bg1"/>
                </a:solidFill>
                <a:latin typeface="+mj-lt"/>
              </a:rPr>
            </a:br>
            <a:r>
              <a:rPr lang="en-US" sz="6100" b="1" dirty="0">
                <a:solidFill>
                  <a:schemeClr val="bg1"/>
                </a:solidFill>
                <a:latin typeface="+mj-lt"/>
              </a:rPr>
              <a:t>EXPERIENCE</a:t>
            </a:r>
            <a:endParaRPr lang="en-US" sz="61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880172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850459" y="1591839"/>
            <a:ext cx="6367346" cy="3115628"/>
          </a:xfrm>
          <a:prstGeom prst="rect">
            <a:avLst/>
          </a:prstGeom>
          <a:noFill/>
          <a:ln>
            <a:noFill/>
          </a:ln>
          <a:scene3d>
            <a:camera prst="orthographicFront"/>
            <a:lightRig rig="threePt" dir="t"/>
          </a:scene3d>
          <a:sp3d>
            <a:bevelT w="165100" prst="coolSlant"/>
          </a:sp3d>
        </p:spPr>
        <p:txBody>
          <a:bodyPr wrap="square" lIns="130475" tIns="65238" rIns="130475" bIns="65238" rtlCol="0" anchor="ctr" anchorCtr="1">
            <a:noAutofit/>
          </a:bodyPr>
          <a:lstStyle/>
          <a:p>
            <a:pPr algn="ctr"/>
            <a:r>
              <a:rPr lang="en-US" sz="4500" i="1" dirty="0" smtClean="0">
                <a:latin typeface="Neo Sans Intel Medium"/>
              </a:rPr>
              <a:t>“Don’t be encumbered by history. Go and create something wonderful.”</a:t>
            </a:r>
          </a:p>
          <a:p>
            <a:pPr algn="ctr"/>
            <a:endParaRPr lang="en-US" sz="4500" dirty="0" smtClean="0">
              <a:latin typeface="Neo Sans Intel Medium"/>
            </a:endParaRPr>
          </a:p>
          <a:p>
            <a:pPr algn="ctr"/>
            <a:r>
              <a:rPr lang="en-US" sz="4500" dirty="0" smtClean="0">
                <a:latin typeface="Neo Sans Intel Medium"/>
              </a:rPr>
              <a:t>— Robert Noyce</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15" name="Right Arrow 14"/>
          <p:cNvSpPr/>
          <p:nvPr/>
        </p:nvSpPr>
        <p:spPr bwMode="auto">
          <a:xfrm>
            <a:off x="-365760" y="1097280"/>
            <a:ext cx="14996160" cy="1133632"/>
          </a:xfrm>
          <a:prstGeom prst="rightArrow">
            <a:avLst>
              <a:gd name="adj1" fmla="val 50000"/>
              <a:gd name="adj2" fmla="val 64883"/>
            </a:avLst>
          </a:prstGeom>
          <a:gradFill flip="none" rotWithShape="1">
            <a:gsLst>
              <a:gs pos="0">
                <a:srgbClr val="004280">
                  <a:lumMod val="60000"/>
                  <a:lumOff val="40000"/>
                  <a:alpha val="39000"/>
                </a:srgbClr>
              </a:gs>
              <a:gs pos="50000">
                <a:srgbClr val="004280">
                  <a:lumMod val="60000"/>
                  <a:lumOff val="40000"/>
                  <a:alpha val="58000"/>
                </a:srgbClr>
              </a:gs>
              <a:gs pos="100000">
                <a:srgbClr val="004280">
                  <a:lumMod val="60000"/>
                  <a:lumOff val="40000"/>
                  <a:alpha val="0"/>
                </a:srgbClr>
              </a:gs>
            </a:gsLst>
            <a:lin ang="10800000" scaled="1"/>
            <a:tileRect/>
          </a:gradFill>
          <a:ln w="9525" cap="flat" cmpd="sng" algn="ctr">
            <a:noFill/>
            <a:prstDash val="solid"/>
            <a:round/>
            <a:headEnd type="none" w="med" len="med"/>
            <a:tailEnd type="none" w="med" len="med"/>
          </a:ln>
          <a:effectLst/>
        </p:spPr>
        <p:txBody>
          <a:bodyPr vert="horz" wrap="square" lIns="146151" tIns="73078" rIns="146151" bIns="73078" numCol="1" rtlCol="0" anchor="t" anchorCtr="0" compatLnSpc="1">
            <a:prstTxWarp prst="textNoShape">
              <a:avLst/>
            </a:prstTxWarp>
          </a:bodyPr>
          <a:lstStyle/>
          <a:p>
            <a:pPr marL="0" marR="0" lvl="0" indent="0" defTabSz="91344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Verdana" pitchFamily="34" charset="0"/>
            </a:endParaRPr>
          </a:p>
        </p:txBody>
      </p:sp>
      <p:sp>
        <p:nvSpPr>
          <p:cNvPr id="12" name="Title 11"/>
          <p:cNvSpPr>
            <a:spLocks noGrp="1"/>
          </p:cNvSpPr>
          <p:nvPr>
            <p:ph type="title"/>
          </p:nvPr>
        </p:nvSpPr>
        <p:spPr/>
        <p:txBody>
          <a:bodyPr/>
          <a:lstStyle/>
          <a:p>
            <a:r>
              <a:rPr lang="en-US" dirty="0" smtClean="0"/>
              <a:t>We Know How to Transform Experiences</a:t>
            </a:r>
            <a:endParaRPr lang="en-US" dirty="0"/>
          </a:p>
        </p:txBody>
      </p:sp>
      <p:sp>
        <p:nvSpPr>
          <p:cNvPr id="31" name="Rounded Rectangle 30"/>
          <p:cNvSpPr/>
          <p:nvPr/>
        </p:nvSpPr>
        <p:spPr>
          <a:xfrm>
            <a:off x="829048" y="2140408"/>
            <a:ext cx="3950208" cy="515721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76200" cap="flat" cmpd="sng" algn="ctr">
            <a:solidFill>
              <a:schemeClr val="accent1">
                <a:lumMod val="60000"/>
                <a:lumOff val="40000"/>
              </a:schemeClr>
            </a:solid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vert="horz" wrap="none" lIns="182880" tIns="45688" rIns="182880" bIns="45688" numCol="1" rtlCol="0" anchor="ctr" anchorCtr="1" compatLnSpc="1">
            <a:prstTxWarp prst="textNoShape">
              <a:avLst/>
            </a:prstTxWarp>
            <a:noAutofit/>
          </a:bodyPr>
          <a:lstStyle/>
          <a:p>
            <a:pPr algn="ctr">
              <a:lnSpc>
                <a:spcPct val="95000"/>
              </a:lnSpc>
              <a:spcBef>
                <a:spcPct val="30000"/>
              </a:spcBef>
              <a:buClr>
                <a:srgbClr val="FFFFFF"/>
              </a:buClr>
            </a:pPr>
            <a:endParaRPr lang="en-US" sz="22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200" b="1" dirty="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Multi-media</a:t>
            </a: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CD ROM</a:t>
            </a:r>
          </a:p>
          <a:p>
            <a:pPr algn="ctr">
              <a:lnSpc>
                <a:spcPct val="95000"/>
              </a:lnSpc>
              <a:spcBef>
                <a:spcPct val="30000"/>
              </a:spcBef>
              <a:buClr>
                <a:srgbClr val="FFFFFF"/>
              </a:buClr>
            </a:pPr>
            <a:endParaRPr lang="en-US" sz="22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2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200" b="1" dirty="0">
              <a:solidFill>
                <a:srgbClr val="FFFFFF"/>
              </a:solidFill>
              <a:effectLst>
                <a:outerShdw blurRad="38100" dist="38100" dir="2700000" algn="tl">
                  <a:srgbClr val="000000">
                    <a:alpha val="43137"/>
                  </a:srgbClr>
                </a:outerShdw>
              </a:effectLst>
              <a:latin typeface="+mj-lt"/>
            </a:endParaRPr>
          </a:p>
        </p:txBody>
      </p:sp>
      <p:pic>
        <p:nvPicPr>
          <p:cNvPr id="10" name="Picture 9" descr="PentMMX"/>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265053" y="2279556"/>
            <a:ext cx="1192876" cy="15253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13383" y="1371600"/>
            <a:ext cx="101822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mn-lt"/>
              </a:rPr>
              <a:t>1995</a:t>
            </a:r>
          </a:p>
        </p:txBody>
      </p:sp>
      <p:grpSp>
        <p:nvGrpSpPr>
          <p:cNvPr id="21" name="Group 20"/>
          <p:cNvGrpSpPr/>
          <p:nvPr/>
        </p:nvGrpSpPr>
        <p:grpSpPr>
          <a:xfrm>
            <a:off x="5340088" y="1371600"/>
            <a:ext cx="3950208" cy="5926024"/>
            <a:chOff x="5340088" y="1371600"/>
            <a:chExt cx="3950208" cy="5926024"/>
          </a:xfrm>
        </p:grpSpPr>
        <p:sp>
          <p:nvSpPr>
            <p:cNvPr id="19" name="Rounded Rectangle 18"/>
            <p:cNvSpPr/>
            <p:nvPr/>
          </p:nvSpPr>
          <p:spPr>
            <a:xfrm>
              <a:off x="5340088" y="2140408"/>
              <a:ext cx="3950208" cy="515721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76200" cap="flat" cmpd="sng" algn="ctr">
              <a:solidFill>
                <a:schemeClr val="accent1">
                  <a:lumMod val="60000"/>
                  <a:lumOff val="40000"/>
                </a:schemeClr>
              </a:solid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vert="horz" wrap="none" lIns="182880" tIns="45688" rIns="182880" bIns="45688" numCol="1" rtlCol="0" anchor="ctr" anchorCtr="1" compatLnSpc="1">
              <a:prstTxWarp prst="textNoShape">
                <a:avLst/>
              </a:prstTxWarp>
              <a:noAutofit/>
            </a:bodyPr>
            <a:lstStyle/>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Uncompromised</a:t>
              </a: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Mobility</a:t>
              </a:r>
              <a:endParaRPr lang="en-US" sz="2200" b="1" dirty="0">
                <a:solidFill>
                  <a:srgbClr val="FFFFFF"/>
                </a:solidFill>
                <a:effectLst>
                  <a:outerShdw blurRad="38100" dist="38100" dir="2700000" algn="tl">
                    <a:srgbClr val="000000">
                      <a:alpha val="43137"/>
                    </a:srgbClr>
                  </a:outerShdw>
                </a:effectLst>
                <a:latin typeface="+mj-lt"/>
              </a:endParaRPr>
            </a:p>
          </p:txBody>
        </p:sp>
        <p:pic>
          <p:nvPicPr>
            <p:cNvPr id="20" name="Picture 2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6691603" y="2255538"/>
              <a:ext cx="1304344" cy="152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744911" y="1371600"/>
              <a:ext cx="1018227"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mn-lt"/>
                </a:rPr>
                <a:t>2003</a:t>
              </a:r>
            </a:p>
          </p:txBody>
        </p:sp>
        <p:pic>
          <p:nvPicPr>
            <p:cNvPr id="16" name="Picture 15"/>
            <p:cNvPicPr>
              <a:picLocks noChangeAspect="1"/>
            </p:cNvPicPr>
            <p:nvPr/>
          </p:nvPicPr>
          <p:blipFill>
            <a:blip r:embed="rId6" cstate="screen">
              <a:lum bright="10000"/>
              <a:extLst>
                <a:ext uri="{28A0092B-C50C-407E-A947-70E740481C1C}">
                  <a14:useLocalDpi xmlns:a14="http://schemas.microsoft.com/office/drawing/2010/main"/>
                </a:ext>
              </a:extLst>
            </a:blip>
            <a:stretch>
              <a:fillRect/>
            </a:stretch>
          </p:blipFill>
          <p:spPr>
            <a:xfrm>
              <a:off x="6122124" y="5496521"/>
              <a:ext cx="2306624" cy="1645920"/>
            </a:xfrm>
            <a:prstGeom prst="rect">
              <a:avLst/>
            </a:prstGeom>
            <a:noFill/>
            <a:ln>
              <a:noFill/>
            </a:ln>
          </p:spPr>
        </p:pic>
      </p:grpSp>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25249" y="4907578"/>
            <a:ext cx="2413874" cy="2288353"/>
          </a:xfrm>
          <a:prstGeom prst="rect">
            <a:avLst/>
          </a:prstGeom>
        </p:spPr>
      </p:pic>
      <p:grpSp>
        <p:nvGrpSpPr>
          <p:cNvPr id="26" name="Group 25"/>
          <p:cNvGrpSpPr/>
          <p:nvPr/>
        </p:nvGrpSpPr>
        <p:grpSpPr>
          <a:xfrm>
            <a:off x="9851144" y="1371600"/>
            <a:ext cx="3950208" cy="5926024"/>
            <a:chOff x="9851144" y="1371600"/>
            <a:chExt cx="3950208" cy="5926024"/>
          </a:xfrm>
        </p:grpSpPr>
        <p:sp>
          <p:nvSpPr>
            <p:cNvPr id="23" name="TextBox 22"/>
            <p:cNvSpPr txBox="1"/>
            <p:nvPr/>
          </p:nvSpPr>
          <p:spPr>
            <a:xfrm>
              <a:off x="11109362" y="1371600"/>
              <a:ext cx="1223412" cy="584775"/>
            </a:xfrm>
            <a:prstGeom prst="rect">
              <a:avLst/>
            </a:prstGeom>
            <a:noFill/>
          </p:spPr>
          <p:txBody>
            <a:bodyPr wrap="none" rtlCol="0">
              <a:spAutoFit/>
            </a:bodyPr>
            <a:lstStyle/>
            <a:p>
              <a:r>
                <a:rPr lang="en-US" sz="3200" dirty="0" smtClean="0">
                  <a:solidFill>
                    <a:schemeClr val="bg1"/>
                  </a:solidFill>
                  <a:effectLst>
                    <a:outerShdw blurRad="38100" dist="38100" dir="2700000" algn="tl">
                      <a:srgbClr val="000000">
                        <a:alpha val="43137"/>
                      </a:srgbClr>
                    </a:outerShdw>
                  </a:effectLst>
                  <a:latin typeface="+mn-lt"/>
                </a:rPr>
                <a:t>2012+</a:t>
              </a:r>
            </a:p>
          </p:txBody>
        </p:sp>
        <p:grpSp>
          <p:nvGrpSpPr>
            <p:cNvPr id="22" name="Group 21"/>
            <p:cNvGrpSpPr/>
            <p:nvPr/>
          </p:nvGrpSpPr>
          <p:grpSpPr>
            <a:xfrm>
              <a:off x="9851144" y="2140408"/>
              <a:ext cx="3950208" cy="5157216"/>
              <a:chOff x="9851144" y="2140408"/>
              <a:chExt cx="3950208" cy="5157216"/>
            </a:xfrm>
          </p:grpSpPr>
          <p:sp>
            <p:nvSpPr>
              <p:cNvPr id="24" name="Rounded Rectangle 23"/>
              <p:cNvSpPr/>
              <p:nvPr/>
            </p:nvSpPr>
            <p:spPr>
              <a:xfrm>
                <a:off x="9851144" y="2140408"/>
                <a:ext cx="3950208" cy="515721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76200" cap="flat" cmpd="sng" algn="ctr">
                <a:solidFill>
                  <a:schemeClr val="accent1">
                    <a:lumMod val="60000"/>
                    <a:lumOff val="40000"/>
                  </a:schemeClr>
                </a:solidFill>
                <a:prstDash val="solid"/>
                <a:round/>
                <a:headEnd type="none" w="med" len="med"/>
                <a:tailEnd type="none" w="med" len="med"/>
              </a:ln>
              <a:effectLst/>
              <a:scene3d>
                <a:camera prst="orthographicFront">
                  <a:rot lat="0" lon="0" rev="0"/>
                </a:camera>
                <a:lightRig rig="contrasting" dir="t">
                  <a:rot lat="0" lon="0" rev="1500000"/>
                </a:lightRig>
              </a:scene3d>
              <a:sp3d prstMaterial="metal">
                <a:bevelT w="88900" h="88900"/>
              </a:sp3d>
            </p:spPr>
            <p:txBody>
              <a:bodyPr vert="horz" wrap="none" lIns="182880" tIns="45688" rIns="182880" bIns="45688" numCol="1" rtlCol="0" anchor="t" anchorCtr="1" compatLnSpc="1">
                <a:prstTxWarp prst="textNoShape">
                  <a:avLst/>
                </a:prstTxWarp>
                <a:noAutofit/>
              </a:bodyPr>
              <a:lstStyle/>
              <a:p>
                <a:pPr algn="ctr">
                  <a:lnSpc>
                    <a:spcPct val="95000"/>
                  </a:lnSpc>
                  <a:spcBef>
                    <a:spcPct val="30000"/>
                  </a:spcBef>
                  <a:buClr>
                    <a:srgbClr val="FFFFFF"/>
                  </a:buClr>
                </a:pPr>
                <a:endParaRPr lang="en-US" sz="20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000" b="1" dirty="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0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0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endParaRPr lang="en-US" sz="2000" b="1" dirty="0" smtClean="0">
                  <a:solidFill>
                    <a:srgbClr val="FFFFFF"/>
                  </a:solidFill>
                  <a:effectLst>
                    <a:outerShdw blurRad="38100" dist="38100" dir="2700000" algn="tl">
                      <a:srgbClr val="000000">
                        <a:alpha val="43137"/>
                      </a:srgbClr>
                    </a:outerShdw>
                  </a:effectLst>
                  <a:latin typeface="+mj-lt"/>
                </a:endParaRP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Ultra Thin</a:t>
                </a: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Ultra Responsive</a:t>
                </a: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Ultra Secure</a:t>
                </a:r>
              </a:p>
              <a:p>
                <a:pPr algn="ctr">
                  <a:lnSpc>
                    <a:spcPct val="95000"/>
                  </a:lnSpc>
                  <a:spcBef>
                    <a:spcPct val="30000"/>
                  </a:spcBef>
                  <a:buClr>
                    <a:srgbClr val="FFFFFF"/>
                  </a:buClr>
                </a:pPr>
                <a:r>
                  <a:rPr lang="en-US" sz="2200" b="1" dirty="0" smtClean="0">
                    <a:solidFill>
                      <a:srgbClr val="FFFFFF"/>
                    </a:solidFill>
                    <a:effectLst>
                      <a:outerShdw blurRad="38100" dist="38100" dir="2700000" algn="tl">
                        <a:srgbClr val="000000">
                          <a:alpha val="43137"/>
                        </a:srgbClr>
                      </a:outerShdw>
                    </a:effectLst>
                    <a:latin typeface="+mj-lt"/>
                  </a:rPr>
                  <a:t>Ultra Connected</a:t>
                </a:r>
              </a:p>
            </p:txBody>
          </p:sp>
          <p:sp>
            <p:nvSpPr>
              <p:cNvPr id="17" name="TextBox 16"/>
              <p:cNvSpPr txBox="1"/>
              <p:nvPr/>
            </p:nvSpPr>
            <p:spPr>
              <a:xfrm>
                <a:off x="10382250" y="2933700"/>
                <a:ext cx="287655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mj-lt"/>
                  </a:rPr>
                  <a:t>Ultrabook™</a:t>
                </a:r>
                <a:endParaRPr lang="en-US" sz="4000" b="1" dirty="0">
                  <a:solidFill>
                    <a:schemeClr val="bg1"/>
                  </a:solidFill>
                  <a:effectLst>
                    <a:outerShdw blurRad="38100" dist="38100" dir="2700000" algn="tl">
                      <a:srgbClr val="000000">
                        <a:alpha val="43137"/>
                      </a:srgbClr>
                    </a:outerShdw>
                  </a:effectLst>
                  <a:latin typeface="+mj-lt"/>
                </a:endParaRPr>
              </a:p>
            </p:txBody>
          </p:sp>
          <p:pic>
            <p:nvPicPr>
              <p:cNvPr id="25" name="Picture 2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22835" y="6158880"/>
                <a:ext cx="2262700" cy="1094328"/>
              </a:xfrm>
              <a:prstGeom prst="rect">
                <a:avLst/>
              </a:prstGeom>
              <a:effectLst>
                <a:outerShdw blurRad="266700" dist="177800" algn="l" rotWithShape="0">
                  <a:prstClr val="black">
                    <a:alpha val="77000"/>
                  </a:prstClr>
                </a:outerShdw>
              </a:effectLst>
            </p:spPr>
          </p:pic>
        </p:grpSp>
      </p:grpSp>
    </p:spTree>
    <p:extLst>
      <p:ext uri="{BB962C8B-B14F-4D97-AF65-F5344CB8AC3E}">
        <p14:creationId xmlns:p14="http://schemas.microsoft.com/office/powerpoint/2010/main" val="780402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rot="10800000" flipV="1">
            <a:off x="0" y="7969935"/>
            <a:ext cx="138430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000" dirty="0" smtClean="0">
                <a:solidFill>
                  <a:schemeClr val="bg1"/>
                </a:solidFill>
                <a:latin typeface="Neo Sans Intel" pitchFamily="34" charset="0"/>
                <a:ea typeface="Calibri" pitchFamily="34" charset="0"/>
                <a:cs typeface="Arial" pitchFamily="34" charset="0"/>
              </a:rPr>
              <a:t>Projected Features</a:t>
            </a:r>
            <a:r>
              <a:rPr lang="en-US" sz="1000" dirty="0" smtClean="0">
                <a:solidFill>
                  <a:schemeClr val="bg1"/>
                </a:solidFill>
                <a:latin typeface="Neo Sans Intel" pitchFamily="34" charset="0"/>
                <a:cs typeface="Arial" pitchFamily="34" charset="0"/>
              </a:rPr>
              <a:t> </a:t>
            </a:r>
            <a:endParaRPr lang="en-US" dirty="0" smtClean="0">
              <a:solidFill>
                <a:schemeClr val="bg1"/>
              </a:solidFill>
              <a:latin typeface="Neo Sans Intel" pitchFamily="34" charset="0"/>
              <a:cs typeface="Arial" pitchFamily="34" charset="0"/>
            </a:endParaRPr>
          </a:p>
        </p:txBody>
      </p:sp>
      <p:sp>
        <p:nvSpPr>
          <p:cNvPr id="23" name="Title 2"/>
          <p:cNvSpPr txBox="1">
            <a:spLocks/>
          </p:cNvSpPr>
          <p:nvPr/>
        </p:nvSpPr>
        <p:spPr>
          <a:xfrm>
            <a:off x="733108" y="1784540"/>
            <a:ext cx="13167360" cy="1371600"/>
          </a:xfrm>
          <a:prstGeom prst="rect">
            <a:avLst/>
          </a:prstGeom>
        </p:spPr>
        <p:txBody>
          <a:bodyPr/>
          <a:lstStyle/>
          <a:p>
            <a:pPr marL="0" marR="0" lvl="1" indent="0" algn="ctr" defTabSz="914400" rtl="0" eaLnBrk="1" fontAlgn="base" latinLnBrk="0" hangingPunct="1">
              <a:lnSpc>
                <a:spcPct val="90000"/>
              </a:lnSpc>
              <a:spcBef>
                <a:spcPct val="0"/>
              </a:spcBef>
              <a:spcAft>
                <a:spcPct val="0"/>
              </a:spcAft>
              <a:buClrTx/>
              <a:buSzTx/>
              <a:buFontTx/>
              <a:buNone/>
              <a:tabLst/>
              <a:defRPr/>
            </a:pPr>
            <a:r>
              <a:rPr kumimoji="0" lang="en-US" sz="4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Neo Sans Intel Medium" pitchFamily="34" charset="0"/>
                <a:cs typeface="Arial" charset="0"/>
              </a:rPr>
              <a:t>The Ultrabook™</a:t>
            </a:r>
            <a:br>
              <a:rPr kumimoji="0" lang="en-US" sz="4600" b="0"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Neo Sans Intel Medium" pitchFamily="34" charset="0"/>
                <a:cs typeface="Arial" charset="0"/>
              </a:rPr>
            </a:br>
            <a:r>
              <a:rPr kumimoji="0" lang="en-US" sz="3700" b="0" i="1"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Neo Sans Intel" pitchFamily="34" charset="0"/>
                <a:cs typeface="Arial" charset="0"/>
              </a:rPr>
              <a:t>Beyond Thin</a:t>
            </a:r>
            <a:r>
              <a:rPr kumimoji="0" lang="en-US" sz="3700" b="0" i="1" u="none" strike="noStrike" kern="0" cap="none" spc="0" normalizeH="0" noProof="0" dirty="0" smtClean="0">
                <a:ln>
                  <a:noFill/>
                </a:ln>
                <a:solidFill>
                  <a:schemeClr val="bg1"/>
                </a:solidFill>
                <a:effectLst>
                  <a:outerShdw blurRad="38100" dist="38100" dir="2700000" algn="tl">
                    <a:srgbClr val="000000"/>
                  </a:outerShdw>
                </a:effectLst>
                <a:uLnTx/>
                <a:uFillTx/>
                <a:latin typeface="Neo Sans Intel" pitchFamily="34" charset="0"/>
                <a:cs typeface="Arial" charset="0"/>
              </a:rPr>
              <a:t> and Light</a:t>
            </a:r>
            <a:endParaRPr kumimoji="0" lang="en-US" sz="4600" b="0" i="1" u="none" strike="noStrike" kern="0" cap="none" spc="0" normalizeH="0" baseline="0" noProof="0" dirty="0">
              <a:ln>
                <a:noFill/>
              </a:ln>
              <a:solidFill>
                <a:schemeClr val="bg1"/>
              </a:solidFill>
              <a:effectLst>
                <a:outerShdw blurRad="38100" dist="38100" dir="2700000" algn="tl">
                  <a:srgbClr val="000000"/>
                </a:outerShdw>
              </a:effectLst>
              <a:uLnTx/>
              <a:uFillTx/>
              <a:latin typeface="Neo Sans Intel Medium" pitchFamily="34" charset="0"/>
              <a:cs typeface="Arial" charset="0"/>
            </a:endParaRPr>
          </a:p>
        </p:txBody>
      </p:sp>
      <p:grpSp>
        <p:nvGrpSpPr>
          <p:cNvPr id="38" name="Group 37"/>
          <p:cNvGrpSpPr/>
          <p:nvPr/>
        </p:nvGrpSpPr>
        <p:grpSpPr>
          <a:xfrm>
            <a:off x="445725" y="3694374"/>
            <a:ext cx="3086369" cy="2678915"/>
            <a:chOff x="571231" y="602167"/>
            <a:chExt cx="4240444" cy="3507983"/>
          </a:xfrm>
        </p:grpSpPr>
        <p:sp>
          <p:nvSpPr>
            <p:cNvPr id="39" name="Rounded Rectangle 38"/>
            <p:cNvSpPr/>
            <p:nvPr/>
          </p:nvSpPr>
          <p:spPr bwMode="auto">
            <a:xfrm>
              <a:off x="571231" y="602167"/>
              <a:ext cx="4240444" cy="2772936"/>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76200" cap="flat" cmpd="sng" algn="ctr">
              <a:solidFill>
                <a:schemeClr val="accent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0" name="TextBox 39"/>
            <p:cNvSpPr txBox="1"/>
            <p:nvPr/>
          </p:nvSpPr>
          <p:spPr>
            <a:xfrm>
              <a:off x="643345" y="3431113"/>
              <a:ext cx="4096216" cy="679037"/>
            </a:xfrm>
            <a:prstGeom prst="rect">
              <a:avLst/>
            </a:prstGeom>
            <a:noFill/>
          </p:spPr>
          <p:txBody>
            <a:bodyPr wrap="none" rtlCol="0">
              <a:noAutofit/>
            </a:bodyPr>
            <a:lstStyle/>
            <a:p>
              <a:pPr algn="ctr"/>
              <a:r>
                <a:rPr lang="en-US" sz="2400" dirty="0" smtClean="0">
                  <a:solidFill>
                    <a:schemeClr val="bg1"/>
                  </a:solidFill>
                  <a:effectLst>
                    <a:outerShdw blurRad="38100" dist="38100" dir="2700000" algn="tl">
                      <a:srgbClr val="000000">
                        <a:alpha val="43137"/>
                      </a:srgbClr>
                    </a:outerShdw>
                  </a:effectLst>
                  <a:latin typeface="+mj-lt"/>
                </a:rPr>
                <a:t>PERFORMANCE</a:t>
              </a:r>
              <a:endParaRPr lang="en-US" sz="2400" dirty="0">
                <a:solidFill>
                  <a:schemeClr val="bg1"/>
                </a:solidFill>
                <a:effectLst>
                  <a:outerShdw blurRad="38100" dist="38100" dir="2700000" algn="tl">
                    <a:srgbClr val="000000">
                      <a:alpha val="43137"/>
                    </a:srgbClr>
                  </a:outerShdw>
                </a:effectLst>
                <a:latin typeface="+mj-lt"/>
              </a:endParaRPr>
            </a:p>
          </p:txBody>
        </p:sp>
      </p:grpSp>
      <p:grpSp>
        <p:nvGrpSpPr>
          <p:cNvPr id="41" name="Group 40"/>
          <p:cNvGrpSpPr/>
          <p:nvPr/>
        </p:nvGrpSpPr>
        <p:grpSpPr>
          <a:xfrm>
            <a:off x="7518817" y="3694374"/>
            <a:ext cx="3090672" cy="2679192"/>
            <a:chOff x="9813732" y="602167"/>
            <a:chExt cx="4240444" cy="3507983"/>
          </a:xfrm>
        </p:grpSpPr>
        <p:sp>
          <p:nvSpPr>
            <p:cNvPr id="42" name="Rounded Rectangle 41"/>
            <p:cNvSpPr/>
            <p:nvPr/>
          </p:nvSpPr>
          <p:spPr bwMode="auto">
            <a:xfrm>
              <a:off x="9813732" y="602167"/>
              <a:ext cx="4240444" cy="2772936"/>
            </a:xfrm>
            <a:prstGeom prst="roundRect">
              <a:avLst/>
            </a:prstGeom>
            <a:blipFill dpi="0" rotWithShape="1">
              <a:blip r:embed="rId4" cstate="screen">
                <a:extLst>
                  <a:ext uri="{28A0092B-C50C-407E-A947-70E740481C1C}">
                    <a14:useLocalDpi xmlns:a14="http://schemas.microsoft.com/office/drawing/2010/main"/>
                  </a:ext>
                </a:extLst>
              </a:blip>
              <a:srcRect/>
              <a:stretch>
                <a:fillRect/>
              </a:stretch>
            </a:blipFill>
            <a:ln w="76200" cap="flat" cmpd="sng" algn="ctr">
              <a:solidFill>
                <a:schemeClr val="accent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3" name="TextBox 42"/>
            <p:cNvSpPr txBox="1"/>
            <p:nvPr/>
          </p:nvSpPr>
          <p:spPr>
            <a:xfrm>
              <a:off x="10360764" y="3431113"/>
              <a:ext cx="3146380" cy="679037"/>
            </a:xfrm>
            <a:prstGeom prst="rect">
              <a:avLst/>
            </a:prstGeom>
            <a:noFill/>
          </p:spPr>
          <p:txBody>
            <a:bodyPr wrap="none" rtlCol="0">
              <a:noAutofit/>
            </a:bodyPr>
            <a:lstStyle/>
            <a:p>
              <a:pPr algn="ctr"/>
              <a:r>
                <a:rPr lang="en-US" sz="2400" dirty="0" smtClean="0">
                  <a:solidFill>
                    <a:schemeClr val="bg1"/>
                  </a:solidFill>
                  <a:effectLst>
                    <a:outerShdw blurRad="38100" dist="38100" dir="2700000" algn="tl">
                      <a:srgbClr val="000000">
                        <a:alpha val="43137"/>
                      </a:srgbClr>
                    </a:outerShdw>
                  </a:effectLst>
                  <a:latin typeface="+mj-lt"/>
                </a:rPr>
                <a:t>SECURE</a:t>
              </a:r>
              <a:endParaRPr lang="en-US" sz="2400" dirty="0">
                <a:solidFill>
                  <a:schemeClr val="bg1"/>
                </a:solidFill>
                <a:effectLst>
                  <a:outerShdw blurRad="38100" dist="38100" dir="2700000" algn="tl">
                    <a:srgbClr val="000000">
                      <a:alpha val="43137"/>
                    </a:srgbClr>
                  </a:outerShdw>
                </a:effectLst>
                <a:latin typeface="+mj-lt"/>
              </a:endParaRPr>
            </a:p>
          </p:txBody>
        </p:sp>
      </p:grpSp>
      <p:grpSp>
        <p:nvGrpSpPr>
          <p:cNvPr id="44" name="Group 43"/>
          <p:cNvGrpSpPr/>
          <p:nvPr/>
        </p:nvGrpSpPr>
        <p:grpSpPr>
          <a:xfrm>
            <a:off x="3938009" y="3694374"/>
            <a:ext cx="3090672" cy="2679192"/>
            <a:chOff x="5193042" y="602167"/>
            <a:chExt cx="4240444" cy="3507983"/>
          </a:xfrm>
        </p:grpSpPr>
        <p:sp>
          <p:nvSpPr>
            <p:cNvPr id="45" name="Rounded Rectangle 44"/>
            <p:cNvSpPr/>
            <p:nvPr/>
          </p:nvSpPr>
          <p:spPr bwMode="auto">
            <a:xfrm>
              <a:off x="5193042" y="602167"/>
              <a:ext cx="4240444" cy="2772936"/>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w="76200" cap="flat" cmpd="sng" algn="ctr">
              <a:solidFill>
                <a:schemeClr val="accent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6" name="TextBox 45"/>
            <p:cNvSpPr txBox="1"/>
            <p:nvPr/>
          </p:nvSpPr>
          <p:spPr>
            <a:xfrm>
              <a:off x="5847578" y="3431113"/>
              <a:ext cx="2931372" cy="679037"/>
            </a:xfrm>
            <a:prstGeom prst="rect">
              <a:avLst/>
            </a:prstGeom>
            <a:noFill/>
          </p:spPr>
          <p:txBody>
            <a:bodyPr wrap="none" rtlCol="0">
              <a:noAutofit/>
            </a:bodyPr>
            <a:lstStyle/>
            <a:p>
              <a:pPr algn="ctr"/>
              <a:r>
                <a:rPr lang="en-US" sz="2400" dirty="0" smtClean="0">
                  <a:solidFill>
                    <a:schemeClr val="bg1"/>
                  </a:solidFill>
                  <a:effectLst>
                    <a:outerShdw blurRad="38100" dist="38100" dir="2700000" algn="tl">
                      <a:srgbClr val="000000">
                        <a:alpha val="43137"/>
                      </a:srgbClr>
                    </a:outerShdw>
                  </a:effectLst>
                  <a:latin typeface="+mj-lt"/>
                </a:rPr>
                <a:t>RESPONSIVE</a:t>
              </a:r>
              <a:endParaRPr lang="en-US" sz="2400" dirty="0">
                <a:solidFill>
                  <a:schemeClr val="bg1"/>
                </a:solidFill>
                <a:effectLst>
                  <a:outerShdw blurRad="38100" dist="38100" dir="2700000" algn="tl">
                    <a:srgbClr val="000000">
                      <a:alpha val="43137"/>
                    </a:srgbClr>
                  </a:outerShdw>
                </a:effectLst>
                <a:latin typeface="+mj-lt"/>
              </a:endParaRPr>
            </a:p>
          </p:txBody>
        </p:sp>
      </p:grpSp>
      <p:grpSp>
        <p:nvGrpSpPr>
          <p:cNvPr id="47" name="Group 46"/>
          <p:cNvGrpSpPr/>
          <p:nvPr/>
        </p:nvGrpSpPr>
        <p:grpSpPr>
          <a:xfrm>
            <a:off x="11167512" y="3694374"/>
            <a:ext cx="3090672" cy="2559023"/>
            <a:chOff x="571231" y="4345264"/>
            <a:chExt cx="4240444" cy="3197775"/>
          </a:xfrm>
        </p:grpSpPr>
        <p:sp>
          <p:nvSpPr>
            <p:cNvPr id="48" name="Rounded Rectangle 47"/>
            <p:cNvSpPr/>
            <p:nvPr/>
          </p:nvSpPr>
          <p:spPr bwMode="auto">
            <a:xfrm>
              <a:off x="571231" y="4345264"/>
              <a:ext cx="4240444" cy="2650928"/>
            </a:xfrm>
            <a:prstGeom prst="roundRect">
              <a:avLst/>
            </a:prstGeom>
            <a:blipFill dpi="0" rotWithShape="1">
              <a:blip r:embed="rId6" cstate="screen">
                <a:extLst>
                  <a:ext uri="{28A0092B-C50C-407E-A947-70E740481C1C}">
                    <a14:useLocalDpi xmlns:a14="http://schemas.microsoft.com/office/drawing/2010/main"/>
                  </a:ext>
                </a:extLst>
              </a:blip>
              <a:srcRect/>
              <a:stretch>
                <a:fillRect/>
              </a:stretch>
            </a:blipFill>
            <a:ln w="76200" cap="flat" cmpd="sng" algn="ctr">
              <a:solidFill>
                <a:schemeClr val="accent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9" name="TextBox 48"/>
            <p:cNvSpPr txBox="1"/>
            <p:nvPr/>
          </p:nvSpPr>
          <p:spPr>
            <a:xfrm>
              <a:off x="612450" y="7047485"/>
              <a:ext cx="4158007" cy="495554"/>
            </a:xfrm>
            <a:prstGeom prst="rect">
              <a:avLst/>
            </a:prstGeom>
            <a:noFill/>
          </p:spPr>
          <p:txBody>
            <a:bodyPr wrap="none" rtlCol="0">
              <a:noAutofit/>
            </a:bodyPr>
            <a:lstStyle/>
            <a:p>
              <a:pPr algn="ctr"/>
              <a:r>
                <a:rPr lang="en-US" sz="2400" dirty="0" smtClean="0">
                  <a:solidFill>
                    <a:schemeClr val="bg1"/>
                  </a:solidFill>
                  <a:effectLst>
                    <a:outerShdw blurRad="38100" dist="38100" dir="2700000" algn="tl">
                      <a:srgbClr val="000000">
                        <a:alpha val="43137"/>
                      </a:srgbClr>
                    </a:outerShdw>
                  </a:effectLst>
                  <a:latin typeface="+mj-lt"/>
                </a:rPr>
                <a:t>POWER / BATTERY LIFE</a:t>
              </a:r>
              <a:endParaRPr lang="en-US" sz="2400" dirty="0">
                <a:solidFill>
                  <a:schemeClr val="bg1"/>
                </a:solidFill>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201613029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421" y="4820348"/>
            <a:ext cx="3755644" cy="1144929"/>
          </a:xfrm>
          <a:prstGeom prst="rect">
            <a:avLst/>
          </a:prstGeom>
          <a:noFill/>
        </p:spPr>
        <p:txBody>
          <a:bodyPr wrap="none" rtlCol="0">
            <a:spAutoFit/>
          </a:bodyPr>
          <a:lstStyle/>
          <a:p>
            <a:pPr algn="ctr" defTabSz="914400" fontAlgn="base">
              <a:lnSpc>
                <a:spcPct val="90000"/>
              </a:lnSpc>
              <a:spcBef>
                <a:spcPct val="0"/>
              </a:spcBef>
              <a:spcAft>
                <a:spcPct val="0"/>
              </a:spcAft>
            </a:pPr>
            <a:r>
              <a:rPr lang="en-US" sz="2800" dirty="0">
                <a:solidFill>
                  <a:srgbClr val="FFFFFF"/>
                </a:solidFill>
                <a:effectLst>
                  <a:outerShdw blurRad="38100" dist="38100" dir="2700000" algn="tl">
                    <a:srgbClr val="000000">
                      <a:alpha val="43137"/>
                    </a:srgbClr>
                  </a:outerShdw>
                </a:effectLst>
                <a:latin typeface="+mn-lt"/>
              </a:rPr>
              <a:t>Intel® Quick Sync Video</a:t>
            </a:r>
          </a:p>
          <a:p>
            <a:pPr algn="ctr" defTabSz="914400" fontAlgn="base">
              <a:lnSpc>
                <a:spcPct val="90000"/>
              </a:lnSpc>
              <a:spcBef>
                <a:spcPct val="0"/>
              </a:spcBef>
              <a:spcAft>
                <a:spcPct val="0"/>
              </a:spcAft>
            </a:pPr>
            <a:r>
              <a:rPr lang="en-US" sz="4800" dirty="0">
                <a:solidFill>
                  <a:srgbClr val="FFFFFF"/>
                </a:solidFill>
                <a:effectLst>
                  <a:outerShdw blurRad="38100" dist="38100" dir="2700000" algn="tl">
                    <a:srgbClr val="000000">
                      <a:alpha val="43137"/>
                    </a:srgbClr>
                  </a:outerShdw>
                </a:effectLst>
                <a:latin typeface="+mn-lt"/>
              </a:rPr>
              <a:t>TECHNOLOGY</a:t>
            </a:r>
            <a:endParaRPr lang="en-US" sz="7200" dirty="0">
              <a:solidFill>
                <a:srgbClr val="FFFFFF"/>
              </a:solidFill>
              <a:effectLst>
                <a:outerShdw blurRad="38100" dist="38100" dir="2700000" algn="tl">
                  <a:srgbClr val="000000">
                    <a:alpha val="43137"/>
                  </a:srgbClr>
                </a:outerShdw>
              </a:effectLst>
              <a:latin typeface="+mn-lt"/>
            </a:endParaRPr>
          </a:p>
        </p:txBody>
      </p:sp>
      <p:grpSp>
        <p:nvGrpSpPr>
          <p:cNvPr id="3" name="Group 2"/>
          <p:cNvGrpSpPr/>
          <p:nvPr/>
        </p:nvGrpSpPr>
        <p:grpSpPr>
          <a:xfrm>
            <a:off x="264202" y="1581395"/>
            <a:ext cx="4628096" cy="5657605"/>
            <a:chOff x="5269190" y="2054002"/>
            <a:chExt cx="3950598" cy="4829399"/>
          </a:xfrm>
        </p:grpSpPr>
        <p:sp>
          <p:nvSpPr>
            <p:cNvPr id="4" name="Rectangle 3"/>
            <p:cNvSpPr/>
            <p:nvPr/>
          </p:nvSpPr>
          <p:spPr>
            <a:xfrm>
              <a:off x="5714379" y="2054002"/>
              <a:ext cx="3090308" cy="2117823"/>
            </a:xfrm>
            <a:prstGeom prst="rect">
              <a:avLst/>
            </a:prstGeom>
            <a:gradFill>
              <a:gsLst>
                <a:gs pos="0">
                  <a:sysClr val="windowText" lastClr="000000">
                    <a:alpha val="0"/>
                  </a:sysClr>
                </a:gs>
                <a:gs pos="50000">
                  <a:schemeClr val="accent1"/>
                </a:gs>
                <a:gs pos="100000">
                  <a:schemeClr val="accent1"/>
                </a:gs>
              </a:gsLst>
              <a:lin ang="5400000" scaled="0"/>
            </a:gradFill>
          </p:spPr>
          <p:txBody>
            <a:bodyPr wrap="none" rtlCol="0" anchor="ctr">
              <a:noAutofit/>
            </a:bodyPr>
            <a:lstStyle/>
            <a:p>
              <a:pPr algn="ctr"/>
              <a:endParaRPr lang="en-US" dirty="0">
                <a:solidFill>
                  <a:prstClr val="white"/>
                </a:solidFill>
                <a:latin typeface="Neo Sans Intel"/>
              </a:endParaRPr>
            </a:p>
          </p:txBody>
        </p:sp>
        <p:sp>
          <p:nvSpPr>
            <p:cNvPr id="5" name="Rounded Rectangle 4"/>
            <p:cNvSpPr/>
            <p:nvPr/>
          </p:nvSpPr>
          <p:spPr>
            <a:xfrm>
              <a:off x="5269190" y="3182939"/>
              <a:ext cx="3950598" cy="3700462"/>
            </a:xfrm>
            <a:prstGeom prst="roundRect">
              <a:avLst>
                <a:gd name="adj" fmla="val 6867"/>
              </a:avLst>
            </a:prstGeom>
            <a:blipFill>
              <a:blip r:embed="rId3" cstate="print">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tretch>
                <a:fillRect/>
              </a:stretch>
            </a:blipFill>
            <a:ln>
              <a:noFill/>
            </a:ln>
            <a:effectLst>
              <a:glow rad="228600">
                <a:schemeClr val="accent1">
                  <a:satMod val="175000"/>
                  <a:alpha val="40000"/>
                </a:schemeClr>
              </a:glow>
              <a:outerShdw blurRad="190500" dist="190500" dir="10800000" algn="r" rotWithShape="0">
                <a:prstClr val="black">
                  <a:alpha val="75000"/>
                </a:prstClr>
              </a:outerShdw>
            </a:effectLst>
            <a:scene3d>
              <a:camera prst="orthographicFront">
                <a:rot lat="0" lon="0" rev="0"/>
              </a:camera>
              <a:lightRig rig="contrasting" dir="t">
                <a:rot lat="0" lon="0" rev="1500000"/>
              </a:lightRig>
            </a:scene3d>
            <a:sp3d prstMaterial="metal"/>
          </p:spPr>
          <p:txBody>
            <a:bodyPr wrap="square" rtlCol="0" anchor="ctr">
              <a:noAutofit/>
            </a:bodyPr>
            <a:lstStyle/>
            <a:p>
              <a:pPr algn="ctr"/>
              <a:endParaRPr lang="en-US" sz="2400" dirty="0">
                <a:solidFill>
                  <a:prstClr val="white"/>
                </a:solidFill>
                <a:effectLst>
                  <a:outerShdw blurRad="38100" dist="38100" dir="2700000" algn="tl">
                    <a:srgbClr val="000000">
                      <a:alpha val="43137"/>
                    </a:srgbClr>
                  </a:outerShdw>
                </a:effectLst>
                <a:latin typeface="Neo Sans Intel Medium"/>
              </a:endParaRPr>
            </a:p>
          </p:txBody>
        </p:sp>
        <p:sp>
          <p:nvSpPr>
            <p:cNvPr id="6" name="TextBox 5"/>
            <p:cNvSpPr txBox="1"/>
            <p:nvPr/>
          </p:nvSpPr>
          <p:spPr>
            <a:xfrm>
              <a:off x="6467742" y="2484695"/>
              <a:ext cx="1417877" cy="604260"/>
            </a:xfrm>
            <a:prstGeom prst="rect">
              <a:avLst/>
            </a:prstGeom>
            <a:noFill/>
            <a:effectLst>
              <a:glow rad="736600">
                <a:schemeClr val="bg2">
                  <a:lumMod val="95000"/>
                  <a:lumOff val="5000"/>
                  <a:alpha val="74000"/>
                </a:schemeClr>
              </a:glow>
            </a:effectLst>
          </p:spPr>
          <p:txBody>
            <a:bodyPr wrap="none" rtlCol="0">
              <a:spAutoFit/>
            </a:bodyPr>
            <a:lstStyle/>
            <a:p>
              <a:r>
                <a:rPr lang="en-US" sz="4000" dirty="0" smtClean="0">
                  <a:solidFill>
                    <a:prstClr val="white"/>
                  </a:solidFill>
                  <a:effectLst>
                    <a:outerShdw blurRad="292100" dist="152400" dir="10800000" sx="96000" sy="96000" algn="r" rotWithShape="0">
                      <a:prstClr val="black"/>
                    </a:outerShdw>
                  </a:effectLst>
                  <a:latin typeface="Neo Sans Intel Medium"/>
                </a:rPr>
                <a:t>MEDIA</a:t>
              </a:r>
            </a:p>
          </p:txBody>
        </p:sp>
      </p:gr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1063" y="3306904"/>
            <a:ext cx="4270678" cy="3741197"/>
          </a:xfrm>
          <a:prstGeom prst="rect">
            <a:avLst/>
          </a:prstGeom>
        </p:spPr>
      </p:pic>
      <p:sp>
        <p:nvSpPr>
          <p:cNvPr id="8" name="Rectangle 7"/>
          <p:cNvSpPr/>
          <p:nvPr/>
        </p:nvSpPr>
        <p:spPr>
          <a:xfrm>
            <a:off x="53379" y="7927319"/>
            <a:ext cx="3942105" cy="246221"/>
          </a:xfrm>
          <a:prstGeom prst="rect">
            <a:avLst/>
          </a:prstGeom>
        </p:spPr>
        <p:txBody>
          <a:bodyPr wrap="none" lIns="91440" tIns="45720" rIns="91440" bIns="45720">
            <a:spAutoFit/>
          </a:bodyPr>
          <a:lstStyle/>
          <a:p>
            <a:r>
              <a:rPr lang="en-US" sz="1000" dirty="0">
                <a:solidFill>
                  <a:prstClr val="white"/>
                </a:solidFill>
                <a:latin typeface="Neo Sans Intel"/>
              </a:rPr>
              <a:t>Other brands and names are the property of their respective owners.</a:t>
            </a:r>
          </a:p>
        </p:txBody>
      </p:sp>
      <p:pic>
        <p:nvPicPr>
          <p:cNvPr id="9" name="Picture 8" descr="WiDi_LOGO.png"/>
          <p:cNvPicPr>
            <a:picLocks noChangeAspect="1"/>
          </p:cNvPicPr>
          <p:nvPr/>
        </p:nvPicPr>
        <p:blipFill>
          <a:blip r:embed="rId6" cstate="screen"/>
          <a:stretch>
            <a:fillRect/>
          </a:stretch>
        </p:blipFill>
        <p:spPr>
          <a:xfrm>
            <a:off x="5476952" y="904164"/>
            <a:ext cx="3220999" cy="3489416"/>
          </a:xfrm>
          <a:prstGeom prst="roundRect">
            <a:avLst/>
          </a:prstGeom>
          <a:ln w="76200">
            <a:noFill/>
          </a:ln>
          <a:effectLst>
            <a:outerShdw blurRad="393700" dist="469900" dir="8580000" algn="t" rotWithShape="0">
              <a:prstClr val="black">
                <a:alpha val="40000"/>
              </a:prstClr>
            </a:outerShdw>
          </a:effectLst>
        </p:spPr>
      </p:pic>
      <p:grpSp>
        <p:nvGrpSpPr>
          <p:cNvPr id="30" name="Group 29"/>
          <p:cNvGrpSpPr/>
          <p:nvPr/>
        </p:nvGrpSpPr>
        <p:grpSpPr>
          <a:xfrm>
            <a:off x="9300117" y="520532"/>
            <a:ext cx="4857835" cy="5461569"/>
            <a:chOff x="9054790" y="1139953"/>
            <a:chExt cx="5452947" cy="6130642"/>
          </a:xfrm>
        </p:grpSpPr>
        <p:sp>
          <p:nvSpPr>
            <p:cNvPr id="29" name="Rounded Rectangle 28"/>
            <p:cNvSpPr/>
            <p:nvPr/>
          </p:nvSpPr>
          <p:spPr bwMode="auto">
            <a:xfrm>
              <a:off x="9054790" y="1683834"/>
              <a:ext cx="5452947" cy="5586761"/>
            </a:xfrm>
            <a:prstGeom prst="roundRect">
              <a:avLst>
                <a:gd name="adj" fmla="val 685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38100" cap="flat" cmpd="sng" algn="ctr">
              <a:solidFill>
                <a:schemeClr val="tx1"/>
              </a:solid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endParaRPr>
            </a:p>
          </p:txBody>
        </p:sp>
        <p:grpSp>
          <p:nvGrpSpPr>
            <p:cNvPr id="28" name="Group 27"/>
            <p:cNvGrpSpPr/>
            <p:nvPr/>
          </p:nvGrpSpPr>
          <p:grpSpPr>
            <a:xfrm>
              <a:off x="9075056" y="1139953"/>
              <a:ext cx="5327422" cy="5984620"/>
              <a:chOff x="8328245" y="706112"/>
              <a:chExt cx="6074233" cy="6823558"/>
            </a:xfrm>
          </p:grpSpPr>
          <p:pic>
            <p:nvPicPr>
              <p:cNvPr id="10"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34016" y="2348383"/>
                <a:ext cx="1331754" cy="905098"/>
              </a:xfrm>
              <a:prstGeom prst="rect">
                <a:avLst/>
              </a:prstGeom>
              <a:noFill/>
              <a:ln w="9525">
                <a:noFill/>
                <a:miter lim="800000"/>
                <a:headEnd/>
                <a:tailEnd/>
              </a:ln>
              <a:effectLst>
                <a:outerShdw blurRad="317500" dist="330200" dir="7620000" algn="ctr" rotWithShape="0">
                  <a:srgbClr val="000000">
                    <a:alpha val="43137"/>
                  </a:srgbClr>
                </a:outerShdw>
              </a:effectLst>
            </p:spPr>
          </p:pic>
          <p:grpSp>
            <p:nvGrpSpPr>
              <p:cNvPr id="11" name="Group 27"/>
              <p:cNvGrpSpPr/>
              <p:nvPr/>
            </p:nvGrpSpPr>
            <p:grpSpPr>
              <a:xfrm>
                <a:off x="8523970" y="5208963"/>
                <a:ext cx="1606917" cy="660622"/>
                <a:chOff x="34869120" y="4998720"/>
                <a:chExt cx="2743200" cy="1127760"/>
              </a:xfrm>
            </p:grpSpPr>
            <p:sp>
              <p:nvSpPr>
                <p:cNvPr id="12" name="Rounded Rectangle 11"/>
                <p:cNvSpPr/>
                <p:nvPr/>
              </p:nvSpPr>
              <p:spPr>
                <a:xfrm>
                  <a:off x="34869120" y="4998720"/>
                  <a:ext cx="2743200" cy="1127760"/>
                </a:xfrm>
                <a:prstGeom prst="roundRect">
                  <a:avLst/>
                </a:prstGeom>
                <a:solidFill>
                  <a:schemeClr val="tx1"/>
                </a:solidFill>
                <a:effectLst>
                  <a:outerShdw blurRad="330200" dist="241300" dir="7560000" algn="ctr" rotWithShape="0">
                    <a:srgbClr val="000000">
                      <a:alpha val="43137"/>
                    </a:srgbClr>
                  </a:outerShdw>
                </a:effectLst>
              </p:spPr>
              <p:txBody>
                <a:bodyPr wrap="none" rtlCol="0" anchor="ctr">
                  <a:noAutofit/>
                </a:bodyPr>
                <a:lstStyle/>
                <a:p>
                  <a:pPr algn="ctr" defTabSz="914400" fontAlgn="base">
                    <a:spcBef>
                      <a:spcPct val="0"/>
                    </a:spcBef>
                    <a:spcAft>
                      <a:spcPct val="0"/>
                    </a:spcAft>
                  </a:pPr>
                  <a:endParaRPr lang="en-US" sz="3200" dirty="0">
                    <a:solidFill>
                      <a:srgbClr val="FFFFFF"/>
                    </a:solidFill>
                    <a:effectLst>
                      <a:outerShdw blurRad="38100" dist="38100" dir="2700000" algn="tl">
                        <a:srgbClr val="000000">
                          <a:alpha val="43137"/>
                        </a:srgbClr>
                      </a:outerShdw>
                    </a:effectLst>
                    <a:latin typeface="Neo Sans Intel Medium"/>
                  </a:endParaRPr>
                </a:p>
              </p:txBody>
            </p:sp>
            <p:pic>
              <p:nvPicPr>
                <p:cNvPr id="13" name="Picture 12" descr="Hungama_Logo_Final.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989770" y="5243024"/>
                  <a:ext cx="2439670" cy="700996"/>
                </a:xfrm>
                <a:prstGeom prst="rect">
                  <a:avLst/>
                </a:prstGeom>
              </p:spPr>
            </p:pic>
          </p:grpSp>
          <p:grpSp>
            <p:nvGrpSpPr>
              <p:cNvPr id="14" name="Group 30"/>
              <p:cNvGrpSpPr/>
              <p:nvPr/>
            </p:nvGrpSpPr>
            <p:grpSpPr>
              <a:xfrm>
                <a:off x="12486370" y="5217020"/>
                <a:ext cx="1916108" cy="644509"/>
                <a:chOff x="36027360" y="3627120"/>
                <a:chExt cx="3352800" cy="1127760"/>
              </a:xfrm>
            </p:grpSpPr>
            <p:sp>
              <p:nvSpPr>
                <p:cNvPr id="15" name="Rounded Rectangle 14"/>
                <p:cNvSpPr/>
                <p:nvPr/>
              </p:nvSpPr>
              <p:spPr>
                <a:xfrm>
                  <a:off x="36027360" y="3627120"/>
                  <a:ext cx="3352800" cy="1127760"/>
                </a:xfrm>
                <a:prstGeom prst="roundRect">
                  <a:avLst/>
                </a:prstGeom>
                <a:solidFill>
                  <a:schemeClr val="tx1"/>
                </a:solidFill>
                <a:effectLst>
                  <a:outerShdw blurRad="330200" dist="241300" dir="7560000" algn="ctr" rotWithShape="0">
                    <a:srgbClr val="000000">
                      <a:alpha val="43137"/>
                    </a:srgbClr>
                  </a:outerShdw>
                </a:effectLst>
              </p:spPr>
              <p:txBody>
                <a:bodyPr wrap="none" rtlCol="0" anchor="ctr">
                  <a:noAutofit/>
                </a:bodyPr>
                <a:lstStyle/>
                <a:p>
                  <a:pPr algn="ctr" defTabSz="914400" fontAlgn="base">
                    <a:spcBef>
                      <a:spcPct val="0"/>
                    </a:spcBef>
                    <a:spcAft>
                      <a:spcPct val="0"/>
                    </a:spcAft>
                  </a:pPr>
                  <a:endParaRPr lang="en-US" sz="3200" dirty="0">
                    <a:solidFill>
                      <a:srgbClr val="FFFFFF"/>
                    </a:solidFill>
                    <a:effectLst>
                      <a:outerShdw blurRad="38100" dist="38100" dir="2700000" algn="tl">
                        <a:srgbClr val="000000">
                          <a:alpha val="43137"/>
                        </a:srgbClr>
                      </a:outerShdw>
                    </a:effectLst>
                    <a:latin typeface="Neo Sans Intel Medium"/>
                  </a:endParaRPr>
                </a:p>
              </p:txBody>
            </p:sp>
            <p:pic>
              <p:nvPicPr>
                <p:cNvPr id="16" name="Picture 15" descr="Cinema_Now_logo_Final.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187996" y="3855822"/>
                  <a:ext cx="3027064" cy="692441"/>
                </a:xfrm>
                <a:prstGeom prst="rect">
                  <a:avLst/>
                </a:prstGeom>
              </p:spPr>
            </p:pic>
          </p:grpSp>
          <p:grpSp>
            <p:nvGrpSpPr>
              <p:cNvPr id="17" name="Group 33"/>
              <p:cNvGrpSpPr/>
              <p:nvPr/>
            </p:nvGrpSpPr>
            <p:grpSpPr>
              <a:xfrm>
                <a:off x="10501503" y="5208963"/>
                <a:ext cx="1606917" cy="660622"/>
                <a:chOff x="37947600" y="4998720"/>
                <a:chExt cx="2743200" cy="1127760"/>
              </a:xfrm>
            </p:grpSpPr>
            <p:sp>
              <p:nvSpPr>
                <p:cNvPr id="18" name="Rounded Rectangle 17"/>
                <p:cNvSpPr/>
                <p:nvPr/>
              </p:nvSpPr>
              <p:spPr>
                <a:xfrm>
                  <a:off x="37947600" y="4998720"/>
                  <a:ext cx="2743200" cy="1127760"/>
                </a:xfrm>
                <a:prstGeom prst="roundRect">
                  <a:avLst/>
                </a:prstGeom>
                <a:solidFill>
                  <a:schemeClr val="tx1"/>
                </a:solidFill>
                <a:effectLst>
                  <a:outerShdw blurRad="330200" dist="241300" dir="7560000" algn="ctr" rotWithShape="0">
                    <a:srgbClr val="000000">
                      <a:alpha val="43137"/>
                    </a:srgbClr>
                  </a:outerShdw>
                </a:effectLst>
              </p:spPr>
              <p:txBody>
                <a:bodyPr wrap="none" rtlCol="0" anchor="ctr">
                  <a:noAutofit/>
                </a:bodyPr>
                <a:lstStyle/>
                <a:p>
                  <a:pPr algn="ctr" defTabSz="914400" fontAlgn="base">
                    <a:spcBef>
                      <a:spcPct val="0"/>
                    </a:spcBef>
                    <a:spcAft>
                      <a:spcPct val="0"/>
                    </a:spcAft>
                  </a:pPr>
                  <a:endParaRPr lang="en-US" sz="3200" dirty="0">
                    <a:solidFill>
                      <a:srgbClr val="FFFFFF"/>
                    </a:solidFill>
                    <a:effectLst>
                      <a:outerShdw blurRad="38100" dist="38100" dir="2700000" algn="tl">
                        <a:srgbClr val="000000">
                          <a:alpha val="43137"/>
                        </a:srgbClr>
                      </a:outerShdw>
                    </a:effectLst>
                    <a:latin typeface="Neo Sans Intel Medium"/>
                  </a:endParaRPr>
                </a:p>
              </p:txBody>
            </p:sp>
            <p:pic>
              <p:nvPicPr>
                <p:cNvPr id="19" name="Picture 18" descr="WB_Shop_logo_Final.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73373" y="5124284"/>
                  <a:ext cx="2344141" cy="880276"/>
                </a:xfrm>
                <a:prstGeom prst="rect">
                  <a:avLst/>
                </a:prstGeom>
              </p:spPr>
            </p:pic>
          </p:grpSp>
          <p:pic>
            <p:nvPicPr>
              <p:cNvPr id="20" name="Picture 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2432742" y="6570634"/>
                <a:ext cx="1662358" cy="765677"/>
              </a:xfrm>
              <a:prstGeom prst="rect">
                <a:avLst/>
              </a:prstGeom>
              <a:noFill/>
              <a:ln w="9525">
                <a:noFill/>
                <a:miter lim="800000"/>
                <a:headEnd/>
                <a:tailEnd/>
              </a:ln>
              <a:effectLst>
                <a:outerShdw blurRad="457200" dist="342900" dir="8640000" algn="ctr" rotWithShape="0">
                  <a:srgbClr val="000000">
                    <a:alpha val="43137"/>
                  </a:srgbClr>
                </a:outerShdw>
              </a:effectLst>
            </p:spPr>
          </p:pic>
          <p:pic>
            <p:nvPicPr>
              <p:cNvPr id="21" name="Picture 20" descr="Media Partners.jpg"/>
              <p:cNvPicPr>
                <a:picLocks noChangeAspect="1"/>
              </p:cNvPicPr>
              <p:nvPr/>
            </p:nvPicPr>
            <p:blipFill>
              <a:blip r:embed="rId12" cstate="screen"/>
              <a:srcRect/>
              <a:stretch>
                <a:fillRect/>
              </a:stretch>
            </p:blipFill>
            <p:spPr>
              <a:xfrm>
                <a:off x="9050604" y="2179333"/>
                <a:ext cx="1095666" cy="1243199"/>
              </a:xfrm>
              <a:prstGeom prst="roundRect">
                <a:avLst/>
              </a:prstGeom>
              <a:effectLst>
                <a:outerShdw blurRad="457200" dist="342900" dir="8640000" algn="ctr" rotWithShape="0">
                  <a:srgbClr val="000000">
                    <a:alpha val="43137"/>
                  </a:srgbClr>
                </a:outerShdw>
              </a:effectLst>
            </p:spPr>
          </p:pic>
          <p:pic>
            <p:nvPicPr>
              <p:cNvPr id="22" name="Picture 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714720" y="2295060"/>
                <a:ext cx="1176677" cy="1011745"/>
              </a:xfrm>
              <a:prstGeom prst="rect">
                <a:avLst/>
              </a:prstGeom>
              <a:noFill/>
              <a:ln w="9525">
                <a:noFill/>
                <a:miter lim="800000"/>
                <a:headEnd/>
                <a:tailEnd/>
              </a:ln>
              <a:effectLst>
                <a:outerShdw blurRad="457200" dist="342900" dir="8640000" algn="ctr" rotWithShape="0">
                  <a:srgbClr val="000000">
                    <a:alpha val="43137"/>
                  </a:srgbClr>
                </a:outerShdw>
              </a:effectLst>
            </p:spPr>
          </p:pic>
          <p:pic>
            <p:nvPicPr>
              <p:cNvPr id="23"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1092527" y="3911878"/>
                <a:ext cx="2605475" cy="1012825"/>
              </a:xfrm>
              <a:prstGeom prst="rect">
                <a:avLst/>
              </a:prstGeom>
              <a:noFill/>
              <a:ln w="9525">
                <a:noFill/>
                <a:miter lim="800000"/>
                <a:headEnd/>
                <a:tailEnd/>
              </a:ln>
              <a:effectLst/>
            </p:spPr>
          </p:pic>
          <p:pic>
            <p:nvPicPr>
              <p:cNvPr id="24" name="Picture 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328245" y="6520441"/>
                <a:ext cx="2066429" cy="866063"/>
              </a:xfrm>
              <a:prstGeom prst="rect">
                <a:avLst/>
              </a:prstGeom>
              <a:noFill/>
              <a:ln w="9525">
                <a:noFill/>
                <a:miter lim="800000"/>
                <a:headEnd/>
                <a:tailEnd/>
              </a:ln>
              <a:effectLst/>
            </p:spPr>
          </p:pic>
          <p:pic>
            <p:nvPicPr>
              <p:cNvPr id="25" name="Picture 3"/>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648793" y="3813421"/>
                <a:ext cx="2500711" cy="1209739"/>
              </a:xfrm>
              <a:prstGeom prst="rect">
                <a:avLst/>
              </a:prstGeom>
              <a:noFill/>
              <a:ln w="9525">
                <a:noFill/>
                <a:miter lim="800000"/>
                <a:headEnd/>
                <a:tailEnd/>
              </a:ln>
              <a:effectLst/>
            </p:spPr>
          </p:pic>
          <p:pic>
            <p:nvPicPr>
              <p:cNvPr id="26" name="Picture 3"/>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113931" y="706112"/>
                <a:ext cx="4513676" cy="1516698"/>
              </a:xfrm>
              <a:prstGeom prst="rect">
                <a:avLst/>
              </a:prstGeom>
              <a:noFill/>
              <a:ln w="9525">
                <a:noFill/>
                <a:miter lim="800000"/>
                <a:headEnd/>
                <a:tailEnd/>
              </a:ln>
              <a:effectLst/>
            </p:spPr>
          </p:pic>
          <p:pic>
            <p:nvPicPr>
              <p:cNvPr id="27" name="Picture 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580255" y="6377275"/>
                <a:ext cx="1412698" cy="1152395"/>
              </a:xfrm>
              <a:prstGeom prst="rect">
                <a:avLst/>
              </a:prstGeom>
              <a:noFill/>
              <a:ln w="9525">
                <a:noFill/>
                <a:miter lim="800000"/>
                <a:headEnd/>
                <a:tailEnd/>
              </a:ln>
            </p:spPr>
          </p:pic>
        </p:grpSp>
      </p:grpSp>
      <p:grpSp>
        <p:nvGrpSpPr>
          <p:cNvPr id="31" name="Group 39"/>
          <p:cNvGrpSpPr/>
          <p:nvPr/>
        </p:nvGrpSpPr>
        <p:grpSpPr>
          <a:xfrm>
            <a:off x="5086351" y="6032808"/>
            <a:ext cx="9613934" cy="1939051"/>
            <a:chOff x="-48972" y="6618024"/>
            <a:chExt cx="14749257" cy="1077414"/>
          </a:xfrm>
        </p:grpSpPr>
        <p:pic>
          <p:nvPicPr>
            <p:cNvPr id="32" name="Picture 4"/>
            <p:cNvPicPr>
              <a:picLocks noChangeAspect="1" noChangeArrowheads="1"/>
            </p:cNvPicPr>
            <p:nvPr/>
          </p:nvPicPr>
          <p:blipFill>
            <a:blip r:embed="rId19" cstate="print"/>
            <a:srcRect/>
            <a:stretch>
              <a:fillRect/>
            </a:stretch>
          </p:blipFill>
          <p:spPr bwMode="auto">
            <a:xfrm>
              <a:off x="34" y="6660709"/>
              <a:ext cx="14700251" cy="1034729"/>
            </a:xfrm>
            <a:prstGeom prst="rect">
              <a:avLst/>
            </a:prstGeom>
            <a:noFill/>
            <a:ln w="9525">
              <a:noFill/>
              <a:miter lim="800000"/>
              <a:headEnd/>
              <a:tailEnd/>
            </a:ln>
          </p:spPr>
        </p:pic>
        <p:sp>
          <p:nvSpPr>
            <p:cNvPr id="33" name="TextBox 32"/>
            <p:cNvSpPr txBox="1"/>
            <p:nvPr/>
          </p:nvSpPr>
          <p:spPr>
            <a:xfrm>
              <a:off x="-48972" y="6618024"/>
              <a:ext cx="14700253" cy="844112"/>
            </a:xfrm>
            <a:prstGeom prst="rect">
              <a:avLst/>
            </a:prstGeom>
            <a:noFill/>
            <a:ln>
              <a:noFill/>
            </a:ln>
            <a:scene3d>
              <a:camera prst="orthographicFront"/>
              <a:lightRig rig="threePt" dir="t"/>
            </a:scene3d>
            <a:sp3d>
              <a:bevelT w="165100" prst="coolSlant"/>
            </a:sp3d>
          </p:spPr>
          <p:txBody>
            <a:bodyPr wrap="square" lIns="130475" tIns="65238" rIns="130475" bIns="65238" rtlCol="0" anchor="ctr" anchorCtr="1">
              <a:normAutofit/>
            </a:bodyPr>
            <a:lstStyle/>
            <a:p>
              <a:pPr algn="ctr"/>
              <a:r>
                <a:rPr lang="en-US" sz="3200" i="1" dirty="0" smtClean="0">
                  <a:solidFill>
                    <a:srgbClr val="FFFFFF"/>
                  </a:solidFill>
                  <a:effectLst>
                    <a:outerShdw blurRad="38100" dist="38100" dir="2700000" algn="tl">
                      <a:srgbClr val="000000">
                        <a:alpha val="43137"/>
                      </a:srgbClr>
                    </a:outerShdw>
                  </a:effectLst>
                  <a:latin typeface="Neo Sans Intel Medium"/>
                </a:rPr>
                <a:t>Ultrabook™ devices deliver outstanding media experiences</a:t>
              </a:r>
            </a:p>
          </p:txBody>
        </p:sp>
      </p:grpSp>
    </p:spTree>
    <p:extLst>
      <p:ext uri="{BB962C8B-B14F-4D97-AF65-F5344CB8AC3E}">
        <p14:creationId xmlns:p14="http://schemas.microsoft.com/office/powerpoint/2010/main" val="367556809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086869" y="2689759"/>
            <a:ext cx="4240444" cy="2772936"/>
          </a:xfrm>
          <a:prstGeom prst="roundRect">
            <a:avLst/>
          </a:prstGeom>
          <a:blipFill dpi="0" rotWithShape="1">
            <a:blip r:embed="rId2" cstate="screen">
              <a:extLst>
                <a:ext uri="{28A0092B-C50C-407E-A947-70E740481C1C}">
                  <a14:useLocalDpi xmlns:a14="http://schemas.microsoft.com/office/drawing/2010/main"/>
                </a:ext>
              </a:extLst>
            </a:blip>
            <a:srcRect/>
            <a:stretch>
              <a:fillRect/>
            </a:stretch>
          </a:blipFill>
          <a:ln w="76200" cap="flat" cmpd="sng" algn="ctr">
            <a:solidFill>
              <a:schemeClr val="accent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2" tIns="45688" rIns="91372" bIns="45688" numCol="1" rtlCol="0" anchor="t" anchorCtr="1" compatLnSpc="1">
            <a:prstTxWarp prst="textNoShape">
              <a:avLst/>
            </a:prstTxWarp>
            <a:spAutoFit/>
          </a:bodyPr>
          <a:lstStyle/>
          <a:p>
            <a: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pPr>
            <a:endPara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endParaRPr>
          </a:p>
        </p:txBody>
      </p:sp>
      <p:sp>
        <p:nvSpPr>
          <p:cNvPr id="4" name="Rectangle 21"/>
          <p:cNvSpPr txBox="1">
            <a:spLocks noChangeArrowheads="1"/>
          </p:cNvSpPr>
          <p:nvPr/>
        </p:nvSpPr>
        <p:spPr bwMode="auto">
          <a:xfrm>
            <a:off x="5968501" y="287504"/>
            <a:ext cx="8216901" cy="1757363"/>
          </a:xfrm>
          <a:prstGeom prst="rect">
            <a:avLst/>
          </a:prstGeom>
          <a:noFill/>
          <a:ln w="9525">
            <a:noFill/>
            <a:miter lim="800000"/>
            <a:headEnd/>
            <a:tailEnd/>
          </a:ln>
          <a:effectLst>
            <a:outerShdw blurRad="190500" dist="190500" dir="10800000" algn="r" rotWithShape="0">
              <a:prstClr val="black">
                <a:alpha val="40000"/>
              </a:prstClr>
            </a:outerShdw>
          </a:effectLst>
        </p:spPr>
        <p:txBody>
          <a:bodyPr vert="horz" wrap="square" lIns="130602" tIns="65302" rIns="130602" bIns="65302" numCol="1" anchor="ctr" anchorCtr="0" compatLnSpc="1">
            <a:prstTxWarp prst="textNoShape">
              <a:avLst/>
            </a:prstTxWarp>
          </a:bodyPr>
          <a:lst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12"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02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038"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051"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sz="2800" dirty="0" smtClean="0">
                <a:solidFill>
                  <a:schemeClr val="bg1"/>
                </a:solidFill>
                <a:latin typeface="Impact" pitchFamily="34" charset="0"/>
              </a:rPr>
              <a:t>Intel</a:t>
            </a:r>
            <a:r>
              <a:rPr lang="en-US" sz="2800" dirty="0" smtClean="0">
                <a:solidFill>
                  <a:schemeClr val="bg1"/>
                </a:solidFill>
              </a:rPr>
              <a:t>®</a:t>
            </a:r>
          </a:p>
          <a:p>
            <a:r>
              <a:rPr lang="en-US" sz="3600" dirty="0" smtClean="0">
                <a:solidFill>
                  <a:schemeClr val="bg1"/>
                </a:solidFill>
                <a:latin typeface="Impact" pitchFamily="34" charset="0"/>
              </a:rPr>
              <a:t>Smart Response</a:t>
            </a:r>
          </a:p>
          <a:p>
            <a:r>
              <a:rPr lang="en-US" sz="3600" dirty="0" smtClean="0">
                <a:solidFill>
                  <a:schemeClr val="bg1"/>
                </a:solidFill>
                <a:latin typeface="Impact" pitchFamily="34" charset="0"/>
              </a:rPr>
              <a:t>Technology</a:t>
            </a:r>
            <a:endParaRPr lang="en-US" sz="3600" dirty="0">
              <a:solidFill>
                <a:schemeClr val="bg1"/>
              </a:solidFill>
              <a:latin typeface="Impact" pitchFamily="34" charset="0"/>
            </a:endParaRPr>
          </a:p>
        </p:txBody>
      </p:sp>
      <p:sp>
        <p:nvSpPr>
          <p:cNvPr id="5" name="Content Placeholder 42"/>
          <p:cNvSpPr txBox="1">
            <a:spLocks/>
          </p:cNvSpPr>
          <p:nvPr/>
        </p:nvSpPr>
        <p:spPr>
          <a:xfrm>
            <a:off x="6849354" y="2052494"/>
            <a:ext cx="6455194" cy="1463040"/>
          </a:xfrm>
          <a:prstGeom prst="rect">
            <a:avLst/>
          </a:prstGeom>
        </p:spPr>
        <p:txBody>
          <a:bodyPr lIns="91354" tIns="45670" rIns="91354" bIns="45670"/>
          <a:lstStyle>
            <a:lvl1pPr marL="322005" indent="-322005" algn="l" rtl="0" eaLnBrk="1" fontAlgn="base" hangingPunct="1">
              <a:lnSpc>
                <a:spcPct val="95000"/>
              </a:lnSpc>
              <a:spcBef>
                <a:spcPct val="30000"/>
              </a:spcBef>
              <a:spcAft>
                <a:spcPct val="0"/>
              </a:spcAft>
              <a:buClr>
                <a:schemeClr val="tx1"/>
              </a:buClr>
              <a:buFont typeface="Arial" pitchFamily="34" charset="0"/>
              <a:buChar char="•"/>
              <a:defRPr sz="3600">
                <a:solidFill>
                  <a:schemeClr val="tx1"/>
                </a:solidFill>
                <a:effectLst>
                  <a:outerShdw blurRad="38100" dist="38100" dir="2700000" algn="tl">
                    <a:srgbClr val="000000">
                      <a:alpha val="43137"/>
                    </a:srgbClr>
                  </a:outerShdw>
                </a:effectLst>
                <a:latin typeface="+mn-lt"/>
                <a:ea typeface="+mn-ea"/>
                <a:cs typeface="Arial" pitchFamily="34" charset="0"/>
              </a:defRPr>
            </a:lvl1pPr>
            <a:lvl2pPr marL="814082" indent="-322005" algn="l" rtl="0" eaLnBrk="1" fontAlgn="base" hangingPunct="1">
              <a:lnSpc>
                <a:spcPct val="95000"/>
              </a:lnSpc>
              <a:spcBef>
                <a:spcPct val="30000"/>
              </a:spcBef>
              <a:spcAft>
                <a:spcPct val="0"/>
              </a:spcAft>
              <a:buClr>
                <a:schemeClr val="tx1"/>
              </a:buClr>
              <a:buChar char="–"/>
              <a:defRPr sz="2800">
                <a:solidFill>
                  <a:schemeClr val="tx1"/>
                </a:solidFill>
                <a:effectLst>
                  <a:outerShdw blurRad="38100" dist="38100" dir="2700000" algn="tl">
                    <a:srgbClr val="000000">
                      <a:alpha val="43137"/>
                    </a:srgbClr>
                  </a:outerShdw>
                </a:effectLst>
                <a:latin typeface="+mn-lt"/>
                <a:cs typeface="Arial" pitchFamily="34" charset="0"/>
              </a:defRPr>
            </a:lvl2pPr>
            <a:lvl3pPr marL="1306155" indent="-322005" algn="l" rtl="0" eaLnBrk="1" fontAlgn="base" hangingPunct="1">
              <a:lnSpc>
                <a:spcPct val="95000"/>
              </a:lnSpc>
              <a:spcBef>
                <a:spcPct val="30000"/>
              </a:spcBef>
              <a:spcAft>
                <a:spcPct val="0"/>
              </a:spcAft>
              <a:buClr>
                <a:schemeClr val="tx1"/>
              </a:buClr>
              <a:buChar char="–"/>
              <a:defRPr sz="2900">
                <a:solidFill>
                  <a:schemeClr val="tx1"/>
                </a:solidFill>
                <a:effectLst>
                  <a:outerShdw blurRad="38100" dist="38100" dir="2700000" algn="tl">
                    <a:srgbClr val="000000">
                      <a:alpha val="43137"/>
                    </a:srgbClr>
                  </a:outerShdw>
                </a:effectLst>
                <a:latin typeface="+mn-lt"/>
                <a:cs typeface="Arial" pitchFamily="34" charset="0"/>
              </a:defRPr>
            </a:lvl3pPr>
            <a:lvl4pPr marL="1975107" indent="-342413"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4pPr>
            <a:lvl5pPr marL="2467182"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5pPr>
            <a:lvl6pPr marL="3120261"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6pPr>
            <a:lvl7pPr marL="3773338"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7pPr>
            <a:lvl8pPr marL="4426414"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8pPr>
            <a:lvl9pPr marL="5079493"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9pPr>
          </a:lstStyle>
          <a:p>
            <a:pPr marL="0" indent="0" algn="ctr" defTabSz="1304920">
              <a:buClr>
                <a:srgbClr val="FFFFFF"/>
              </a:buClr>
              <a:buNone/>
            </a:pPr>
            <a:r>
              <a:rPr lang="en-US" sz="2000" dirty="0">
                <a:solidFill>
                  <a:schemeClr val="bg1"/>
                </a:solidFill>
              </a:rPr>
              <a:t>Enabling SSD-like performance with HDD capacity</a:t>
            </a:r>
          </a:p>
        </p:txBody>
      </p:sp>
      <p:sp>
        <p:nvSpPr>
          <p:cNvPr id="6" name="Content Placeholder 42"/>
          <p:cNvSpPr txBox="1">
            <a:spLocks/>
          </p:cNvSpPr>
          <p:nvPr/>
        </p:nvSpPr>
        <p:spPr>
          <a:xfrm>
            <a:off x="6358967" y="4329862"/>
            <a:ext cx="7435969" cy="1463040"/>
          </a:xfrm>
          <a:prstGeom prst="rect">
            <a:avLst/>
          </a:prstGeom>
        </p:spPr>
        <p:txBody>
          <a:bodyPr lIns="91354" tIns="45670" rIns="91354" bIns="45670"/>
          <a:lstStyle>
            <a:lvl1pPr marL="322005" indent="-322005" algn="l" rtl="0" eaLnBrk="1" fontAlgn="base" hangingPunct="1">
              <a:lnSpc>
                <a:spcPct val="95000"/>
              </a:lnSpc>
              <a:spcBef>
                <a:spcPct val="30000"/>
              </a:spcBef>
              <a:spcAft>
                <a:spcPct val="0"/>
              </a:spcAft>
              <a:buClr>
                <a:schemeClr val="tx1"/>
              </a:buClr>
              <a:buFont typeface="Arial" pitchFamily="34" charset="0"/>
              <a:buChar char="•"/>
              <a:defRPr sz="3600">
                <a:solidFill>
                  <a:schemeClr val="tx1"/>
                </a:solidFill>
                <a:effectLst>
                  <a:outerShdw blurRad="38100" dist="38100" dir="2700000" algn="tl">
                    <a:srgbClr val="000000">
                      <a:alpha val="43137"/>
                    </a:srgbClr>
                  </a:outerShdw>
                </a:effectLst>
                <a:latin typeface="+mn-lt"/>
                <a:ea typeface="+mn-ea"/>
                <a:cs typeface="Arial" pitchFamily="34" charset="0"/>
              </a:defRPr>
            </a:lvl1pPr>
            <a:lvl2pPr marL="814082" indent="-322005" algn="l" rtl="0" eaLnBrk="1" fontAlgn="base" hangingPunct="1">
              <a:lnSpc>
                <a:spcPct val="95000"/>
              </a:lnSpc>
              <a:spcBef>
                <a:spcPct val="30000"/>
              </a:spcBef>
              <a:spcAft>
                <a:spcPct val="0"/>
              </a:spcAft>
              <a:buClr>
                <a:schemeClr val="tx1"/>
              </a:buClr>
              <a:buChar char="–"/>
              <a:defRPr sz="2800">
                <a:solidFill>
                  <a:schemeClr val="tx1"/>
                </a:solidFill>
                <a:effectLst>
                  <a:outerShdw blurRad="38100" dist="38100" dir="2700000" algn="tl">
                    <a:srgbClr val="000000">
                      <a:alpha val="43137"/>
                    </a:srgbClr>
                  </a:outerShdw>
                </a:effectLst>
                <a:latin typeface="+mn-lt"/>
                <a:cs typeface="Arial" pitchFamily="34" charset="0"/>
              </a:defRPr>
            </a:lvl2pPr>
            <a:lvl3pPr marL="1306155" indent="-322005" algn="l" rtl="0" eaLnBrk="1" fontAlgn="base" hangingPunct="1">
              <a:lnSpc>
                <a:spcPct val="95000"/>
              </a:lnSpc>
              <a:spcBef>
                <a:spcPct val="30000"/>
              </a:spcBef>
              <a:spcAft>
                <a:spcPct val="0"/>
              </a:spcAft>
              <a:buClr>
                <a:schemeClr val="tx1"/>
              </a:buClr>
              <a:buChar char="–"/>
              <a:defRPr sz="2900">
                <a:solidFill>
                  <a:schemeClr val="tx1"/>
                </a:solidFill>
                <a:effectLst>
                  <a:outerShdw blurRad="38100" dist="38100" dir="2700000" algn="tl">
                    <a:srgbClr val="000000">
                      <a:alpha val="43137"/>
                    </a:srgbClr>
                  </a:outerShdw>
                </a:effectLst>
                <a:latin typeface="+mn-lt"/>
                <a:cs typeface="Arial" pitchFamily="34" charset="0"/>
              </a:defRPr>
            </a:lvl3pPr>
            <a:lvl4pPr marL="1975107" indent="-342413"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4pPr>
            <a:lvl5pPr marL="2467182"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5pPr>
            <a:lvl6pPr marL="3120261"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6pPr>
            <a:lvl7pPr marL="3773338"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7pPr>
            <a:lvl8pPr marL="4426414"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8pPr>
            <a:lvl9pPr marL="5079493"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9pPr>
          </a:lstStyle>
          <a:p>
            <a:pPr marL="0" indent="0" algn="ctr" defTabSz="1304920">
              <a:buClr>
                <a:srgbClr val="FFFFFF"/>
              </a:buClr>
              <a:buNone/>
            </a:pPr>
            <a:r>
              <a:rPr lang="en-US" sz="2000" dirty="0">
                <a:solidFill>
                  <a:schemeClr val="bg1"/>
                </a:solidFill>
              </a:rPr>
              <a:t>Content continuously updated while the </a:t>
            </a:r>
            <a:r>
              <a:rPr lang="en-US" sz="2000" dirty="0" smtClean="0">
                <a:solidFill>
                  <a:schemeClr val="bg1"/>
                </a:solidFill>
              </a:rPr>
              <a:t>notebook </a:t>
            </a:r>
            <a:r>
              <a:rPr lang="en-US" sz="2000" dirty="0">
                <a:solidFill>
                  <a:schemeClr val="bg1"/>
                </a:solidFill>
              </a:rPr>
              <a:t>is asleep!</a:t>
            </a:r>
          </a:p>
          <a:p>
            <a:pPr marL="0" indent="0" algn="ctr" defTabSz="1304920">
              <a:buClr>
                <a:srgbClr val="FFFFFF"/>
              </a:buClr>
              <a:buNone/>
            </a:pPr>
            <a:endParaRPr lang="en-US" sz="2000" dirty="0">
              <a:solidFill>
                <a:schemeClr val="bg1"/>
              </a:solidFill>
            </a:endParaRPr>
          </a:p>
        </p:txBody>
      </p:sp>
      <p:sp>
        <p:nvSpPr>
          <p:cNvPr id="7" name="Rectangle 21"/>
          <p:cNvSpPr txBox="1">
            <a:spLocks noChangeArrowheads="1"/>
          </p:cNvSpPr>
          <p:nvPr/>
        </p:nvSpPr>
        <p:spPr bwMode="auto">
          <a:xfrm>
            <a:off x="5968501" y="2685643"/>
            <a:ext cx="8216901" cy="1757363"/>
          </a:xfrm>
          <a:prstGeom prst="rect">
            <a:avLst/>
          </a:prstGeom>
          <a:noFill/>
          <a:ln w="9525">
            <a:noFill/>
            <a:miter lim="800000"/>
            <a:headEnd/>
            <a:tailEnd/>
          </a:ln>
          <a:effectLst>
            <a:outerShdw blurRad="190500" dist="190500" dir="10800000" algn="r" rotWithShape="0">
              <a:prstClr val="black">
                <a:alpha val="40000"/>
              </a:prstClr>
            </a:outerShdw>
          </a:effectLst>
        </p:spPr>
        <p:txBody>
          <a:bodyPr vert="horz" wrap="square" lIns="130602" tIns="65302" rIns="130602" bIns="65302" numCol="1" anchor="ctr" anchorCtr="0" compatLnSpc="1">
            <a:prstTxWarp prst="textNoShape">
              <a:avLst/>
            </a:prstTxWarp>
          </a:bodyPr>
          <a:lst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12"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02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038"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051"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sz="2800" dirty="0" smtClean="0">
                <a:solidFill>
                  <a:schemeClr val="bg1"/>
                </a:solidFill>
                <a:latin typeface="Impact" pitchFamily="34" charset="0"/>
              </a:rPr>
              <a:t>Intel</a:t>
            </a:r>
            <a:r>
              <a:rPr lang="en-US" sz="2800" dirty="0" smtClean="0">
                <a:solidFill>
                  <a:schemeClr val="bg1"/>
                </a:solidFill>
              </a:rPr>
              <a:t>®</a:t>
            </a:r>
          </a:p>
          <a:p>
            <a:r>
              <a:rPr lang="en-US" sz="3600" dirty="0" smtClean="0">
                <a:solidFill>
                  <a:schemeClr val="bg1"/>
                </a:solidFill>
                <a:latin typeface="Impact" pitchFamily="34" charset="0"/>
              </a:rPr>
              <a:t>Smart Connect</a:t>
            </a:r>
          </a:p>
          <a:p>
            <a:r>
              <a:rPr lang="en-US" sz="3600" dirty="0" smtClean="0">
                <a:solidFill>
                  <a:schemeClr val="bg1"/>
                </a:solidFill>
                <a:latin typeface="Impact" pitchFamily="34" charset="0"/>
              </a:rPr>
              <a:t>Technology</a:t>
            </a:r>
            <a:endParaRPr lang="en-US" sz="3600" dirty="0">
              <a:solidFill>
                <a:schemeClr val="bg1"/>
              </a:solidFill>
              <a:latin typeface="Impact" pitchFamily="34" charset="0"/>
            </a:endParaRPr>
          </a:p>
        </p:txBody>
      </p:sp>
      <p:sp>
        <p:nvSpPr>
          <p:cNvPr id="8" name="Rectangle 21"/>
          <p:cNvSpPr txBox="1">
            <a:spLocks noChangeArrowheads="1"/>
          </p:cNvSpPr>
          <p:nvPr/>
        </p:nvSpPr>
        <p:spPr bwMode="auto">
          <a:xfrm>
            <a:off x="5968501" y="4893895"/>
            <a:ext cx="8216901" cy="1757363"/>
          </a:xfrm>
          <a:prstGeom prst="rect">
            <a:avLst/>
          </a:prstGeom>
          <a:noFill/>
          <a:ln w="9525">
            <a:noFill/>
            <a:miter lim="800000"/>
            <a:headEnd/>
            <a:tailEnd/>
          </a:ln>
          <a:effectLst>
            <a:outerShdw blurRad="190500" dist="190500" dir="10800000" algn="r" rotWithShape="0">
              <a:prstClr val="black">
                <a:alpha val="40000"/>
              </a:prstClr>
            </a:outerShdw>
          </a:effectLst>
        </p:spPr>
        <p:txBody>
          <a:bodyPr vert="horz" wrap="square" lIns="130602" tIns="65302" rIns="130602" bIns="65302" numCol="1" anchor="ctr" anchorCtr="0" compatLnSpc="1">
            <a:prstTxWarp prst="textNoShape">
              <a:avLst/>
            </a:prstTxWarp>
          </a:bodyPr>
          <a:lst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12"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02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038"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051"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sz="2800" dirty="0" smtClean="0">
                <a:solidFill>
                  <a:schemeClr val="bg1"/>
                </a:solidFill>
                <a:latin typeface="Impact" pitchFamily="34" charset="0"/>
              </a:rPr>
              <a:t>Intel</a:t>
            </a:r>
            <a:r>
              <a:rPr lang="en-US" sz="2800" dirty="0" smtClean="0">
                <a:solidFill>
                  <a:schemeClr val="bg1"/>
                </a:solidFill>
              </a:rPr>
              <a:t>®</a:t>
            </a:r>
          </a:p>
          <a:p>
            <a:r>
              <a:rPr lang="en-US" sz="3600" dirty="0" smtClean="0">
                <a:solidFill>
                  <a:schemeClr val="bg1"/>
                </a:solidFill>
                <a:latin typeface="Impact" pitchFamily="34" charset="0"/>
              </a:rPr>
              <a:t>Rapid </a:t>
            </a:r>
            <a:r>
              <a:rPr lang="en-US" sz="3600" dirty="0">
                <a:solidFill>
                  <a:schemeClr val="bg1"/>
                </a:solidFill>
                <a:latin typeface="Impact" pitchFamily="34" charset="0"/>
              </a:rPr>
              <a:t>Start </a:t>
            </a:r>
            <a:endParaRPr lang="en-US" sz="3600" dirty="0" smtClean="0">
              <a:solidFill>
                <a:schemeClr val="bg1"/>
              </a:solidFill>
              <a:latin typeface="Impact" pitchFamily="34" charset="0"/>
            </a:endParaRPr>
          </a:p>
          <a:p>
            <a:r>
              <a:rPr lang="en-US" sz="3600" dirty="0" smtClean="0">
                <a:solidFill>
                  <a:schemeClr val="bg1"/>
                </a:solidFill>
                <a:latin typeface="Impact" pitchFamily="34" charset="0"/>
              </a:rPr>
              <a:t>Technology</a:t>
            </a:r>
            <a:endParaRPr lang="en-US" sz="3600" dirty="0">
              <a:solidFill>
                <a:schemeClr val="bg1"/>
              </a:solidFill>
              <a:latin typeface="Impact" pitchFamily="34" charset="0"/>
            </a:endParaRPr>
          </a:p>
        </p:txBody>
      </p:sp>
      <p:sp>
        <p:nvSpPr>
          <p:cNvPr id="9" name="Content Placeholder 42"/>
          <p:cNvSpPr txBox="1">
            <a:spLocks/>
          </p:cNvSpPr>
          <p:nvPr/>
        </p:nvSpPr>
        <p:spPr>
          <a:xfrm>
            <a:off x="6436604" y="6542273"/>
            <a:ext cx="7280695" cy="1463040"/>
          </a:xfrm>
          <a:prstGeom prst="rect">
            <a:avLst/>
          </a:prstGeom>
        </p:spPr>
        <p:txBody>
          <a:bodyPr lIns="91354" tIns="45670" rIns="91354" bIns="45670"/>
          <a:lstStyle>
            <a:lvl1pPr marL="322005" indent="-322005" algn="l" rtl="0" eaLnBrk="1" fontAlgn="base" hangingPunct="1">
              <a:lnSpc>
                <a:spcPct val="95000"/>
              </a:lnSpc>
              <a:spcBef>
                <a:spcPct val="30000"/>
              </a:spcBef>
              <a:spcAft>
                <a:spcPct val="0"/>
              </a:spcAft>
              <a:buClr>
                <a:schemeClr val="tx1"/>
              </a:buClr>
              <a:buFont typeface="Arial" pitchFamily="34" charset="0"/>
              <a:buChar char="•"/>
              <a:defRPr sz="3600">
                <a:solidFill>
                  <a:schemeClr val="tx1"/>
                </a:solidFill>
                <a:effectLst>
                  <a:outerShdw blurRad="38100" dist="38100" dir="2700000" algn="tl">
                    <a:srgbClr val="000000">
                      <a:alpha val="43137"/>
                    </a:srgbClr>
                  </a:outerShdw>
                </a:effectLst>
                <a:latin typeface="+mn-lt"/>
                <a:ea typeface="+mn-ea"/>
                <a:cs typeface="Arial" pitchFamily="34" charset="0"/>
              </a:defRPr>
            </a:lvl1pPr>
            <a:lvl2pPr marL="814082" indent="-322005" algn="l" rtl="0" eaLnBrk="1" fontAlgn="base" hangingPunct="1">
              <a:lnSpc>
                <a:spcPct val="95000"/>
              </a:lnSpc>
              <a:spcBef>
                <a:spcPct val="30000"/>
              </a:spcBef>
              <a:spcAft>
                <a:spcPct val="0"/>
              </a:spcAft>
              <a:buClr>
                <a:schemeClr val="tx1"/>
              </a:buClr>
              <a:buChar char="–"/>
              <a:defRPr sz="2800">
                <a:solidFill>
                  <a:schemeClr val="tx1"/>
                </a:solidFill>
                <a:effectLst>
                  <a:outerShdw blurRad="38100" dist="38100" dir="2700000" algn="tl">
                    <a:srgbClr val="000000">
                      <a:alpha val="43137"/>
                    </a:srgbClr>
                  </a:outerShdw>
                </a:effectLst>
                <a:latin typeface="+mn-lt"/>
                <a:cs typeface="Arial" pitchFamily="34" charset="0"/>
              </a:defRPr>
            </a:lvl2pPr>
            <a:lvl3pPr marL="1306155" indent="-322005" algn="l" rtl="0" eaLnBrk="1" fontAlgn="base" hangingPunct="1">
              <a:lnSpc>
                <a:spcPct val="95000"/>
              </a:lnSpc>
              <a:spcBef>
                <a:spcPct val="30000"/>
              </a:spcBef>
              <a:spcAft>
                <a:spcPct val="0"/>
              </a:spcAft>
              <a:buClr>
                <a:schemeClr val="tx1"/>
              </a:buClr>
              <a:buChar char="–"/>
              <a:defRPr sz="2900">
                <a:solidFill>
                  <a:schemeClr val="tx1"/>
                </a:solidFill>
                <a:effectLst>
                  <a:outerShdw blurRad="38100" dist="38100" dir="2700000" algn="tl">
                    <a:srgbClr val="000000">
                      <a:alpha val="43137"/>
                    </a:srgbClr>
                  </a:outerShdw>
                </a:effectLst>
                <a:latin typeface="+mn-lt"/>
                <a:cs typeface="Arial" pitchFamily="34" charset="0"/>
              </a:defRPr>
            </a:lvl3pPr>
            <a:lvl4pPr marL="1975107" indent="-342413"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4pPr>
            <a:lvl5pPr marL="2467182"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5pPr>
            <a:lvl6pPr marL="3120261"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6pPr>
            <a:lvl7pPr marL="3773338"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7pPr>
            <a:lvl8pPr marL="4426414"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8pPr>
            <a:lvl9pPr marL="5079493" indent="-328808" algn="l" rtl="0" eaLnBrk="1" fontAlgn="base" hangingPunct="1">
              <a:spcBef>
                <a:spcPct val="20000"/>
              </a:spcBef>
              <a:spcAft>
                <a:spcPct val="0"/>
              </a:spcAft>
              <a:buChar char="•"/>
              <a:defRPr sz="2900">
                <a:solidFill>
                  <a:schemeClr val="tx1"/>
                </a:solidFill>
                <a:effectLst>
                  <a:outerShdw blurRad="38100" dist="38100" dir="2700000" algn="tl">
                    <a:srgbClr val="000000"/>
                  </a:outerShdw>
                </a:effectLst>
                <a:latin typeface="Arial" charset="0"/>
                <a:cs typeface="+mn-cs"/>
              </a:defRPr>
            </a:lvl9pPr>
          </a:lstStyle>
          <a:p>
            <a:pPr marL="360680" indent="-360680" algn="ctr">
              <a:lnSpc>
                <a:spcPct val="100000"/>
              </a:lnSpc>
              <a:buNone/>
            </a:pPr>
            <a:r>
              <a:rPr lang="en-US" sz="2000" dirty="0" smtClean="0">
                <a:solidFill>
                  <a:schemeClr val="bg1"/>
                </a:solidFill>
                <a:effectLst/>
                <a:cs typeface="Calibri" pitchFamily="34" charset="0"/>
              </a:rPr>
              <a:t>~7 seconds to wake from hibernate!</a:t>
            </a:r>
          </a:p>
          <a:p>
            <a:pPr marL="360680" indent="-360680" algn="ctr">
              <a:lnSpc>
                <a:spcPct val="100000"/>
              </a:lnSpc>
              <a:buNone/>
            </a:pPr>
            <a:r>
              <a:rPr lang="en-US" sz="2000" dirty="0" smtClean="0">
                <a:solidFill>
                  <a:schemeClr val="bg1"/>
                </a:solidFill>
                <a:effectLst/>
                <a:cs typeface="Calibri" pitchFamily="34" charset="0"/>
              </a:rPr>
              <a:t>No need to shut down the PC – Days, not hours of battery life.</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152402" y="4667297"/>
            <a:ext cx="14249400" cy="2438400"/>
          </a:xfrm>
          <a:prstGeom prst="roundRect">
            <a:avLst>
              <a:gd name="adj" fmla="val 5658"/>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5400000" scaled="1"/>
            <a:tileRect/>
          </a:gradFill>
          <a:ln w="38100" cap="flat" cmpd="sng" algn="ctr">
            <a:gradFill>
              <a:gsLst>
                <a:gs pos="0">
                  <a:srgbClr val="00B0F0"/>
                </a:gs>
                <a:gs pos="100000">
                  <a:srgbClr val="FFC000">
                    <a:tint val="23500"/>
                    <a:satMod val="160000"/>
                    <a:alpha val="0"/>
                  </a:srgbClr>
                </a:gs>
              </a:gsLst>
              <a:lin ang="5400000" scaled="0"/>
            </a:gradFill>
            <a:prstDash val="solid"/>
            <a:round/>
            <a:headEnd type="none" w="med" len="med"/>
            <a:tailEnd type="none" w="med" len="med"/>
          </a:ln>
          <a:effectLst>
            <a:outerShdw blurRad="149987" dist="250190" dir="8460000" algn="ctr">
              <a:srgbClr val="000000">
                <a:alpha val="28000"/>
              </a:srgbClr>
            </a:outerShdw>
            <a:softEdge rad="63500"/>
          </a:effectLst>
        </p:spPr>
        <p:txBody>
          <a:bodyPr lIns="91138" tIns="45669" rIns="91138" bIns="45559"/>
          <a:lstStyle/>
          <a:p>
            <a:pPr algn="ctr" defTabSz="914126">
              <a:buClr>
                <a:srgbClr val="000000"/>
              </a:buClr>
            </a:pPr>
            <a:endParaRPr lang="en-US" sz="3100" b="1" kern="0" dirty="0">
              <a:solidFill>
                <a:prstClr val="white"/>
              </a:solidFill>
              <a:effectLst>
                <a:outerShdw blurRad="38100" dist="38100" dir="2700000" algn="tl">
                  <a:srgbClr val="000000">
                    <a:alpha val="43137"/>
                  </a:srgbClr>
                </a:outerShdw>
              </a:effectLst>
              <a:latin typeface="Neo Sans Intel"/>
            </a:endParaRPr>
          </a:p>
        </p:txBody>
      </p:sp>
      <p:sp>
        <p:nvSpPr>
          <p:cNvPr id="13" name="Title 1"/>
          <p:cNvSpPr txBox="1">
            <a:spLocks/>
          </p:cNvSpPr>
          <p:nvPr/>
        </p:nvSpPr>
        <p:spPr bwMode="auto">
          <a:xfrm>
            <a:off x="0" y="321946"/>
            <a:ext cx="14630400" cy="1066800"/>
          </a:xfrm>
          <a:prstGeom prst="rect">
            <a:avLst/>
          </a:prstGeom>
          <a:noFill/>
          <a:ln w="9525">
            <a:noFill/>
            <a:miter lim="800000"/>
            <a:headEnd/>
            <a:tailEnd/>
          </a:ln>
        </p:spPr>
        <p:txBody>
          <a:bodyPr lIns="0" tIns="0" rIns="0" bIns="0"/>
          <a:lstStyle/>
          <a:p>
            <a:pPr algn="ctr" defTabSz="1305960" eaLnBrk="0" hangingPunct="0">
              <a:defRPr/>
            </a:pPr>
            <a:r>
              <a:rPr lang="en-US" sz="4600" dirty="0">
                <a:solidFill>
                  <a:srgbClr val="0070C0"/>
                </a:solidFill>
                <a:latin typeface="Neo Sans Intel Medium" pitchFamily="34" charset="0"/>
              </a:rPr>
              <a:t>PCs are Stolen Frequently with Sensitive Data</a:t>
            </a:r>
          </a:p>
        </p:txBody>
      </p:sp>
      <p:sp>
        <p:nvSpPr>
          <p:cNvPr id="20" name="Rectangle 19"/>
          <p:cNvSpPr/>
          <p:nvPr/>
        </p:nvSpPr>
        <p:spPr>
          <a:xfrm>
            <a:off x="10608142" y="7714328"/>
            <a:ext cx="2336860" cy="393475"/>
          </a:xfrm>
          <a:prstGeom prst="rect">
            <a:avLst/>
          </a:prstGeom>
          <a:noFill/>
        </p:spPr>
        <p:txBody>
          <a:bodyPr wrap="none" lIns="130589" tIns="65295" rIns="130589" bIns="65295">
            <a:spAutoFit/>
          </a:bodyPr>
          <a:lstStyle/>
          <a:p>
            <a:pPr defTabSz="1305960">
              <a:defRPr/>
            </a:pPr>
            <a:r>
              <a:rPr lang="en-US" sz="1700" dirty="0">
                <a:solidFill>
                  <a:srgbClr val="005594"/>
                </a:solidFill>
                <a:latin typeface="Tahoma" pitchFamily="34" charset="0"/>
                <a:ea typeface="Calibri" pitchFamily="34" charset="0"/>
                <a:cs typeface="Tahoma" pitchFamily="34" charset="0"/>
              </a:rPr>
              <a:t>- Dell-Ponemon study</a:t>
            </a:r>
            <a:endParaRPr lang="en-US" sz="1700" dirty="0">
              <a:solidFill>
                <a:srgbClr val="005594"/>
              </a:solidFill>
              <a:latin typeface="Calibri" pitchFamily="34" charset="0"/>
              <a:ea typeface="Calibri" pitchFamily="34" charset="0"/>
              <a:cs typeface="Tahoma" pitchFamily="34" charset="0"/>
            </a:endParaRPr>
          </a:p>
        </p:txBody>
      </p:sp>
      <p:sp>
        <p:nvSpPr>
          <p:cNvPr id="24" name="Rectangle 7"/>
          <p:cNvSpPr>
            <a:spLocks noChangeArrowheads="1"/>
          </p:cNvSpPr>
          <p:nvPr/>
        </p:nvSpPr>
        <p:spPr bwMode="auto">
          <a:xfrm>
            <a:off x="237472" y="4738319"/>
            <a:ext cx="7165030" cy="839751"/>
          </a:xfrm>
          <a:prstGeom prst="rect">
            <a:avLst/>
          </a:prstGeom>
          <a:noFill/>
          <a:ln w="9525">
            <a:noFill/>
            <a:miter lim="800000"/>
            <a:headEnd/>
            <a:tailEnd/>
          </a:ln>
        </p:spPr>
        <p:txBody>
          <a:bodyPr lIns="130589" tIns="65295" rIns="130589" bIns="65295">
            <a:spAutoFit/>
          </a:bodyPr>
          <a:lstStyle/>
          <a:p>
            <a:pPr defTabSz="1305960"/>
            <a:r>
              <a:rPr lang="en-US" sz="4600" b="1" dirty="0">
                <a:solidFill>
                  <a:prstClr val="white">
                    <a:lumMod val="95000"/>
                  </a:prstClr>
                </a:solidFill>
                <a:latin typeface="Neo Sans Intel"/>
                <a:cs typeface="Verdana"/>
              </a:rPr>
              <a:t>People are storing</a:t>
            </a:r>
          </a:p>
        </p:txBody>
      </p:sp>
      <p:sp>
        <p:nvSpPr>
          <p:cNvPr id="26" name="Rectangle 7"/>
          <p:cNvSpPr>
            <a:spLocks noChangeArrowheads="1"/>
          </p:cNvSpPr>
          <p:nvPr/>
        </p:nvSpPr>
        <p:spPr bwMode="auto">
          <a:xfrm>
            <a:off x="590119" y="5279939"/>
            <a:ext cx="7165030" cy="1178306"/>
          </a:xfrm>
          <a:prstGeom prst="rect">
            <a:avLst/>
          </a:prstGeom>
          <a:noFill/>
          <a:ln w="9525">
            <a:noFill/>
            <a:miter lim="800000"/>
            <a:headEnd/>
            <a:tailEnd/>
          </a:ln>
        </p:spPr>
        <p:txBody>
          <a:bodyPr lIns="130589" tIns="65295" rIns="130589" bIns="65295">
            <a:spAutoFit/>
          </a:bodyPr>
          <a:lstStyle/>
          <a:p>
            <a:pPr defTabSz="1305960"/>
            <a:r>
              <a:rPr lang="en-US" sz="3400" dirty="0">
                <a:solidFill>
                  <a:prstClr val="white">
                    <a:lumMod val="95000"/>
                  </a:prstClr>
                </a:solidFill>
                <a:latin typeface="Neo Sans Intel"/>
                <a:cs typeface="Tahoma" pitchFamily="34" charset="0"/>
              </a:rPr>
              <a:t>more and more personal data </a:t>
            </a:r>
            <a:br>
              <a:rPr lang="en-US" sz="3400" dirty="0">
                <a:solidFill>
                  <a:prstClr val="white">
                    <a:lumMod val="95000"/>
                  </a:prstClr>
                </a:solidFill>
                <a:latin typeface="Neo Sans Intel"/>
                <a:cs typeface="Tahoma" pitchFamily="34" charset="0"/>
              </a:rPr>
            </a:br>
            <a:r>
              <a:rPr lang="en-US" sz="3400" dirty="0">
                <a:solidFill>
                  <a:prstClr val="white">
                    <a:lumMod val="95000"/>
                  </a:prstClr>
                </a:solidFill>
                <a:latin typeface="Neo Sans Intel"/>
                <a:cs typeface="Tahoma" pitchFamily="34" charset="0"/>
              </a:rPr>
              <a:t>on their laptops </a:t>
            </a:r>
          </a:p>
        </p:txBody>
      </p:sp>
      <p:sp>
        <p:nvSpPr>
          <p:cNvPr id="28" name="Rectangle 7"/>
          <p:cNvSpPr>
            <a:spLocks noChangeArrowheads="1"/>
          </p:cNvSpPr>
          <p:nvPr/>
        </p:nvSpPr>
        <p:spPr bwMode="auto">
          <a:xfrm>
            <a:off x="7375824" y="4389120"/>
            <a:ext cx="2499696" cy="2070858"/>
          </a:xfrm>
          <a:prstGeom prst="rect">
            <a:avLst/>
          </a:prstGeom>
          <a:noFill/>
          <a:ln w="9525">
            <a:noFill/>
            <a:miter lim="800000"/>
            <a:headEnd/>
            <a:tailEnd/>
          </a:ln>
        </p:spPr>
        <p:txBody>
          <a:bodyPr wrap="square" lIns="130589" tIns="65295" rIns="130589" bIns="65295">
            <a:spAutoFit/>
          </a:bodyPr>
          <a:lstStyle/>
          <a:p>
            <a:pPr defTabSz="1305960"/>
            <a:r>
              <a:rPr lang="en-US" sz="12600" b="1" dirty="0">
                <a:solidFill>
                  <a:srgbClr val="0071C5">
                    <a:lumMod val="75000"/>
                  </a:srgbClr>
                </a:solidFill>
                <a:latin typeface="Times"/>
                <a:cs typeface="Times"/>
              </a:rPr>
              <a:t>“</a:t>
            </a:r>
          </a:p>
        </p:txBody>
      </p:sp>
      <p:sp>
        <p:nvSpPr>
          <p:cNvPr id="29" name="Rectangle 7"/>
          <p:cNvSpPr>
            <a:spLocks noChangeArrowheads="1"/>
          </p:cNvSpPr>
          <p:nvPr/>
        </p:nvSpPr>
        <p:spPr bwMode="auto">
          <a:xfrm>
            <a:off x="13227984" y="5990846"/>
            <a:ext cx="2499696" cy="2070858"/>
          </a:xfrm>
          <a:prstGeom prst="rect">
            <a:avLst/>
          </a:prstGeom>
          <a:noFill/>
          <a:ln w="9525">
            <a:noFill/>
            <a:miter lim="800000"/>
            <a:headEnd/>
            <a:tailEnd/>
          </a:ln>
        </p:spPr>
        <p:txBody>
          <a:bodyPr wrap="square" lIns="130589" tIns="65295" rIns="130589" bIns="65295">
            <a:spAutoFit/>
          </a:bodyPr>
          <a:lstStyle/>
          <a:p>
            <a:pPr defTabSz="1305960"/>
            <a:r>
              <a:rPr lang="en-US" sz="12600" b="1" dirty="0">
                <a:solidFill>
                  <a:srgbClr val="0071C5">
                    <a:lumMod val="75000"/>
                  </a:srgbClr>
                </a:solidFill>
                <a:latin typeface="Times"/>
                <a:cs typeface="Times"/>
              </a:rPr>
              <a:t>”</a:t>
            </a:r>
          </a:p>
        </p:txBody>
      </p:sp>
      <p:sp>
        <p:nvSpPr>
          <p:cNvPr id="30" name="Rectangle 7"/>
          <p:cNvSpPr>
            <a:spLocks noChangeArrowheads="1"/>
          </p:cNvSpPr>
          <p:nvPr/>
        </p:nvSpPr>
        <p:spPr bwMode="auto">
          <a:xfrm>
            <a:off x="8298573" y="4738318"/>
            <a:ext cx="7165030" cy="655085"/>
          </a:xfrm>
          <a:prstGeom prst="rect">
            <a:avLst/>
          </a:prstGeom>
          <a:noFill/>
          <a:ln w="9525">
            <a:noFill/>
            <a:miter lim="800000"/>
            <a:headEnd/>
            <a:tailEnd/>
          </a:ln>
        </p:spPr>
        <p:txBody>
          <a:bodyPr lIns="130589" tIns="65295" rIns="130589" bIns="65295">
            <a:spAutoFit/>
          </a:bodyPr>
          <a:lstStyle/>
          <a:p>
            <a:pPr defTabSz="1305960"/>
            <a:r>
              <a:rPr lang="en-US" sz="3400" b="1" dirty="0">
                <a:solidFill>
                  <a:prstClr val="white">
                    <a:lumMod val="95000"/>
                  </a:prstClr>
                </a:solidFill>
                <a:latin typeface="Neo Sans Intel"/>
                <a:cs typeface="Verdana"/>
              </a:rPr>
              <a:t>200,000</a:t>
            </a:r>
          </a:p>
        </p:txBody>
      </p:sp>
      <p:sp>
        <p:nvSpPr>
          <p:cNvPr id="31" name="Rectangle 7"/>
          <p:cNvSpPr>
            <a:spLocks noChangeArrowheads="1"/>
          </p:cNvSpPr>
          <p:nvPr/>
        </p:nvSpPr>
        <p:spPr bwMode="auto">
          <a:xfrm>
            <a:off x="8390583" y="5147257"/>
            <a:ext cx="5507915" cy="1547637"/>
          </a:xfrm>
          <a:prstGeom prst="rect">
            <a:avLst/>
          </a:prstGeom>
          <a:noFill/>
          <a:ln w="9525">
            <a:noFill/>
            <a:miter lim="800000"/>
            <a:headEnd/>
            <a:tailEnd/>
          </a:ln>
        </p:spPr>
        <p:txBody>
          <a:bodyPr wrap="square" lIns="130589" tIns="65295" rIns="130589" bIns="65295">
            <a:spAutoFit/>
          </a:bodyPr>
          <a:lstStyle/>
          <a:p>
            <a:pPr defTabSz="1305960"/>
            <a:r>
              <a:rPr lang="en-US" sz="2900" dirty="0">
                <a:solidFill>
                  <a:prstClr val="white">
                    <a:lumMod val="95000"/>
                  </a:prstClr>
                </a:solidFill>
                <a:latin typeface="Neo Sans Intel"/>
                <a:cs typeface="Tahoma" pitchFamily="34" charset="0"/>
              </a:rPr>
              <a:t>laptops lost or stolen every year at European airports</a:t>
            </a:r>
          </a:p>
          <a:p>
            <a:pPr defTabSz="1305960"/>
            <a:endParaRPr lang="en-US" sz="3400" dirty="0">
              <a:solidFill>
                <a:prstClr val="white">
                  <a:lumMod val="95000"/>
                </a:prstClr>
              </a:solidFill>
              <a:latin typeface="Neo Sans Intel"/>
              <a:cs typeface="Tahoma" pitchFamily="34" charset="0"/>
            </a:endParaRPr>
          </a:p>
        </p:txBody>
      </p:sp>
      <p:sp>
        <p:nvSpPr>
          <p:cNvPr id="22" name="TextBox 21"/>
          <p:cNvSpPr txBox="1"/>
          <p:nvPr/>
        </p:nvSpPr>
        <p:spPr>
          <a:xfrm>
            <a:off x="7955280" y="5962699"/>
            <a:ext cx="5907024" cy="1706912"/>
          </a:xfrm>
          <a:prstGeom prst="rect">
            <a:avLst/>
          </a:prstGeom>
          <a:noFill/>
        </p:spPr>
        <p:txBody>
          <a:bodyPr wrap="square" lIns="130589" tIns="65295" rIns="130589" bIns="65295" rtlCol="0">
            <a:spAutoFit/>
          </a:bodyPr>
          <a:lstStyle/>
          <a:p>
            <a:pPr algn="ctr" defTabSz="1305960">
              <a:lnSpc>
                <a:spcPct val="95000"/>
              </a:lnSpc>
              <a:spcBef>
                <a:spcPct val="30000"/>
              </a:spcBef>
              <a:buClr>
                <a:srgbClr val="061922"/>
              </a:buClr>
            </a:pPr>
            <a:r>
              <a:rPr lang="en-US" sz="3400" b="1" dirty="0">
                <a:solidFill>
                  <a:prstClr val="white">
                    <a:lumMod val="95000"/>
                  </a:prstClr>
                </a:solidFill>
                <a:latin typeface="Neo Sans Intel"/>
                <a:cs typeface="Verdana"/>
              </a:rPr>
              <a:t>12,000</a:t>
            </a:r>
            <a:r>
              <a:rPr lang="en-US" sz="3400" b="1" dirty="0">
                <a:solidFill>
                  <a:prstClr val="white">
                    <a:lumMod val="95000"/>
                  </a:prstClr>
                </a:solidFill>
                <a:latin typeface="Neo Sans Intel"/>
                <a:ea typeface="Calibri" pitchFamily="34" charset="0"/>
                <a:cs typeface="Tahoma" pitchFamily="34" charset="0"/>
              </a:rPr>
              <a:t> </a:t>
            </a:r>
            <a:r>
              <a:rPr lang="en-US" sz="2900" dirty="0">
                <a:solidFill>
                  <a:prstClr val="white">
                    <a:lumMod val="95000"/>
                  </a:prstClr>
                </a:solidFill>
                <a:latin typeface="Neo Sans Intel"/>
                <a:cs typeface="Tahoma" pitchFamily="34" charset="0"/>
              </a:rPr>
              <a:t>laptops lost or stolen every week at US airports” </a:t>
            </a:r>
          </a:p>
          <a:p>
            <a:pPr algn="ctr" defTabSz="1305960">
              <a:lnSpc>
                <a:spcPct val="95000"/>
              </a:lnSpc>
              <a:spcBef>
                <a:spcPct val="30000"/>
              </a:spcBef>
              <a:buClr>
                <a:srgbClr val="061922"/>
              </a:buClr>
            </a:pPr>
            <a:endParaRPr lang="en-US" sz="3400" b="1" dirty="0" err="1">
              <a:solidFill>
                <a:prstClr val="white">
                  <a:lumMod val="95000"/>
                </a:prstClr>
              </a:solidFill>
              <a:latin typeface="Neo Sans Intel"/>
            </a:endParaRPr>
          </a:p>
        </p:txBody>
      </p:sp>
      <p:grpSp>
        <p:nvGrpSpPr>
          <p:cNvPr id="3" name="Group 68"/>
          <p:cNvGrpSpPr>
            <a:grpSpLocks noChangeAspect="1"/>
          </p:cNvGrpSpPr>
          <p:nvPr/>
        </p:nvGrpSpPr>
        <p:grpSpPr>
          <a:xfrm>
            <a:off x="947972" y="1382233"/>
            <a:ext cx="12874353" cy="3140906"/>
            <a:chOff x="4" y="1522375"/>
            <a:chExt cx="14630396" cy="3921354"/>
          </a:xfrm>
        </p:grpSpPr>
        <p:pic>
          <p:nvPicPr>
            <p:cNvPr id="70" name="Picture 69" descr="34569_Asian woman bed_3833_5400.tif"/>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flipH="1">
              <a:off x="9391782" y="1522375"/>
              <a:ext cx="5238618" cy="3085903"/>
            </a:xfrm>
            <a:prstGeom prst="rect">
              <a:avLst/>
            </a:prstGeom>
          </p:spPr>
        </p:pic>
        <p:pic>
          <p:nvPicPr>
            <p:cNvPr id="71" name="Picture 70" descr="Bills.png"/>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p:blipFill>
          <p:spPr>
            <a:xfrm>
              <a:off x="4" y="1522378"/>
              <a:ext cx="10198126" cy="3123690"/>
            </a:xfrm>
            <a:prstGeom prst="rect">
              <a:avLst/>
            </a:prstGeom>
          </p:spPr>
        </p:pic>
        <p:pic>
          <p:nvPicPr>
            <p:cNvPr id="72" name="Picture 71" descr="Outdoors_1.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1000000">
              <a:off x="2339553" y="2727942"/>
              <a:ext cx="2945723" cy="1242727"/>
            </a:xfrm>
            <a:prstGeom prst="rect">
              <a:avLst/>
            </a:prstGeom>
            <a:ln w="38100" cmpd="sng">
              <a:solidFill>
                <a:srgbClr val="FFFFFF"/>
              </a:solidFill>
            </a:ln>
            <a:effectLst>
              <a:outerShdw blurRad="50800" dist="38100" dir="2700000" algn="tl" rotWithShape="0">
                <a:prstClr val="black">
                  <a:alpha val="40000"/>
                </a:prstClr>
              </a:outerShdw>
            </a:effectLst>
          </p:spPr>
        </p:pic>
        <p:pic>
          <p:nvPicPr>
            <p:cNvPr id="73" name="Picture 72" descr="CSR10010_Man_with_Dog.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300000">
              <a:off x="2596255" y="3539343"/>
              <a:ext cx="2722558" cy="1361279"/>
            </a:xfrm>
            <a:prstGeom prst="rect">
              <a:avLst/>
            </a:prstGeom>
            <a:ln w="38100" cmpd="sng">
              <a:solidFill>
                <a:schemeClr val="bg1"/>
              </a:solidFill>
            </a:ln>
            <a:effectLst>
              <a:outerShdw blurRad="50800" dist="38100" dir="2700000" algn="tl" rotWithShape="0">
                <a:prstClr val="black">
                  <a:alpha val="40000"/>
                </a:prstClr>
              </a:outerShdw>
            </a:effectLst>
          </p:spPr>
        </p:pic>
        <p:pic>
          <p:nvPicPr>
            <p:cNvPr id="74" name="Picture 73" descr="CSR10011_Oregon_Hills_2.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1000000">
              <a:off x="1712335" y="3060706"/>
              <a:ext cx="1676718" cy="1874756"/>
            </a:xfrm>
            <a:prstGeom prst="rect">
              <a:avLst/>
            </a:prstGeom>
            <a:ln w="38100" cmpd="sng">
              <a:solidFill>
                <a:srgbClr val="FFFFFF"/>
              </a:solidFill>
            </a:ln>
            <a:effectLst>
              <a:outerShdw blurRad="50800" dist="38100" dir="2700000" algn="tl" rotWithShape="0">
                <a:prstClr val="black">
                  <a:alpha val="40000"/>
                </a:prstClr>
              </a:outerShdw>
            </a:effectLst>
          </p:spPr>
        </p:pic>
        <p:pic>
          <p:nvPicPr>
            <p:cNvPr id="75" name="Picture 74" descr="laptop.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332445" y="2393607"/>
              <a:ext cx="6721170" cy="3050122"/>
            </a:xfrm>
            <a:prstGeom prst="rect">
              <a:avLst/>
            </a:prstGeom>
          </p:spPr>
        </p:pic>
      </p:grpSp>
    </p:spTree>
    <p:extLst>
      <p:ext uri="{BB962C8B-B14F-4D97-AF65-F5344CB8AC3E}">
        <p14:creationId xmlns:p14="http://schemas.microsoft.com/office/powerpoint/2010/main" val="359305329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4386"/>
            <a:ext cx="13167360" cy="1371600"/>
          </a:xfrm>
        </p:spPr>
        <p:txBody>
          <a:bodyPr>
            <a:normAutofit fontScale="90000"/>
          </a:bodyPr>
          <a:lstStyle/>
          <a:p>
            <a:r>
              <a:rPr lang="en-GB" dirty="0" smtClean="0"/>
              <a:t>Web 2.0 is changing patient – care giver relationship</a:t>
            </a:r>
            <a:endParaRPr lang="en-US" dirty="0"/>
          </a:p>
        </p:txBody>
      </p:sp>
      <p:pic>
        <p:nvPicPr>
          <p:cNvPr id="4" name="Digital in Healthcare.mp4">
            <a:hlinkClick r:id="" action="ppaction://media"/>
          </p:cNvPr>
          <p:cNvPicPr>
            <a:picLocks noGrp="1" noRot="1" noChangeAspect="1"/>
          </p:cNvPicPr>
          <p:nvPr>
            <p:ph idx="1"/>
            <a:videoFile r:link="rId1"/>
          </p:nvPr>
        </p:nvPicPr>
        <p:blipFill>
          <a:blip r:embed="rId3" cstate="print"/>
          <a:stretch>
            <a:fillRect/>
          </a:stretch>
        </p:blipFill>
        <p:spPr>
          <a:xfrm>
            <a:off x="3211031" y="1169284"/>
            <a:ext cx="8123275" cy="609245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1315062" y="1801535"/>
            <a:ext cx="2808109" cy="2337677"/>
          </a:xfrm>
          <a:prstGeom prst="roundRect">
            <a:avLst/>
          </a:prstGeom>
          <a:blipFill>
            <a:blip r:embed="rId3" cstate="screen">
              <a:extLst>
                <a:ext uri="{28A0092B-C50C-407E-A947-70E740481C1C}">
                  <a14:useLocalDpi xmlns:a14="http://schemas.microsoft.com/office/drawing/2010/main"/>
                </a:ext>
              </a:extLst>
            </a:blip>
            <a:stretch>
              <a:fillRect/>
            </a:stretch>
          </a:blipFill>
          <a:ln w="76200" cap="flat" cmpd="sng" algn="ctr">
            <a:solidFill>
              <a:srgbClr val="00B0F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3" tIns="45688" rIns="91373" bIns="45688" numCol="1" rtlCol="0" anchor="t" anchorCtr="1" compatLnSpc="1">
            <a:prstTxWarp prst="textNoShape">
              <a:avLst/>
            </a:prstTxWarp>
            <a:noAutofit/>
          </a:bodyPr>
          <a:lstStyle/>
          <a:p>
            <a:pPr algn="ctr">
              <a:lnSpc>
                <a:spcPct val="95000"/>
              </a:lnSpc>
              <a:spcBef>
                <a:spcPct val="30000"/>
              </a:spcBef>
              <a:buClr>
                <a:schemeClr val="tx1"/>
              </a:buClr>
            </a:pPr>
            <a:endParaRPr lang="en-US" sz="2100" dirty="0" smtClean="0">
              <a:solidFill>
                <a:srgbClr val="FFFFFF"/>
              </a:solidFill>
              <a:effectLst>
                <a:outerShdw blurRad="38100" dist="38100" dir="2700000" algn="tl">
                  <a:srgbClr val="000000">
                    <a:alpha val="43137"/>
                  </a:srgbClr>
                </a:outerShdw>
              </a:effectLst>
              <a:latin typeface="Arial Narrow" pitchFamily="34" charset="0"/>
            </a:endParaRPr>
          </a:p>
        </p:txBody>
      </p:sp>
      <p:sp>
        <p:nvSpPr>
          <p:cNvPr id="16" name="Rounded Rectangle 15"/>
          <p:cNvSpPr/>
          <p:nvPr/>
        </p:nvSpPr>
        <p:spPr bwMode="auto">
          <a:xfrm>
            <a:off x="1287737" y="4872539"/>
            <a:ext cx="2808109" cy="2337677"/>
          </a:xfrm>
          <a:prstGeom prst="roundRect">
            <a:avLst/>
          </a:prstGeom>
          <a:blipFill>
            <a:blip r:embed="rId4" cstate="screen">
              <a:extLst>
                <a:ext uri="{28A0092B-C50C-407E-A947-70E740481C1C}">
                  <a14:useLocalDpi xmlns:a14="http://schemas.microsoft.com/office/drawing/2010/main"/>
                </a:ext>
              </a:extLst>
            </a:blip>
            <a:stretch>
              <a:fillRect/>
            </a:stretch>
          </a:blipFill>
          <a:ln w="76200" cap="flat" cmpd="sng" algn="ctr">
            <a:solidFill>
              <a:srgbClr val="00B0F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373" tIns="45688" rIns="91373" bIns="45688" numCol="1" rtlCol="0" anchor="t" anchorCtr="1" compatLnSpc="1">
            <a:prstTxWarp prst="textNoShape">
              <a:avLst/>
            </a:prstTxWarp>
            <a:noAutofit/>
          </a:bodyPr>
          <a:lstStyle/>
          <a:p>
            <a:pPr algn="ctr">
              <a:lnSpc>
                <a:spcPct val="95000"/>
              </a:lnSpc>
              <a:spcBef>
                <a:spcPct val="30000"/>
              </a:spcBef>
              <a:buClr>
                <a:schemeClr val="tx1"/>
              </a:buClr>
            </a:pPr>
            <a:endParaRPr lang="en-US" sz="2100" dirty="0" smtClean="0">
              <a:solidFill>
                <a:srgbClr val="FFFFFF"/>
              </a:solidFill>
              <a:effectLst>
                <a:outerShdw blurRad="38100" dist="38100" dir="2700000" algn="tl">
                  <a:srgbClr val="000000">
                    <a:alpha val="43137"/>
                  </a:srgbClr>
                </a:outerShdw>
              </a:effectLst>
              <a:latin typeface="Arial Narrow" pitchFamily="34" charset="0"/>
            </a:endParaRPr>
          </a:p>
        </p:txBody>
      </p:sp>
      <p:sp>
        <p:nvSpPr>
          <p:cNvPr id="25" name="Title 1"/>
          <p:cNvSpPr>
            <a:spLocks noGrp="1"/>
          </p:cNvSpPr>
          <p:nvPr>
            <p:ph type="title"/>
          </p:nvPr>
        </p:nvSpPr>
        <p:spPr>
          <a:xfrm>
            <a:off x="766025" y="0"/>
            <a:ext cx="13167360" cy="1371600"/>
          </a:xfrm>
        </p:spPr>
        <p:txBody>
          <a:bodyPr/>
          <a:lstStyle/>
          <a:p>
            <a:r>
              <a:rPr lang="en-US" sz="4800" dirty="0" smtClean="0"/>
              <a:t>Security and Trust Built In</a:t>
            </a:r>
            <a:endParaRPr lang="en-US" sz="3600" i="1" dirty="0">
              <a:latin typeface="+mn-lt"/>
            </a:endParaRPr>
          </a:p>
        </p:txBody>
      </p:sp>
      <p:sp>
        <p:nvSpPr>
          <p:cNvPr id="27" name="Rectangle 21"/>
          <p:cNvSpPr txBox="1">
            <a:spLocks noChangeArrowheads="1"/>
          </p:cNvSpPr>
          <p:nvPr/>
        </p:nvSpPr>
        <p:spPr bwMode="auto">
          <a:xfrm>
            <a:off x="5016267" y="1995535"/>
            <a:ext cx="8216901" cy="1757363"/>
          </a:xfrm>
          <a:prstGeom prst="rect">
            <a:avLst/>
          </a:prstGeom>
          <a:noFill/>
          <a:ln w="9525">
            <a:noFill/>
            <a:miter lim="800000"/>
            <a:headEnd/>
            <a:tailEnd/>
          </a:ln>
          <a:effectLst>
            <a:outerShdw blurRad="190500" dist="190500" dir="10800000" algn="r" rotWithShape="0">
              <a:prstClr val="black">
                <a:alpha val="40000"/>
              </a:prstClr>
            </a:outerShdw>
          </a:effectLst>
        </p:spPr>
        <p:txBody>
          <a:bodyPr vert="horz" wrap="square" lIns="130602" tIns="65302" rIns="130602" bIns="65302" numCol="1" anchor="ctr" anchorCtr="0" compatLnSpc="1">
            <a:prstTxWarp prst="textNoShape">
              <a:avLst/>
            </a:prstTxWarp>
          </a:bodyPr>
          <a:lst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12"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02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038"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051"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sz="2800" dirty="0" smtClean="0">
                <a:solidFill>
                  <a:schemeClr val="bg1"/>
                </a:solidFill>
                <a:latin typeface="Impact" pitchFamily="34" charset="0"/>
              </a:rPr>
              <a:t>Intel</a:t>
            </a:r>
            <a:r>
              <a:rPr lang="en-US" sz="2800" dirty="0" smtClean="0">
                <a:solidFill>
                  <a:schemeClr val="bg1"/>
                </a:solidFill>
              </a:rPr>
              <a:t>®</a:t>
            </a:r>
          </a:p>
          <a:p>
            <a:r>
              <a:rPr lang="en-US" sz="3600" dirty="0" smtClean="0">
                <a:solidFill>
                  <a:schemeClr val="bg1"/>
                </a:solidFill>
                <a:latin typeface="Impact" pitchFamily="34" charset="0"/>
              </a:rPr>
              <a:t>Identity Protection</a:t>
            </a:r>
          </a:p>
          <a:p>
            <a:r>
              <a:rPr lang="en-US" sz="3600" dirty="0" smtClean="0">
                <a:solidFill>
                  <a:schemeClr val="bg1"/>
                </a:solidFill>
                <a:latin typeface="Impact" pitchFamily="34" charset="0"/>
              </a:rPr>
              <a:t>Technology</a:t>
            </a:r>
            <a:endParaRPr lang="en-US" sz="3600" dirty="0">
              <a:solidFill>
                <a:schemeClr val="bg1"/>
              </a:solidFill>
              <a:latin typeface="Impact" pitchFamily="34" charset="0"/>
            </a:endParaRPr>
          </a:p>
        </p:txBody>
      </p:sp>
      <p:sp>
        <p:nvSpPr>
          <p:cNvPr id="29" name="Rectangle 21"/>
          <p:cNvSpPr txBox="1">
            <a:spLocks noChangeArrowheads="1"/>
          </p:cNvSpPr>
          <p:nvPr/>
        </p:nvSpPr>
        <p:spPr bwMode="auto">
          <a:xfrm>
            <a:off x="4892622" y="5098169"/>
            <a:ext cx="8216901" cy="1757363"/>
          </a:xfrm>
          <a:prstGeom prst="rect">
            <a:avLst/>
          </a:prstGeom>
          <a:noFill/>
          <a:ln w="9525">
            <a:noFill/>
            <a:miter lim="800000"/>
            <a:headEnd/>
            <a:tailEnd/>
          </a:ln>
          <a:effectLst>
            <a:outerShdw blurRad="190500" dist="190500" dir="10800000" algn="r" rotWithShape="0">
              <a:prstClr val="black">
                <a:alpha val="40000"/>
              </a:prstClr>
            </a:outerShdw>
          </a:effectLst>
        </p:spPr>
        <p:txBody>
          <a:bodyPr vert="horz" wrap="square" lIns="130602" tIns="65302" rIns="130602" bIns="65302" numCol="1" anchor="ctr" anchorCtr="0" compatLnSpc="1">
            <a:prstTxWarp prst="textNoShape">
              <a:avLst/>
            </a:prstTxWarp>
          </a:bodyPr>
          <a:lstStyle>
            <a:lvl1pPr algn="ctr" rtl="0" eaLnBrk="1" fontAlgn="base" hangingPunct="1">
              <a:lnSpc>
                <a:spcPct val="90000"/>
              </a:lnSpc>
              <a:spcBef>
                <a:spcPct val="0"/>
              </a:spcBef>
              <a:spcAft>
                <a:spcPct val="0"/>
              </a:spcAft>
              <a:defRPr sz="4400">
                <a:solidFill>
                  <a:schemeClr val="tx1"/>
                </a:solidFill>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12"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02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038"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051"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a:lstStyle>
          <a:p>
            <a:r>
              <a:rPr lang="en-US" sz="2800" dirty="0" smtClean="0">
                <a:solidFill>
                  <a:schemeClr val="bg1"/>
                </a:solidFill>
                <a:latin typeface="Impact" pitchFamily="34" charset="0"/>
              </a:rPr>
              <a:t>Intel</a:t>
            </a:r>
            <a:r>
              <a:rPr lang="en-US" sz="2800" dirty="0" smtClean="0">
                <a:solidFill>
                  <a:schemeClr val="bg1"/>
                </a:solidFill>
              </a:rPr>
              <a:t>®</a:t>
            </a:r>
          </a:p>
          <a:p>
            <a:r>
              <a:rPr lang="en-US" sz="3600" dirty="0" smtClean="0">
                <a:solidFill>
                  <a:schemeClr val="bg1"/>
                </a:solidFill>
                <a:latin typeface="Impact" pitchFamily="34" charset="0"/>
              </a:rPr>
              <a:t>Anti-Theft</a:t>
            </a:r>
          </a:p>
          <a:p>
            <a:r>
              <a:rPr lang="en-US" sz="3600" dirty="0" smtClean="0">
                <a:solidFill>
                  <a:schemeClr val="bg1"/>
                </a:solidFill>
                <a:latin typeface="Impact" pitchFamily="34" charset="0"/>
              </a:rPr>
              <a:t>Technology</a:t>
            </a:r>
            <a:endParaRPr lang="en-US" sz="3600" dirty="0">
              <a:solidFill>
                <a:schemeClr val="bg1"/>
              </a:solidFill>
              <a:latin typeface="Impact" pitchFamily="34" charset="0"/>
            </a:endParaRPr>
          </a:p>
        </p:txBody>
      </p:sp>
    </p:spTree>
    <p:extLst>
      <p:ext uri="{BB962C8B-B14F-4D97-AF65-F5344CB8AC3E}">
        <p14:creationId xmlns:p14="http://schemas.microsoft.com/office/powerpoint/2010/main" val="107816518"/>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4814894"/>
            <a:ext cx="3634741" cy="1901613"/>
          </a:xfrm>
          <a:prstGeom prst="rect">
            <a:avLst/>
          </a:prstGeom>
        </p:spPr>
        <p:txBody>
          <a:bodyPr wrap="square" lIns="130622" tIns="65311" rIns="130622" bIns="65311">
            <a:spAutoFit/>
          </a:bodyPr>
          <a:lstStyle/>
          <a:p>
            <a:pPr marL="0" lvl="1" algn="ctr"/>
            <a:r>
              <a:rPr lang="en-US" sz="2300" b="1" i="1" dirty="0" smtClean="0">
                <a:solidFill>
                  <a:schemeClr val="bg1"/>
                </a:solidFill>
                <a:latin typeface="Neo Sans Intel"/>
              </a:rPr>
              <a:t>200K</a:t>
            </a:r>
            <a:r>
              <a:rPr lang="en-US" sz="2300" i="1" dirty="0" smtClean="0">
                <a:solidFill>
                  <a:schemeClr val="bg1"/>
                </a:solidFill>
                <a:latin typeface="Neo Sans Intel"/>
              </a:rPr>
              <a:t> laptops </a:t>
            </a:r>
            <a:r>
              <a:rPr lang="en-US" sz="2300" b="1" i="1" dirty="0" smtClean="0">
                <a:solidFill>
                  <a:schemeClr val="bg1"/>
                </a:solidFill>
                <a:latin typeface="Neo Sans Intel"/>
              </a:rPr>
              <a:t>lost or stolen </a:t>
            </a:r>
            <a:r>
              <a:rPr lang="en-US" sz="2300" i="1" dirty="0" smtClean="0">
                <a:solidFill>
                  <a:schemeClr val="bg1"/>
                </a:solidFill>
                <a:latin typeface="Neo Sans Intel"/>
              </a:rPr>
              <a:t>every year at European airports/</a:t>
            </a:r>
            <a:r>
              <a:rPr lang="en-US" sz="2300" b="1" i="1" dirty="0" smtClean="0">
                <a:solidFill>
                  <a:schemeClr val="bg1"/>
                </a:solidFill>
                <a:latin typeface="Neo Sans Intel"/>
              </a:rPr>
              <a:t>12K</a:t>
            </a:r>
            <a:r>
              <a:rPr lang="en-US" sz="2300" i="1" dirty="0" smtClean="0">
                <a:solidFill>
                  <a:schemeClr val="bg1"/>
                </a:solidFill>
                <a:latin typeface="Neo Sans Intel"/>
              </a:rPr>
              <a:t> laptops lost or stolen every week at US airports</a:t>
            </a:r>
            <a:r>
              <a:rPr lang="en-US" sz="2300" i="1" baseline="30000" dirty="0" smtClean="0">
                <a:solidFill>
                  <a:schemeClr val="bg1"/>
                </a:solidFill>
                <a:latin typeface="Neo Sans Intel"/>
              </a:rPr>
              <a:t>2</a:t>
            </a:r>
            <a:endParaRPr lang="en-US" sz="2300" i="1" baseline="30000" dirty="0">
              <a:solidFill>
                <a:schemeClr val="bg1"/>
              </a:solidFill>
              <a:latin typeface="Neo Sans Intel"/>
            </a:endParaRPr>
          </a:p>
        </p:txBody>
      </p:sp>
      <p:sp>
        <p:nvSpPr>
          <p:cNvPr id="4" name="Title 1"/>
          <p:cNvSpPr txBox="1">
            <a:spLocks/>
          </p:cNvSpPr>
          <p:nvPr/>
        </p:nvSpPr>
        <p:spPr>
          <a:xfrm>
            <a:off x="243840" y="222230"/>
            <a:ext cx="14020800" cy="1645920"/>
          </a:xfrm>
          <a:prstGeom prst="rect">
            <a:avLst/>
          </a:prstGeom>
        </p:spPr>
        <p:txBody>
          <a:bodyPr lIns="130622" tIns="65311" rIns="130622" bIns="65311">
            <a:noAutofit/>
          </a:bodyPr>
          <a:lstStyle/>
          <a:p>
            <a:pPr algn="ctr" defTabSz="1305765">
              <a:defRPr/>
            </a:pPr>
            <a:r>
              <a:rPr lang="en-US" sz="4600" dirty="0" smtClean="0">
                <a:solidFill>
                  <a:srgbClr val="0070C0"/>
                </a:solidFill>
                <a:latin typeface="Neo Sans Intel Medium" pitchFamily="34" charset="0"/>
                <a:ea typeface="+mj-ea"/>
                <a:cs typeface="+mj-cs"/>
              </a:rPr>
              <a:t>A path to building a Service for end user…</a:t>
            </a:r>
            <a:endParaRPr lang="en-US" sz="4600" dirty="0">
              <a:solidFill>
                <a:srgbClr val="0070C0"/>
              </a:solidFill>
              <a:latin typeface="Neo Sans Intel Medium" pitchFamily="34" charset="0"/>
              <a:ea typeface="+mj-ea"/>
              <a:cs typeface="+mj-cs"/>
            </a:endParaRPr>
          </a:p>
        </p:txBody>
      </p:sp>
      <p:sp>
        <p:nvSpPr>
          <p:cNvPr id="5" name="TextBox 4"/>
          <p:cNvSpPr txBox="1"/>
          <p:nvPr/>
        </p:nvSpPr>
        <p:spPr>
          <a:xfrm>
            <a:off x="388619" y="3338067"/>
            <a:ext cx="3413760" cy="839764"/>
          </a:xfrm>
          <a:prstGeom prst="rect">
            <a:avLst/>
          </a:prstGeom>
          <a:noFill/>
        </p:spPr>
        <p:txBody>
          <a:bodyPr wrap="square" lIns="130603" tIns="65301" rIns="130603" bIns="65301" rtlCol="0">
            <a:spAutoFit/>
          </a:bodyPr>
          <a:lstStyle/>
          <a:p>
            <a:pPr algn="ctr"/>
            <a:r>
              <a:rPr lang="en-US" sz="2300" b="1" i="1" dirty="0">
                <a:solidFill>
                  <a:schemeClr val="bg1"/>
                </a:solidFill>
                <a:latin typeface="Neo Sans Intel"/>
              </a:rPr>
              <a:t>Security </a:t>
            </a:r>
            <a:r>
              <a:rPr lang="en-US" sz="2300" i="1" dirty="0">
                <a:solidFill>
                  <a:schemeClr val="bg1"/>
                </a:solidFill>
                <a:latin typeface="Neo Sans Intel"/>
              </a:rPr>
              <a:t>is top concern for PC </a:t>
            </a:r>
            <a:r>
              <a:rPr lang="en-US" sz="2300" i="1" dirty="0" smtClean="0">
                <a:solidFill>
                  <a:schemeClr val="bg1"/>
                </a:solidFill>
                <a:latin typeface="Neo Sans Intel"/>
              </a:rPr>
              <a:t>users</a:t>
            </a:r>
            <a:r>
              <a:rPr lang="en-US" sz="2300" i="1" baseline="30000" dirty="0" smtClean="0">
                <a:solidFill>
                  <a:schemeClr val="bg1"/>
                </a:solidFill>
                <a:latin typeface="Neo Sans Intel"/>
              </a:rPr>
              <a:t>1</a:t>
            </a:r>
          </a:p>
        </p:txBody>
      </p:sp>
      <p:sp>
        <p:nvSpPr>
          <p:cNvPr id="6" name="TextBox 5"/>
          <p:cNvSpPr txBox="1"/>
          <p:nvPr/>
        </p:nvSpPr>
        <p:spPr>
          <a:xfrm>
            <a:off x="3939210" y="3359081"/>
            <a:ext cx="3586131" cy="1547650"/>
          </a:xfrm>
          <a:prstGeom prst="rect">
            <a:avLst/>
          </a:prstGeom>
          <a:noFill/>
        </p:spPr>
        <p:txBody>
          <a:bodyPr wrap="square" lIns="130603" tIns="65301" rIns="130603" bIns="65301" rtlCol="0">
            <a:spAutoFit/>
          </a:bodyPr>
          <a:lstStyle/>
          <a:p>
            <a:pPr algn="ctr"/>
            <a:r>
              <a:rPr lang="en-US" sz="2300" b="1" i="1" dirty="0">
                <a:solidFill>
                  <a:schemeClr val="bg1"/>
                </a:solidFill>
                <a:latin typeface="Neo Sans Intel"/>
              </a:rPr>
              <a:t>ID theft </a:t>
            </a:r>
            <a:r>
              <a:rPr lang="en-US" sz="2300" i="1" dirty="0">
                <a:solidFill>
                  <a:schemeClr val="bg1"/>
                </a:solidFill>
                <a:latin typeface="Neo Sans Intel"/>
              </a:rPr>
              <a:t>is lead consumer and business </a:t>
            </a:r>
            <a:r>
              <a:rPr lang="en-US" sz="2300" b="1" i="1" dirty="0">
                <a:solidFill>
                  <a:schemeClr val="bg1"/>
                </a:solidFill>
                <a:latin typeface="Neo Sans Intel"/>
              </a:rPr>
              <a:t>concern</a:t>
            </a:r>
            <a:r>
              <a:rPr lang="en-US" sz="2300" i="1" dirty="0">
                <a:solidFill>
                  <a:schemeClr val="bg1"/>
                </a:solidFill>
                <a:latin typeface="Neo Sans Intel"/>
              </a:rPr>
              <a:t>, </a:t>
            </a:r>
            <a:r>
              <a:rPr lang="en-US" sz="2300" i="1" dirty="0" smtClean="0">
                <a:solidFill>
                  <a:schemeClr val="bg1"/>
                </a:solidFill>
                <a:latin typeface="Neo Sans Intel"/>
              </a:rPr>
              <a:t>followed </a:t>
            </a:r>
            <a:r>
              <a:rPr lang="en-US" sz="2300" i="1" dirty="0">
                <a:solidFill>
                  <a:schemeClr val="bg1"/>
                </a:solidFill>
                <a:latin typeface="Neo Sans Intel"/>
              </a:rPr>
              <a:t>by </a:t>
            </a:r>
            <a:r>
              <a:rPr lang="en-US" sz="2300" i="1" dirty="0" smtClean="0">
                <a:solidFill>
                  <a:schemeClr val="bg1"/>
                </a:solidFill>
                <a:latin typeface="Neo Sans Intel"/>
              </a:rPr>
              <a:t>Malware</a:t>
            </a:r>
            <a:r>
              <a:rPr lang="en-US" sz="2300" i="1" baseline="30000" dirty="0" smtClean="0">
                <a:solidFill>
                  <a:schemeClr val="bg1"/>
                </a:solidFill>
                <a:latin typeface="Neo Sans Intel"/>
              </a:rPr>
              <a:t>3</a:t>
            </a:r>
            <a:endParaRPr lang="en-US" sz="2300" i="1" dirty="0">
              <a:solidFill>
                <a:schemeClr val="bg1"/>
              </a:solidFill>
              <a:latin typeface="Neo Sans Intel"/>
            </a:endParaRPr>
          </a:p>
          <a:p>
            <a:pPr algn="ctr"/>
            <a:endParaRPr lang="en-US" sz="2300" i="1" dirty="0">
              <a:solidFill>
                <a:schemeClr val="bg1"/>
              </a:solidFill>
              <a:latin typeface="Neo Sans Intel"/>
            </a:endParaRPr>
          </a:p>
        </p:txBody>
      </p:sp>
      <p:sp>
        <p:nvSpPr>
          <p:cNvPr id="7" name="TextBox 6"/>
          <p:cNvSpPr txBox="1"/>
          <p:nvPr/>
        </p:nvSpPr>
        <p:spPr>
          <a:xfrm flipH="1">
            <a:off x="7996269" y="3353926"/>
            <a:ext cx="3342291" cy="2963422"/>
          </a:xfrm>
          <a:prstGeom prst="rect">
            <a:avLst/>
          </a:prstGeom>
          <a:noFill/>
        </p:spPr>
        <p:txBody>
          <a:bodyPr wrap="square" lIns="130603" tIns="65301" rIns="130603" bIns="65301" rtlCol="0">
            <a:spAutoFit/>
          </a:bodyPr>
          <a:lstStyle/>
          <a:p>
            <a:pPr marL="0" lvl="1" algn="ctr"/>
            <a:r>
              <a:rPr lang="en-US" sz="2300" i="1" dirty="0">
                <a:solidFill>
                  <a:schemeClr val="bg1"/>
                </a:solidFill>
                <a:latin typeface="Neo Sans Intel"/>
              </a:rPr>
              <a:t>Users spend </a:t>
            </a:r>
            <a:r>
              <a:rPr lang="en-US" sz="2300" b="1" i="1" dirty="0">
                <a:solidFill>
                  <a:schemeClr val="bg1"/>
                </a:solidFill>
                <a:latin typeface="Neo Sans Intel"/>
              </a:rPr>
              <a:t>over 4 hours </a:t>
            </a:r>
            <a:r>
              <a:rPr lang="en-US" sz="2300" i="1" dirty="0">
                <a:solidFill>
                  <a:schemeClr val="bg1"/>
                </a:solidFill>
                <a:latin typeface="Neo Sans Intel"/>
              </a:rPr>
              <a:t>per </a:t>
            </a:r>
            <a:r>
              <a:rPr lang="en-US" sz="2300" b="1" i="1" dirty="0">
                <a:solidFill>
                  <a:schemeClr val="bg1"/>
                </a:solidFill>
                <a:latin typeface="Neo Sans Intel"/>
              </a:rPr>
              <a:t>month</a:t>
            </a:r>
            <a:r>
              <a:rPr lang="en-US" sz="2300" i="1" dirty="0">
                <a:solidFill>
                  <a:schemeClr val="bg1"/>
                </a:solidFill>
                <a:latin typeface="Neo Sans Intel"/>
              </a:rPr>
              <a:t> </a:t>
            </a:r>
            <a:r>
              <a:rPr lang="en-US" sz="2300" b="1" i="1" dirty="0">
                <a:solidFill>
                  <a:schemeClr val="bg1"/>
                </a:solidFill>
                <a:latin typeface="Neo Sans Intel"/>
              </a:rPr>
              <a:t>viewing</a:t>
            </a:r>
            <a:r>
              <a:rPr lang="en-US" sz="2300" i="1" dirty="0">
                <a:solidFill>
                  <a:schemeClr val="bg1"/>
                </a:solidFill>
                <a:latin typeface="Neo Sans Intel"/>
              </a:rPr>
              <a:t> online video on a </a:t>
            </a:r>
            <a:r>
              <a:rPr lang="en-US" sz="2300" i="1" dirty="0" smtClean="0">
                <a:solidFill>
                  <a:schemeClr val="bg1"/>
                </a:solidFill>
                <a:latin typeface="Neo Sans Intel"/>
              </a:rPr>
              <a:t>PC</a:t>
            </a:r>
            <a:r>
              <a:rPr lang="en-US" sz="2300" i="1" baseline="30000" dirty="0" smtClean="0">
                <a:solidFill>
                  <a:schemeClr val="bg1"/>
                </a:solidFill>
                <a:latin typeface="Neo Sans Intel"/>
              </a:rPr>
              <a:t>5</a:t>
            </a:r>
            <a:endParaRPr lang="en-US" sz="2300" i="1" dirty="0">
              <a:solidFill>
                <a:schemeClr val="bg1"/>
              </a:solidFill>
              <a:latin typeface="Neo Sans Intel"/>
            </a:endParaRPr>
          </a:p>
          <a:p>
            <a:pPr marL="0" lvl="1" algn="ctr"/>
            <a:endParaRPr lang="en-US" sz="2300" i="1" dirty="0">
              <a:solidFill>
                <a:schemeClr val="bg1"/>
              </a:solidFill>
              <a:latin typeface="Neo Sans Intel"/>
            </a:endParaRPr>
          </a:p>
          <a:p>
            <a:pPr marL="0" lvl="1" algn="ctr"/>
            <a:r>
              <a:rPr lang="en-US" sz="2300" i="1" dirty="0">
                <a:solidFill>
                  <a:schemeClr val="bg1"/>
                </a:solidFill>
                <a:latin typeface="Neo Sans Intel"/>
              </a:rPr>
              <a:t>Online video </a:t>
            </a:r>
            <a:r>
              <a:rPr lang="en-US" sz="2300" b="1" i="1" dirty="0" smtClean="0">
                <a:solidFill>
                  <a:schemeClr val="bg1"/>
                </a:solidFill>
                <a:latin typeface="Neo Sans Intel"/>
              </a:rPr>
              <a:t>market $6.9B </a:t>
            </a:r>
            <a:r>
              <a:rPr lang="en-US" sz="2300" i="1" dirty="0" smtClean="0">
                <a:solidFill>
                  <a:schemeClr val="bg1"/>
                </a:solidFill>
                <a:latin typeface="Neo Sans Intel"/>
              </a:rPr>
              <a:t>in </a:t>
            </a:r>
            <a:r>
              <a:rPr lang="en-US" sz="2300" i="1" dirty="0">
                <a:solidFill>
                  <a:schemeClr val="bg1"/>
                </a:solidFill>
                <a:latin typeface="Neo Sans Intel"/>
              </a:rPr>
              <a:t>2014 (46% </a:t>
            </a:r>
            <a:r>
              <a:rPr lang="en-US" sz="2300" i="1" dirty="0" smtClean="0">
                <a:solidFill>
                  <a:schemeClr val="bg1"/>
                </a:solidFill>
                <a:latin typeface="Neo Sans Intel"/>
              </a:rPr>
              <a:t>CAGR)</a:t>
            </a:r>
            <a:r>
              <a:rPr lang="en-US" sz="2300" i="1" baseline="30000" dirty="0" smtClean="0">
                <a:solidFill>
                  <a:schemeClr val="bg1"/>
                </a:solidFill>
                <a:latin typeface="Neo Sans Intel"/>
              </a:rPr>
              <a:t>6</a:t>
            </a:r>
            <a:endParaRPr lang="en-US" sz="2300" i="1" dirty="0">
              <a:solidFill>
                <a:schemeClr val="bg1"/>
              </a:solidFill>
              <a:latin typeface="Neo Sans Intel"/>
            </a:endParaRPr>
          </a:p>
        </p:txBody>
      </p:sp>
      <p:pic>
        <p:nvPicPr>
          <p:cNvPr id="9" name="Picture 8" descr="vista-movie-maker-icon.jpg"/>
          <p:cNvPicPr>
            <a:picLocks noChangeAspect="1"/>
          </p:cNvPicPr>
          <p:nvPr/>
        </p:nvPicPr>
        <p:blipFill>
          <a:blip r:embed="rId3" cstate="email"/>
          <a:stretch>
            <a:fillRect/>
          </a:stretch>
        </p:blipFill>
        <p:spPr>
          <a:xfrm>
            <a:off x="8316993" y="1190845"/>
            <a:ext cx="2325488" cy="1314159"/>
          </a:xfrm>
          <a:prstGeom prst="rect">
            <a:avLst/>
          </a:prstGeom>
        </p:spPr>
      </p:pic>
      <p:sp>
        <p:nvSpPr>
          <p:cNvPr id="10" name="Rounded Rectangle 9"/>
          <p:cNvSpPr/>
          <p:nvPr/>
        </p:nvSpPr>
        <p:spPr bwMode="auto">
          <a:xfrm>
            <a:off x="11338560" y="1513553"/>
            <a:ext cx="2925466" cy="921430"/>
          </a:xfrm>
          <a:prstGeom prst="roundRect">
            <a:avLst/>
          </a:prstGeom>
          <a:blipFill>
            <a:blip r:embed="rId4" cstate="email"/>
            <a:stretch>
              <a:fillRect/>
            </a:stretch>
          </a:blipFill>
          <a:ln w="57150" cap="flat" cmpd="sng" algn="ctr">
            <a:noFill/>
            <a:prstDash val="solid"/>
            <a:round/>
            <a:headEnd type="none" w="med" len="med"/>
            <a:tailEnd type="none" w="med" len="me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vert="horz" wrap="square" lIns="208800" tIns="104406" rIns="208800" bIns="104406" numCol="1" rtlCol="0" anchor="t" anchorCtr="1" compatLnSpc="1">
            <a:prstTxWarp prst="textNoShape">
              <a:avLst/>
            </a:prstTxWarp>
            <a:noAutofit/>
          </a:bodyPr>
          <a:lstStyle/>
          <a:p>
            <a:pPr algn="ctr" defTabSz="2089536">
              <a:lnSpc>
                <a:spcPct val="95000"/>
              </a:lnSpc>
              <a:spcBef>
                <a:spcPct val="30000"/>
              </a:spcBef>
              <a:buClr>
                <a:schemeClr val="tx1"/>
              </a:buClr>
            </a:pPr>
            <a:endParaRPr lang="en-US" sz="4400" dirty="0">
              <a:solidFill>
                <a:srgbClr val="FFFFFF"/>
              </a:solidFill>
              <a:effectLst>
                <a:outerShdw blurRad="38100" dist="38100" dir="2700000" algn="tl">
                  <a:srgbClr val="000000">
                    <a:alpha val="43137"/>
                  </a:srgbClr>
                </a:outerShdw>
              </a:effectLst>
              <a:latin typeface="Arial Narrow" pitchFamily="34" charset="0"/>
            </a:endParaRPr>
          </a:p>
        </p:txBody>
      </p:sp>
      <p:sp>
        <p:nvSpPr>
          <p:cNvPr id="21" name="TextBox 20"/>
          <p:cNvSpPr txBox="1"/>
          <p:nvPr/>
        </p:nvSpPr>
        <p:spPr>
          <a:xfrm>
            <a:off x="4249097" y="4834342"/>
            <a:ext cx="3188024" cy="1547650"/>
          </a:xfrm>
          <a:prstGeom prst="rect">
            <a:avLst/>
          </a:prstGeom>
          <a:noFill/>
        </p:spPr>
        <p:txBody>
          <a:bodyPr wrap="square" lIns="130603" tIns="65301" rIns="130603" bIns="65301" rtlCol="0">
            <a:spAutoFit/>
          </a:bodyPr>
          <a:lstStyle/>
          <a:p>
            <a:pPr algn="ctr"/>
            <a:r>
              <a:rPr lang="en-US" sz="2300" b="1" i="1" dirty="0" smtClean="0">
                <a:solidFill>
                  <a:schemeClr val="bg1"/>
                </a:solidFill>
                <a:latin typeface="Neo Sans Intel"/>
              </a:rPr>
              <a:t>600K</a:t>
            </a:r>
            <a:r>
              <a:rPr lang="en-US" sz="2300" i="1" dirty="0" smtClean="0">
                <a:solidFill>
                  <a:schemeClr val="bg1"/>
                </a:solidFill>
                <a:latin typeface="Neo Sans Intel"/>
              </a:rPr>
              <a:t> </a:t>
            </a:r>
            <a:r>
              <a:rPr lang="en-US" sz="2300" i="1" dirty="0" err="1" smtClean="0">
                <a:solidFill>
                  <a:schemeClr val="bg1"/>
                </a:solidFill>
                <a:latin typeface="Neo Sans Intel"/>
              </a:rPr>
              <a:t>Facebook</a:t>
            </a:r>
            <a:r>
              <a:rPr lang="en-US" sz="2300" i="1" dirty="0" smtClean="0">
                <a:solidFill>
                  <a:schemeClr val="bg1"/>
                </a:solidFill>
                <a:latin typeface="Neo Sans Intel"/>
              </a:rPr>
              <a:t>* IDs </a:t>
            </a:r>
            <a:r>
              <a:rPr lang="en-US" sz="2300" b="1" i="1" dirty="0" smtClean="0">
                <a:solidFill>
                  <a:schemeClr val="bg1"/>
                </a:solidFill>
                <a:latin typeface="Neo Sans Intel"/>
              </a:rPr>
              <a:t>compromised</a:t>
            </a:r>
            <a:r>
              <a:rPr lang="en-US" sz="2300" i="1" dirty="0" smtClean="0">
                <a:solidFill>
                  <a:schemeClr val="bg1"/>
                </a:solidFill>
                <a:latin typeface="Neo Sans Intel"/>
              </a:rPr>
              <a:t> every day</a:t>
            </a:r>
            <a:r>
              <a:rPr lang="en-US" sz="2300" i="1" baseline="30000" dirty="0" smtClean="0">
                <a:solidFill>
                  <a:schemeClr val="bg1"/>
                </a:solidFill>
                <a:latin typeface="Neo Sans Intel"/>
              </a:rPr>
              <a:t>4</a:t>
            </a:r>
            <a:endParaRPr lang="en-US" sz="2300" i="1" baseline="30000" dirty="0">
              <a:solidFill>
                <a:schemeClr val="bg1"/>
              </a:solidFill>
              <a:latin typeface="Neo Sans Intel"/>
            </a:endParaRPr>
          </a:p>
          <a:p>
            <a:pPr algn="ctr"/>
            <a:endParaRPr lang="en-US" sz="2300" i="1" dirty="0">
              <a:solidFill>
                <a:schemeClr val="bg1"/>
              </a:solidFill>
              <a:latin typeface="Neo Sans Intel"/>
            </a:endParaRPr>
          </a:p>
        </p:txBody>
      </p:sp>
      <p:pic>
        <p:nvPicPr>
          <p:cNvPr id="24" name="Picture 23" descr="antithft_B_rgb.png"/>
          <p:cNvPicPr>
            <a:picLocks noChangeAspect="1"/>
          </p:cNvPicPr>
          <p:nvPr/>
        </p:nvPicPr>
        <p:blipFill>
          <a:blip r:embed="rId5" cstate="email"/>
          <a:stretch>
            <a:fillRect/>
          </a:stretch>
        </p:blipFill>
        <p:spPr>
          <a:xfrm>
            <a:off x="1031010" y="1212112"/>
            <a:ext cx="2016989" cy="1871330"/>
          </a:xfrm>
          <a:prstGeom prst="rect">
            <a:avLst/>
          </a:prstGeom>
        </p:spPr>
      </p:pic>
      <p:pic>
        <p:nvPicPr>
          <p:cNvPr id="25" name="Picture 2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931923" y="1325720"/>
            <a:ext cx="3291838" cy="1202677"/>
          </a:xfrm>
          <a:prstGeom prst="rect">
            <a:avLst/>
          </a:prstGeom>
        </p:spPr>
      </p:pic>
      <p:sp>
        <p:nvSpPr>
          <p:cNvPr id="26" name="Rectangle 25"/>
          <p:cNvSpPr/>
          <p:nvPr/>
        </p:nvSpPr>
        <p:spPr>
          <a:xfrm>
            <a:off x="3881590" y="2543182"/>
            <a:ext cx="3434728" cy="439674"/>
          </a:xfrm>
          <a:prstGeom prst="rect">
            <a:avLst/>
          </a:prstGeom>
        </p:spPr>
        <p:txBody>
          <a:bodyPr wrap="none" lIns="130622" tIns="65311" rIns="130622" bIns="65311">
            <a:spAutoFit/>
          </a:bodyPr>
          <a:lstStyle/>
          <a:p>
            <a:r>
              <a:rPr lang="en-US" sz="2000" b="1" dirty="0">
                <a:solidFill>
                  <a:schemeClr val="tx2">
                    <a:lumMod val="60000"/>
                    <a:lumOff val="40000"/>
                  </a:schemeClr>
                </a:solidFill>
                <a:latin typeface="Neo Sans Intel" pitchFamily="34" charset="0"/>
              </a:rPr>
              <a:t>Intel® IDENTITY PROTECTION </a:t>
            </a:r>
          </a:p>
        </p:txBody>
      </p:sp>
      <p:sp>
        <p:nvSpPr>
          <p:cNvPr id="27" name="Rectangle 26"/>
          <p:cNvSpPr/>
          <p:nvPr/>
        </p:nvSpPr>
        <p:spPr>
          <a:xfrm>
            <a:off x="8345950" y="2543182"/>
            <a:ext cx="1894755" cy="439674"/>
          </a:xfrm>
          <a:prstGeom prst="rect">
            <a:avLst/>
          </a:prstGeom>
        </p:spPr>
        <p:txBody>
          <a:bodyPr wrap="none" lIns="130622" tIns="65311" rIns="130622" bIns="65311">
            <a:spAutoFit/>
          </a:bodyPr>
          <a:lstStyle/>
          <a:p>
            <a:r>
              <a:rPr lang="en-US" sz="2000" b="1" dirty="0">
                <a:solidFill>
                  <a:schemeClr val="tx2">
                    <a:lumMod val="60000"/>
                    <a:lumOff val="40000"/>
                  </a:schemeClr>
                </a:solidFill>
                <a:latin typeface="Neo Sans Intel" pitchFamily="34" charset="0"/>
              </a:rPr>
              <a:t>Intel® </a:t>
            </a:r>
            <a:r>
              <a:rPr lang="en-US" sz="2000" b="1" dirty="0" smtClean="0">
                <a:solidFill>
                  <a:schemeClr val="tx2">
                    <a:lumMod val="60000"/>
                    <a:lumOff val="40000"/>
                  </a:schemeClr>
                </a:solidFill>
                <a:latin typeface="Neo Sans Intel" pitchFamily="34" charset="0"/>
              </a:rPr>
              <a:t>INSIDER™</a:t>
            </a:r>
            <a:endParaRPr lang="en-US" sz="2000" b="1" dirty="0">
              <a:solidFill>
                <a:schemeClr val="tx2">
                  <a:lumMod val="60000"/>
                  <a:lumOff val="40000"/>
                </a:schemeClr>
              </a:solidFill>
              <a:latin typeface="Neo Sans Intel" pitchFamily="34" charset="0"/>
            </a:endParaRPr>
          </a:p>
        </p:txBody>
      </p:sp>
      <p:sp>
        <p:nvSpPr>
          <p:cNvPr id="28" name="TextBox 27"/>
          <p:cNvSpPr txBox="1"/>
          <p:nvPr/>
        </p:nvSpPr>
        <p:spPr>
          <a:xfrm flipH="1">
            <a:off x="11338560" y="3343156"/>
            <a:ext cx="3177389" cy="1547650"/>
          </a:xfrm>
          <a:prstGeom prst="rect">
            <a:avLst/>
          </a:prstGeom>
          <a:noFill/>
        </p:spPr>
        <p:txBody>
          <a:bodyPr wrap="square" lIns="130603" tIns="65301" rIns="130603" bIns="65301" rtlCol="0">
            <a:spAutoFit/>
          </a:bodyPr>
          <a:lstStyle/>
          <a:p>
            <a:pPr marL="0" lvl="1" algn="ctr"/>
            <a:r>
              <a:rPr lang="en-US" sz="2300" i="1" dirty="0" smtClean="0">
                <a:solidFill>
                  <a:schemeClr val="bg1"/>
                </a:solidFill>
                <a:latin typeface="Neo Sans Intel"/>
              </a:rPr>
              <a:t>Worldwide </a:t>
            </a:r>
            <a:r>
              <a:rPr lang="en-US" sz="2300" b="1" i="1" dirty="0" smtClean="0">
                <a:solidFill>
                  <a:schemeClr val="bg1"/>
                </a:solidFill>
                <a:latin typeface="Neo Sans Intel"/>
              </a:rPr>
              <a:t>30 million apps</a:t>
            </a:r>
            <a:r>
              <a:rPr lang="en-US" sz="2300" i="1" dirty="0" smtClean="0">
                <a:solidFill>
                  <a:schemeClr val="bg1"/>
                </a:solidFill>
                <a:latin typeface="Neo Sans Intel"/>
              </a:rPr>
              <a:t> (not app updates) are downloaded </a:t>
            </a:r>
            <a:r>
              <a:rPr lang="en-US" sz="2300" b="1" i="1" dirty="0" smtClean="0">
                <a:solidFill>
                  <a:schemeClr val="bg1"/>
                </a:solidFill>
                <a:latin typeface="Neo Sans Intel"/>
              </a:rPr>
              <a:t>each day</a:t>
            </a:r>
            <a:r>
              <a:rPr lang="en-US" sz="2300" i="1" baseline="30000" dirty="0" smtClean="0">
                <a:solidFill>
                  <a:schemeClr val="bg1"/>
                </a:solidFill>
                <a:latin typeface="Neo Sans Intel"/>
              </a:rPr>
              <a:t>7</a:t>
            </a:r>
            <a:endParaRPr lang="en-US" sz="2300" i="1" baseline="30000" dirty="0">
              <a:solidFill>
                <a:schemeClr val="bg1"/>
              </a:solidFill>
              <a:latin typeface="Neo Sans Intel"/>
            </a:endParaRPr>
          </a:p>
        </p:txBody>
      </p:sp>
      <p:sp>
        <p:nvSpPr>
          <p:cNvPr id="32" name="TextBox 31"/>
          <p:cNvSpPr txBox="1"/>
          <p:nvPr/>
        </p:nvSpPr>
        <p:spPr>
          <a:xfrm>
            <a:off x="11142921" y="5571459"/>
            <a:ext cx="3487479" cy="2585323"/>
          </a:xfrm>
          <a:prstGeom prst="rect">
            <a:avLst/>
          </a:prstGeom>
          <a:noFill/>
          <a:ln>
            <a:solidFill>
              <a:schemeClr val="accent1"/>
            </a:solidFill>
          </a:ln>
        </p:spPr>
        <p:txBody>
          <a:bodyPr wrap="square" rtlCol="0">
            <a:spAutoFit/>
          </a:bodyPr>
          <a:lstStyle/>
          <a:p>
            <a:r>
              <a:rPr lang="en-US" dirty="0" smtClean="0">
                <a:solidFill>
                  <a:schemeClr val="bg1"/>
                </a:solidFill>
              </a:rPr>
              <a:t>1. Source: Intel market research “Voice of the Customer” - global customer survey</a:t>
            </a:r>
          </a:p>
          <a:p>
            <a:pPr marL="0" lvl="1" defTabSz="940272">
              <a:defRPr/>
            </a:pPr>
            <a:r>
              <a:rPr lang="en-US" dirty="0" smtClean="0">
                <a:solidFill>
                  <a:schemeClr val="bg1"/>
                </a:solidFill>
                <a:latin typeface="Neo Sans Intel"/>
              </a:rPr>
              <a:t>2. Source: Dell-</a:t>
            </a:r>
            <a:r>
              <a:rPr lang="en-US" dirty="0" err="1" smtClean="0">
                <a:solidFill>
                  <a:schemeClr val="bg1"/>
                </a:solidFill>
                <a:latin typeface="Neo Sans Intel"/>
              </a:rPr>
              <a:t>Ponemon</a:t>
            </a:r>
            <a:r>
              <a:rPr lang="en-US" dirty="0" smtClean="0">
                <a:solidFill>
                  <a:schemeClr val="bg1"/>
                </a:solidFill>
                <a:latin typeface="Neo Sans Intel"/>
              </a:rPr>
              <a:t> Study</a:t>
            </a:r>
          </a:p>
          <a:p>
            <a:pPr marL="0" lvl="1" defTabSz="940272">
              <a:defRPr/>
            </a:pPr>
            <a:r>
              <a:rPr lang="en-US" dirty="0" smtClean="0">
                <a:solidFill>
                  <a:schemeClr val="bg1"/>
                </a:solidFill>
                <a:latin typeface="Neo Sans Intel"/>
              </a:rPr>
              <a:t>3. Source: Intel Market Research Voice of the Customer Survey</a:t>
            </a:r>
          </a:p>
          <a:p>
            <a:pPr marL="0" lvl="1" defTabSz="940272">
              <a:defRPr/>
            </a:pPr>
            <a:r>
              <a:rPr lang="en-US" dirty="0" smtClean="0">
                <a:solidFill>
                  <a:schemeClr val="bg1"/>
                </a:solidFill>
                <a:latin typeface="Neo Sans Intel"/>
              </a:rPr>
              <a:t>4. Source: The Guardian, October 2011</a:t>
            </a:r>
          </a:p>
          <a:p>
            <a:pPr marL="0" lvl="1" defTabSz="940272">
              <a:defRPr/>
            </a:pPr>
            <a:r>
              <a:rPr lang="en-US" dirty="0" smtClean="0">
                <a:solidFill>
                  <a:schemeClr val="bg1"/>
                </a:solidFill>
                <a:latin typeface="Neo Sans Intel"/>
              </a:rPr>
              <a:t>6. </a:t>
            </a:r>
            <a:r>
              <a:rPr lang="en-US" dirty="0" smtClean="0">
                <a:solidFill>
                  <a:schemeClr val="bg1"/>
                </a:solidFill>
              </a:rPr>
              <a:t>Source: Screen Digest</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24914"/>
            <a:ext cx="8240110" cy="3559249"/>
          </a:xfrm>
          <a:prstGeom prst="rect">
            <a:avLst/>
          </a:prstGeom>
          <a:effectLst>
            <a:outerShdw blurRad="50800" dist="38100" dir="2700000" algn="tl" rotWithShape="0">
              <a:prstClr val="black">
                <a:alpha val="40000"/>
              </a:prstClr>
            </a:outerShdw>
          </a:effectLst>
        </p:spPr>
      </p:pic>
      <p:sp>
        <p:nvSpPr>
          <p:cNvPr id="2" name="Rounded Rectangle 1"/>
          <p:cNvSpPr/>
          <p:nvPr/>
        </p:nvSpPr>
        <p:spPr>
          <a:xfrm>
            <a:off x="0" y="465547"/>
            <a:ext cx="7081284" cy="2553891"/>
          </a:xfrm>
          <a:prstGeom prst="roundRect">
            <a:avLst/>
          </a:prstGeom>
        </p:spPr>
        <p:txBody>
          <a:bodyPr wrap="square" lIns="91440" tIns="45720" rIns="91440" bIns="45720" rtlCol="0" anchor="ctr">
            <a:spAutoFit/>
          </a:bodyPr>
          <a:lstStyle/>
          <a:p>
            <a:r>
              <a:rPr lang="en-US" sz="4800" b="1" dirty="0" smtClean="0">
                <a:solidFill>
                  <a:schemeClr val="bg1"/>
                </a:solidFill>
                <a:effectLst>
                  <a:outerShdw blurRad="38100" dist="38100" dir="2700000" algn="tl">
                    <a:srgbClr val="000000">
                      <a:alpha val="43137"/>
                    </a:srgbClr>
                  </a:outerShdw>
                </a:effectLst>
                <a:latin typeface="+mj-lt"/>
              </a:rPr>
              <a:t>Enabling the </a:t>
            </a:r>
            <a:br>
              <a:rPr lang="en-US" sz="4800" b="1" dirty="0" smtClean="0">
                <a:solidFill>
                  <a:schemeClr val="bg1"/>
                </a:solidFill>
                <a:effectLst>
                  <a:outerShdw blurRad="38100" dist="38100" dir="2700000" algn="tl">
                    <a:srgbClr val="000000">
                      <a:alpha val="43137"/>
                    </a:srgbClr>
                  </a:outerShdw>
                </a:effectLst>
                <a:latin typeface="+mj-lt"/>
              </a:rPr>
            </a:br>
            <a:r>
              <a:rPr lang="en-US" sz="4800" b="1" dirty="0" smtClean="0">
                <a:solidFill>
                  <a:schemeClr val="bg1"/>
                </a:solidFill>
                <a:effectLst>
                  <a:outerShdw blurRad="38100" dist="38100" dir="2700000" algn="tl">
                    <a:srgbClr val="000000">
                      <a:alpha val="43137"/>
                    </a:srgbClr>
                  </a:outerShdw>
                </a:effectLst>
                <a:latin typeface="+mj-lt"/>
              </a:rPr>
              <a:t>Ultrabook™ Experience for Ageing population</a:t>
            </a:r>
          </a:p>
        </p:txBody>
      </p:sp>
      <p:pic>
        <p:nvPicPr>
          <p:cNvPr id="5" name="Picture 2"/>
          <p:cNvPicPr>
            <a:picLocks noChangeArrowheads="1"/>
          </p:cNvPicPr>
          <p:nvPr/>
        </p:nvPicPr>
        <p:blipFill>
          <a:blip r:embed="rId4" cstate="print"/>
          <a:srcRect/>
          <a:stretch>
            <a:fillRect/>
          </a:stretch>
        </p:blipFill>
        <p:spPr bwMode="auto">
          <a:xfrm>
            <a:off x="1573618" y="4274289"/>
            <a:ext cx="5252484" cy="3678864"/>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4192" y="3308498"/>
            <a:ext cx="40843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6" cstate="print"/>
          <a:srcRect/>
          <a:stretch>
            <a:fillRect/>
          </a:stretch>
        </p:blipFill>
        <p:spPr bwMode="auto">
          <a:xfrm>
            <a:off x="8165805" y="3456209"/>
            <a:ext cx="6189477" cy="4460064"/>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8420986" y="1190916"/>
            <a:ext cx="2913321" cy="208169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5000" b="-5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633991" y="773471"/>
            <a:ext cx="9362418" cy="3780600"/>
          </a:xfrm>
          <a:prstGeom prst="rect">
            <a:avLst/>
          </a:prstGeom>
          <a:noFill/>
          <a:ln w="9525">
            <a:noFill/>
            <a:miter lim="800000"/>
            <a:headEnd/>
            <a:tailEnd/>
          </a:ln>
          <a:effectLst/>
        </p:spPr>
        <p:txBody>
          <a:bodyPr vert="horz" wrap="square" lIns="130622" tIns="65310" rIns="130622" bIns="65310" numCol="1" anchor="t" anchorCtr="0" compatLnSpc="1">
            <a:prstTxWarp prst="textNoShape">
              <a:avLst/>
            </a:prstTxWarp>
          </a:bodyPr>
          <a:lstStyle>
            <a:lvl1pPr algn="ctr" rtl="0" eaLnBrk="1" fontAlgn="base" hangingPunct="1">
              <a:lnSpc>
                <a:spcPct val="90000"/>
              </a:lnSpc>
              <a:spcBef>
                <a:spcPct val="0"/>
              </a:spcBef>
              <a:spcAft>
                <a:spcPct val="0"/>
              </a:spcAft>
              <a:defRPr sz="4500">
                <a:solidFill>
                  <a:schemeClr val="tx1"/>
                </a:solidFill>
                <a:effectLst>
                  <a:outerShdw blurRad="38100" dist="38100" dir="2700000" algn="tl">
                    <a:srgbClr val="000000">
                      <a:alpha val="43137"/>
                    </a:srgbClr>
                  </a:outerShdw>
                </a:effectLst>
                <a:latin typeface="+mj-lt"/>
                <a:ea typeface="+mj-ea"/>
                <a:cs typeface="+mj-cs"/>
              </a:defRPr>
            </a:lvl1pPr>
            <a:lvl2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2pPr>
            <a:lvl3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3pPr>
            <a:lvl4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4pPr>
            <a:lvl5pPr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5pPr>
            <a:lvl6pPr marL="653077"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6pPr>
            <a:lvl7pPr marL="1306155"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7pPr>
            <a:lvl8pPr marL="1959234"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8pPr>
            <a:lvl9pPr marL="2612310" algn="ctr" rtl="0" eaLnBrk="1" fontAlgn="base" hangingPunct="1">
              <a:lnSpc>
                <a:spcPct val="90000"/>
              </a:lnSpc>
              <a:spcBef>
                <a:spcPct val="0"/>
              </a:spcBef>
              <a:spcAft>
                <a:spcPct val="0"/>
              </a:spcAft>
              <a:defRPr sz="4600">
                <a:solidFill>
                  <a:schemeClr val="tx1"/>
                </a:solidFill>
                <a:effectLst>
                  <a:outerShdw blurRad="38100" dist="38100" dir="2700000" algn="tl">
                    <a:srgbClr val="000000"/>
                  </a:outerShdw>
                </a:effectLst>
                <a:latin typeface="Neo Sans Intel Medium" pitchFamily="34" charset="0"/>
                <a:cs typeface="Arial" charset="0"/>
              </a:defRPr>
            </a:lvl9pPr>
          </a:lstStyle>
          <a:p>
            <a:pPr marL="165546" indent="-165546" algn="l"/>
            <a:r>
              <a:rPr lang="en-US" sz="4000" i="1"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t>“The best way to predict the future </a:t>
            </a:r>
          </a:p>
          <a:p>
            <a:pPr marL="165546" indent="-165546" algn="l"/>
            <a:r>
              <a:rPr lang="en-US" sz="4000" i="1"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t>  is to invent it.”</a:t>
            </a:r>
            <a:br>
              <a:rPr lang="en-US" sz="4000" i="1"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br>
            <a:r>
              <a:rPr lang="en-US" sz="4000" i="1"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t/>
            </a:r>
            <a:br>
              <a:rPr lang="en-US" sz="4000" i="1"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br>
            <a:r>
              <a:rPr lang="en-US" sz="4000"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t>— Alan Kay</a:t>
            </a:r>
          </a:p>
          <a:p>
            <a:pPr marL="165546" indent="-165546" algn="l"/>
            <a:r>
              <a:rPr lang="en-US" sz="4000" dirty="0" smtClean="0">
                <a:solidFill>
                  <a:schemeClr val="bg1"/>
                </a:solidFill>
                <a:effectLst>
                  <a:glow rad="228600">
                    <a:schemeClr val="bg2">
                      <a:alpha val="40000"/>
                    </a:schemeClr>
                  </a:glow>
                  <a:outerShdw blurRad="38100" dist="38100" dir="2700000" algn="tl">
                    <a:srgbClr val="000000">
                      <a:alpha val="43137"/>
                    </a:srgbClr>
                  </a:outerShdw>
                </a:effectLst>
                <a:latin typeface="+mn-lt"/>
              </a:rPr>
              <a:t>Computing Pioneer</a:t>
            </a:r>
          </a:p>
        </p:txBody>
      </p:sp>
    </p:spTree>
    <p:extLst>
      <p:ext uri="{BB962C8B-B14F-4D97-AF65-F5344CB8AC3E}">
        <p14:creationId xmlns:p14="http://schemas.microsoft.com/office/powerpoint/2010/main" val="115818538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81415" y="7527851"/>
            <a:ext cx="3551274" cy="461665"/>
          </a:xfrm>
          <a:prstGeom prst="rect">
            <a:avLst/>
          </a:prstGeom>
          <a:noFill/>
          <a:ln>
            <a:solidFill>
              <a:schemeClr val="bg1"/>
            </a:solidFill>
          </a:ln>
        </p:spPr>
        <p:txBody>
          <a:bodyPr wrap="square" rtlCol="0">
            <a:spAutoFit/>
          </a:bodyPr>
          <a:lstStyle/>
          <a:p>
            <a:pPr algn="ctr"/>
            <a:r>
              <a:rPr lang="en-GB" sz="2400" b="1" dirty="0" smtClean="0">
                <a:solidFill>
                  <a:schemeClr val="bg1"/>
                </a:solidFill>
              </a:rPr>
              <a:t>pavel.kubu@intel.com</a:t>
            </a:r>
            <a:endParaRPr lang="en-US" sz="2400" b="1" dirty="0">
              <a:solidFill>
                <a:schemeClr val="bg1"/>
              </a:solidFill>
            </a:endParaRPr>
          </a:p>
        </p:txBody>
      </p:sp>
    </p:spTree>
    <p:extLst>
      <p:ext uri="{BB962C8B-B14F-4D97-AF65-F5344CB8AC3E}">
        <p14:creationId xmlns:p14="http://schemas.microsoft.com/office/powerpoint/2010/main" val="248827319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71600"/>
          </a:xfrm>
        </p:spPr>
        <p:txBody>
          <a:bodyPr/>
          <a:lstStyle/>
          <a:p>
            <a:r>
              <a:rPr lang="en-GB" dirty="0" smtClean="0"/>
              <a:t>Critical mass is networking online</a:t>
            </a:r>
            <a:endParaRPr lang="en-US" dirty="0"/>
          </a:p>
        </p:txBody>
      </p:sp>
      <p:pic>
        <p:nvPicPr>
          <p:cNvPr id="4" name="Social Media and Healthcare.mp4">
            <a:hlinkClick r:id="" action="ppaction://media"/>
          </p:cNvPr>
          <p:cNvPicPr>
            <a:picLocks noGrp="1" noRot="1" noChangeAspect="1"/>
          </p:cNvPicPr>
          <p:nvPr>
            <p:ph idx="1"/>
            <a:videoFile r:link="rId1"/>
          </p:nvPr>
        </p:nvPicPr>
        <p:blipFill>
          <a:blip r:embed="rId3" cstate="print"/>
          <a:stretch>
            <a:fillRect/>
          </a:stretch>
        </p:blipFill>
        <p:spPr>
          <a:xfrm>
            <a:off x="2892057" y="1360671"/>
            <a:ext cx="8910082" cy="59329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jmir.org/article/viewFile/1030/1/4783"/>
          <p:cNvPicPr>
            <a:picLocks noChangeAspect="1" noChangeArrowheads="1"/>
          </p:cNvPicPr>
          <p:nvPr/>
        </p:nvPicPr>
        <p:blipFill>
          <a:blip r:embed="rId2" cstate="print"/>
          <a:srcRect/>
          <a:stretch>
            <a:fillRect/>
          </a:stretch>
        </p:blipFill>
        <p:spPr bwMode="auto">
          <a:xfrm>
            <a:off x="871869" y="2296631"/>
            <a:ext cx="12248707" cy="4997303"/>
          </a:xfrm>
          <a:prstGeom prst="rect">
            <a:avLst/>
          </a:prstGeom>
          <a:noFill/>
        </p:spPr>
      </p:pic>
      <p:sp>
        <p:nvSpPr>
          <p:cNvPr id="3" name="Title 2"/>
          <p:cNvSpPr>
            <a:spLocks noGrp="1"/>
          </p:cNvSpPr>
          <p:nvPr>
            <p:ph type="title"/>
          </p:nvPr>
        </p:nvSpPr>
        <p:spPr>
          <a:xfrm>
            <a:off x="723014" y="350831"/>
            <a:ext cx="13226902" cy="1605560"/>
          </a:xfrm>
        </p:spPr>
        <p:txBody>
          <a:bodyPr>
            <a:normAutofit fontScale="90000"/>
          </a:bodyPr>
          <a:lstStyle/>
          <a:p>
            <a:pPr algn="l"/>
            <a:r>
              <a:rPr lang="en-US" sz="4400" dirty="0" smtClean="0"/>
              <a:t>The wisdom of crowds:</a:t>
            </a:r>
            <a:r>
              <a:rPr lang="en-US" sz="3600" dirty="0" smtClean="0"/>
              <a:t/>
            </a:r>
            <a:br>
              <a:rPr lang="en-US" sz="3600" dirty="0" smtClean="0"/>
            </a:br>
            <a:r>
              <a:rPr lang="en-US" sz="3600" dirty="0" smtClean="0"/>
              <a:t>The more people who take part in a social network, the greater the value they create.</a:t>
            </a:r>
            <a:endParaRPr lang="en-US" dirty="0"/>
          </a:p>
        </p:txBody>
      </p:sp>
      <p:sp>
        <p:nvSpPr>
          <p:cNvPr id="7" name="TextBox 6"/>
          <p:cNvSpPr txBox="1"/>
          <p:nvPr/>
        </p:nvSpPr>
        <p:spPr>
          <a:xfrm>
            <a:off x="4593266" y="1477388"/>
            <a:ext cx="8548576" cy="584775"/>
          </a:xfrm>
          <a:prstGeom prst="rect">
            <a:avLst/>
          </a:prstGeom>
          <a:noFill/>
          <a:ln>
            <a:solidFill>
              <a:schemeClr val="bg1"/>
            </a:solidFill>
          </a:ln>
        </p:spPr>
        <p:txBody>
          <a:bodyPr wrap="square" rtlCol="0">
            <a:spAutoFit/>
          </a:bodyPr>
          <a:lstStyle/>
          <a:p>
            <a:r>
              <a:rPr lang="en-GB" sz="1600" dirty="0" smtClean="0">
                <a:solidFill>
                  <a:schemeClr val="bg1"/>
                </a:solidFill>
              </a:rPr>
              <a:t>Source:  Health 2.0  It’s up to you, </a:t>
            </a:r>
            <a:r>
              <a:rPr lang="en-US" sz="1600" dirty="0" smtClean="0">
                <a:solidFill>
                  <a:schemeClr val="bg1"/>
                </a:solidFill>
              </a:rPr>
              <a:t>Council for Public Health and Health Care for the Minister of Health, Welfare and Sport, Hague 2010</a:t>
            </a:r>
            <a:endParaRPr lang="en-US" sz="16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284" y="0"/>
            <a:ext cx="13280123" cy="1349693"/>
          </a:xfrm>
        </p:spPr>
        <p:txBody>
          <a:bodyPr>
            <a:normAutofit fontScale="90000"/>
          </a:bodyPr>
          <a:lstStyle/>
          <a:p>
            <a:r>
              <a:rPr lang="en-US" dirty="0" smtClean="0"/>
              <a:t>Example: Home based primary care (HBPC) in the VA</a:t>
            </a:r>
            <a:endParaRPr lang="en-US" dirty="0"/>
          </a:p>
        </p:txBody>
      </p:sp>
      <p:pic>
        <p:nvPicPr>
          <p:cNvPr id="5" name="Content Placeholder 6" descr="M02_1.JPG"/>
          <p:cNvPicPr>
            <a:picLocks noChangeAspect="1"/>
          </p:cNvPicPr>
          <p:nvPr/>
        </p:nvPicPr>
        <p:blipFill>
          <a:blip r:embed="rId3" cstate="email"/>
          <a:srcRect/>
          <a:stretch>
            <a:fillRect/>
          </a:stretch>
        </p:blipFill>
        <p:spPr bwMode="auto">
          <a:xfrm>
            <a:off x="422168" y="1091222"/>
            <a:ext cx="6583680" cy="6160183"/>
          </a:xfrm>
          <a:prstGeom prst="rect">
            <a:avLst/>
          </a:prstGeom>
          <a:noFill/>
          <a:ln w="9525">
            <a:noFill/>
            <a:miter lim="800000"/>
            <a:headEnd/>
            <a:tailEnd/>
          </a:ln>
        </p:spPr>
      </p:pic>
      <p:sp>
        <p:nvSpPr>
          <p:cNvPr id="6" name="TextBox 5"/>
          <p:cNvSpPr txBox="1"/>
          <p:nvPr/>
        </p:nvSpPr>
        <p:spPr>
          <a:xfrm>
            <a:off x="404037" y="5095849"/>
            <a:ext cx="6672578" cy="2178948"/>
          </a:xfrm>
          <a:prstGeom prst="rect">
            <a:avLst/>
          </a:prstGeom>
          <a:solidFill>
            <a:srgbClr val="02192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110" tIns="653110" rIns="653110" bIns="653110" anchor="ctr"/>
          <a:lstStyle/>
          <a:p>
            <a:pPr algn="ctr">
              <a:defRPr/>
            </a:pPr>
            <a:r>
              <a:rPr lang="en-US" dirty="0" smtClean="0">
                <a:solidFill>
                  <a:schemeClr val="accent2"/>
                </a:solidFill>
              </a:rPr>
              <a:t>INTEL DOING ETHNOGRAPHIC STUDY OF HBPC TO HELP THEM SCALE QUALITY,COORDINATED CARE TO MORE VETS BY IMPLEMENTING HEALTH I.T. TOOLS IN THEIR WORKFLOW.</a:t>
            </a:r>
            <a:endParaRPr lang="en-US" dirty="0">
              <a:solidFill>
                <a:schemeClr val="accent2"/>
              </a:solidFill>
            </a:endParaRPr>
          </a:p>
        </p:txBody>
      </p:sp>
      <p:pic>
        <p:nvPicPr>
          <p:cNvPr id="8" name="Picture 11" descr="staff photo"/>
          <p:cNvPicPr>
            <a:picLocks noChangeAspect="1" noChangeArrowheads="1"/>
          </p:cNvPicPr>
          <p:nvPr/>
        </p:nvPicPr>
        <p:blipFill>
          <a:blip r:embed="rId4" cstate="email"/>
          <a:srcRect/>
          <a:stretch>
            <a:fillRect/>
          </a:stretch>
        </p:blipFill>
        <p:spPr bwMode="auto">
          <a:xfrm>
            <a:off x="8006477" y="1299333"/>
            <a:ext cx="5884784" cy="2942392"/>
          </a:xfrm>
          <a:prstGeom prst="rect">
            <a:avLst/>
          </a:prstGeom>
          <a:noFill/>
          <a:ln w="9525">
            <a:noFill/>
            <a:miter lim="800000"/>
            <a:headEnd/>
            <a:tailEnd/>
          </a:ln>
        </p:spPr>
      </p:pic>
      <p:sp>
        <p:nvSpPr>
          <p:cNvPr id="9" name="Rectangle 3"/>
          <p:cNvSpPr txBox="1">
            <a:spLocks noChangeArrowheads="1"/>
          </p:cNvSpPr>
          <p:nvPr/>
        </p:nvSpPr>
        <p:spPr bwMode="auto">
          <a:xfrm>
            <a:off x="7783033" y="4486938"/>
            <a:ext cx="5996762" cy="3338623"/>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marL="322020" indent="-322020" defTabSz="1306220" eaLnBrk="0" hangingPunct="0">
              <a:lnSpc>
                <a:spcPct val="80000"/>
              </a:lnSpc>
              <a:spcBef>
                <a:spcPct val="20000"/>
              </a:spcBef>
              <a:buFontTx/>
              <a:buChar char="•"/>
              <a:defRPr/>
            </a:pPr>
            <a:r>
              <a:rPr lang="en-US" sz="2300" kern="0" dirty="0" smtClean="0">
                <a:solidFill>
                  <a:schemeClr val="bg1"/>
                </a:solidFill>
                <a:latin typeface="+mn-lt"/>
                <a:cs typeface="+mn-cs"/>
              </a:rPr>
              <a:t>Patients with complex, chronic,</a:t>
            </a:r>
            <a:br>
              <a:rPr lang="en-US" sz="2300" kern="0" dirty="0" smtClean="0">
                <a:solidFill>
                  <a:schemeClr val="bg1"/>
                </a:solidFill>
                <a:latin typeface="+mn-lt"/>
                <a:cs typeface="+mn-cs"/>
              </a:rPr>
            </a:br>
            <a:r>
              <a:rPr lang="en-US" sz="2300" kern="0" dirty="0" smtClean="0">
                <a:solidFill>
                  <a:schemeClr val="bg1"/>
                </a:solidFill>
                <a:latin typeface="+mn-lt"/>
                <a:cs typeface="+mn-cs"/>
              </a:rPr>
              <a:t>disabling disease--too sick for the clinic!</a:t>
            </a:r>
          </a:p>
          <a:p>
            <a:pPr marL="322020" indent="-322020" defTabSz="1306220" eaLnBrk="0" hangingPunct="0">
              <a:lnSpc>
                <a:spcPct val="80000"/>
              </a:lnSpc>
              <a:spcBef>
                <a:spcPct val="20000"/>
              </a:spcBef>
              <a:buFontTx/>
              <a:buChar char="•"/>
              <a:defRPr/>
            </a:pPr>
            <a:r>
              <a:rPr lang="en-US" sz="2300" kern="0" dirty="0" smtClean="0">
                <a:solidFill>
                  <a:schemeClr val="bg1"/>
                </a:solidFill>
                <a:latin typeface="+mn-lt"/>
              </a:rPr>
              <a:t>Av age </a:t>
            </a:r>
            <a:r>
              <a:rPr lang="en-US" sz="2300" kern="0" dirty="0" smtClean="0">
                <a:solidFill>
                  <a:schemeClr val="bg1"/>
                </a:solidFill>
                <a:latin typeface="+mn-lt"/>
                <a:cs typeface="+mn-cs"/>
              </a:rPr>
              <a:t>76 years old, 8 chronic conditions </a:t>
            </a:r>
          </a:p>
          <a:p>
            <a:pPr marL="322020" indent="-322020" defTabSz="1306220" eaLnBrk="0" hangingPunct="0">
              <a:lnSpc>
                <a:spcPct val="80000"/>
              </a:lnSpc>
              <a:spcBef>
                <a:spcPct val="20000"/>
              </a:spcBef>
              <a:buFontTx/>
              <a:buChar char="•"/>
              <a:defRPr/>
            </a:pPr>
            <a:r>
              <a:rPr lang="en-US" sz="2300" kern="0" dirty="0" smtClean="0">
                <a:solidFill>
                  <a:schemeClr val="bg1"/>
                </a:solidFill>
                <a:latin typeface="+mn-lt"/>
              </a:rPr>
              <a:t>Care d</a:t>
            </a:r>
            <a:r>
              <a:rPr lang="en-US" sz="2300" kern="0" dirty="0" err="1" smtClean="0">
                <a:solidFill>
                  <a:schemeClr val="bg1"/>
                </a:solidFill>
                <a:latin typeface="+mn-lt"/>
                <a:cs typeface="+mn-cs"/>
              </a:rPr>
              <a:t>elivered</a:t>
            </a:r>
            <a:r>
              <a:rPr lang="en-US" sz="2300" kern="0" dirty="0" smtClean="0">
                <a:solidFill>
                  <a:schemeClr val="bg1"/>
                </a:solidFill>
                <a:latin typeface="+mn-lt"/>
                <a:cs typeface="+mn-cs"/>
              </a:rPr>
              <a:t> in the home by inter-</a:t>
            </a:r>
            <a:br>
              <a:rPr lang="en-US" sz="2300" kern="0" dirty="0" smtClean="0">
                <a:solidFill>
                  <a:schemeClr val="bg1"/>
                </a:solidFill>
                <a:latin typeface="+mn-lt"/>
                <a:cs typeface="+mn-cs"/>
              </a:rPr>
            </a:br>
            <a:r>
              <a:rPr lang="en-US" sz="2300" kern="0" dirty="0" smtClean="0">
                <a:solidFill>
                  <a:schemeClr val="bg1"/>
                </a:solidFill>
                <a:latin typeface="+mn-lt"/>
                <a:cs typeface="+mn-cs"/>
              </a:rPr>
              <a:t>disciplinary team</a:t>
            </a:r>
          </a:p>
          <a:p>
            <a:pPr marL="322020" indent="-322020" defTabSz="1306220" eaLnBrk="0" hangingPunct="0">
              <a:lnSpc>
                <a:spcPct val="80000"/>
              </a:lnSpc>
              <a:spcBef>
                <a:spcPct val="20000"/>
              </a:spcBef>
              <a:buFontTx/>
              <a:buChar char="•"/>
              <a:defRPr/>
            </a:pPr>
            <a:r>
              <a:rPr lang="en-US" sz="2300" kern="0" dirty="0" smtClean="0">
                <a:solidFill>
                  <a:schemeClr val="bg1"/>
                </a:solidFill>
                <a:latin typeface="+mn-lt"/>
                <a:cs typeface="+mn-cs"/>
              </a:rPr>
              <a:t>24% reduction in total cost of care</a:t>
            </a:r>
          </a:p>
          <a:p>
            <a:pPr marL="322020" indent="-322020" defTabSz="1306220" eaLnBrk="0" hangingPunct="0">
              <a:lnSpc>
                <a:spcPct val="80000"/>
              </a:lnSpc>
              <a:spcBef>
                <a:spcPct val="20000"/>
              </a:spcBef>
              <a:buFontTx/>
              <a:buChar char="•"/>
              <a:defRPr/>
            </a:pPr>
            <a:r>
              <a:rPr lang="en-US" sz="2300" kern="0" dirty="0" smtClean="0">
                <a:solidFill>
                  <a:schemeClr val="bg1"/>
                </a:solidFill>
                <a:latin typeface="+mn-lt"/>
                <a:cs typeface="+mn-cs"/>
              </a:rPr>
              <a:t>63% reduction in hospital days</a:t>
            </a:r>
          </a:p>
          <a:p>
            <a:pPr marL="322020" indent="-322020" defTabSz="1306220" eaLnBrk="0" hangingPunct="0">
              <a:lnSpc>
                <a:spcPct val="80000"/>
              </a:lnSpc>
              <a:spcBef>
                <a:spcPct val="20000"/>
              </a:spcBef>
              <a:buFontTx/>
              <a:buChar char="•"/>
              <a:defRPr/>
            </a:pPr>
            <a:r>
              <a:rPr lang="en-US" sz="2300" kern="0" dirty="0" smtClean="0">
                <a:solidFill>
                  <a:schemeClr val="bg1"/>
                </a:solidFill>
                <a:latin typeface="+mn-lt"/>
                <a:cs typeface="+mn-cs"/>
              </a:rPr>
              <a:t>87% reduction in nursing home days</a:t>
            </a:r>
          </a:p>
          <a:p>
            <a:pPr marL="322020" indent="-322020" defTabSz="1306220" eaLnBrk="0" hangingPunct="0">
              <a:lnSpc>
                <a:spcPct val="80000"/>
              </a:lnSpc>
              <a:spcBef>
                <a:spcPct val="20000"/>
              </a:spcBef>
              <a:buFontTx/>
              <a:buChar char="•"/>
              <a:defRPr/>
            </a:pPr>
            <a:endParaRPr lang="en-US" sz="2900" kern="0" dirty="0" smtClean="0">
              <a:latin typeface="+mn-lt"/>
              <a:cs typeface="+mn-cs"/>
            </a:endParaRPr>
          </a:p>
          <a:p>
            <a:pPr marL="322020" indent="-322020" defTabSz="1306220" eaLnBrk="0" hangingPunct="0">
              <a:lnSpc>
                <a:spcPct val="80000"/>
              </a:lnSpc>
              <a:spcBef>
                <a:spcPct val="20000"/>
              </a:spcBef>
              <a:defRPr/>
            </a:pPr>
            <a:endParaRPr lang="en-US" kern="0" dirty="0" smtClean="0">
              <a:latin typeface="+mn-lt"/>
              <a:cs typeface="+mn-cs"/>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Threads of Virtual World</a:t>
            </a:r>
            <a:endParaRPr lang="en-US" dirty="0"/>
          </a:p>
        </p:txBody>
      </p:sp>
      <p:pic>
        <p:nvPicPr>
          <p:cNvPr id="7" name="Picture 2"/>
          <p:cNvPicPr>
            <a:picLocks noGrp="1" noChangeAspect="1" noChangeArrowheads="1"/>
          </p:cNvPicPr>
          <p:nvPr>
            <p:ph sz="half" idx="1"/>
          </p:nvPr>
        </p:nvPicPr>
        <p:blipFill>
          <a:blip r:embed="rId3" cstate="print"/>
          <a:srcRect/>
          <a:stretch>
            <a:fillRect/>
          </a:stretch>
        </p:blipFill>
        <p:spPr bwMode="auto">
          <a:xfrm>
            <a:off x="808075" y="2163984"/>
            <a:ext cx="5720316" cy="5300071"/>
          </a:xfrm>
          <a:prstGeom prst="rect">
            <a:avLst/>
          </a:prstGeom>
          <a:noFill/>
          <a:ln w="9525">
            <a:noFill/>
            <a:miter lim="800000"/>
            <a:headEnd/>
            <a:tailEnd/>
          </a:ln>
        </p:spPr>
      </p:pic>
      <p:pic>
        <p:nvPicPr>
          <p:cNvPr id="1026" name="Picture 2"/>
          <p:cNvPicPr>
            <a:picLocks noGrp="1" noChangeAspect="1" noChangeArrowheads="1"/>
          </p:cNvPicPr>
          <p:nvPr>
            <p:ph sz="half" idx="2"/>
          </p:nvPr>
        </p:nvPicPr>
        <p:blipFill>
          <a:blip r:embed="rId4" cstate="print"/>
          <a:srcRect/>
          <a:stretch>
            <a:fillRect/>
          </a:stretch>
        </p:blipFill>
        <p:spPr bwMode="auto">
          <a:xfrm>
            <a:off x="8310407" y="2141275"/>
            <a:ext cx="5724569" cy="5342321"/>
          </a:xfrm>
          <a:prstGeom prst="rect">
            <a:avLst/>
          </a:prstGeom>
          <a:noFill/>
          <a:ln w="9525">
            <a:noFill/>
            <a:miter lim="800000"/>
            <a:headEnd/>
            <a:tailEnd/>
          </a:ln>
        </p:spPr>
      </p:pic>
      <p:sp>
        <p:nvSpPr>
          <p:cNvPr id="9" name="TextBox 8"/>
          <p:cNvSpPr txBox="1"/>
          <p:nvPr/>
        </p:nvSpPr>
        <p:spPr>
          <a:xfrm>
            <a:off x="8102009" y="7740502"/>
            <a:ext cx="6443328" cy="338554"/>
          </a:xfrm>
          <a:prstGeom prst="rect">
            <a:avLst/>
          </a:prstGeom>
          <a:noFill/>
          <a:ln>
            <a:solidFill>
              <a:schemeClr val="bg1"/>
            </a:solidFill>
          </a:ln>
        </p:spPr>
        <p:txBody>
          <a:bodyPr wrap="square" rtlCol="0">
            <a:spAutoFit/>
          </a:bodyPr>
          <a:lstStyle/>
          <a:p>
            <a:r>
              <a:rPr lang="en-GB" sz="1600" dirty="0" smtClean="0">
                <a:solidFill>
                  <a:schemeClr val="bg1"/>
                </a:solidFill>
              </a:rPr>
              <a:t>Source: 2011 Internet Crime Report, Internet Crime Compliant </a:t>
            </a:r>
            <a:r>
              <a:rPr lang="en-GB" sz="1600" dirty="0" err="1" smtClean="0">
                <a:solidFill>
                  <a:schemeClr val="bg1"/>
                </a:solidFill>
              </a:rPr>
              <a:t>Center</a:t>
            </a:r>
            <a:r>
              <a:rPr lang="en-GB" sz="1600" dirty="0" smtClean="0">
                <a:solidFill>
                  <a:schemeClr val="bg1"/>
                </a:solidFill>
              </a:rPr>
              <a:t> </a:t>
            </a:r>
            <a:endParaRPr lang="en-US" sz="16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 - Auction Fraud</a:t>
            </a:r>
            <a:endParaRPr lang="en-US"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10471829" y="1973723"/>
            <a:ext cx="3903390" cy="4388979"/>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tretch>
            <a:fillRect/>
          </a:stretch>
        </p:blipFill>
        <p:spPr bwMode="auto">
          <a:xfrm>
            <a:off x="6496032" y="2001014"/>
            <a:ext cx="3750540" cy="4357256"/>
          </a:xfrm>
          <a:prstGeom prst="rect">
            <a:avLst/>
          </a:prstGeom>
          <a:noFill/>
          <a:ln w="9525">
            <a:noFill/>
            <a:miter lim="800000"/>
            <a:headEnd/>
            <a:tailEnd/>
          </a:ln>
        </p:spPr>
      </p:pic>
      <p:sp>
        <p:nvSpPr>
          <p:cNvPr id="7" name="TextBox 6"/>
          <p:cNvSpPr txBox="1"/>
          <p:nvPr/>
        </p:nvSpPr>
        <p:spPr>
          <a:xfrm>
            <a:off x="8102009" y="7740502"/>
            <a:ext cx="6443328" cy="338554"/>
          </a:xfrm>
          <a:prstGeom prst="rect">
            <a:avLst/>
          </a:prstGeom>
          <a:noFill/>
          <a:ln>
            <a:solidFill>
              <a:schemeClr val="bg1"/>
            </a:solidFill>
          </a:ln>
        </p:spPr>
        <p:txBody>
          <a:bodyPr wrap="square" rtlCol="0">
            <a:spAutoFit/>
          </a:bodyPr>
          <a:lstStyle/>
          <a:p>
            <a:r>
              <a:rPr lang="en-GB" sz="1600" dirty="0" smtClean="0">
                <a:solidFill>
                  <a:schemeClr val="bg1"/>
                </a:solidFill>
              </a:rPr>
              <a:t>Source: 2011 Internet Crime Report, Internet Crime Compliant </a:t>
            </a:r>
            <a:r>
              <a:rPr lang="en-GB" sz="1600" dirty="0" err="1" smtClean="0">
                <a:solidFill>
                  <a:schemeClr val="bg1"/>
                </a:solidFill>
              </a:rPr>
              <a:t>Center</a:t>
            </a:r>
            <a:r>
              <a:rPr lang="en-GB" sz="1600" dirty="0" smtClean="0">
                <a:solidFill>
                  <a:schemeClr val="bg1"/>
                </a:solidFill>
              </a:rPr>
              <a:t> </a:t>
            </a:r>
            <a:endParaRPr lang="en-US" sz="1600" dirty="0">
              <a:solidFill>
                <a:schemeClr val="bg1"/>
              </a:solidFill>
            </a:endParaRPr>
          </a:p>
        </p:txBody>
      </p:sp>
      <p:sp>
        <p:nvSpPr>
          <p:cNvPr id="8" name="Content Placeholder 7"/>
          <p:cNvSpPr txBox="1">
            <a:spLocks/>
          </p:cNvSpPr>
          <p:nvPr/>
        </p:nvSpPr>
        <p:spPr>
          <a:xfrm>
            <a:off x="462161" y="1594884"/>
            <a:ext cx="5917374" cy="6209413"/>
          </a:xfrm>
          <a:prstGeom prst="rect">
            <a:avLst/>
          </a:prstGeom>
        </p:spPr>
        <p:txBody>
          <a:bodyPr vert="horz" lIns="130622" tIns="65311" rIns="130622" bIns="65311" rtlCol="0" anchor="t" anchorCtr="1">
            <a:noAutofit/>
          </a:bodyPr>
          <a:lstStyle/>
          <a:p>
            <a:pPr>
              <a:buFont typeface="Arial" pitchFamily="34" charset="0"/>
              <a:buChar char="•"/>
            </a:pPr>
            <a:r>
              <a:rPr lang="en-US" sz="2300" dirty="0" smtClean="0">
                <a:solidFill>
                  <a:schemeClr val="bg1"/>
                </a:solidFill>
              </a:rPr>
              <a:t> </a:t>
            </a:r>
            <a:r>
              <a:rPr lang="en-US" sz="2300" dirty="0" smtClean="0">
                <a:solidFill>
                  <a:schemeClr val="bg1"/>
                </a:solidFill>
                <a:latin typeface="Neo Sans Intel" pitchFamily="34" charset="0"/>
                <a:cs typeface="+mn-cs"/>
              </a:rPr>
              <a:t>In fraudulent vehicle sales, criminals attempt to sell vehicles they do not own. Criminals create an attractive deal by advertising vehicles for sale at prices below book value. Often the sellers claim they must sell the vehicle because they are moving for work or being deployed for the military. Because of the alleged pending move, criminals refuse to meet in person or allow inspection of the vehicle, and they often attempt to rush the sale. </a:t>
            </a:r>
          </a:p>
          <a:p>
            <a:pPr>
              <a:buFont typeface="Arial" pitchFamily="34" charset="0"/>
              <a:buChar char="•"/>
            </a:pPr>
            <a:r>
              <a:rPr lang="en-US" sz="2300" dirty="0" smtClean="0">
                <a:solidFill>
                  <a:schemeClr val="bg1"/>
                </a:solidFill>
                <a:latin typeface="Neo Sans Intel" pitchFamily="34" charset="0"/>
                <a:cs typeface="+mn-cs"/>
              </a:rPr>
              <a:t>To make the deal appear legitimate, the criminal instructs the victim to send full or partial payment to a third-party agent via a wire transfer payment service and to fax their payment receipt to the seller as proof of payment. The criminal pockets the payment but does not deliver the vehicle. </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Romance Scams</a:t>
            </a:r>
            <a:endParaRPr lang="en-US" dirty="0"/>
          </a:p>
        </p:txBody>
      </p:sp>
      <p:pic>
        <p:nvPicPr>
          <p:cNvPr id="3074" name="Picture 2"/>
          <p:cNvPicPr>
            <a:picLocks noGrp="1" noChangeAspect="1" noChangeArrowheads="1"/>
          </p:cNvPicPr>
          <p:nvPr>
            <p:ph sz="half" idx="1"/>
          </p:nvPr>
        </p:nvPicPr>
        <p:blipFill>
          <a:blip r:embed="rId2" cstate="print"/>
          <a:stretch>
            <a:fillRect/>
          </a:stretch>
        </p:blipFill>
        <p:spPr bwMode="auto">
          <a:xfrm>
            <a:off x="10939661" y="2095554"/>
            <a:ext cx="3435557" cy="4150613"/>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3" cstate="print"/>
          <a:stretch>
            <a:fillRect/>
          </a:stretch>
        </p:blipFill>
        <p:spPr bwMode="auto">
          <a:xfrm>
            <a:off x="7251598" y="2105247"/>
            <a:ext cx="3543283" cy="4167962"/>
          </a:xfrm>
          <a:prstGeom prst="rect">
            <a:avLst/>
          </a:prstGeom>
          <a:noFill/>
          <a:ln w="9525">
            <a:noFill/>
            <a:miter lim="800000"/>
            <a:headEnd/>
            <a:tailEnd/>
          </a:ln>
        </p:spPr>
      </p:pic>
      <p:sp>
        <p:nvSpPr>
          <p:cNvPr id="7" name="TextBox 6"/>
          <p:cNvSpPr txBox="1"/>
          <p:nvPr/>
        </p:nvSpPr>
        <p:spPr>
          <a:xfrm>
            <a:off x="8102009" y="7740502"/>
            <a:ext cx="6443328" cy="338554"/>
          </a:xfrm>
          <a:prstGeom prst="rect">
            <a:avLst/>
          </a:prstGeom>
          <a:noFill/>
          <a:ln>
            <a:solidFill>
              <a:schemeClr val="bg1"/>
            </a:solidFill>
          </a:ln>
        </p:spPr>
        <p:txBody>
          <a:bodyPr wrap="square" rtlCol="0">
            <a:spAutoFit/>
          </a:bodyPr>
          <a:lstStyle/>
          <a:p>
            <a:r>
              <a:rPr lang="en-GB" sz="1600" dirty="0" smtClean="0">
                <a:solidFill>
                  <a:schemeClr val="bg1"/>
                </a:solidFill>
              </a:rPr>
              <a:t>Source: 2011 Internet Crime Report, Internet Crime Compliant </a:t>
            </a:r>
            <a:r>
              <a:rPr lang="en-GB" sz="1600" dirty="0" err="1" smtClean="0">
                <a:solidFill>
                  <a:schemeClr val="bg1"/>
                </a:solidFill>
              </a:rPr>
              <a:t>Center</a:t>
            </a:r>
            <a:r>
              <a:rPr lang="en-GB" sz="1600" dirty="0" smtClean="0">
                <a:solidFill>
                  <a:schemeClr val="bg1"/>
                </a:solidFill>
              </a:rPr>
              <a:t> </a:t>
            </a:r>
            <a:endParaRPr lang="en-US" sz="1600" dirty="0">
              <a:solidFill>
                <a:schemeClr val="bg1"/>
              </a:solidFill>
            </a:endParaRPr>
          </a:p>
        </p:txBody>
      </p:sp>
      <p:sp>
        <p:nvSpPr>
          <p:cNvPr id="8" name="Content Placeholder 7"/>
          <p:cNvSpPr txBox="1">
            <a:spLocks/>
          </p:cNvSpPr>
          <p:nvPr/>
        </p:nvSpPr>
        <p:spPr>
          <a:xfrm>
            <a:off x="276448" y="1531088"/>
            <a:ext cx="6613450" cy="6485861"/>
          </a:xfrm>
          <a:prstGeom prst="rect">
            <a:avLst/>
          </a:prstGeom>
        </p:spPr>
        <p:txBody>
          <a:bodyPr vert="horz" lIns="130622" tIns="65311" rIns="130622" bIns="65311" rtlCol="0" anchor="t" anchorCtr="1">
            <a:noAutofit/>
          </a:bodyPr>
          <a:lstStyle/>
          <a:p>
            <a:pPr>
              <a:buFont typeface="Arial" pitchFamily="34" charset="0"/>
              <a:buChar char="•"/>
            </a:pPr>
            <a:r>
              <a:rPr lang="en-US" sz="2300" dirty="0" smtClean="0">
                <a:solidFill>
                  <a:schemeClr val="bg1"/>
                </a:solidFill>
              </a:rPr>
              <a:t> Victims believe they are “dating” someone decent and honest. However, the online contact is often a criminal with a well-rehearsed script that scammers use repeatedly and successfully. Scammers search chat rooms, dating sites, and social networking sites looking for victims. Although the principal group of victims is over 40 years old, divorced or widowed, disabled and often elderly, all demographics are at risk.</a:t>
            </a:r>
          </a:p>
          <a:p>
            <a:pPr>
              <a:buFont typeface="Arial" pitchFamily="34" charset="0"/>
              <a:buChar char="•"/>
            </a:pPr>
            <a:r>
              <a:rPr lang="en-US" sz="2300" dirty="0" smtClean="0">
                <a:solidFill>
                  <a:schemeClr val="bg1"/>
                </a:solidFill>
              </a:rPr>
              <a:t>Scammers use poetry, flowers and other gifts to reel in victims, while declaring “undying love.” These criminals also use stories of severe life circumstances, tragedies, family deaths, personal injuries or other hardships to keep their victims concerned and involved in their schemes. They also ask victims to send money to help overcome alleged financial hardships.</a:t>
            </a:r>
            <a:endParaRPr lang="en-US" sz="2300" dirty="0" smtClean="0">
              <a:solidFill>
                <a:schemeClr val="bg1"/>
              </a:solidFill>
              <a:latin typeface="Neo Sans Intel" pitchFamily="34" charset="0"/>
              <a:cs typeface="+mn-cs"/>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from Home Scams</a:t>
            </a:r>
            <a:endParaRPr lang="en-US" dirty="0"/>
          </a:p>
        </p:txBody>
      </p:sp>
      <p:pic>
        <p:nvPicPr>
          <p:cNvPr id="4099" name="Picture 3"/>
          <p:cNvPicPr>
            <a:picLocks noGrp="1" noChangeAspect="1" noChangeArrowheads="1"/>
          </p:cNvPicPr>
          <p:nvPr>
            <p:ph sz="half" idx="1"/>
          </p:nvPr>
        </p:nvPicPr>
        <p:blipFill>
          <a:blip r:embed="rId2" cstate="print"/>
          <a:stretch>
            <a:fillRect/>
          </a:stretch>
        </p:blipFill>
        <p:spPr bwMode="auto">
          <a:xfrm>
            <a:off x="7000832" y="1925433"/>
            <a:ext cx="3652992" cy="4231103"/>
          </a:xfrm>
          <a:prstGeom prst="rect">
            <a:avLst/>
          </a:prstGeom>
          <a:noFill/>
          <a:ln w="9525">
            <a:noFill/>
            <a:miter lim="800000"/>
            <a:headEnd/>
            <a:tailEnd/>
          </a:ln>
        </p:spPr>
      </p:pic>
      <p:sp>
        <p:nvSpPr>
          <p:cNvPr id="8" name="Content Placeholder 7"/>
          <p:cNvSpPr>
            <a:spLocks noGrp="1"/>
          </p:cNvSpPr>
          <p:nvPr>
            <p:ph sz="half" idx="2"/>
          </p:nvPr>
        </p:nvSpPr>
        <p:spPr>
          <a:xfrm>
            <a:off x="318976" y="1594884"/>
            <a:ext cx="6464595" cy="6315739"/>
          </a:xfrm>
        </p:spPr>
        <p:txBody>
          <a:bodyPr>
            <a:noAutofit/>
          </a:bodyPr>
          <a:lstStyle/>
          <a:p>
            <a:r>
              <a:rPr lang="en-US" sz="2500" dirty="0" smtClean="0"/>
              <a:t>Consumers continue to lose money from work-from-home scams that cyber criminals use to move stolen funds. Regrettably, due to their participation, these individuals may face criminal charges. Organized cyber criminals recruit their victims through newspaper ads, online employment services, unsolicited emails or “spam,” and social networking sites advertising work-from-home “opportunities.” </a:t>
            </a:r>
          </a:p>
          <a:p>
            <a:r>
              <a:rPr lang="en-US" sz="2500" dirty="0" smtClean="0"/>
              <a:t>Participating with a legitimate business, the consumer becomes a “mule” for criminals who use the consumer’s or other victim’s accounts to steal and launder money. In addition, the scammers may compromise the victim’s own identity or accounts.</a:t>
            </a:r>
            <a:endParaRPr lang="en-US" sz="2500" dirty="0"/>
          </a:p>
        </p:txBody>
      </p:sp>
      <p:pic>
        <p:nvPicPr>
          <p:cNvPr id="4098" name="Picture 2"/>
          <p:cNvPicPr>
            <a:picLocks noChangeAspect="1" noChangeArrowheads="1"/>
          </p:cNvPicPr>
          <p:nvPr/>
        </p:nvPicPr>
        <p:blipFill>
          <a:blip r:embed="rId3" cstate="print"/>
          <a:srcRect/>
          <a:stretch>
            <a:fillRect/>
          </a:stretch>
        </p:blipFill>
        <p:spPr bwMode="auto">
          <a:xfrm>
            <a:off x="10701167" y="1913860"/>
            <a:ext cx="3631523" cy="4253023"/>
          </a:xfrm>
          <a:prstGeom prst="rect">
            <a:avLst/>
          </a:prstGeom>
          <a:noFill/>
          <a:ln w="9525">
            <a:noFill/>
            <a:miter lim="800000"/>
            <a:headEnd/>
            <a:tailEnd/>
          </a:ln>
        </p:spPr>
      </p:pic>
      <p:sp>
        <p:nvSpPr>
          <p:cNvPr id="7" name="TextBox 6"/>
          <p:cNvSpPr txBox="1"/>
          <p:nvPr/>
        </p:nvSpPr>
        <p:spPr>
          <a:xfrm>
            <a:off x="8102009" y="7740502"/>
            <a:ext cx="6443328" cy="338554"/>
          </a:xfrm>
          <a:prstGeom prst="rect">
            <a:avLst/>
          </a:prstGeom>
          <a:noFill/>
          <a:ln>
            <a:solidFill>
              <a:schemeClr val="bg1"/>
            </a:solidFill>
          </a:ln>
        </p:spPr>
        <p:txBody>
          <a:bodyPr wrap="square" rtlCol="0">
            <a:spAutoFit/>
          </a:bodyPr>
          <a:lstStyle/>
          <a:p>
            <a:r>
              <a:rPr lang="en-GB" sz="1600" dirty="0" smtClean="0">
                <a:solidFill>
                  <a:schemeClr val="bg1"/>
                </a:solidFill>
              </a:rPr>
              <a:t>Source: 2011 Internet Crime Report, Internet Crime Compliant </a:t>
            </a:r>
            <a:r>
              <a:rPr lang="en-GB" sz="1600" dirty="0" err="1" smtClean="0">
                <a:solidFill>
                  <a:schemeClr val="bg1"/>
                </a:solidFill>
              </a:rPr>
              <a:t>Center</a:t>
            </a:r>
            <a:r>
              <a:rPr lang="en-GB" sz="1600" dirty="0" smtClean="0">
                <a:solidFill>
                  <a:schemeClr val="bg1"/>
                </a:solidFill>
              </a:rPr>
              <a:t> </a:t>
            </a:r>
            <a:endParaRPr lang="en-US" sz="1600"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intel 16x9">
  <a:themeElements>
    <a:clrScheme name="intel2011">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2_Architecture">
      <a:majorFont>
        <a:latin typeface="Neo Sans Intel Medium"/>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372" tIns="45688" rIns="91372" bIns="45688" numCol="1" rtlCol="0" anchor="t" anchorCtr="1" compatLnSpc="1">
        <a:prstTxWarp prst="textNoShape">
          <a:avLst/>
        </a:prstTxWarp>
        <a:no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372" tIns="45688" rIns="91372" bIns="45688" numCol="1" anchor="t" anchorCtr="1" compatLnSpc="1">
        <a:prstTxWarp prst="textNoShape">
          <a:avLst/>
        </a:prstTxWarp>
        <a:spAutoFit/>
      </a:bodyPr>
      <a:lstStyle>
        <a:defPPr marL="0" marR="0" indent="0" algn="ctr" defTabSz="914400" rtl="0" eaLnBrk="1" fontAlgn="base" latinLnBrk="0" hangingPunct="1">
          <a:lnSpc>
            <a:spcPct val="95000"/>
          </a:lnSpc>
          <a:spcBef>
            <a:spcPct val="30000"/>
          </a:spcBef>
          <a:spcAft>
            <a:spcPct val="0"/>
          </a:spcAft>
          <a:buClr>
            <a:schemeClr val="tx1"/>
          </a:buClr>
          <a:buSzTx/>
          <a:buFont typeface="Wingdings" pitchFamily="2" charset="2"/>
          <a:buNone/>
          <a:tabLst/>
          <a:defRPr kumimoji="0" lang="en-US" sz="2000" b="0" i="0" u="none" strike="noStrike" cap="none" normalizeH="0" baseline="0" smtClean="0">
            <a:ln>
              <a:noFill/>
            </a:ln>
            <a:solidFill>
              <a:srgbClr val="FFFFFF"/>
            </a:solidFill>
            <a:effectLst>
              <a:outerShdw blurRad="38100" dist="38100" dir="2700000" algn="tl">
                <a:srgbClr val="000000">
                  <a:alpha val="43137"/>
                </a:srgbClr>
              </a:outerShdw>
            </a:effectLst>
            <a:latin typeface="Arial Narrow" pitchFamily="34" charset="0"/>
            <a:cs typeface="Arial" charset="0"/>
          </a:defRPr>
        </a:defPPr>
      </a:lstStyle>
    </a:lnDef>
  </a:objectDefaults>
  <a:extraClrSchemeLst>
    <a:extraClrScheme>
      <a:clrScheme name="2_Architectur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Archit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Architectur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Architectur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Architectur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Architectur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Architectur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Architecture 8">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5BB3B9"/>
        </a:hlink>
        <a:folHlink>
          <a:srgbClr val="CC00FF"/>
        </a:folHlink>
      </a:clrScheme>
      <a:clrMap bg1="dk2" tx1="lt1" bg2="dk1" tx2="lt2" accent1="accent1" accent2="accent2" accent3="accent3" accent4="accent4" accent5="accent5" accent6="accent6" hlink="hlink" folHlink="folHlink"/>
    </a:extraClrScheme>
    <a:extraClrScheme>
      <a:clrScheme name="2_Architecture 9">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FFCC00"/>
        </a:hlink>
        <a:folHlink>
          <a:srgbClr val="CC00FF"/>
        </a:folHlink>
      </a:clrScheme>
      <a:clrMap bg1="dk2" tx1="lt1" bg2="dk1" tx2="lt2" accent1="accent1" accent2="accent2" accent3="accent3" accent4="accent4" accent5="accent5" accent6="accent6" hlink="hlink" folHlink="folHlink"/>
    </a:extraClrScheme>
    <a:extraClrScheme>
      <a:clrScheme name="2_Architecture 10">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FF"/>
        </a:folHlink>
      </a:clrScheme>
      <a:clrMap bg1="dk2" tx1="lt1" bg2="dk1" tx2="lt2" accent1="accent1" accent2="accent2" accent3="accent3" accent4="accent4" accent5="accent5" accent6="accent6" hlink="hlink" folHlink="folHlink"/>
    </a:extraClrScheme>
    <a:extraClrScheme>
      <a:clrScheme name="2_Architecture 11">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CC0099"/>
        </a:folHlink>
      </a:clrScheme>
      <a:clrMap bg1="dk2" tx1="lt1" bg2="dk1" tx2="lt2" accent1="accent1" accent2="accent2" accent3="accent3" accent4="accent4" accent5="accent5" accent6="accent6" hlink="hlink" folHlink="folHlink"/>
    </a:extraClrScheme>
    <a:extraClrScheme>
      <a:clrScheme name="2_Architecture 12">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9999"/>
        </a:hlink>
        <a:folHlink>
          <a:srgbClr val="AA014C"/>
        </a:folHlink>
      </a:clrScheme>
      <a:clrMap bg1="dk2" tx1="lt1" bg2="dk1" tx2="lt2" accent1="accent1" accent2="accent2" accent3="accent3" accent4="accent4" accent5="accent5" accent6="accent6" hlink="hlink" folHlink="folHlink"/>
    </a:extraClrScheme>
    <a:extraClrScheme>
      <a:clrScheme name="2_Architecture 13">
        <a:dk1>
          <a:srgbClr val="000000"/>
        </a:dk1>
        <a:lt1>
          <a:srgbClr val="FFFFFF"/>
        </a:lt1>
        <a:dk2>
          <a:srgbClr val="0034FF"/>
        </a:dk2>
        <a:lt2>
          <a:srgbClr val="FDB605"/>
        </a:lt2>
        <a:accent1>
          <a:srgbClr val="66CC33"/>
        </a:accent1>
        <a:accent2>
          <a:srgbClr val="FF6600"/>
        </a:accent2>
        <a:accent3>
          <a:srgbClr val="AAAEFF"/>
        </a:accent3>
        <a:accent4>
          <a:srgbClr val="DADADA"/>
        </a:accent4>
        <a:accent5>
          <a:srgbClr val="B8E2AD"/>
        </a:accent5>
        <a:accent6>
          <a:srgbClr val="E75C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4">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00C5C0"/>
        </a:hlink>
        <a:folHlink>
          <a:srgbClr val="AA014C"/>
        </a:folHlink>
      </a:clrScheme>
      <a:clrMap bg1="dk2" tx1="lt1" bg2="dk1" tx2="lt2" accent1="accent1" accent2="accent2" accent3="accent3" accent4="accent4" accent5="accent5" accent6="accent6" hlink="hlink" folHlink="folHlink"/>
    </a:extraClrScheme>
    <a:extraClrScheme>
      <a:clrScheme name="2_Architecture 15">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AA014C"/>
        </a:folHlink>
      </a:clrScheme>
      <a:clrMap bg1="dk2" tx1="lt1" bg2="dk1" tx2="lt2" accent1="accent1" accent2="accent2" accent3="accent3" accent4="accent4" accent5="accent5" accent6="accent6" hlink="hlink" folHlink="folHlink"/>
    </a:extraClrScheme>
    <a:extraClrScheme>
      <a:clrScheme name="2_Architecture 16">
        <a:dk1>
          <a:srgbClr val="000000"/>
        </a:dk1>
        <a:lt1>
          <a:srgbClr val="FFFFFF"/>
        </a:lt1>
        <a:dk2>
          <a:srgbClr val="0034FF"/>
        </a:dk2>
        <a:lt2>
          <a:srgbClr val="FDB605"/>
        </a:lt2>
        <a:accent1>
          <a:srgbClr val="66CC33"/>
        </a:accent1>
        <a:accent2>
          <a:srgbClr val="FF5C00"/>
        </a:accent2>
        <a:accent3>
          <a:srgbClr val="AAAEFF"/>
        </a:accent3>
        <a:accent4>
          <a:srgbClr val="DADADA"/>
        </a:accent4>
        <a:accent5>
          <a:srgbClr val="B8E2AD"/>
        </a:accent5>
        <a:accent6>
          <a:srgbClr val="E75300"/>
        </a:accent6>
        <a:hlink>
          <a:srgbClr val="10C8E1"/>
        </a:hlink>
        <a:folHlink>
          <a:srgbClr val="F3016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x9_Template IFA">
  <a:themeElements>
    <a:clrScheme name="Intel Colors_2011">
      <a:dk1>
        <a:sysClr val="windowText" lastClr="000000"/>
      </a:dk1>
      <a:lt1>
        <a:sysClr val="window" lastClr="FFFFFF"/>
      </a:lt1>
      <a:dk2>
        <a:srgbClr val="004280"/>
      </a:dk2>
      <a:lt2>
        <a:srgbClr val="939895"/>
      </a:lt2>
      <a:accent1>
        <a:srgbClr val="00AEEF"/>
      </a:accent1>
      <a:accent2>
        <a:srgbClr val="A6CE39"/>
      </a:accent2>
      <a:accent3>
        <a:srgbClr val="FDB813"/>
      </a:accent3>
      <a:accent4>
        <a:srgbClr val="F37021"/>
      </a:accent4>
      <a:accent5>
        <a:srgbClr val="C00000"/>
      </a:accent5>
      <a:accent6>
        <a:srgbClr val="7030A0"/>
      </a:accent6>
      <a:hlink>
        <a:srgbClr val="085CA8"/>
      </a:hlink>
      <a:folHlink>
        <a:srgbClr val="939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inteltemplate2007-16x9</Template>
  <TotalTime>20326</TotalTime>
  <Words>2316</Words>
  <Application>Microsoft Office PowerPoint</Application>
  <PresentationFormat>Custom</PresentationFormat>
  <Paragraphs>209</Paragraphs>
  <Slides>24</Slides>
  <Notes>13</Notes>
  <HiddenSlides>0</HiddenSlides>
  <MMClips>2</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intel 16x9</vt:lpstr>
      <vt:lpstr>16x9_Template IFA</vt:lpstr>
      <vt:lpstr>Health 2.0 trends and threads:  Ultrabook™ based services to minimize risks and maximize benefits of web 2.0 for end users   </vt:lpstr>
      <vt:lpstr>Web 2.0 is changing patient – care giver relationship</vt:lpstr>
      <vt:lpstr>Critical mass is networking online</vt:lpstr>
      <vt:lpstr>The wisdom of crowds: The more people who take part in a social network, the greater the value they create.</vt:lpstr>
      <vt:lpstr>Example: Home based primary care (HBPC) in the VA</vt:lpstr>
      <vt:lpstr>Threads of Virtual World</vt:lpstr>
      <vt:lpstr>Auto - Auction Fraud</vt:lpstr>
      <vt:lpstr>Romance Scams</vt:lpstr>
      <vt:lpstr>Work from Home Scams</vt:lpstr>
      <vt:lpstr>Loan Intimidation Scams</vt:lpstr>
      <vt:lpstr>FBI Impersonation Email Scams</vt:lpstr>
      <vt:lpstr>PowerPoint Presentation</vt:lpstr>
      <vt:lpstr>PowerPoint Presentation</vt:lpstr>
      <vt:lpstr>PowerPoint Presentation</vt:lpstr>
      <vt:lpstr>We Know How to Transform Experiences</vt:lpstr>
      <vt:lpstr>PowerPoint Presentation</vt:lpstr>
      <vt:lpstr>PowerPoint Presentation</vt:lpstr>
      <vt:lpstr>PowerPoint Presentation</vt:lpstr>
      <vt:lpstr>PowerPoint Presentation</vt:lpstr>
      <vt:lpstr>Security and Trust Built In</vt:lpstr>
      <vt:lpstr>PowerPoint Presentation</vt:lpstr>
      <vt:lpstr>PowerPoint Presentation</vt:lpstr>
      <vt:lpstr>PowerPoint Presentation</vt:lpstr>
      <vt:lpstr>PowerPoint Presentation</vt:lpstr>
    </vt:vector>
  </TitlesOfParts>
  <Company>Intel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gmeghash</dc:creator>
  <cp:lastModifiedBy>PIT1</cp:lastModifiedBy>
  <cp:revision>2147</cp:revision>
  <cp:lastPrinted>2011-04-17T18:56:27Z</cp:lastPrinted>
  <dcterms:created xsi:type="dcterms:W3CDTF">2010-02-02T18:02:37Z</dcterms:created>
  <dcterms:modified xsi:type="dcterms:W3CDTF">2012-05-29T10:32:16Z</dcterms:modified>
</cp:coreProperties>
</file>