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0" r:id="rId3"/>
    <p:sldId id="268" r:id="rId4"/>
    <p:sldId id="279" r:id="rId5"/>
    <p:sldId id="278" r:id="rId6"/>
    <p:sldId id="284" r:id="rId7"/>
    <p:sldId id="283" r:id="rId8"/>
    <p:sldId id="282" r:id="rId9"/>
    <p:sldId id="275" r:id="rId10"/>
    <p:sldId id="269" r:id="rId11"/>
    <p:sldId id="287" r:id="rId12"/>
    <p:sldId id="292" r:id="rId13"/>
    <p:sldId id="27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3E7E"/>
    <a:srgbClr val="FBB884"/>
    <a:srgbClr val="FFCC00"/>
    <a:srgbClr val="FFCC66"/>
    <a:srgbClr val="800000"/>
    <a:srgbClr val="009900"/>
    <a:srgbClr val="A2DE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5" autoAdjust="0"/>
    <p:restoredTop sz="94419" autoAdjust="0"/>
  </p:normalViewPr>
  <p:slideViewPr>
    <p:cSldViewPr>
      <p:cViewPr>
        <p:scale>
          <a:sx n="70" d="100"/>
          <a:sy n="70" d="100"/>
        </p:scale>
        <p:origin x="-154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980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392" y="7632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September 28, 2011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0655" y="8738374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Age-Friendly Manitoba Initiative</a:t>
            </a:r>
          </a:p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Jim Hamilton, Centre on Aging,</a:t>
            </a:r>
          </a:p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University of Manitoba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0283" y="8738374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0C5A0626-4535-4259-8544-A4DD79FD3FD4}" type="slidenum">
              <a:rPr lang="en-US" sz="1000" i="1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560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2E65478-6020-4079-BE10-78D9933F67EA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47682FAF-B252-438B-9C3F-29D2203FE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62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2FAF-B252-438B-9C3F-29D2203FEA6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2FAF-B252-438B-9C3F-29D2203FEA6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photos (left to right) Deer in Pinawa,</a:t>
            </a:r>
            <a:r>
              <a:rPr lang="en-US" baseline="0" dirty="0" smtClean="0"/>
              <a:t> cows in pasture (Pinawa), country road in Notre Dame de Lourdes</a:t>
            </a:r>
          </a:p>
          <a:p>
            <a:r>
              <a:rPr lang="en-US" baseline="0" dirty="0" smtClean="0"/>
              <a:t>Bottom photos (left to right) harvesting fields RM </a:t>
            </a:r>
            <a:r>
              <a:rPr lang="en-US" baseline="0" dirty="0" err="1" smtClean="0"/>
              <a:t>Brokenead</a:t>
            </a:r>
            <a:r>
              <a:rPr lang="en-US" baseline="0" dirty="0" smtClean="0"/>
              <a:t>, fields in Pinawa area, Wetland conservation area with Canadian geese in Flin Flon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2FAF-B252-438B-9C3F-29D2203FEA6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21336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5800" y="1152294"/>
            <a:ext cx="838200" cy="243840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3001"/>
            <a:ext cx="6934200" cy="2438399"/>
          </a:xfrm>
          <a:solidFill>
            <a:srgbClr val="FBB884"/>
          </a:solidFill>
        </p:spPr>
        <p:txBody>
          <a:bodyPr>
            <a:normAutofit/>
          </a:bodyPr>
          <a:lstStyle>
            <a:lvl1pPr algn="l">
              <a:defRPr sz="4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D8E5-9990-43D5-B733-96159A09A2D3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B22F-B496-4AAF-8D55-2174D842C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D8E5-9990-43D5-B733-96159A09A2D3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B22F-B496-4AAF-8D55-2174D842C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>
            <a:lvl1pPr>
              <a:buFontTx/>
              <a:buNone/>
              <a:defRPr sz="3600">
                <a:latin typeface="Garamond" pitchFamily="18" charset="0"/>
              </a:defRPr>
            </a:lvl1pPr>
            <a:lvl2pPr>
              <a:defRPr sz="3000">
                <a:latin typeface="Garamond" pitchFamily="18" charset="0"/>
              </a:defRPr>
            </a:lvl2pPr>
            <a:lvl3pPr>
              <a:defRPr sz="2600">
                <a:latin typeface="Garamond" pitchFamily="18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Secretariat_logo_transparent_E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66071"/>
            <a:ext cx="1009650" cy="33767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www.agefriendlymanitoba.ca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UM_l_clr_horz_tran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7599" y="6351069"/>
            <a:ext cx="1251211" cy="374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D8E5-9990-43D5-B733-96159A09A2D3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B22F-B496-4AAF-8D55-2174D842C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 userDrawn="1"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>
                <a:solidFill>
                  <a:srgbClr val="003E7E"/>
                </a:solidFill>
                <a:latin typeface="Arial" pitchFamily="34" charset="0"/>
                <a:cs typeface="Arial" pitchFamily="34" charset="0"/>
              </a:rPr>
              <a:t>www.agefriendlymanitoba.ca</a:t>
            </a:r>
            <a:endParaRPr lang="en-US" dirty="0"/>
          </a:p>
        </p:txBody>
      </p:sp>
      <p:pic>
        <p:nvPicPr>
          <p:cNvPr id="9" name="Picture 8" descr="Secretariat_logo_transparent_E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66071"/>
            <a:ext cx="1009650" cy="337672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3048000" y="5486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 b="0">
                <a:solidFill>
                  <a:srgbClr val="003E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3E7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 descr="UM_l_clr_horz_tran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7599" y="6351069"/>
            <a:ext cx="1251211" cy="374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D8E5-9990-43D5-B733-96159A09A2D3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B22F-B496-4AAF-8D55-2174D842C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 userDrawn="1"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3E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0">
                <a:solidFill>
                  <a:srgbClr val="003E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www.agefriendlymanitoba.ca</a:t>
            </a:r>
            <a:endParaRPr lang="en-US" dirty="0"/>
          </a:p>
        </p:txBody>
      </p:sp>
      <p:pic>
        <p:nvPicPr>
          <p:cNvPr id="14" name="Picture 13" descr="Secretariat_logo_transparent_E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8053"/>
            <a:ext cx="1085850" cy="363157"/>
          </a:xfrm>
          <a:prstGeom prst="rect">
            <a:avLst/>
          </a:prstGeom>
        </p:spPr>
      </p:pic>
      <p:pic>
        <p:nvPicPr>
          <p:cNvPr id="7" name="Picture 6" descr="UM_l_clr_horz_tran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7599" y="6351069"/>
            <a:ext cx="1251211" cy="374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D8E5-9990-43D5-B733-96159A09A2D3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B22F-B496-4AAF-8D55-2174D842C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D8E5-9990-43D5-B733-96159A09A2D3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B22F-B496-4AAF-8D55-2174D842C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D8E5-9990-43D5-B733-96159A09A2D3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B22F-B496-4AAF-8D55-2174D842C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EF9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D8E5-9990-43D5-B733-96159A09A2D3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2B22F-B496-4AAF-8D55-2174D842C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Jim Hamilton, MSc, MPA</a:t>
            </a:r>
          </a:p>
          <a:p>
            <a:r>
              <a:rPr lang="en-US" dirty="0" smtClean="0"/>
              <a:t>Associate Director, Centre on Aging</a:t>
            </a:r>
          </a:p>
          <a:p>
            <a:r>
              <a:rPr lang="en-US" dirty="0" smtClean="0"/>
              <a:t>University of Manitoba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Age-Friendly Manitoba Initiative</a:t>
            </a:r>
            <a:endParaRPr lang="en-US" dirty="0"/>
          </a:p>
        </p:txBody>
      </p:sp>
      <p:pic>
        <p:nvPicPr>
          <p:cNvPr id="6" name="Picture 5" descr="Secretariat_logo_transparent_E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6094222"/>
            <a:ext cx="1600200" cy="535178"/>
          </a:xfrm>
          <a:prstGeom prst="rect">
            <a:avLst/>
          </a:prstGeom>
        </p:spPr>
      </p:pic>
      <p:pic>
        <p:nvPicPr>
          <p:cNvPr id="8" name="Picture 7" descr="UM_l_clr_horz_tra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6027620"/>
            <a:ext cx="2013211" cy="601780"/>
          </a:xfrm>
          <a:prstGeom prst="rect">
            <a:avLst/>
          </a:prstGeom>
        </p:spPr>
      </p:pic>
      <p:pic>
        <p:nvPicPr>
          <p:cNvPr id="9" name="Picture 8" descr="C.on.A.logo_COL_small_tra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4606" y="6019800"/>
            <a:ext cx="513794" cy="630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uzzle1"/>
          <p:cNvSpPr>
            <a:spLocks noEditPoints="1" noChangeArrowheads="1"/>
          </p:cNvSpPr>
          <p:nvPr/>
        </p:nvSpPr>
        <p:spPr bwMode="auto">
          <a:xfrm>
            <a:off x="5757551" y="2233550"/>
            <a:ext cx="2819400" cy="1981200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Puzzle2"/>
          <p:cNvSpPr>
            <a:spLocks noEditPoints="1" noChangeArrowheads="1"/>
          </p:cNvSpPr>
          <p:nvPr/>
        </p:nvSpPr>
        <p:spPr bwMode="auto">
          <a:xfrm>
            <a:off x="533400" y="3364675"/>
            <a:ext cx="2820583" cy="2467100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2016825" y="1447800"/>
            <a:ext cx="5029200" cy="5029200"/>
            <a:chOff x="1824" y="633"/>
            <a:chExt cx="2834" cy="2849"/>
          </a:xfrm>
        </p:grpSpPr>
        <p:sp>
          <p:nvSpPr>
            <p:cNvPr id="1028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</a:t>
            </a:r>
            <a:endParaRPr lang="en-US" dirty="0"/>
          </a:p>
        </p:txBody>
      </p:sp>
      <p:pic>
        <p:nvPicPr>
          <p:cNvPr id="16" name="Picture 15" descr="mb_logo buffalo_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6425" y="2895600"/>
            <a:ext cx="1981200" cy="470672"/>
          </a:xfrm>
          <a:prstGeom prst="rect">
            <a:avLst/>
          </a:prstGeom>
        </p:spPr>
      </p:pic>
      <p:pic>
        <p:nvPicPr>
          <p:cNvPr id="17" name="Picture 16" descr="C.on.A.logo_COL_small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5583" y="4114800"/>
            <a:ext cx="1241042" cy="1524000"/>
          </a:xfrm>
          <a:prstGeom prst="rect">
            <a:avLst/>
          </a:prstGeom>
        </p:spPr>
      </p:pic>
      <p:pic>
        <p:nvPicPr>
          <p:cNvPr id="1032" name="Picture 8" descr="C:\Documents and Settings\Patricia\Local Settings\Temporary Internet Files\Content.IE5\W1AB0L6V\MP90036263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105400"/>
            <a:ext cx="762000" cy="3810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4607625" y="2362200"/>
            <a:ext cx="1905000" cy="1473208"/>
            <a:chOff x="6781800" y="2438400"/>
            <a:chExt cx="1905000" cy="1397008"/>
          </a:xfrm>
        </p:grpSpPr>
        <p:pic>
          <p:nvPicPr>
            <p:cNvPr id="1035" name="Picture 11" descr="C:\Documents and Settings\Patricia\Local Settings\Temporary Internet Files\Content.IE5\QLWNQHI5\MP900400824[1].jpg"/>
            <p:cNvPicPr>
              <a:picLocks noChangeAspect="1" noChangeArrowheads="1"/>
            </p:cNvPicPr>
            <p:nvPr/>
          </p:nvPicPr>
          <p:blipFill>
            <a:blip r:embed="rId5" cstate="print"/>
            <a:srcRect l="14961" t="42700" r="26641"/>
            <a:stretch>
              <a:fillRect/>
            </a:stretch>
          </p:blipFill>
          <p:spPr bwMode="auto">
            <a:xfrm>
              <a:off x="6781800" y="2438400"/>
              <a:ext cx="1779742" cy="1397008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6858000" y="3112766"/>
              <a:ext cx="1828800" cy="67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Manitoba communities</a:t>
              </a:r>
              <a:endParaRPr lang="en-US" sz="2000" b="1" dirty="0">
                <a:solidFill>
                  <a:srgbClr val="FFCC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Puzzle3"/>
          <p:cNvSpPr>
            <a:spLocks noEditPoints="1" noChangeArrowheads="1"/>
          </p:cNvSpPr>
          <p:nvPr/>
        </p:nvSpPr>
        <p:spPr bwMode="auto">
          <a:xfrm>
            <a:off x="1045025" y="1547750"/>
            <a:ext cx="1767227" cy="2514600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Puzzle4"/>
          <p:cNvSpPr>
            <a:spLocks noEditPoints="1" noChangeArrowheads="1"/>
          </p:cNvSpPr>
          <p:nvPr/>
        </p:nvSpPr>
        <p:spPr bwMode="auto">
          <a:xfrm>
            <a:off x="6336026" y="3429000"/>
            <a:ext cx="1700599" cy="3000500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102425" y="420485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Chamber of Commerce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02425" y="2438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next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0800" y="2971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next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60175" y="40099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Public Health Agency of Canada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43434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Association of</a:t>
            </a: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Manitoba Municipalities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resources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7200" y="2209800"/>
            <a:ext cx="4000500" cy="3657600"/>
            <a:chOff x="4724400" y="1905000"/>
            <a:chExt cx="4000500" cy="36576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895" t="10526" r="9211" b="5263"/>
            <a:stretch>
              <a:fillRect/>
            </a:stretch>
          </p:blipFill>
          <p:spPr bwMode="auto">
            <a:xfrm>
              <a:off x="4724400" y="1905000"/>
              <a:ext cx="40005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638800" y="5181600"/>
              <a:ext cx="2362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Web site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76800" y="1752599"/>
            <a:ext cx="3581400" cy="4560333"/>
            <a:chOff x="457200" y="1752599"/>
            <a:chExt cx="3581400" cy="4560333"/>
          </a:xfrm>
        </p:grpSpPr>
        <p:sp>
          <p:nvSpPr>
            <p:cNvPr id="10" name="TextBox 9"/>
            <p:cNvSpPr txBox="1"/>
            <p:nvPr/>
          </p:nvSpPr>
          <p:spPr>
            <a:xfrm>
              <a:off x="990600" y="59436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Resource team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57200" y="1752599"/>
              <a:ext cx="3581400" cy="4140201"/>
              <a:chOff x="457200" y="1752599"/>
              <a:chExt cx="3581400" cy="4140201"/>
            </a:xfrm>
          </p:grpSpPr>
          <p:pic>
            <p:nvPicPr>
              <p:cNvPr id="12" name="Picture 11" descr="SHAS_MMitchell_17March2011.jpg"/>
              <p:cNvPicPr>
                <a:picLocks noChangeAspect="1"/>
              </p:cNvPicPr>
              <p:nvPr/>
            </p:nvPicPr>
            <p:blipFill>
              <a:blip r:embed="rId3" cstate="print"/>
              <a:srcRect l="6364" t="19808" r="44545" b="7457"/>
              <a:stretch>
                <a:fillRect/>
              </a:stretch>
            </p:blipFill>
            <p:spPr>
              <a:xfrm>
                <a:off x="457200" y="1752599"/>
                <a:ext cx="1524000" cy="2243667"/>
              </a:xfrm>
              <a:prstGeom prst="rect">
                <a:avLst/>
              </a:prstGeom>
            </p:spPr>
          </p:pic>
          <p:pic>
            <p:nvPicPr>
              <p:cNvPr id="13" name="Picture 12" descr="Don Fletcher.jpg"/>
              <p:cNvPicPr>
                <a:picLocks noChangeAspect="1"/>
              </p:cNvPicPr>
              <p:nvPr/>
            </p:nvPicPr>
            <p:blipFill>
              <a:blip r:embed="rId4" cstate="print"/>
              <a:srcRect l="36667" t="26667" r="23333" b="8889"/>
              <a:stretch>
                <a:fillRect/>
              </a:stretch>
            </p:blipFill>
            <p:spPr>
              <a:xfrm>
                <a:off x="2209800" y="1752600"/>
                <a:ext cx="1828800" cy="2209800"/>
              </a:xfrm>
              <a:prstGeom prst="rect">
                <a:avLst/>
              </a:prstGeom>
            </p:spPr>
          </p:pic>
          <p:pic>
            <p:nvPicPr>
              <p:cNvPr id="14" name="Picture 13" descr="SHAS_Mar18_3_LHutton_PMiller.JPG"/>
              <p:cNvPicPr>
                <a:picLocks noChangeAspect="1"/>
              </p:cNvPicPr>
              <p:nvPr/>
            </p:nvPicPr>
            <p:blipFill>
              <a:blip r:embed="rId5" cstate="print"/>
              <a:srcRect l="4000" t="31333" r="42000" b="6000"/>
              <a:stretch>
                <a:fillRect/>
              </a:stretch>
            </p:blipFill>
            <p:spPr>
              <a:xfrm>
                <a:off x="914400" y="3505200"/>
                <a:ext cx="2743200" cy="23876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lbert Plains Pictures 008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953250"/>
          </a:xfrm>
          <a:prstGeom prst="rect">
            <a:avLst/>
          </a:prstGeom>
          <a:noFill/>
        </p:spPr>
      </p:pic>
      <p:pic>
        <p:nvPicPr>
          <p:cNvPr id="3" name="Picture 3" descr="Gilbert Plains Pictures 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372600" cy="702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Contact information</a:t>
            </a:r>
          </a:p>
          <a:p>
            <a:r>
              <a:rPr lang="en-US" dirty="0" smtClean="0"/>
              <a:t>Jim Hamilton</a:t>
            </a:r>
          </a:p>
          <a:p>
            <a:r>
              <a:rPr lang="en-US" dirty="0" smtClean="0"/>
              <a:t>Centre on Aging, University of Manitoba</a:t>
            </a:r>
          </a:p>
          <a:p>
            <a:r>
              <a:rPr lang="en-US" dirty="0" smtClean="0"/>
              <a:t>338 Isbister Building</a:t>
            </a:r>
          </a:p>
          <a:p>
            <a:r>
              <a:rPr lang="en-US" dirty="0" smtClean="0"/>
              <a:t>Winnipeg MB Canada  R3T 2N2</a:t>
            </a:r>
          </a:p>
          <a:p>
            <a:r>
              <a:rPr lang="en-US" dirty="0" smtClean="0"/>
              <a:t>Email: Jim_Hamilton@UManitoba.CA</a:t>
            </a:r>
          </a:p>
          <a:p>
            <a:r>
              <a:rPr lang="en-US" dirty="0" smtClean="0"/>
              <a:t>Web: www.umanitoba.ca/centres/aging </a:t>
            </a:r>
          </a:p>
          <a:p>
            <a:r>
              <a:rPr lang="en-US" dirty="0" smtClean="0"/>
              <a:t>		 www.agefriendlymanitoba.ca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winnipegsky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3352800" cy="2514600"/>
          </a:xfrm>
          <a:prstGeom prst="rect">
            <a:avLst/>
          </a:prstGeom>
          <a:noFill/>
        </p:spPr>
      </p:pic>
      <p:pic>
        <p:nvPicPr>
          <p:cNvPr id="2" name="Picture 2" descr="Map of North America with Manitoba highlighte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9374" y="232794"/>
            <a:ext cx="7759050" cy="6625206"/>
          </a:xfrm>
          <a:prstGeom prst="rect">
            <a:avLst/>
          </a:prstGeom>
          <a:noFill/>
        </p:spPr>
      </p:pic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EAMUDASIAAhEBAxEB/8QAHAAAAQUBAQEAAAAAAAAAAAAAAAECAwQFBgcI/8QAPBAAAgEDAwIDBQUHAwQDAAAAAQIDAAQREiExBUETUWEGInGBkRQyUqGxIzNCwdHh8BUkcgdTYvElgpL/xAAaAQACAwEBAAAAAAAAAAAAAAAABAECAwUG/8QAKBEAAgIBBAICAgEFAAAAAAAAAAECEQMEEiExQVETIgVhMhSRobHB/9oADAMBAAIRAxEAPwD3A8UtFFABRRRQAUUUUAFFFFABRRRQAUUUUAFFFFABRSVyfXPb/pXRrye2mhu5XgcRuYkXGrSG2ywzsRUOSj2Sk30dbRVTpfUIOqdPt760YtBOgdCRgkH0q3UkCNxVd2wasNxVSU4oAjk3qsxwakeTeoJGG5JxUoCl16YR9Hu2IXT4RDFycAH4b15/1KZneRgH0SsZF1tySoB+ukfrW77X384uFtY9aoFJYq+zggbEdq5TWisSRIVKltiDp8sZ9cfKuZrdRz8SKPuxYVjx+38XSRlSiagfP+VFIt6Wd8Fd2zuqtz8eN80UrGeBKn/oD3eiiiu4XCiiigAooooAKKKKACiiigAopMigmgBaKjMgFU+qdUtel2M17fzCG3hXUzE/kPMnsO9D45Ab1/rNn0Lp0l9fy6Y12VR96RjwqjuTXhPWby66xe3d/OiI91Jra0GNIGAANXOvAG/Ge1XfaLrt37SdS+2XYaKCMkWtqx/cj8R83Pfy4FZpO9cbVazdLbDpHS0+npbpdnr/AP0z6lZXfstaWtrMGms08KaNhpeM5PI/nxXW5xXz10+8uulXydS6ZKY7qMAEZ92Yfhf09a9g9l/aq09pLAy2/wCyuYvduLZj70TfzHkae02pjlj+xTPheN/o6JnFULy4SGJ5ZW0ooyxxnApXlxneuY9p+sBEuLKJz42Ivd3XKM2CQe+Mjb0psXbo3DIrKHVsqRnPpXG+0F2l91Kz+yzJIYwzJGH1JOOdip937uCfrT4vaaSwMVrNAhSKMKxBwSdxt55wfnWFdzvDYzwTgieOZbi2DYGFYEEDHpjI77ntWWTNFRfPRnKVkN9LLJLmRwZH/Dn3M74+A7c7VnyprtiUlZnXBI050Zz/AG796sCaBpFErlR4gzKoJYj4du3yqJfs72WVNwswZiAeCMnfnPYD5nbeuNti25tk3wU2kWJsSqQW94ESaSc+gop5d8nw917ZA2/tRWe4g+hM0tZsfUraXJjuI2xnOG4xzVJ/avo8RAkvUUNjDFSFOeN8f+q9Eabl7N+iqwuR2I+I4pTcqCoZlBc6VBP3j5CgksUVCJc0us0AS0VF4h8qTxTQBKT5Um9Ra2zxSNMV5oAlKnmmFsUw3GdqhlmVVLMwCqMkk4AHrQAXdzDa28tzcyLFDEpd5GOAoHJNeM+1ftHN7TXqSDXH0yBs2sDDBc/9xh5+Q7D1qx7Y+0z+0lwLa0Y/6PE2U5BunH8R/wDAHgd+a4afrUp6qbOGJWy/has531DcfAZrm6jNLLePF47HcOOMKnM2Duc0HPlWV1vqrW8n2W0BM7ZVgybgEDBU+dX7NJ47dBduXmYZbj3ewH+d65ksLjBSl5HY5FKW1E+TT7W5urG+jv8Ap0vhXkXDE+7IPwuO4qPvyPrRmqQnKD3RLyipKmej+zHtRF1a2AJkF0pCTwscGIhcknzB8x6VldR6os/UJ2IE0YUxgsMaTq2I9f6eVcYjTwXMd5YymC7i+5IDsR+FvT9K2bbqqdRiZgClwr/7iNjnSf6c4IrqT10p4bjxJHI1GmeN34J53kkdHWAu4YeJ4rZ1HnBz22P0HeqXVZMRxDEgOksDIckseSPId8HjPxqSWZl1EZOkjA7AgVR6tP8AaBFK2VIAQ8nfsf8AP7lWOXfB7u2J0Nzlog2kJINhnelKkzEqWKu+29QoSI8KcHGNQ7nv+f60NIcskgOs9x/Os0mugFYENjC7Dckcmiq8pUuQrKuNsA0VKiTRrWs7wv4kjSnMZzpOCc7Ab743p8s0lpYxlnjWSVzhBgsmnHl64qFH0SMzEgchRHqII3O3yzn0qtf3P2qVGlILhR76jGodzjz5p9TjstFa5O16D7QXtrYyXNzLJcQBQI43YZeQ4wNt1XGTn4VN1Lq6dc6z0B7MtCIJmlZH+8WBxt2ORsPia4lLuaCJUtGYDOSyEgny4rW9mbt/9d6Wxi3ifhFyXydzv6EmtcWpuohbR7MsT8/rUqKRzVEX69t8U5b5aepm9l8jI3FRMrZ2xioBfL6UNeLUUA8hgeKDGzDioPtO+xqRbkAZNFAJ9mbO9eT+3PtN/rE8vSumyf8AxsTabiZTg3Dc6B/4ef4vhXrRu1rzb259lUWSbrXRYmbV713Zxge/5yIPxeY70vqfkeN7DbA4Kf2OHYHfSuvHC7DauQ6pdxQdW8Xp0Yt3iGk4Ufe3BIHHeuvR1kjDwsGV1yjdq5BeiTiymuLnVCUlAOVJyvc4HkT9M1zdC4xlLe/0Oarc4pRKsfUbqOd51l/bPzIygsPgTx8qvR+0l+qBW8F2/Gyb1lXVvJa3DwyfeQ4yOD6j0PNW4OjX1xBFNFCGSQZDBgNskdz6V0pwwNJzSoShLKm1FsuD2iviQcQfDw/710Njci8s47gALqzlQc4I5Fco/SruKZ4WQGRIhIVU5yvG3nXRdDa3PTkFucMP3qnkPgA/XFI6zHh+NPGv7Demnk3VNl/ftUV0TEhvI3Ec0CkhzwR+FvMGpSVRSzsFUDJJ4FNtbdrwi6uVZbZDmGI7Fz+I/wBKQx3e7wMZ8kYR+xda48e3V1jILAFlPHrv3rPlupEU+8cZ4LdvlVy5mA2QNgnfTWNLdODIkkJJUbFR/nlWuOF8pHEly+Eakb6yTqIdgMjTtv3qvJOwnKCLhdm5B+dJBdMQvKKfdXUcHNJIcNlcHPu7tv6mrKNPlFaHx6ZCxU6RnzoqIEjZQRjYgKKKhoC1IiwqZG/aY3z6fCqRZnOtVOCTvnOB/Sn9RklyjLGV2JZgvHpn50iOFtjuGTG5Xbvn61tjtQsEOt5FaQeIz6e2jmtWxuvs19HNbNpaIg+9yflWM58OYlts40jnarKSYYtlcN8aiba5iVZ1Vz7TXU15FPGwQQlj4eNjkcH0rd6f7QNcTwCRQI1ixKyjJaQ44GdhvjHJJx2NcDDKdWCDjGcAVbB8MAjIUkHAHB7ceVEddlxy+3JHJ6D7MTX990zx7rUXaVsFhjAzxjyHFa4iuByv51wvQ+ttZK0JJMG5OOVbHYetdDD1Oe4iEts4kj8weOOfrXX0+ohnVxfPoupezcHjDlSKeqyP3xWA3ULngnHzph6jP3cD5mmNjJ3o6ExSdyPrTCjjg7+eeKwPt0xO8n50hvH/AO7+dGwNyML2v9lpLN5er9JhLwnLXdrGN/WRB59yO/NcosiugeJgyMMqynYivSVvXGD4tcf7R9F+yM/Uelxk2re9c2yL+6Pd1Hl5iuXrdC2t8Ox7S6pL6yOW6zZ29zatNLEDJGAQ3BIyNj5jmrNmq24ayHEDHRv96MklT/L5VNlXUFCGQjIPIIpTXJeV7Nkjo7Fu3IgjQSXhuyN1TwkPmAck/XYUiCOO6uXLIqmNGcnYDGrmrGc5yQO+TwKrx/7yRS502inKg7eLjfJ9P6g+VWhcr9FMk441b7HW0Jvn8aZWW0j3RSMGRuzH09P58X2uAyDQm2ORsMD/ANU2SdcBY1VVxsGPPp+tDlAhjdgQSfu4GB5VZq6bRycs3kdspXbrIFRtyDglTuKz5ZIY5/vESqM6s5wO3+GpL6eCC6Qp98ce8R8vXFY4MkkgkjUNh/eA2zg9/SnMeK1ZSjQLFg3hBWCsGKjnbuB/epYxJOreIX8NxlG7fDP+cVRkbw4yRh2bZjnz3z+Qpbe4uvCx4ZMYIzobOB+dXlD62gaNa2dbYvG074yCBkDHY7H4UVXRI5E1yQocscELkn4+VFLur5KF641TIFY4Ubk7Lt8f7VWVWZ1UaQjLg6mGVNTyQeOikOF2377VQgf9qqKwcrsCDjI35qMduLIou3MGqNnt/dYHZdWQed6bbzqyiOQkMe9PuJPDXQ+77DuBj5c81kPcklm0r7xxxjvV8eNzXJKjZsRSaJfusOwNW0n906vu+WcY+YrGR3x4ZbKsBpBGdyB9ODUxkePChtmHl/nmKmWBeSdvg3rdy0b6csCNsniphM0DrLG5jZTnKnv3rOtpRGgOSvFE9yQqtNoAB3YsAW+VJPG91x7KVZ1Vl1mTQ4vZNeCmlwvAJGrOB2Hp2rStrq2u7gQQXbamzp1rpDfDauNt5RLCxByCRj4Uvj6ZUwxyScE87GnMP5HPj+sldEUdlCUl8FfFIkmMmlQM40HBzjjsfnUrWr/wyNj1BrjjcBAssUhSXUWyDvnbOfjj8qkl9oL9rh3XqLpiNUKqoAwN8/HfmuhD8lGStxaBqjp5IXhVnYF9IzgDc/WsSXrlzbhIonikkEgZ5PDwMZ3QAnjnelsetOtpLbzMZPHDsJNXvKzA5+OTmsCWWFJdMzqgABBOQT8hml9Vr3JJYuGTCLk+Bl5AtqzXNun+3diZIUH7o/iX08x8xTBhgGBBUjOoHIx51YTqFqI9JuI8A7AmsO7kAieGCUFWfIjV1EePpnn+Hjv5iuZCEsn8uzq6bNNRqSLS4vW07i1U9uZT/T9eeKszyCFse7kDIXPFRRXFukUfvwGRVALNL6fGopHhdlbx4iSTsJV2z8TvW6irrwK5fkyStoPEChQHIAGSBtsNv51HeN4yuA4bCqw0nzXimTayWjRlDISCCOKgnLiNCqaTjSyjgkHn6U1GKozoy7hmeQKNeTsNW5z8qtSyCJ1UFtxq3Qd99u9NRGEwfdcHOAQNNVpZG8ZnyFzuDnOf6Ux3wSJPMRhAWVQMcEflWnZTBomhWM6MA51cjPG29ZTSOyg6tQ9Rt+dXrfqAhhiQqq77sg970qmSLcaSKsJhIkzarjRnfAl0/Uf5zRSG/mbAijllwNz97B+Q9KKqlMijQheSSJdOWOMA8Y5qBUuILnwokLzDGrfGef610NsiQ/s4oXZN8Erkj4GiWwvruFFNu4eMnDFcAj5/KsIzjbpcMKMnqr/sF8QLgg4bO+du3lWDDvC3JG2DyPrXWXfs51O4YENbxrxiSQ7imw+xmkETX0WT2RCcfOt8bUYkpP0Y0UgDsDnnf07fSnTTlnIG6qQB2xtmujT2UsFz4l1O+rkIgH61bi6B0hFCmK4k3z78uB+QqbTbdFvjlZz1vcGdVRVwRjfI59a0pLSSeJondNJI7kGtmOw6dE+pLGLPmxLfzqyhiQDw7eBQO4jFYSwybtErE12cnFYXsTJ4WJABvpI3/wA+FTnpfVpbhWW1cLqLZcADf5+ldR9pkPuqPkoppdznXIAo5wf58VdY3dt/4LfDZix9E6j4imee3RRyDIf5UN7OyrMJp762ERGkrh9x6YFbAnOP2I/+zLnA9BUUrBmBZ2c53J7Uvm1EMXC5ZnOMIr9lAWqI6n7auFO48BjkeWSazbJbhLuY3AwWjJUjuAy1uSLFqyygHzBqncIv2tNJzmFuP+S0lLVSy8NIto+MqKbrefb0liMhhLRBxqIAAJJb9Afj6VUsVnWwYMLkXJAw7Fh72dtySCAeSO1JcQwJ1pJ0kt5bhpUUwGI+Io041Bs8Ab/Wl6zPPbJbyWy5cPJzuMaGySO+Bvj0raN/WK8/8Opxy2TFZXjs/EafxFciXErDOzEnY7jVjHxqa5dmtpwWJBifZv8AiapTXN296Y7S5hEZeKJS8QYnWpOrY+nHrU8MrXHSxOwGqS3YnSNs6TVJxkqbLRad0YcyvK0+okDU2STv6UNaStDrD6WxsQ2cj/M0NOBNMkUI1ZGT34ps0jHTrVtuTneurFyOS+yFYijlmkDAbYOxJx+dVykarnWBk5AIzU80m5ACjv5n61E5Y5PAHO1axsgiZsZEYyPMDn5UsYG4m1Y8xyPlTZUkLYBVkAyQAcioyUbgNg+tWq+ANE3kACEg/dAyH08eg+NFQ2bzxw6YmQKCdpIg36iis3BeitHp4nkA/eHHkNqYWY7l/qaaM/iNAx5ZqVwN8Dgw33BPoKM5/h//AEaaWA5IHypyo7JrVT4fd2OFHzO1RSAXJ8/pSagO/PAzzS/slOGdpD5RDSPqf6UqO+4hAjB/Bz8M8n61DkiUhdDY9/TH/wAzg/Tn8qQBdOpRqx/E+y/T+9QNNGjELiSTO++wPqTS6JJWJmKOOyqdv8+NQ376IbQ95wRoT3zjOQMIPpzShMn9owJHAI2HwFIWKgKSRgY4O1RSSBs7/M0jm1ajxExnmS6JJZCBgY2/DvUCHJ1Fc/A0w6xwcj0pYyDkNlflXMlJye5irk5StjmAI22qvLGr4yWUg7MjFSPoanJUjGoD0xxUTHHf6VVNp8Bbi7REIHH3J5+MfvmO3zzWPdXE0PiuJZGMYJGog4/KtxSc5/Suf6m2YrrG3ukU9pPu3u5GsGWcr5NA5WBJEkm1lVbGlAM4/wCNZ4u7gho5NYiIK6QFHy+7W7GgMEY08Iv6VHJCrffQH4iqwyxi2pRK/wBRP2cuIneRptOMrnA7dqcWLsY23PBOMYrdmso2B0jB9DWTcdOmSUum4P8ACN6fx6iEim9FWYlBkAZ89NUZGZ86icEHarlyjgAMGBHIC1WEZ1ZYDSc7H+tN42qLWR2rASAZ0/E5yPh2pbSNVndnJOxDaRv8jUTxkuFSM7jGoZ2qWCGaQldGD3YnHareQLUgt0IWNO2Tls70U0W87e8cknyooUoknohFNOdaqDjUd8UUVRjJNdYtJ1hiRSdGrxHGph9dh9KhkJYmRyXf8THJooqkiUOU7kYGM8VEGa4uDG5IQfwrtRRUR6IkP3jA0nbywKfoVodwM7nOBRRWMvJmiOUe8cbe9jAqq0jZxtiiiuZl7EsvYFiBsamiYuDqAOKKKX8lUE4AUFVAOeQKgl2xjvRRR5JkRBiCMedYPUv3Nx8f5iiin9H/ACZvpfJvRsRGn/EfpUqMW2OKKKVfZk+xpUb/ABphAxwKKKCBrwxkEFFPxFVfsNsTnwlB52ooreEn7LFaWzgU5VAMAnb4VFAi51YGTntRRT2Nto0iNeBUChSQMelFFFaFj//Z"/>
          <p:cNvSpPr>
            <a:spLocks noChangeAspect="1" noChangeArrowheads="1"/>
          </p:cNvSpPr>
          <p:nvPr/>
        </p:nvSpPr>
        <p:spPr bwMode="auto">
          <a:xfrm>
            <a:off x="134938" y="-592138"/>
            <a:ext cx="18288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CEAMUDASIAAhEBAxEB/8QAHAAAAQUBAQEAAAAAAAAAAAAAAAECAwQFBgcI/8QAPBAAAgEDAwIDBQUHAwQDAAAAAQIDAAQREiExBUETUWEGInGBkRQyUqGxIzNCwdHh8BUkcgdTYvElgpL/xAAaAQACAwEBAAAAAAAAAAAAAAAABAECAwUG/8QAKBEAAgIBBAICAgEFAAAAAAAAAAECEQMEEiExQVETIgVhMhSRobHB/9oADAMBAAIRAxEAPwD3A8UtFFABRRRQAUUUUAFFFFABRRRQAUUUUAFFFFABRSVyfXPb/pXRrye2mhu5XgcRuYkXGrSG2ywzsRUOSj2Sk30dbRVTpfUIOqdPt760YtBOgdCRgkH0q3UkCNxVd2wasNxVSU4oAjk3qsxwakeTeoJGG5JxUoCl16YR9Hu2IXT4RDFycAH4b15/1KZneRgH0SsZF1tySoB+ukfrW77X384uFtY9aoFJYq+zggbEdq5TWisSRIVKltiDp8sZ9cfKuZrdRz8SKPuxYVjx+38XSRlSiagfP+VFIt6Wd8Fd2zuqtz8eN80UrGeBKn/oD3eiiiu4XCiiigAooooAKKKKACiiigAopMigmgBaKjMgFU+qdUtel2M17fzCG3hXUzE/kPMnsO9D45Ab1/rNn0Lp0l9fy6Y12VR96RjwqjuTXhPWby66xe3d/OiI91Jra0GNIGAANXOvAG/Ge1XfaLrt37SdS+2XYaKCMkWtqx/cj8R83Pfy4FZpO9cbVazdLbDpHS0+npbpdnr/AP0z6lZXfstaWtrMGms08KaNhpeM5PI/nxXW5xXz10+8uulXydS6ZKY7qMAEZ92Yfhf09a9g9l/aq09pLAy2/wCyuYvduLZj70TfzHkae02pjlj+xTPheN/o6JnFULy4SGJ5ZW0ooyxxnApXlxneuY9p+sBEuLKJz42Ivd3XKM2CQe+Mjb0psXbo3DIrKHVsqRnPpXG+0F2l91Kz+yzJIYwzJGH1JOOdip937uCfrT4vaaSwMVrNAhSKMKxBwSdxt55wfnWFdzvDYzwTgieOZbi2DYGFYEEDHpjI77ntWWTNFRfPRnKVkN9LLJLmRwZH/Dn3M74+A7c7VnyprtiUlZnXBI050Zz/AG796sCaBpFErlR4gzKoJYj4du3yqJfs72WVNwswZiAeCMnfnPYD5nbeuNti25tk3wU2kWJsSqQW94ESaSc+gop5d8nw917ZA2/tRWe4g+hM0tZsfUraXJjuI2xnOG4xzVJ/avo8RAkvUUNjDFSFOeN8f+q9Eabl7N+iqwuR2I+I4pTcqCoZlBc6VBP3j5CgksUVCJc0us0AS0VF4h8qTxTQBKT5Um9Ra2zxSNMV5oAlKnmmFsUw3GdqhlmVVLMwCqMkk4AHrQAXdzDa28tzcyLFDEpd5GOAoHJNeM+1ftHN7TXqSDXH0yBs2sDDBc/9xh5+Q7D1qx7Y+0z+0lwLa0Y/6PE2U5BunH8R/wDAHgd+a4afrUp6qbOGJWy/has531DcfAZrm6jNLLePF47HcOOMKnM2Duc0HPlWV1vqrW8n2W0BM7ZVgybgEDBU+dX7NJ47dBduXmYZbj3ewH+d65ksLjBSl5HY5FKW1E+TT7W5urG+jv8Ap0vhXkXDE+7IPwuO4qPvyPrRmqQnKD3RLyipKmej+zHtRF1a2AJkF0pCTwscGIhcknzB8x6VldR6os/UJ2IE0YUxgsMaTq2I9f6eVcYjTwXMd5YymC7i+5IDsR+FvT9K2bbqqdRiZgClwr/7iNjnSf6c4IrqT10p4bjxJHI1GmeN34J53kkdHWAu4YeJ4rZ1HnBz22P0HeqXVZMRxDEgOksDIckseSPId8HjPxqSWZl1EZOkjA7AgVR6tP8AaBFK2VIAQ8nfsf8AP7lWOXfB7u2J0Nzlog2kJINhnelKkzEqWKu+29QoSI8KcHGNQ7nv+f60NIcskgOs9x/Os0mugFYENjC7Dckcmiq8pUuQrKuNsA0VKiTRrWs7wv4kjSnMZzpOCc7Ab743p8s0lpYxlnjWSVzhBgsmnHl64qFH0SMzEgchRHqII3O3yzn0qtf3P2qVGlILhR76jGodzjz5p9TjstFa5O16D7QXtrYyXNzLJcQBQI43YZeQ4wNt1XGTn4VN1Lq6dc6z0B7MtCIJmlZH+8WBxt2ORsPia4lLuaCJUtGYDOSyEgny4rW9mbt/9d6Wxi3ifhFyXydzv6EmtcWpuohbR7MsT8/rUqKRzVEX69t8U5b5aepm9l8jI3FRMrZ2xioBfL6UNeLUUA8hgeKDGzDioPtO+xqRbkAZNFAJ9mbO9eT+3PtN/rE8vSumyf8AxsTabiZTg3Dc6B/4ef4vhXrRu1rzb259lUWSbrXRYmbV713Zxge/5yIPxeY70vqfkeN7DbA4Kf2OHYHfSuvHC7DauQ6pdxQdW8Xp0Yt3iGk4Ufe3BIHHeuvR1kjDwsGV1yjdq5BeiTiymuLnVCUlAOVJyvc4HkT9M1zdC4xlLe/0Oarc4pRKsfUbqOd51l/bPzIygsPgTx8qvR+0l+qBW8F2/Gyb1lXVvJa3DwyfeQ4yOD6j0PNW4OjX1xBFNFCGSQZDBgNskdz6V0pwwNJzSoShLKm1FsuD2iviQcQfDw/710Njci8s47gALqzlQc4I5Fco/SruKZ4WQGRIhIVU5yvG3nXRdDa3PTkFucMP3qnkPgA/XFI6zHh+NPGv7Demnk3VNl/ftUV0TEhvI3Ec0CkhzwR+FvMGpSVRSzsFUDJJ4FNtbdrwi6uVZbZDmGI7Fz+I/wBKQx3e7wMZ8kYR+xda48e3V1jILAFlPHrv3rPlupEU+8cZ4LdvlVy5mA2QNgnfTWNLdODIkkJJUbFR/nlWuOF8pHEly+Eakb6yTqIdgMjTtv3qvJOwnKCLhdm5B+dJBdMQvKKfdXUcHNJIcNlcHPu7tv6mrKNPlFaHx6ZCxU6RnzoqIEjZQRjYgKKKhoC1IiwqZG/aY3z6fCqRZnOtVOCTvnOB/Sn9RklyjLGV2JZgvHpn50iOFtjuGTG5Xbvn61tjtQsEOt5FaQeIz6e2jmtWxuvs19HNbNpaIg+9yflWM58OYlts40jnarKSYYtlcN8aiba5iVZ1Vz7TXU15FPGwQQlj4eNjkcH0rd6f7QNcTwCRQI1ixKyjJaQ44GdhvjHJJx2NcDDKdWCDjGcAVbB8MAjIUkHAHB7ceVEddlxy+3JHJ6D7MTX990zx7rUXaVsFhjAzxjyHFa4iuByv51wvQ+ttZK0JJMG5OOVbHYetdDD1Oe4iEts4kj8weOOfrXX0+ohnVxfPoupezcHjDlSKeqyP3xWA3ULngnHzph6jP3cD5mmNjJ3o6ExSdyPrTCjjg7+eeKwPt0xO8n50hvH/AO7+dGwNyML2v9lpLN5er9JhLwnLXdrGN/WRB59yO/NcosiugeJgyMMqynYivSVvXGD4tcf7R9F+yM/Uelxk2re9c2yL+6Pd1Hl5iuXrdC2t8Ox7S6pL6yOW6zZ29zatNLEDJGAQ3BIyNj5jmrNmq24ayHEDHRv96MklT/L5VNlXUFCGQjIPIIpTXJeV7Nkjo7Fu3IgjQSXhuyN1TwkPmAck/XYUiCOO6uXLIqmNGcnYDGrmrGc5yQO+TwKrx/7yRS502inKg7eLjfJ9P6g+VWhcr9FMk441b7HW0Jvn8aZWW0j3RSMGRuzH09P58X2uAyDQm2ORsMD/ANU2SdcBY1VVxsGPPp+tDlAhjdgQSfu4GB5VZq6bRycs3kdspXbrIFRtyDglTuKz5ZIY5/vESqM6s5wO3+GpL6eCC6Qp98ce8R8vXFY4MkkgkjUNh/eA2zg9/SnMeK1ZSjQLFg3hBWCsGKjnbuB/epYxJOreIX8NxlG7fDP+cVRkbw4yRh2bZjnz3z+Qpbe4uvCx4ZMYIzobOB+dXlD62gaNa2dbYvG074yCBkDHY7H4UVXRI5E1yQocscELkn4+VFLur5KF641TIFY4Ubk7Lt8f7VWVWZ1UaQjLg6mGVNTyQeOikOF2377VQgf9qqKwcrsCDjI35qMduLIou3MGqNnt/dYHZdWQed6bbzqyiOQkMe9PuJPDXQ+77DuBj5c81kPcklm0r7xxxjvV8eNzXJKjZsRSaJfusOwNW0n906vu+WcY+YrGR3x4ZbKsBpBGdyB9ODUxkePChtmHl/nmKmWBeSdvg3rdy0b6csCNsniphM0DrLG5jZTnKnv3rOtpRGgOSvFE9yQqtNoAB3YsAW+VJPG91x7KVZ1Vl1mTQ4vZNeCmlwvAJGrOB2Hp2rStrq2u7gQQXbamzp1rpDfDauNt5RLCxByCRj4Uvj6ZUwxyScE87GnMP5HPj+sldEUdlCUl8FfFIkmMmlQM40HBzjjsfnUrWr/wyNj1BrjjcBAssUhSXUWyDvnbOfjj8qkl9oL9rh3XqLpiNUKqoAwN8/HfmuhD8lGStxaBqjp5IXhVnYF9IzgDc/WsSXrlzbhIonikkEgZ5PDwMZ3QAnjnelsetOtpLbzMZPHDsJNXvKzA5+OTmsCWWFJdMzqgABBOQT8hml9Vr3JJYuGTCLk+Bl5AtqzXNun+3diZIUH7o/iX08x8xTBhgGBBUjOoHIx51YTqFqI9JuI8A7AmsO7kAieGCUFWfIjV1EePpnn+Hjv5iuZCEsn8uzq6bNNRqSLS4vW07i1U9uZT/T9eeKszyCFse7kDIXPFRRXFukUfvwGRVALNL6fGopHhdlbx4iSTsJV2z8TvW6irrwK5fkyStoPEChQHIAGSBtsNv51HeN4yuA4bCqw0nzXimTayWjRlDISCCOKgnLiNCqaTjSyjgkHn6U1GKozoy7hmeQKNeTsNW5z8qtSyCJ1UFtxq3Qd99u9NRGEwfdcHOAQNNVpZG8ZnyFzuDnOf6Ux3wSJPMRhAWVQMcEflWnZTBomhWM6MA51cjPG29ZTSOyg6tQ9Rt+dXrfqAhhiQqq77sg970qmSLcaSKsJhIkzarjRnfAl0/Uf5zRSG/mbAijllwNz97B+Q9KKqlMijQheSSJdOWOMA8Y5qBUuILnwokLzDGrfGef610NsiQ/s4oXZN8Erkj4GiWwvruFFNu4eMnDFcAj5/KsIzjbpcMKMnqr/sF8QLgg4bO+du3lWDDvC3JG2DyPrXWXfs51O4YENbxrxiSQ7imw+xmkETX0WT2RCcfOt8bUYkpP0Y0UgDsDnnf07fSnTTlnIG6qQB2xtmujT2UsFz4l1O+rkIgH61bi6B0hFCmK4k3z78uB+QqbTbdFvjlZz1vcGdVRVwRjfI59a0pLSSeJondNJI7kGtmOw6dE+pLGLPmxLfzqyhiQDw7eBQO4jFYSwybtErE12cnFYXsTJ4WJABvpI3/wA+FTnpfVpbhWW1cLqLZcADf5+ldR9pkPuqPkoppdznXIAo5wf58VdY3dt/4LfDZix9E6j4imee3RRyDIf5UN7OyrMJp762ERGkrh9x6YFbAnOP2I/+zLnA9BUUrBmBZ2c53J7Uvm1EMXC5ZnOMIr9lAWqI6n7auFO48BjkeWSazbJbhLuY3AwWjJUjuAy1uSLFqyygHzBqncIv2tNJzmFuP+S0lLVSy8NIto+MqKbrefb0liMhhLRBxqIAAJJb9Afj6VUsVnWwYMLkXJAw7Fh72dtySCAeSO1JcQwJ1pJ0kt5bhpUUwGI+Io041Bs8Ab/Wl6zPPbJbyWy5cPJzuMaGySO+Bvj0raN/WK8/8Opxy2TFZXjs/EafxFciXErDOzEnY7jVjHxqa5dmtpwWJBifZv8AiapTXN296Y7S5hEZeKJS8QYnWpOrY+nHrU8MrXHSxOwGqS3YnSNs6TVJxkqbLRad0YcyvK0+okDU2STv6UNaStDrD6WxsQ2cj/M0NOBNMkUI1ZGT34ps0jHTrVtuTneurFyOS+yFYijlmkDAbYOxJx+dVykarnWBk5AIzU80m5ACjv5n61E5Y5PAHO1axsgiZsZEYyPMDn5UsYG4m1Y8xyPlTZUkLYBVkAyQAcioyUbgNg+tWq+ANE3kACEg/dAyH08eg+NFQ2bzxw6YmQKCdpIg36iis3BeitHp4nkA/eHHkNqYWY7l/qaaM/iNAx5ZqVwN8Dgw33BPoKM5/h//AEaaWA5IHypyo7JrVT4fd2OFHzO1RSAXJ8/pSagO/PAzzS/slOGdpD5RDSPqf6UqO+4hAjB/Bz8M8n61DkiUhdDY9/TH/wAzg/Tn8qQBdOpRqx/E+y/T+9QNNGjELiSTO++wPqTS6JJWJmKOOyqdv8+NQ376IbQ95wRoT3zjOQMIPpzShMn9owJHAI2HwFIWKgKSRgY4O1RSSBs7/M0jm1ajxExnmS6JJZCBgY2/DvUCHJ1Fc/A0w6xwcj0pYyDkNlflXMlJye5irk5StjmAI22qvLGr4yWUg7MjFSPoanJUjGoD0xxUTHHf6VVNp8Bbi7REIHH3J5+MfvmO3zzWPdXE0PiuJZGMYJGog4/KtxSc5/Suf6m2YrrG3ukU9pPu3u5GsGWcr5NA5WBJEkm1lVbGlAM4/wCNZ4u7gho5NYiIK6QFHy+7W7GgMEY08Iv6VHJCrffQH4iqwyxi2pRK/wBRP2cuIneRptOMrnA7dqcWLsY23PBOMYrdmso2B0jB9DWTcdOmSUum4P8ACN6fx6iEim9FWYlBkAZ89NUZGZ86icEHarlyjgAMGBHIC1WEZ1ZYDSc7H+tN42qLWR2rASAZ0/E5yPh2pbSNVndnJOxDaRv8jUTxkuFSM7jGoZ2qWCGaQldGD3YnHareQLUgt0IWNO2Tls70U0W87e8cknyooUoknohFNOdaqDjUd8UUVRjJNdYtJ1hiRSdGrxHGph9dh9KhkJYmRyXf8THJooqkiUOU7kYGM8VEGa4uDG5IQfwrtRRUR6IkP3jA0nbywKfoVodwM7nOBRRWMvJmiOUe8cbe9jAqq0jZxtiiiuZl7EsvYFiBsamiYuDqAOKKKX8lUE4AUFVAOeQKgl2xjvRRR5JkRBiCMedYPUv3Nx8f5iiin9H/ACZvpfJvRsRGn/EfpUqMW2OKKKVfZk+xpUb/ABphAxwKKKCBrwxkEFFPxFVfsNsTnwlB52ooreEn7LFaWzgU5VAMAnb4VFAi51YGTntRRT2Nto0iNeBUChSQMelFFFaFj//Z"/>
          <p:cNvSpPr>
            <a:spLocks noChangeAspect="1" noChangeArrowheads="1"/>
          </p:cNvSpPr>
          <p:nvPr/>
        </p:nvSpPr>
        <p:spPr bwMode="auto">
          <a:xfrm>
            <a:off x="134938" y="-592138"/>
            <a:ext cx="18288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9" name="Picture 18" descr="http://www.visualphotos.com/photo/1x4129653/canola_fields_russell_manitoba_canada_700-0001393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04D90"/>
              </a:clrFrom>
              <a:clrTo>
                <a:srgbClr val="204D90">
                  <a:alpha val="0"/>
                </a:srgbClr>
              </a:clrTo>
            </a:clrChange>
          </a:blip>
          <a:srcRect t="16258" b="4540"/>
          <a:stretch>
            <a:fillRect/>
          </a:stretch>
        </p:blipFill>
        <p:spPr bwMode="auto">
          <a:xfrm>
            <a:off x="5029200" y="4114800"/>
            <a:ext cx="3755281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Manitoba, Canad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00507"/>
            <a:ext cx="2030288" cy="2314093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77" b="6689"/>
          <a:stretch/>
        </p:blipFill>
        <p:spPr>
          <a:xfrm>
            <a:off x="5105400" y="4038600"/>
            <a:ext cx="3733800" cy="2774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http://www.hickerphoto.com/data/media/40/bison-enclosure-manitoba_39052.jpg"/>
          <p:cNvPicPr>
            <a:picLocks noChangeAspect="1" noChangeArrowheads="1"/>
          </p:cNvPicPr>
          <p:nvPr/>
        </p:nvPicPr>
        <p:blipFill>
          <a:blip r:embed="rId8" cstate="print"/>
          <a:srcRect t="21807" r="12770" b="10347"/>
          <a:stretch>
            <a:fillRect/>
          </a:stretch>
        </p:blipFill>
        <p:spPr bwMode="auto">
          <a:xfrm>
            <a:off x="4953000" y="4419600"/>
            <a:ext cx="3951515" cy="2048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0" descr="Sunflower fiel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03007" y="3886200"/>
            <a:ext cx="4212393" cy="278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http://georgiaave.files.wordpress.com/2011/01/northern-lights-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4031384"/>
            <a:ext cx="4113451" cy="275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4038600"/>
            <a:ext cx="1828800" cy="2329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2"/>
          <p:cNvGrpSpPr/>
          <p:nvPr/>
        </p:nvGrpSpPr>
        <p:grpSpPr>
          <a:xfrm>
            <a:off x="533400" y="381000"/>
            <a:ext cx="4016398" cy="6096000"/>
            <a:chOff x="0" y="762000"/>
            <a:chExt cx="4016398" cy="6096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50802" y="1905000"/>
              <a:ext cx="2362200" cy="24384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61" descr="manitoba map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762000"/>
              <a:ext cx="4016398" cy="60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rural and remote!?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1600200"/>
          <a:ext cx="8382000" cy="510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8650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Population (m)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Density (km</a:t>
                      </a:r>
                      <a:r>
                        <a:rPr lang="en-US" sz="240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Area (km</a:t>
                      </a:r>
                      <a:r>
                        <a:rPr lang="en-US" sz="240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507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Manitoba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</a:rPr>
                        <a:t>1.2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</a:rPr>
                        <a:t>2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</a:rPr>
                        <a:t>650,000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67507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Canada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</a:rPr>
                        <a:t>34.5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</a:rPr>
                        <a:t>3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</a:rPr>
                        <a:t>9,985,000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67507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Australia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</a:rPr>
                        <a:t>22.6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</a:rPr>
                        <a:t>3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</a:rPr>
                        <a:t>7,618,000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67507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Ghana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</a:rPr>
                        <a:t>24.2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</a:rPr>
                        <a:t>101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</a:rPr>
                        <a:t>238,000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86501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United Kingdom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</a:rPr>
                        <a:t>62.3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</a:rPr>
                        <a:t>255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</a:rPr>
                        <a:t>243,000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67507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Japan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</a:rPr>
                        <a:t>127.9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</a:rPr>
                        <a:t>337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</a:rPr>
                        <a:t>378,000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portrait of rural Manitoba</a:t>
            </a:r>
            <a:endParaRPr lang="en-US" dirty="0"/>
          </a:p>
        </p:txBody>
      </p:sp>
      <p:pic>
        <p:nvPicPr>
          <p:cNvPr id="9" name="Picture 8" descr="P8300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74" y="4114800"/>
            <a:ext cx="2743200" cy="2057400"/>
          </a:xfrm>
          <a:prstGeom prst="rect">
            <a:avLst/>
          </a:prstGeom>
        </p:spPr>
      </p:pic>
      <p:pic>
        <p:nvPicPr>
          <p:cNvPr id="15" name="Picture 14" descr="P8300334.JPG"/>
          <p:cNvPicPr>
            <a:picLocks noChangeAspect="1"/>
          </p:cNvPicPr>
          <p:nvPr/>
        </p:nvPicPr>
        <p:blipFill>
          <a:blip r:embed="rId4" cstate="print"/>
          <a:srcRect l="5000" t="11111" r="37500" b="35556"/>
          <a:stretch>
            <a:fillRect/>
          </a:stretch>
        </p:blipFill>
        <p:spPr>
          <a:xfrm>
            <a:off x="295274" y="1742660"/>
            <a:ext cx="2752726" cy="1914940"/>
          </a:xfrm>
          <a:prstGeom prst="rect">
            <a:avLst/>
          </a:prstGeom>
        </p:spPr>
      </p:pic>
      <p:pic>
        <p:nvPicPr>
          <p:cNvPr id="16" name="Picture 15" descr="Gretna_WelcomeSig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1876300"/>
            <a:ext cx="2743200" cy="1825943"/>
          </a:xfrm>
          <a:prstGeom prst="rect">
            <a:avLst/>
          </a:prstGeom>
        </p:spPr>
      </p:pic>
      <p:pic>
        <p:nvPicPr>
          <p:cNvPr id="17" name="Picture 16" descr="Gretna_StreetVie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1876300"/>
            <a:ext cx="2743200" cy="1825943"/>
          </a:xfrm>
          <a:prstGeom prst="rect">
            <a:avLst/>
          </a:prstGeom>
        </p:spPr>
      </p:pic>
      <p:pic>
        <p:nvPicPr>
          <p:cNvPr id="18" name="Picture 17" descr="Notre Dame de Lourdes_Scoot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575" y="4224650"/>
            <a:ext cx="2729675" cy="1816940"/>
          </a:xfrm>
          <a:prstGeom prst="rect">
            <a:avLst/>
          </a:prstGeom>
        </p:spPr>
      </p:pic>
      <p:pic>
        <p:nvPicPr>
          <p:cNvPr id="19" name="c71e162f-8c41-4524-81b0-2d6f64c4f730" descr="9DD38B9F-A69C-46F9-9B90-216FDC18C275@m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0650" y="4038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Age-friendly communities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684420"/>
            <a:ext cx="4267200" cy="29543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Rounds 1, 2, 3, </a:t>
            </a:r>
            <a:r>
              <a:rPr lang="en-US" dirty="0" smtClean="0"/>
              <a:t>4, 5</a:t>
            </a:r>
            <a:endParaRPr lang="en-US" dirty="0" smtClean="0"/>
          </a:p>
          <a:p>
            <a:r>
              <a:rPr lang="en-US" dirty="0" smtClean="0"/>
              <a:t>Rural </a:t>
            </a:r>
            <a:r>
              <a:rPr lang="en-US" dirty="0" smtClean="0"/>
              <a:t>Municipalities</a:t>
            </a:r>
            <a:endParaRPr lang="en-US" dirty="0" smtClean="0"/>
          </a:p>
          <a:p>
            <a:r>
              <a:rPr lang="en-US" dirty="0" smtClean="0"/>
              <a:t>Villages </a:t>
            </a:r>
          </a:p>
          <a:p>
            <a:r>
              <a:rPr lang="en-US" dirty="0" smtClean="0"/>
              <a:t>Towns</a:t>
            </a:r>
            <a:endParaRPr lang="en-US" dirty="0" smtClean="0"/>
          </a:p>
          <a:p>
            <a:r>
              <a:rPr lang="en-US" dirty="0" smtClean="0"/>
              <a:t>Cities</a:t>
            </a:r>
            <a:endParaRPr lang="en-US" dirty="0" smtClean="0"/>
          </a:p>
          <a:p>
            <a:r>
              <a:rPr lang="en-US" dirty="0" smtClean="0"/>
              <a:t>80% of Manitobans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grpSp>
        <p:nvGrpSpPr>
          <p:cNvPr id="85" name="Group 84"/>
          <p:cNvGrpSpPr/>
          <p:nvPr/>
        </p:nvGrpSpPr>
        <p:grpSpPr>
          <a:xfrm>
            <a:off x="457200" y="1600200"/>
            <a:ext cx="4114800" cy="4572000"/>
            <a:chOff x="2971800" y="176213"/>
            <a:chExt cx="5486400" cy="6505575"/>
          </a:xfrm>
        </p:grpSpPr>
        <p:pic>
          <p:nvPicPr>
            <p:cNvPr id="86" name="Picture 61" descr="manitoba ma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1800" y="176213"/>
              <a:ext cx="4286250" cy="650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Text Box 119"/>
            <p:cNvSpPr txBox="1">
              <a:spLocks noChangeArrowheads="1"/>
            </p:cNvSpPr>
            <p:nvPr/>
          </p:nvSpPr>
          <p:spPr bwMode="auto">
            <a:xfrm>
              <a:off x="6019800" y="457200"/>
              <a:ext cx="2438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8" name="Oval 132"/>
            <p:cNvSpPr>
              <a:spLocks noChangeArrowheads="1"/>
            </p:cNvSpPr>
            <p:nvPr/>
          </p:nvSpPr>
          <p:spPr bwMode="auto">
            <a:xfrm>
              <a:off x="5715000" y="1828800"/>
              <a:ext cx="46038" cy="460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9" name="Oval 133"/>
            <p:cNvSpPr>
              <a:spLocks noChangeArrowheads="1"/>
            </p:cNvSpPr>
            <p:nvPr/>
          </p:nvSpPr>
          <p:spPr bwMode="auto">
            <a:xfrm>
              <a:off x="3505200" y="5257800"/>
              <a:ext cx="46038" cy="460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0" name="Oval 134"/>
            <p:cNvSpPr>
              <a:spLocks noChangeArrowheads="1"/>
            </p:cNvSpPr>
            <p:nvPr/>
          </p:nvSpPr>
          <p:spPr bwMode="auto">
            <a:xfrm>
              <a:off x="3200400" y="28956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1" name="Oval 135"/>
            <p:cNvSpPr>
              <a:spLocks noChangeArrowheads="1"/>
            </p:cNvSpPr>
            <p:nvPr/>
          </p:nvSpPr>
          <p:spPr bwMode="auto">
            <a:xfrm>
              <a:off x="3429000" y="3200400"/>
              <a:ext cx="46038" cy="46038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" name="Oval 138"/>
            <p:cNvSpPr>
              <a:spLocks noChangeArrowheads="1"/>
            </p:cNvSpPr>
            <p:nvPr/>
          </p:nvSpPr>
          <p:spPr bwMode="auto">
            <a:xfrm>
              <a:off x="4495800" y="5105400"/>
              <a:ext cx="46038" cy="46038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3" name="Oval 139"/>
            <p:cNvSpPr>
              <a:spLocks noChangeArrowheads="1"/>
            </p:cNvSpPr>
            <p:nvPr/>
          </p:nvSpPr>
          <p:spPr bwMode="auto">
            <a:xfrm>
              <a:off x="5181600" y="5486400"/>
              <a:ext cx="46038" cy="46038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4" name="Oval 141"/>
            <p:cNvSpPr>
              <a:spLocks noChangeArrowheads="1"/>
            </p:cNvSpPr>
            <p:nvPr/>
          </p:nvSpPr>
          <p:spPr bwMode="auto">
            <a:xfrm>
              <a:off x="3276600" y="5486400"/>
              <a:ext cx="46038" cy="46038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5" name="Oval 142"/>
            <p:cNvSpPr>
              <a:spLocks noChangeArrowheads="1"/>
            </p:cNvSpPr>
            <p:nvPr/>
          </p:nvSpPr>
          <p:spPr bwMode="auto">
            <a:xfrm>
              <a:off x="3200400" y="6248400"/>
              <a:ext cx="46038" cy="46038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6" name="Oval 143"/>
            <p:cNvSpPr>
              <a:spLocks noChangeArrowheads="1"/>
            </p:cNvSpPr>
            <p:nvPr/>
          </p:nvSpPr>
          <p:spPr bwMode="auto">
            <a:xfrm>
              <a:off x="3810000" y="6477000"/>
              <a:ext cx="46038" cy="46038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7" name="Oval 144"/>
            <p:cNvSpPr>
              <a:spLocks noChangeArrowheads="1"/>
            </p:cNvSpPr>
            <p:nvPr/>
          </p:nvSpPr>
          <p:spPr bwMode="auto">
            <a:xfrm>
              <a:off x="4572000" y="6553200"/>
              <a:ext cx="46038" cy="46038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8" name="Oval 145"/>
            <p:cNvSpPr>
              <a:spLocks noChangeArrowheads="1"/>
            </p:cNvSpPr>
            <p:nvPr/>
          </p:nvSpPr>
          <p:spPr bwMode="auto">
            <a:xfrm>
              <a:off x="4419600" y="6400800"/>
              <a:ext cx="46038" cy="46038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9" name="Oval 146"/>
            <p:cNvSpPr>
              <a:spLocks noChangeArrowheads="1"/>
            </p:cNvSpPr>
            <p:nvPr/>
          </p:nvSpPr>
          <p:spPr bwMode="auto">
            <a:xfrm>
              <a:off x="4572000" y="6248400"/>
              <a:ext cx="46038" cy="46038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0" name="Oval 147"/>
            <p:cNvSpPr>
              <a:spLocks noChangeArrowheads="1"/>
            </p:cNvSpPr>
            <p:nvPr/>
          </p:nvSpPr>
          <p:spPr bwMode="auto">
            <a:xfrm>
              <a:off x="4495800" y="5943600"/>
              <a:ext cx="46038" cy="46038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1" name="Oval 148"/>
            <p:cNvSpPr>
              <a:spLocks noChangeArrowheads="1"/>
            </p:cNvSpPr>
            <p:nvPr/>
          </p:nvSpPr>
          <p:spPr bwMode="auto">
            <a:xfrm>
              <a:off x="4572000" y="5638800"/>
              <a:ext cx="46038" cy="46038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2" name="Oval 149"/>
            <p:cNvSpPr>
              <a:spLocks noChangeArrowheads="1"/>
            </p:cNvSpPr>
            <p:nvPr/>
          </p:nvSpPr>
          <p:spPr bwMode="auto">
            <a:xfrm>
              <a:off x="4572000" y="34290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3" name="Oval 150"/>
            <p:cNvSpPr>
              <a:spLocks noChangeArrowheads="1"/>
            </p:cNvSpPr>
            <p:nvPr/>
          </p:nvSpPr>
          <p:spPr bwMode="auto">
            <a:xfrm>
              <a:off x="4572000" y="52578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4" name="Oval 151"/>
            <p:cNvSpPr>
              <a:spLocks noChangeArrowheads="1"/>
            </p:cNvSpPr>
            <p:nvPr/>
          </p:nvSpPr>
          <p:spPr bwMode="auto">
            <a:xfrm>
              <a:off x="4114800" y="54102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5" name="Oval 152"/>
            <p:cNvSpPr>
              <a:spLocks noChangeArrowheads="1"/>
            </p:cNvSpPr>
            <p:nvPr/>
          </p:nvSpPr>
          <p:spPr bwMode="auto">
            <a:xfrm>
              <a:off x="4267200" y="56388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6" name="Oval 153"/>
            <p:cNvSpPr>
              <a:spLocks noChangeArrowheads="1"/>
            </p:cNvSpPr>
            <p:nvPr/>
          </p:nvSpPr>
          <p:spPr bwMode="auto">
            <a:xfrm>
              <a:off x="4800600" y="57150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7" name="Oval 154"/>
            <p:cNvSpPr>
              <a:spLocks noChangeArrowheads="1"/>
            </p:cNvSpPr>
            <p:nvPr/>
          </p:nvSpPr>
          <p:spPr bwMode="auto">
            <a:xfrm>
              <a:off x="4953000" y="58674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8" name="Oval 155"/>
            <p:cNvSpPr>
              <a:spLocks noChangeArrowheads="1"/>
            </p:cNvSpPr>
            <p:nvPr/>
          </p:nvSpPr>
          <p:spPr bwMode="auto">
            <a:xfrm>
              <a:off x="4800600" y="58674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9" name="Oval 156"/>
            <p:cNvSpPr>
              <a:spLocks noChangeArrowheads="1"/>
            </p:cNvSpPr>
            <p:nvPr/>
          </p:nvSpPr>
          <p:spPr bwMode="auto">
            <a:xfrm>
              <a:off x="4419600" y="57912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0" name="Oval 157"/>
            <p:cNvSpPr>
              <a:spLocks noChangeArrowheads="1"/>
            </p:cNvSpPr>
            <p:nvPr/>
          </p:nvSpPr>
          <p:spPr bwMode="auto">
            <a:xfrm>
              <a:off x="4648200" y="60198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1" name="Oval 159"/>
            <p:cNvSpPr>
              <a:spLocks noChangeArrowheads="1"/>
            </p:cNvSpPr>
            <p:nvPr/>
          </p:nvSpPr>
          <p:spPr bwMode="auto">
            <a:xfrm>
              <a:off x="4343400" y="59436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2" name="Oval 160"/>
            <p:cNvSpPr>
              <a:spLocks noChangeArrowheads="1"/>
            </p:cNvSpPr>
            <p:nvPr/>
          </p:nvSpPr>
          <p:spPr bwMode="auto">
            <a:xfrm>
              <a:off x="4267200" y="60960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3" name="Oval 161"/>
            <p:cNvSpPr>
              <a:spLocks noChangeArrowheads="1"/>
            </p:cNvSpPr>
            <p:nvPr/>
          </p:nvSpPr>
          <p:spPr bwMode="auto">
            <a:xfrm>
              <a:off x="4114800" y="60198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4" name="Oval 162"/>
            <p:cNvSpPr>
              <a:spLocks noChangeArrowheads="1"/>
            </p:cNvSpPr>
            <p:nvPr/>
          </p:nvSpPr>
          <p:spPr bwMode="auto">
            <a:xfrm>
              <a:off x="4038600" y="61722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5" name="Oval 163"/>
            <p:cNvSpPr>
              <a:spLocks noChangeArrowheads="1"/>
            </p:cNvSpPr>
            <p:nvPr/>
          </p:nvSpPr>
          <p:spPr bwMode="auto">
            <a:xfrm>
              <a:off x="3962400" y="58674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6" name="Oval 164"/>
            <p:cNvSpPr>
              <a:spLocks noChangeArrowheads="1"/>
            </p:cNvSpPr>
            <p:nvPr/>
          </p:nvSpPr>
          <p:spPr bwMode="auto">
            <a:xfrm>
              <a:off x="3733800" y="58674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7" name="Oval 165"/>
            <p:cNvSpPr>
              <a:spLocks noChangeArrowheads="1"/>
            </p:cNvSpPr>
            <p:nvPr/>
          </p:nvSpPr>
          <p:spPr bwMode="auto">
            <a:xfrm>
              <a:off x="4343400" y="64770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8" name="Oval 166"/>
            <p:cNvSpPr>
              <a:spLocks noChangeArrowheads="1"/>
            </p:cNvSpPr>
            <p:nvPr/>
          </p:nvSpPr>
          <p:spPr bwMode="auto">
            <a:xfrm>
              <a:off x="3962400" y="62484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9" name="Oval 167"/>
            <p:cNvSpPr>
              <a:spLocks noChangeArrowheads="1"/>
            </p:cNvSpPr>
            <p:nvPr/>
          </p:nvSpPr>
          <p:spPr bwMode="auto">
            <a:xfrm>
              <a:off x="3962400" y="65532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0" name="Oval 168"/>
            <p:cNvSpPr>
              <a:spLocks noChangeArrowheads="1"/>
            </p:cNvSpPr>
            <p:nvPr/>
          </p:nvSpPr>
          <p:spPr bwMode="auto">
            <a:xfrm>
              <a:off x="3657600" y="64008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1" name="Oval 169"/>
            <p:cNvSpPr>
              <a:spLocks noChangeArrowheads="1"/>
            </p:cNvSpPr>
            <p:nvPr/>
          </p:nvSpPr>
          <p:spPr bwMode="auto">
            <a:xfrm>
              <a:off x="3124200" y="6477000"/>
              <a:ext cx="46038" cy="4603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2" name="Oval 170"/>
            <p:cNvSpPr>
              <a:spLocks noChangeArrowheads="1"/>
            </p:cNvSpPr>
            <p:nvPr/>
          </p:nvSpPr>
          <p:spPr bwMode="auto">
            <a:xfrm>
              <a:off x="4572000" y="5486400"/>
              <a:ext cx="46038" cy="460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" name="Oval 171"/>
            <p:cNvSpPr>
              <a:spLocks noChangeArrowheads="1"/>
            </p:cNvSpPr>
            <p:nvPr/>
          </p:nvSpPr>
          <p:spPr bwMode="auto">
            <a:xfrm>
              <a:off x="3810000" y="5486400"/>
              <a:ext cx="46038" cy="460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4" name="Oval 172"/>
            <p:cNvSpPr>
              <a:spLocks noChangeArrowheads="1"/>
            </p:cNvSpPr>
            <p:nvPr/>
          </p:nvSpPr>
          <p:spPr bwMode="auto">
            <a:xfrm>
              <a:off x="3124200" y="5638800"/>
              <a:ext cx="46038" cy="460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5" name="Oval 173"/>
            <p:cNvSpPr>
              <a:spLocks noChangeArrowheads="1"/>
            </p:cNvSpPr>
            <p:nvPr/>
          </p:nvSpPr>
          <p:spPr bwMode="auto">
            <a:xfrm>
              <a:off x="3276600" y="5791200"/>
              <a:ext cx="46038" cy="460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6" name="Oval 174"/>
            <p:cNvSpPr>
              <a:spLocks noChangeArrowheads="1"/>
            </p:cNvSpPr>
            <p:nvPr/>
          </p:nvSpPr>
          <p:spPr bwMode="auto">
            <a:xfrm>
              <a:off x="3276600" y="6324600"/>
              <a:ext cx="46038" cy="460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7" name="Oval 175"/>
            <p:cNvSpPr>
              <a:spLocks noChangeArrowheads="1"/>
            </p:cNvSpPr>
            <p:nvPr/>
          </p:nvSpPr>
          <p:spPr bwMode="auto">
            <a:xfrm>
              <a:off x="3962400" y="6019800"/>
              <a:ext cx="46038" cy="460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8" name="Oval 176"/>
            <p:cNvSpPr>
              <a:spLocks noChangeArrowheads="1"/>
            </p:cNvSpPr>
            <p:nvPr/>
          </p:nvSpPr>
          <p:spPr bwMode="auto">
            <a:xfrm>
              <a:off x="4648200" y="5867400"/>
              <a:ext cx="46038" cy="460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9" name="Oval 177"/>
            <p:cNvSpPr>
              <a:spLocks noChangeArrowheads="1"/>
            </p:cNvSpPr>
            <p:nvPr/>
          </p:nvSpPr>
          <p:spPr bwMode="auto">
            <a:xfrm>
              <a:off x="4876800" y="6019800"/>
              <a:ext cx="46038" cy="460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0" name="Oval 178"/>
            <p:cNvSpPr>
              <a:spLocks noChangeArrowheads="1"/>
            </p:cNvSpPr>
            <p:nvPr/>
          </p:nvSpPr>
          <p:spPr bwMode="auto">
            <a:xfrm>
              <a:off x="4800600" y="6172200"/>
              <a:ext cx="46038" cy="460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1" name="Oval 179"/>
            <p:cNvSpPr>
              <a:spLocks noChangeArrowheads="1"/>
            </p:cNvSpPr>
            <p:nvPr/>
          </p:nvSpPr>
          <p:spPr bwMode="auto">
            <a:xfrm>
              <a:off x="4419600" y="6172200"/>
              <a:ext cx="46038" cy="460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2" name="Oval 180"/>
            <p:cNvSpPr>
              <a:spLocks noChangeArrowheads="1"/>
            </p:cNvSpPr>
            <p:nvPr/>
          </p:nvSpPr>
          <p:spPr bwMode="auto">
            <a:xfrm>
              <a:off x="4114800" y="6553200"/>
              <a:ext cx="46038" cy="460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3" name="Oval 181"/>
            <p:cNvSpPr>
              <a:spLocks noChangeArrowheads="1"/>
            </p:cNvSpPr>
            <p:nvPr/>
          </p:nvSpPr>
          <p:spPr bwMode="auto">
            <a:xfrm>
              <a:off x="4191000" y="6172200"/>
              <a:ext cx="46038" cy="460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4" name="Oval 182"/>
            <p:cNvSpPr>
              <a:spLocks noChangeArrowheads="1"/>
            </p:cNvSpPr>
            <p:nvPr/>
          </p:nvSpPr>
          <p:spPr bwMode="auto">
            <a:xfrm>
              <a:off x="4114800" y="6400800"/>
              <a:ext cx="46038" cy="460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5" name="Oval 183"/>
            <p:cNvSpPr>
              <a:spLocks noChangeArrowheads="1"/>
            </p:cNvSpPr>
            <p:nvPr/>
          </p:nvSpPr>
          <p:spPr bwMode="auto">
            <a:xfrm>
              <a:off x="4267200" y="6400800"/>
              <a:ext cx="46038" cy="460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6" name="Oval 184"/>
            <p:cNvSpPr>
              <a:spLocks noChangeArrowheads="1"/>
            </p:cNvSpPr>
            <p:nvPr/>
          </p:nvSpPr>
          <p:spPr bwMode="auto">
            <a:xfrm>
              <a:off x="4648200" y="6324600"/>
              <a:ext cx="46038" cy="460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auto">
            <a:xfrm>
              <a:off x="4724400" y="3962400"/>
              <a:ext cx="46038" cy="46038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8" name="Oval 135"/>
            <p:cNvSpPr>
              <a:spLocks noChangeArrowheads="1"/>
            </p:cNvSpPr>
            <p:nvPr/>
          </p:nvSpPr>
          <p:spPr bwMode="auto">
            <a:xfrm>
              <a:off x="3352800" y="5257800"/>
              <a:ext cx="46038" cy="46038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9" name="Oval 134"/>
            <p:cNvSpPr>
              <a:spLocks noChangeArrowheads="1"/>
            </p:cNvSpPr>
            <p:nvPr/>
          </p:nvSpPr>
          <p:spPr bwMode="auto">
            <a:xfrm>
              <a:off x="3810000" y="6248400"/>
              <a:ext cx="46038" cy="4603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0" name="4-Point Star 82"/>
            <p:cNvSpPr>
              <a:spLocks noChangeArrowheads="1"/>
            </p:cNvSpPr>
            <p:nvPr/>
          </p:nvSpPr>
          <p:spPr bwMode="auto">
            <a:xfrm>
              <a:off x="4464050" y="6019800"/>
              <a:ext cx="107950" cy="10795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CA"/>
            </a:p>
          </p:txBody>
        </p:sp>
        <p:sp>
          <p:nvSpPr>
            <p:cNvPr id="141" name="Oval 134"/>
            <p:cNvSpPr>
              <a:spLocks noChangeArrowheads="1"/>
            </p:cNvSpPr>
            <p:nvPr/>
          </p:nvSpPr>
          <p:spPr bwMode="auto">
            <a:xfrm>
              <a:off x="4876800" y="5867400"/>
              <a:ext cx="46038" cy="4603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2" name="Oval 134"/>
            <p:cNvSpPr>
              <a:spLocks noChangeArrowheads="1"/>
            </p:cNvSpPr>
            <p:nvPr/>
          </p:nvSpPr>
          <p:spPr bwMode="auto">
            <a:xfrm>
              <a:off x="4343400" y="5715000"/>
              <a:ext cx="46038" cy="4603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" name="Oval 134"/>
            <p:cNvSpPr>
              <a:spLocks noChangeArrowheads="1"/>
            </p:cNvSpPr>
            <p:nvPr/>
          </p:nvSpPr>
          <p:spPr bwMode="auto">
            <a:xfrm>
              <a:off x="4648200" y="6477000"/>
              <a:ext cx="46038" cy="4603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" name="Oval 134"/>
            <p:cNvSpPr>
              <a:spLocks noChangeArrowheads="1"/>
            </p:cNvSpPr>
            <p:nvPr/>
          </p:nvSpPr>
          <p:spPr bwMode="auto">
            <a:xfrm>
              <a:off x="3810000" y="5715000"/>
              <a:ext cx="46038" cy="4603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5" name="Oval 134"/>
            <p:cNvSpPr>
              <a:spLocks noChangeArrowheads="1"/>
            </p:cNvSpPr>
            <p:nvPr/>
          </p:nvSpPr>
          <p:spPr bwMode="auto">
            <a:xfrm>
              <a:off x="4038600" y="6172200"/>
              <a:ext cx="46038" cy="4603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6" name="Oval 134"/>
            <p:cNvSpPr>
              <a:spLocks noChangeArrowheads="1"/>
            </p:cNvSpPr>
            <p:nvPr/>
          </p:nvSpPr>
          <p:spPr bwMode="auto">
            <a:xfrm>
              <a:off x="3276600" y="5867400"/>
              <a:ext cx="46038" cy="4603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7" name="Oval 134"/>
            <p:cNvSpPr>
              <a:spLocks noChangeArrowheads="1"/>
            </p:cNvSpPr>
            <p:nvPr/>
          </p:nvSpPr>
          <p:spPr bwMode="auto">
            <a:xfrm>
              <a:off x="4038600" y="6507163"/>
              <a:ext cx="46038" cy="46037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8" name="Oval 134"/>
            <p:cNvSpPr>
              <a:spLocks noChangeArrowheads="1"/>
            </p:cNvSpPr>
            <p:nvPr/>
          </p:nvSpPr>
          <p:spPr bwMode="auto">
            <a:xfrm>
              <a:off x="3276600" y="5334000"/>
              <a:ext cx="46038" cy="4603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9" name="Oval 134"/>
            <p:cNvSpPr>
              <a:spLocks noChangeArrowheads="1"/>
            </p:cNvSpPr>
            <p:nvPr/>
          </p:nvSpPr>
          <p:spPr bwMode="auto">
            <a:xfrm>
              <a:off x="3276600" y="5715000"/>
              <a:ext cx="46038" cy="4603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0" name="Oval 134"/>
            <p:cNvSpPr>
              <a:spLocks noChangeArrowheads="1"/>
            </p:cNvSpPr>
            <p:nvPr/>
          </p:nvSpPr>
          <p:spPr bwMode="auto">
            <a:xfrm>
              <a:off x="3276600" y="3048000"/>
              <a:ext cx="46038" cy="4603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1" name="Oval 134"/>
            <p:cNvSpPr>
              <a:spLocks noChangeArrowheads="1"/>
            </p:cNvSpPr>
            <p:nvPr/>
          </p:nvSpPr>
          <p:spPr bwMode="auto">
            <a:xfrm>
              <a:off x="4343400" y="5791200"/>
              <a:ext cx="46038" cy="4603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2" name="Oval 134"/>
            <p:cNvSpPr>
              <a:spLocks noChangeArrowheads="1"/>
            </p:cNvSpPr>
            <p:nvPr/>
          </p:nvSpPr>
          <p:spPr bwMode="auto">
            <a:xfrm>
              <a:off x="4724400" y="6248400"/>
              <a:ext cx="46038" cy="4603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" name="Oval 134"/>
            <p:cNvSpPr>
              <a:spLocks noChangeArrowheads="1"/>
            </p:cNvSpPr>
            <p:nvPr/>
          </p:nvSpPr>
          <p:spPr bwMode="auto">
            <a:xfrm>
              <a:off x="3124200" y="4572000"/>
              <a:ext cx="46038" cy="4603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" name="Oval 134"/>
            <p:cNvSpPr>
              <a:spLocks noChangeArrowheads="1"/>
            </p:cNvSpPr>
            <p:nvPr/>
          </p:nvSpPr>
          <p:spPr bwMode="auto">
            <a:xfrm>
              <a:off x="4876800" y="2057400"/>
              <a:ext cx="46038" cy="4603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5" name="Oval 134"/>
            <p:cNvSpPr>
              <a:spLocks noChangeArrowheads="1"/>
            </p:cNvSpPr>
            <p:nvPr/>
          </p:nvSpPr>
          <p:spPr bwMode="auto">
            <a:xfrm>
              <a:off x="4038600" y="6172200"/>
              <a:ext cx="46038" cy="4603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6" name="Oval 134"/>
            <p:cNvSpPr>
              <a:spLocks noChangeArrowheads="1"/>
            </p:cNvSpPr>
            <p:nvPr/>
          </p:nvSpPr>
          <p:spPr bwMode="auto">
            <a:xfrm>
              <a:off x="3581400" y="6477000"/>
              <a:ext cx="46038" cy="46038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7" name="Oval 134"/>
            <p:cNvSpPr>
              <a:spLocks noChangeArrowheads="1"/>
            </p:cNvSpPr>
            <p:nvPr/>
          </p:nvSpPr>
          <p:spPr bwMode="auto">
            <a:xfrm>
              <a:off x="4800600" y="5643563"/>
              <a:ext cx="71438" cy="71437"/>
            </a:xfrm>
            <a:prstGeom prst="ellipse">
              <a:avLst/>
            </a:prstGeom>
            <a:solidFill>
              <a:srgbClr val="CC9900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8" name="Oval 134"/>
            <p:cNvSpPr>
              <a:spLocks noChangeArrowheads="1"/>
            </p:cNvSpPr>
            <p:nvPr/>
          </p:nvSpPr>
          <p:spPr bwMode="auto">
            <a:xfrm>
              <a:off x="4953000" y="5791200"/>
              <a:ext cx="71438" cy="71438"/>
            </a:xfrm>
            <a:prstGeom prst="ellipse">
              <a:avLst/>
            </a:prstGeom>
            <a:solidFill>
              <a:srgbClr val="CC9900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9" name="Oval 134"/>
            <p:cNvSpPr>
              <a:spLocks noChangeArrowheads="1"/>
            </p:cNvSpPr>
            <p:nvPr/>
          </p:nvSpPr>
          <p:spPr bwMode="auto">
            <a:xfrm>
              <a:off x="3505200" y="6405563"/>
              <a:ext cx="71438" cy="71437"/>
            </a:xfrm>
            <a:prstGeom prst="ellipse">
              <a:avLst/>
            </a:prstGeom>
            <a:solidFill>
              <a:srgbClr val="CC9900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0" name="Oval 134"/>
            <p:cNvSpPr>
              <a:spLocks noChangeArrowheads="1"/>
            </p:cNvSpPr>
            <p:nvPr/>
          </p:nvSpPr>
          <p:spPr bwMode="auto">
            <a:xfrm>
              <a:off x="3048000" y="4424363"/>
              <a:ext cx="71438" cy="71437"/>
            </a:xfrm>
            <a:prstGeom prst="ellipse">
              <a:avLst/>
            </a:prstGeom>
            <a:solidFill>
              <a:srgbClr val="CC9900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1" name="Oval 134"/>
            <p:cNvSpPr>
              <a:spLocks noChangeArrowheads="1"/>
            </p:cNvSpPr>
            <p:nvPr/>
          </p:nvSpPr>
          <p:spPr bwMode="auto">
            <a:xfrm>
              <a:off x="4805363" y="5872163"/>
              <a:ext cx="71437" cy="71437"/>
            </a:xfrm>
            <a:prstGeom prst="ellipse">
              <a:avLst/>
            </a:prstGeom>
            <a:solidFill>
              <a:srgbClr val="CC9900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2" name="Oval 134"/>
            <p:cNvSpPr>
              <a:spLocks noChangeArrowheads="1"/>
            </p:cNvSpPr>
            <p:nvPr/>
          </p:nvSpPr>
          <p:spPr bwMode="auto">
            <a:xfrm>
              <a:off x="3657600" y="6481763"/>
              <a:ext cx="71438" cy="71437"/>
            </a:xfrm>
            <a:prstGeom prst="ellipse">
              <a:avLst/>
            </a:prstGeom>
            <a:solidFill>
              <a:srgbClr val="CC9900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638904" y="3505200"/>
            <a:ext cx="914400" cy="246221"/>
            <a:chOff x="1828800" y="2853520"/>
            <a:chExt cx="914400" cy="246221"/>
          </a:xfrm>
        </p:grpSpPr>
        <p:pic>
          <p:nvPicPr>
            <p:cNvPr id="4098" name="Picture 2" descr="C:\Documents and Settings\Patricia\Local Settings\Temporary Internet Files\Content.IE5\YNA7MHYB\MC900441361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2895600"/>
              <a:ext cx="152400" cy="152400"/>
            </a:xfrm>
            <a:prstGeom prst="rect">
              <a:avLst/>
            </a:prstGeom>
            <a:noFill/>
          </p:spPr>
        </p:pic>
        <p:sp>
          <p:nvSpPr>
            <p:cNvPr id="165" name="TextBox 164"/>
            <p:cNvSpPr txBox="1"/>
            <p:nvPr/>
          </p:nvSpPr>
          <p:spPr>
            <a:xfrm>
              <a:off x="1905000" y="2853520"/>
              <a:ext cx="838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Snow Lake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057400" y="5223680"/>
            <a:ext cx="686936" cy="246221"/>
            <a:chOff x="2057400" y="5223680"/>
            <a:chExt cx="686936" cy="246221"/>
          </a:xfrm>
        </p:grpSpPr>
        <p:pic>
          <p:nvPicPr>
            <p:cNvPr id="4099" name="Picture 3" descr="C:\Documents and Settings\Patricia\Local Settings\Temporary Internet Files\Content.IE5\YNA7MHYB\MC900441361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257800"/>
              <a:ext cx="152400" cy="152400"/>
            </a:xfrm>
            <a:prstGeom prst="rect">
              <a:avLst/>
            </a:prstGeom>
            <a:noFill/>
          </p:spPr>
        </p:pic>
        <p:sp>
          <p:nvSpPr>
            <p:cNvPr id="170" name="TextBox 169"/>
            <p:cNvSpPr txBox="1"/>
            <p:nvPr/>
          </p:nvSpPr>
          <p:spPr>
            <a:xfrm>
              <a:off x="2134736" y="5223680"/>
              <a:ext cx="60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Pinawa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Challenges: capacity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Helping communities with the “human resources” </a:t>
            </a:r>
          </a:p>
          <a:p>
            <a:r>
              <a:rPr lang="en-CA" dirty="0" smtClean="0"/>
              <a:t>Money and grants to implement age-friendly changes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i="1" dirty="0" smtClean="0"/>
              <a:t>You can have all the funding in the world, but it’s pointless if you don’t have the people to do the work</a:t>
            </a:r>
            <a:endParaRPr lang="en-US" i="1" dirty="0" smtClean="0"/>
          </a:p>
          <a:p>
            <a:r>
              <a:rPr lang="en-CA" i="1" dirty="0" smtClean="0"/>
              <a:t>The problem is this: it’s finding the labour, the labour to do these projects</a:t>
            </a:r>
          </a:p>
          <a:p>
            <a:r>
              <a:rPr lang="en-CA" i="1" dirty="0" smtClean="0"/>
              <a:t>I mean, we have lots of ideas, you know, we’d like to do lots of things, but where does the money come from?</a:t>
            </a:r>
            <a:endParaRPr lang="en-US" i="1" dirty="0" smtClean="0"/>
          </a:p>
        </p:txBody>
      </p:sp>
      <p:pic>
        <p:nvPicPr>
          <p:cNvPr id="7" name="Picture 6" descr="SHAS_Mar18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787953"/>
            <a:ext cx="3429000" cy="2436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Challenges: awareness &amp; buy 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Endorsement of the Age-Friendly Initiative by Municipal Council </a:t>
            </a:r>
            <a:endParaRPr lang="en-US" dirty="0" smtClean="0"/>
          </a:p>
          <a:p>
            <a:r>
              <a:rPr lang="en-CA" dirty="0" smtClean="0"/>
              <a:t>Convincing the community that the Age-Friendly Initiative is worthwhile</a:t>
            </a:r>
            <a:endParaRPr lang="en-US" dirty="0" smtClean="0"/>
          </a:p>
          <a:p>
            <a:r>
              <a:rPr lang="en-CA" dirty="0" smtClean="0"/>
              <a:t>Keeping the age-friendly momentum going!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i="1" dirty="0" smtClean="0"/>
              <a:t>Getting people on board</a:t>
            </a:r>
            <a:endParaRPr lang="en-US" i="1" dirty="0" smtClean="0"/>
          </a:p>
          <a:p>
            <a:r>
              <a:rPr lang="en-CA" i="1" dirty="0" smtClean="0"/>
              <a:t>Well, I think one of the things is having people understand what the Initiative is about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7" name="Picture 6" descr="SHAS_Mar1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9747" y="3962400"/>
            <a:ext cx="3864653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more age-friendly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Power doors</a:t>
            </a:r>
          </a:p>
          <a:p>
            <a:r>
              <a:rPr lang="en-US" dirty="0" smtClean="0"/>
              <a:t>Senior parking stalls</a:t>
            </a:r>
          </a:p>
          <a:p>
            <a:r>
              <a:rPr lang="en-US" dirty="0" smtClean="0"/>
              <a:t>Sturdy benches with armrests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We were very fortunate to have a student working here last winter and fall. She created a senior resource booklet, which will be printed</a:t>
            </a:r>
          </a:p>
          <a:p>
            <a:r>
              <a:rPr lang="en-US" i="1" dirty="0" smtClean="0"/>
              <a:t>[The community consultation report] was very useful…The Economic Development officer put benches around town and put up large street signs</a:t>
            </a:r>
            <a:endParaRPr lang="en-US" i="1" dirty="0"/>
          </a:p>
        </p:txBody>
      </p:sp>
      <p:pic>
        <p:nvPicPr>
          <p:cNvPr id="7" name="Picture 6" descr="SHAS_Mar1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657600"/>
            <a:ext cx="3657600" cy="256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Age-Friendly guides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828800"/>
            <a:ext cx="2951163" cy="4114800"/>
          </a:xfrm>
          <a:prstGeom prst="rect">
            <a:avLst/>
          </a:prstGeom>
          <a:noFill/>
          <a:ln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316706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ge Friendly">
      <a:dk1>
        <a:srgbClr val="003E7E"/>
      </a:dk1>
      <a:lt1>
        <a:srgbClr val="A2DEF9"/>
      </a:lt1>
      <a:dk2>
        <a:srgbClr val="F57B20"/>
      </a:dk2>
      <a:lt2>
        <a:srgbClr val="FBB88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57B20"/>
      </a:hlink>
      <a:folHlink>
        <a:srgbClr val="A2DE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389</Words>
  <Application>Microsoft Office PowerPoint</Application>
  <PresentationFormat>On-screen Show (4:3)</PresentationFormat>
  <Paragraphs>88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Age-Friendly Manitoba Initiative</vt:lpstr>
      <vt:lpstr>Slide 2</vt:lpstr>
      <vt:lpstr>Define rural and remote!?</vt:lpstr>
      <vt:lpstr>A portrait of rural Manitoba</vt:lpstr>
      <vt:lpstr>Age-friendly communities</vt:lpstr>
      <vt:lpstr>Challenges: capacity</vt:lpstr>
      <vt:lpstr>Challenges: awareness &amp; buy in</vt:lpstr>
      <vt:lpstr>Becoming more age-friendly</vt:lpstr>
      <vt:lpstr>Age-Friendly guides</vt:lpstr>
      <vt:lpstr>Partnerships</vt:lpstr>
      <vt:lpstr>Key resources</vt:lpstr>
      <vt:lpstr>Slide 12</vt:lpstr>
      <vt:lpstr>Questions?</vt:lpstr>
    </vt:vector>
  </TitlesOfParts>
  <Company>University of Manitoba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</dc:creator>
  <cp:lastModifiedBy>Jim Hamilton</cp:lastModifiedBy>
  <cp:revision>204</cp:revision>
  <dcterms:created xsi:type="dcterms:W3CDTF">2011-09-01T15:19:49Z</dcterms:created>
  <dcterms:modified xsi:type="dcterms:W3CDTF">2012-05-24T19:59:22Z</dcterms:modified>
</cp:coreProperties>
</file>