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78" r:id="rId2"/>
    <p:sldId id="280" r:id="rId3"/>
    <p:sldId id="288" r:id="rId4"/>
    <p:sldId id="291" r:id="rId5"/>
    <p:sldId id="292" r:id="rId6"/>
    <p:sldId id="300" r:id="rId7"/>
    <p:sldId id="293" r:id="rId8"/>
    <p:sldId id="282" r:id="rId9"/>
    <p:sldId id="285" r:id="rId10"/>
    <p:sldId id="295" r:id="rId11"/>
    <p:sldId id="296" r:id="rId12"/>
    <p:sldId id="302" r:id="rId13"/>
    <p:sldId id="301" r:id="rId14"/>
    <p:sldId id="297" r:id="rId15"/>
    <p:sldId id="273" r:id="rId16"/>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6CC32"/>
    <a:srgbClr val="DAE59B"/>
    <a:srgbClr val="DEF88C"/>
    <a:srgbClr val="F6FDE1"/>
    <a:srgbClr val="9DD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73000" autoAdjust="0"/>
  </p:normalViewPr>
  <p:slideViewPr>
    <p:cSldViewPr>
      <p:cViewPr varScale="1">
        <p:scale>
          <a:sx n="36" d="100"/>
          <a:sy n="36" d="100"/>
        </p:scale>
        <p:origin x="-143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36C3A535-73D1-4B5B-99CC-C9F1C8CE2DDA}" type="datetimeFigureOut">
              <a:rPr lang="en-AU" smtClean="0"/>
              <a:pPr/>
              <a:t>29/05/2012</a:t>
            </a:fld>
            <a:endParaRPr lang="en-AU"/>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8FDCA9E8-0086-47D4-AEA0-889FDB297793}" type="slidenum">
              <a:rPr lang="en-AU" smtClean="0"/>
              <a:pPr/>
              <a:t>‹#›</a:t>
            </a:fld>
            <a:endParaRPr lang="en-AU"/>
          </a:p>
        </p:txBody>
      </p:sp>
    </p:spTree>
    <p:extLst>
      <p:ext uri="{BB962C8B-B14F-4D97-AF65-F5344CB8AC3E}">
        <p14:creationId xmlns:p14="http://schemas.microsoft.com/office/powerpoint/2010/main" val="1084205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D5529244-4819-412D-8C21-A000AF9FC7BB}" type="datetimeFigureOut">
              <a:rPr lang="en-AU" smtClean="0"/>
              <a:pPr/>
              <a:t>29/05/2012</a:t>
            </a:fld>
            <a:endParaRPr lang="en-AU"/>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B15E61C-02CC-407B-BF6D-CD929DB786CE}" type="slidenum">
              <a:rPr lang="en-AU" smtClean="0"/>
              <a:pPr/>
              <a:t>‹#›</a:t>
            </a:fld>
            <a:endParaRPr lang="en-AU"/>
          </a:p>
        </p:txBody>
      </p:sp>
    </p:spTree>
    <p:extLst>
      <p:ext uri="{BB962C8B-B14F-4D97-AF65-F5344CB8AC3E}">
        <p14:creationId xmlns:p14="http://schemas.microsoft.com/office/powerpoint/2010/main" val="285529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8B15E61C-02CC-407B-BF6D-CD929DB786CE}" type="slidenum">
              <a:rPr lang="en-AU" smtClean="0"/>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AU" dirty="0"/>
          </a:p>
        </p:txBody>
      </p:sp>
      <p:sp>
        <p:nvSpPr>
          <p:cNvPr id="4" name="Slide Number Placeholder 3"/>
          <p:cNvSpPr>
            <a:spLocks noGrp="1"/>
          </p:cNvSpPr>
          <p:nvPr>
            <p:ph type="sldNum" sz="quarter" idx="10"/>
          </p:nvPr>
        </p:nvSpPr>
        <p:spPr/>
        <p:txBody>
          <a:bodyPr/>
          <a:lstStyle/>
          <a:p>
            <a:fld id="{8B15E61C-02CC-407B-BF6D-CD929DB786CE}" type="slidenum">
              <a:rPr lang="en-AU" smtClean="0"/>
              <a:pPr/>
              <a:t>10</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AU" dirty="0"/>
          </a:p>
        </p:txBody>
      </p:sp>
      <p:sp>
        <p:nvSpPr>
          <p:cNvPr id="4" name="Slide Number Placeholder 3"/>
          <p:cNvSpPr>
            <a:spLocks noGrp="1"/>
          </p:cNvSpPr>
          <p:nvPr>
            <p:ph type="sldNum" sz="quarter" idx="10"/>
          </p:nvPr>
        </p:nvSpPr>
        <p:spPr/>
        <p:txBody>
          <a:bodyPr/>
          <a:lstStyle/>
          <a:p>
            <a:fld id="{8B15E61C-02CC-407B-BF6D-CD929DB786CE}" type="slidenum">
              <a:rPr lang="en-AU" smtClean="0"/>
              <a:pPr/>
              <a:t>11</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AU" dirty="0"/>
          </a:p>
        </p:txBody>
      </p:sp>
      <p:sp>
        <p:nvSpPr>
          <p:cNvPr id="4" name="Slide Number Placeholder 3"/>
          <p:cNvSpPr>
            <a:spLocks noGrp="1"/>
          </p:cNvSpPr>
          <p:nvPr>
            <p:ph type="sldNum" sz="quarter" idx="10"/>
          </p:nvPr>
        </p:nvSpPr>
        <p:spPr/>
        <p:txBody>
          <a:bodyPr/>
          <a:lstStyle/>
          <a:p>
            <a:fld id="{8B15E61C-02CC-407B-BF6D-CD929DB786CE}" type="slidenum">
              <a:rPr lang="en-AU" smtClean="0"/>
              <a:pPr/>
              <a:t>12</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8B15E61C-02CC-407B-BF6D-CD929DB786CE}" type="slidenum">
              <a:rPr lang="en-AU" smtClean="0"/>
              <a:pPr/>
              <a:t>13</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B15E61C-02CC-407B-BF6D-CD929DB786CE}" type="slidenum">
              <a:rPr lang="en-AU" smtClean="0"/>
              <a:pPr/>
              <a:t>14</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8B15E61C-02CC-407B-BF6D-CD929DB786CE}" type="slidenum">
              <a:rPr lang="en-AU" smtClean="0"/>
              <a:pPr/>
              <a:t>15</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A9851B5B-23B6-4146-8DD2-04BD40953563}" type="slidenum">
              <a:rPr lang="en-AU" smtClean="0"/>
              <a:pPr/>
              <a:t>2</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57C8CC-1DAB-4C5F-8B8E-552E6801AB23}" type="slidenum">
              <a:rPr lang="en-AU"/>
              <a:pPr/>
              <a:t>3</a:t>
            </a:fld>
            <a:endParaRPr lang="en-AU"/>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898102" y="4686499"/>
            <a:ext cx="4939560" cy="4439841"/>
          </a:xfrm>
        </p:spPr>
        <p:txBody>
          <a:bodyPr/>
          <a:lstStyle/>
          <a:p>
            <a:endParaRPr lang="en-AU" dirty="0">
              <a:ea typeface="Arial Unicode MS" pitchFamily="34" charset="-128"/>
              <a:cs typeface="Arial Unicode MS"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12DBE7-6866-4E22-AC43-4096839A619C}" type="slidenum">
              <a:rPr lang="en-AU"/>
              <a:pPr/>
              <a:t>4</a:t>
            </a:fld>
            <a:endParaRPr lang="en-AU"/>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xfrm>
            <a:off x="898102" y="4686499"/>
            <a:ext cx="4939560" cy="4439841"/>
          </a:xfrm>
        </p:spPr>
        <p:txBody>
          <a:bodyPr/>
          <a:lstStyle/>
          <a:p>
            <a:endParaRPr lang="en-AU" dirty="0">
              <a:ea typeface="Arial Unicode MS" pitchFamily="34" charset="-128"/>
              <a:cs typeface="Arial Unicode MS" pitchFamily="34" charset="-128"/>
            </a:endParaRPr>
          </a:p>
          <a:p>
            <a:endParaRPr lang="en-AU" dirty="0">
              <a:ea typeface="Arial Unicode MS" pitchFamily="34" charset="-128"/>
              <a:cs typeface="Arial Unicode MS"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8BFEE-C91E-468B-A60C-7AA5793486D8}" type="slidenum">
              <a:rPr lang="en-AU"/>
              <a:pPr/>
              <a:t>5</a:t>
            </a:fld>
            <a:endParaRPr lang="en-AU"/>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898102" y="4686499"/>
            <a:ext cx="4939560" cy="4439841"/>
          </a:xfrm>
        </p:spPr>
        <p:txBody>
          <a:bodyPr/>
          <a:lstStyle/>
          <a:p>
            <a:endParaRPr lang="en-AU" dirty="0">
              <a:ea typeface="Arial Unicode MS" pitchFamily="34" charset="-128"/>
              <a:cs typeface="Arial Unicode MS"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AU" dirty="0"/>
          </a:p>
        </p:txBody>
      </p:sp>
      <p:sp>
        <p:nvSpPr>
          <p:cNvPr id="4" name="Slide Number Placeholder 3"/>
          <p:cNvSpPr>
            <a:spLocks noGrp="1"/>
          </p:cNvSpPr>
          <p:nvPr>
            <p:ph type="sldNum" sz="quarter" idx="10"/>
          </p:nvPr>
        </p:nvSpPr>
        <p:spPr/>
        <p:txBody>
          <a:bodyPr/>
          <a:lstStyle/>
          <a:p>
            <a:fld id="{8B15E61C-02CC-407B-BF6D-CD929DB786CE}" type="slidenum">
              <a:rPr lang="en-AU" smtClean="0"/>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1DE69-090B-4CBE-8957-0D2C6687771D}" type="slidenum">
              <a:rPr lang="en-AU"/>
              <a:pPr/>
              <a:t>7</a:t>
            </a:fld>
            <a:endParaRPr lang="en-AU"/>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xfrm>
            <a:off x="898102" y="4686499"/>
            <a:ext cx="4939560" cy="4439841"/>
          </a:xfrm>
        </p:spPr>
        <p:txBody>
          <a:bodyPr/>
          <a:lstStyle/>
          <a:p>
            <a:endParaRPr lang="en-AU" dirty="0">
              <a:ea typeface="Arial Unicode MS" pitchFamily="34" charset="-128"/>
              <a:cs typeface="Arial Unicode MS"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A9851B5B-23B6-4146-8DD2-04BD40953563}" type="slidenum">
              <a:rPr lang="en-AU" smtClean="0"/>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AU" dirty="0"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54270A-C124-4C63-936D-EF199774DBC3}" type="slidenum">
              <a:rPr lang="en-AU"/>
              <a:pPr fontAlgn="base">
                <a:spcBef>
                  <a:spcPct val="0"/>
                </a:spcBef>
                <a:spcAft>
                  <a:spcPct val="0"/>
                </a:spcAft>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9743E-05AA-4F30-B533-8CC7BCCD0F1E}" type="datetimeFigureOut">
              <a:rPr lang="en-AU" smtClean="0"/>
              <a:pPr/>
              <a:t>29/05/2012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E460682-8426-48D9-9C6F-0F036F0AAACF}"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9743E-05AA-4F30-B533-8CC7BCCD0F1E}" type="datetimeFigureOut">
              <a:rPr lang="en-AU" smtClean="0"/>
              <a:pPr/>
              <a:t>29/05/2012</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60682-8426-48D9-9C6F-0F036F0AAACF}"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helen.feist@adelaide.edu.a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mailto:hele.feist@adelaide.edu.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0003"/>
          <p:cNvPicPr>
            <a:picLocks noChangeAspect="1" noChangeArrowheads="1"/>
          </p:cNvPicPr>
          <p:nvPr/>
        </p:nvPicPr>
        <p:blipFill>
          <a:blip r:embed="rId3" cstate="print"/>
          <a:srcRect b="11810"/>
          <a:stretch>
            <a:fillRect/>
          </a:stretch>
        </p:blipFill>
        <p:spPr bwMode="auto">
          <a:xfrm>
            <a:off x="1835696" y="1988840"/>
            <a:ext cx="5727303" cy="3787899"/>
          </a:xfrm>
          <a:prstGeom prst="rect">
            <a:avLst/>
          </a:prstGeom>
          <a:noFill/>
          <a:ln w="9525" algn="in">
            <a:noFill/>
            <a:miter lim="800000"/>
            <a:headEnd/>
            <a:tailEnd/>
          </a:ln>
        </p:spPr>
      </p:pic>
      <p:sp>
        <p:nvSpPr>
          <p:cNvPr id="4" name="Title 3"/>
          <p:cNvSpPr>
            <a:spLocks noGrp="1"/>
          </p:cNvSpPr>
          <p:nvPr>
            <p:ph type="ctrTitle"/>
          </p:nvPr>
        </p:nvSpPr>
        <p:spPr>
          <a:xfrm>
            <a:off x="827584" y="188640"/>
            <a:ext cx="7772400" cy="1974081"/>
          </a:xfrm>
        </p:spPr>
        <p:txBody>
          <a:bodyPr>
            <a:normAutofit/>
          </a:bodyPr>
          <a:lstStyle/>
          <a:p>
            <a:r>
              <a:rPr lang="en-AU" dirty="0"/>
              <a:t/>
            </a:r>
            <a:br>
              <a:rPr lang="en-AU" dirty="0"/>
            </a:br>
            <a:endParaRPr lang="en-AU" dirty="0"/>
          </a:p>
        </p:txBody>
      </p:sp>
      <p:sp>
        <p:nvSpPr>
          <p:cNvPr id="11" name="TextBox 10"/>
          <p:cNvSpPr txBox="1"/>
          <p:nvPr/>
        </p:nvSpPr>
        <p:spPr>
          <a:xfrm>
            <a:off x="-1947" y="362104"/>
            <a:ext cx="9144000" cy="830997"/>
          </a:xfrm>
          <a:prstGeom prst="rect">
            <a:avLst/>
          </a:prstGeom>
          <a:noFill/>
        </p:spPr>
        <p:txBody>
          <a:bodyPr wrap="square" rtlCol="0">
            <a:spAutoFit/>
          </a:bodyPr>
          <a:lstStyle/>
          <a:p>
            <a:pPr algn="ctr"/>
            <a:r>
              <a:rPr lang="en-AU" sz="4800" b="1" dirty="0" smtClean="0">
                <a:solidFill>
                  <a:schemeClr val="tx2">
                    <a:lumMod val="75000"/>
                  </a:schemeClr>
                </a:solidFill>
              </a:rPr>
              <a:t>Social Spaces, Rural Places</a:t>
            </a:r>
            <a:endParaRPr lang="en-AU" sz="4800" b="1" dirty="0">
              <a:solidFill>
                <a:srgbClr val="A5B92D"/>
              </a:solidFill>
            </a:endParaRPr>
          </a:p>
        </p:txBody>
      </p:sp>
      <p:sp>
        <p:nvSpPr>
          <p:cNvPr id="7" name="Subtitle 4"/>
          <p:cNvSpPr>
            <a:spLocks noGrp="1"/>
          </p:cNvSpPr>
          <p:nvPr>
            <p:ph type="subTitle" idx="1"/>
          </p:nvPr>
        </p:nvSpPr>
        <p:spPr>
          <a:xfrm>
            <a:off x="0" y="5733256"/>
            <a:ext cx="7016824" cy="1340768"/>
          </a:xfrm>
        </p:spPr>
        <p:txBody>
          <a:bodyPr>
            <a:normAutofit/>
          </a:bodyPr>
          <a:lstStyle/>
          <a:p>
            <a:pPr algn="l">
              <a:spcBef>
                <a:spcPts val="0"/>
              </a:spcBef>
            </a:pPr>
            <a:r>
              <a:rPr lang="en-AU" sz="2000" b="1" dirty="0" smtClean="0">
                <a:solidFill>
                  <a:schemeClr val="tx2">
                    <a:lumMod val="75000"/>
                  </a:schemeClr>
                </a:solidFill>
              </a:rPr>
              <a:t>Helen Feist PhD | Deputy Director</a:t>
            </a:r>
          </a:p>
          <a:p>
            <a:pPr algn="l">
              <a:spcBef>
                <a:spcPts val="0"/>
              </a:spcBef>
            </a:pPr>
            <a:r>
              <a:rPr lang="en-AU" sz="2000" b="1" dirty="0" smtClean="0">
                <a:solidFill>
                  <a:schemeClr val="tx2">
                    <a:lumMod val="75000"/>
                  </a:schemeClr>
                </a:solidFill>
              </a:rPr>
              <a:t>Australian Population and Migration Research Centre</a:t>
            </a:r>
          </a:p>
          <a:p>
            <a:pPr algn="l">
              <a:spcBef>
                <a:spcPts val="0"/>
              </a:spcBef>
            </a:pPr>
            <a:r>
              <a:rPr lang="en-AU" sz="2000" b="1" dirty="0" smtClean="0">
                <a:solidFill>
                  <a:schemeClr val="tx1">
                    <a:lumMod val="95000"/>
                    <a:lumOff val="5000"/>
                  </a:schemeClr>
                </a:solidFill>
                <a:hlinkClick r:id="rId4"/>
              </a:rPr>
              <a:t>helen.feist@adelaide.edu.au</a:t>
            </a:r>
            <a:r>
              <a:rPr lang="en-AU" sz="2000" b="1" dirty="0" smtClean="0">
                <a:solidFill>
                  <a:schemeClr val="tx1">
                    <a:lumMod val="95000"/>
                    <a:lumOff val="5000"/>
                  </a:schemeClr>
                </a:solidFill>
              </a:rPr>
              <a:t> </a:t>
            </a:r>
          </a:p>
          <a:p>
            <a:pPr algn="l"/>
            <a:endParaRPr lang="en-AU" sz="24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408"/>
            <a:ext cx="9144000" cy="1143000"/>
          </a:xfrm>
        </p:spPr>
        <p:txBody>
          <a:bodyPr>
            <a:normAutofit/>
          </a:bodyPr>
          <a:lstStyle/>
          <a:p>
            <a:r>
              <a:rPr lang="en-AU" b="1" dirty="0" smtClean="0">
                <a:solidFill>
                  <a:schemeClr val="tx2">
                    <a:lumMod val="75000"/>
                  </a:schemeClr>
                </a:solidFill>
              </a:rPr>
              <a:t>Comparative Overview of Studies</a:t>
            </a:r>
            <a:endParaRPr lang="en-AU" dirty="0">
              <a:solidFill>
                <a:schemeClr val="tx2">
                  <a:lumMod val="75000"/>
                </a:schemeClr>
              </a:solidFill>
            </a:endParaRPr>
          </a:p>
        </p:txBody>
      </p:sp>
      <p:graphicFrame>
        <p:nvGraphicFramePr>
          <p:cNvPr id="8" name="Table 7"/>
          <p:cNvGraphicFramePr>
            <a:graphicFrameLocks noGrp="1"/>
          </p:cNvGraphicFramePr>
          <p:nvPr/>
        </p:nvGraphicFramePr>
        <p:xfrm>
          <a:off x="0" y="908720"/>
          <a:ext cx="9144000" cy="6338009"/>
        </p:xfrm>
        <a:graphic>
          <a:graphicData uri="http://schemas.openxmlformats.org/drawingml/2006/table">
            <a:tbl>
              <a:tblPr firstRow="1" bandRow="1">
                <a:tableStyleId>{5C22544A-7EE6-4342-B048-85BDC9FD1C3A}</a:tableStyleId>
              </a:tblPr>
              <a:tblGrid>
                <a:gridCol w="4139952"/>
                <a:gridCol w="2592288"/>
                <a:gridCol w="2411760"/>
              </a:tblGrid>
              <a:tr h="770447">
                <a:tc>
                  <a:txBody>
                    <a:bodyPr/>
                    <a:lstStyle/>
                    <a:p>
                      <a:endParaRPr lang="en-AU" dirty="0"/>
                    </a:p>
                  </a:txBody>
                  <a:tcPr/>
                </a:tc>
                <a:tc>
                  <a:txBody>
                    <a:bodyPr/>
                    <a:lstStyle/>
                    <a:p>
                      <a:r>
                        <a:rPr lang="en-AU" sz="3200" dirty="0" smtClean="0"/>
                        <a:t>Study One</a:t>
                      </a:r>
                      <a:endParaRPr lang="en-AU" sz="3200" dirty="0"/>
                    </a:p>
                  </a:txBody>
                  <a:tcPr/>
                </a:tc>
                <a:tc>
                  <a:txBody>
                    <a:bodyPr/>
                    <a:lstStyle/>
                    <a:p>
                      <a:r>
                        <a:rPr lang="en-AU" sz="3200" dirty="0" smtClean="0"/>
                        <a:t>Study Two</a:t>
                      </a:r>
                      <a:endParaRPr lang="en-AU" sz="3200" dirty="0"/>
                    </a:p>
                  </a:txBody>
                  <a:tcPr/>
                </a:tc>
              </a:tr>
              <a:tr h="770447">
                <a:tc>
                  <a:txBody>
                    <a:bodyPr/>
                    <a:lstStyle/>
                    <a:p>
                      <a:r>
                        <a:rPr lang="en-AU" sz="2800" dirty="0" smtClean="0"/>
                        <a:t>Number</a:t>
                      </a:r>
                      <a:r>
                        <a:rPr lang="en-AU" sz="2800" baseline="0" dirty="0" smtClean="0"/>
                        <a:t> of Participants</a:t>
                      </a:r>
                      <a:endParaRPr lang="en-AU" sz="2800" dirty="0"/>
                    </a:p>
                  </a:txBody>
                  <a:tcPr anchor="ctr"/>
                </a:tc>
                <a:tc>
                  <a:txBody>
                    <a:bodyPr/>
                    <a:lstStyle/>
                    <a:p>
                      <a:pPr algn="ctr"/>
                      <a:r>
                        <a:rPr lang="en-AU" sz="2800" dirty="0" smtClean="0"/>
                        <a:t>223</a:t>
                      </a:r>
                      <a:endParaRPr lang="en-AU" sz="2800" dirty="0"/>
                    </a:p>
                  </a:txBody>
                  <a:tcPr anchor="ctr"/>
                </a:tc>
                <a:tc>
                  <a:txBody>
                    <a:bodyPr/>
                    <a:lstStyle/>
                    <a:p>
                      <a:pPr algn="ctr"/>
                      <a:r>
                        <a:rPr lang="en-AU" sz="2800" dirty="0" smtClean="0"/>
                        <a:t>201</a:t>
                      </a:r>
                      <a:endParaRPr lang="en-AU" sz="2800" dirty="0"/>
                    </a:p>
                  </a:txBody>
                  <a:tcPr anchor="ctr"/>
                </a:tc>
              </a:tr>
              <a:tr h="770447">
                <a:tc>
                  <a:txBody>
                    <a:bodyPr/>
                    <a:lstStyle/>
                    <a:p>
                      <a:r>
                        <a:rPr lang="en-AU" sz="2800" dirty="0" smtClean="0"/>
                        <a:t>Gender</a:t>
                      </a:r>
                      <a:r>
                        <a:rPr lang="en-AU" sz="2800" baseline="0" dirty="0" smtClean="0"/>
                        <a:t> Ratio</a:t>
                      </a:r>
                      <a:endParaRPr lang="en-AU" sz="2800" dirty="0"/>
                    </a:p>
                  </a:txBody>
                  <a:tcPr anchor="ctr"/>
                </a:tc>
                <a:tc>
                  <a:txBody>
                    <a:bodyPr/>
                    <a:lstStyle/>
                    <a:p>
                      <a:pPr algn="ctr"/>
                      <a:r>
                        <a:rPr lang="en-AU" sz="2800" dirty="0" smtClean="0"/>
                        <a:t>95 m     128 f</a:t>
                      </a:r>
                      <a:endParaRPr lang="en-AU" sz="2800" dirty="0"/>
                    </a:p>
                  </a:txBody>
                  <a:tcPr anchor="ctr"/>
                </a:tc>
                <a:tc>
                  <a:txBody>
                    <a:bodyPr/>
                    <a:lstStyle/>
                    <a:p>
                      <a:pPr algn="ctr"/>
                      <a:r>
                        <a:rPr lang="en-AU" sz="2800" dirty="0" smtClean="0"/>
                        <a:t>93 m    108 f</a:t>
                      </a:r>
                      <a:endParaRPr lang="en-AU" sz="2800" dirty="0"/>
                    </a:p>
                  </a:txBody>
                  <a:tcPr anchor="ctr"/>
                </a:tc>
              </a:tr>
              <a:tr h="770447">
                <a:tc>
                  <a:txBody>
                    <a:bodyPr/>
                    <a:lstStyle/>
                    <a:p>
                      <a:r>
                        <a:rPr lang="en-AU" sz="2800" dirty="0" smtClean="0"/>
                        <a:t>Median Age</a:t>
                      </a:r>
                      <a:endParaRPr lang="en-AU" sz="2800" dirty="0"/>
                    </a:p>
                  </a:txBody>
                  <a:tcPr anchor="ctr"/>
                </a:tc>
                <a:tc>
                  <a:txBody>
                    <a:bodyPr/>
                    <a:lstStyle/>
                    <a:p>
                      <a:pPr algn="ctr"/>
                      <a:r>
                        <a:rPr lang="en-AU" sz="2800" dirty="0" smtClean="0"/>
                        <a:t>78 years</a:t>
                      </a:r>
                      <a:endParaRPr lang="en-AU" sz="2800" dirty="0"/>
                    </a:p>
                  </a:txBody>
                  <a:tcPr anchor="ctr"/>
                </a:tc>
                <a:tc>
                  <a:txBody>
                    <a:bodyPr/>
                    <a:lstStyle/>
                    <a:p>
                      <a:pPr algn="ctr"/>
                      <a:r>
                        <a:rPr lang="en-AU" sz="2800" dirty="0" smtClean="0"/>
                        <a:t>72 years</a:t>
                      </a:r>
                      <a:endParaRPr lang="en-AU" sz="2800" dirty="0"/>
                    </a:p>
                  </a:txBody>
                  <a:tcPr anchor="ctr"/>
                </a:tc>
              </a:tr>
              <a:tr h="770447">
                <a:tc>
                  <a:txBody>
                    <a:bodyPr/>
                    <a:lstStyle/>
                    <a:p>
                      <a:r>
                        <a:rPr lang="en-AU" sz="2800" dirty="0" smtClean="0"/>
                        <a:t>Living</a:t>
                      </a:r>
                      <a:r>
                        <a:rPr lang="en-AU" sz="2800" baseline="0" dirty="0" smtClean="0"/>
                        <a:t> Alone</a:t>
                      </a:r>
                      <a:endParaRPr lang="en-AU" sz="2800" dirty="0"/>
                    </a:p>
                  </a:txBody>
                  <a:tcPr anchor="ctr"/>
                </a:tc>
                <a:tc>
                  <a:txBody>
                    <a:bodyPr/>
                    <a:lstStyle/>
                    <a:p>
                      <a:pPr algn="ctr"/>
                      <a:r>
                        <a:rPr lang="en-AU" sz="2800" dirty="0" smtClean="0"/>
                        <a:t>38%</a:t>
                      </a:r>
                      <a:endParaRPr lang="en-AU" sz="2800" dirty="0"/>
                    </a:p>
                  </a:txBody>
                  <a:tcPr anchor="ctr"/>
                </a:tc>
                <a:tc>
                  <a:txBody>
                    <a:bodyPr/>
                    <a:lstStyle/>
                    <a:p>
                      <a:pPr algn="ctr"/>
                      <a:r>
                        <a:rPr lang="en-AU" sz="2800" dirty="0" smtClean="0"/>
                        <a:t>31%</a:t>
                      </a:r>
                      <a:endParaRPr lang="en-AU" sz="2800" dirty="0"/>
                    </a:p>
                  </a:txBody>
                  <a:tcPr anchor="ctr"/>
                </a:tc>
              </a:tr>
              <a:tr h="943573">
                <a:tc>
                  <a:txBody>
                    <a:bodyPr/>
                    <a:lstStyle/>
                    <a:p>
                      <a:r>
                        <a:rPr lang="en-AU" sz="2800" dirty="0" smtClean="0"/>
                        <a:t>Self-rated Health as Excellent/Very</a:t>
                      </a:r>
                      <a:r>
                        <a:rPr lang="en-AU" sz="2800" baseline="0" dirty="0" smtClean="0"/>
                        <a:t> Good</a:t>
                      </a:r>
                      <a:endParaRPr lang="en-AU" sz="2800" dirty="0"/>
                    </a:p>
                  </a:txBody>
                  <a:tcPr anchor="ctr"/>
                </a:tc>
                <a:tc>
                  <a:txBody>
                    <a:bodyPr/>
                    <a:lstStyle/>
                    <a:p>
                      <a:pPr algn="ctr"/>
                      <a:r>
                        <a:rPr lang="en-AU" sz="2800" dirty="0" smtClean="0"/>
                        <a:t>25.9%</a:t>
                      </a:r>
                      <a:endParaRPr lang="en-AU" sz="2800" dirty="0"/>
                    </a:p>
                  </a:txBody>
                  <a:tcPr anchor="ctr"/>
                </a:tc>
                <a:tc>
                  <a:txBody>
                    <a:bodyPr/>
                    <a:lstStyle/>
                    <a:p>
                      <a:pPr algn="ctr"/>
                      <a:r>
                        <a:rPr lang="en-AU" sz="2800" dirty="0" smtClean="0"/>
                        <a:t>27.4%</a:t>
                      </a:r>
                      <a:endParaRPr lang="en-AU" sz="2800" dirty="0"/>
                    </a:p>
                  </a:txBody>
                  <a:tcPr anchor="ctr"/>
                </a:tc>
              </a:tr>
              <a:tr h="770447">
                <a:tc>
                  <a:txBody>
                    <a:bodyPr/>
                    <a:lstStyle/>
                    <a:p>
                      <a:r>
                        <a:rPr lang="en-AU" sz="2800" dirty="0" smtClean="0"/>
                        <a:t>Still Driving</a:t>
                      </a:r>
                      <a:endParaRPr lang="en-AU" sz="2800" dirty="0"/>
                    </a:p>
                  </a:txBody>
                  <a:tcPr anchor="ctr"/>
                </a:tc>
                <a:tc>
                  <a:txBody>
                    <a:bodyPr/>
                    <a:lstStyle/>
                    <a:p>
                      <a:pPr algn="ctr"/>
                      <a:r>
                        <a:rPr lang="en-AU" sz="2800" dirty="0" smtClean="0"/>
                        <a:t>73%</a:t>
                      </a:r>
                      <a:endParaRPr lang="en-AU" sz="2800" dirty="0"/>
                    </a:p>
                  </a:txBody>
                  <a:tcPr anchor="ctr"/>
                </a:tc>
                <a:tc>
                  <a:txBody>
                    <a:bodyPr/>
                    <a:lstStyle/>
                    <a:p>
                      <a:pPr algn="ctr"/>
                      <a:r>
                        <a:rPr lang="en-AU" sz="2800" dirty="0" smtClean="0"/>
                        <a:t>89%</a:t>
                      </a:r>
                      <a:endParaRPr lang="en-AU" sz="2800" dirty="0"/>
                    </a:p>
                  </a:txBody>
                  <a:tcPr anchor="ctr"/>
                </a:tc>
              </a:tr>
              <a:tr h="770447">
                <a:tc>
                  <a:txBody>
                    <a:bodyPr/>
                    <a:lstStyle/>
                    <a:p>
                      <a:r>
                        <a:rPr lang="en-AU" sz="2800" dirty="0" smtClean="0"/>
                        <a:t>Intend to Age-in-Place</a:t>
                      </a:r>
                      <a:endParaRPr lang="en-AU" sz="2800" dirty="0"/>
                    </a:p>
                  </a:txBody>
                  <a:tcPr anchor="ctr"/>
                </a:tc>
                <a:tc>
                  <a:txBody>
                    <a:bodyPr/>
                    <a:lstStyle/>
                    <a:p>
                      <a:pPr algn="ctr"/>
                      <a:r>
                        <a:rPr lang="en-AU" sz="2800" dirty="0" smtClean="0"/>
                        <a:t>76%</a:t>
                      </a:r>
                      <a:endParaRPr lang="en-AU" sz="2800" dirty="0"/>
                    </a:p>
                  </a:txBody>
                  <a:tcPr anchor="ctr"/>
                </a:tc>
                <a:tc>
                  <a:txBody>
                    <a:bodyPr/>
                    <a:lstStyle/>
                    <a:p>
                      <a:pPr algn="ctr"/>
                      <a:r>
                        <a:rPr lang="en-AU" sz="2800" dirty="0" smtClean="0"/>
                        <a:t>79%</a:t>
                      </a:r>
                      <a:endParaRPr lang="en-AU" sz="2800" dirty="0"/>
                    </a:p>
                  </a:txBody>
                  <a:tcPr anchor="ct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92280" cy="1143000"/>
          </a:xfrm>
        </p:spPr>
        <p:txBody>
          <a:bodyPr/>
          <a:lstStyle/>
          <a:p>
            <a:r>
              <a:rPr lang="en-AU" b="1" dirty="0" smtClean="0">
                <a:solidFill>
                  <a:schemeClr val="tx2">
                    <a:lumMod val="75000"/>
                  </a:schemeClr>
                </a:solidFill>
              </a:rPr>
              <a:t>Social Network Size</a:t>
            </a:r>
            <a:endParaRPr lang="en-AU" dirty="0">
              <a:solidFill>
                <a:schemeClr val="tx2">
                  <a:lumMod val="75000"/>
                </a:schemeClr>
              </a:solidFill>
            </a:endParaRPr>
          </a:p>
        </p:txBody>
      </p:sp>
      <p:sp>
        <p:nvSpPr>
          <p:cNvPr id="3" name="Content Placeholder 2"/>
          <p:cNvSpPr>
            <a:spLocks noGrp="1"/>
          </p:cNvSpPr>
          <p:nvPr>
            <p:ph idx="1"/>
          </p:nvPr>
        </p:nvSpPr>
        <p:spPr>
          <a:xfrm>
            <a:off x="0" y="1340768"/>
            <a:ext cx="7092280" cy="5517232"/>
          </a:xfrm>
        </p:spPr>
        <p:txBody>
          <a:bodyPr>
            <a:noAutofit/>
          </a:bodyPr>
          <a:lstStyle/>
          <a:p>
            <a:r>
              <a:rPr lang="en-AU" dirty="0" smtClean="0">
                <a:solidFill>
                  <a:schemeClr val="tx2">
                    <a:lumMod val="75000"/>
                  </a:schemeClr>
                </a:solidFill>
              </a:rPr>
              <a:t>Average network size: 14.4 ties</a:t>
            </a:r>
          </a:p>
          <a:p>
            <a:endParaRPr lang="en-AU" sz="900" dirty="0" smtClean="0">
              <a:solidFill>
                <a:schemeClr val="tx2">
                  <a:lumMod val="75000"/>
                </a:schemeClr>
              </a:solidFill>
            </a:endParaRPr>
          </a:p>
          <a:p>
            <a:r>
              <a:rPr lang="en-AU" dirty="0" smtClean="0">
                <a:solidFill>
                  <a:schemeClr val="tx2">
                    <a:lumMod val="75000"/>
                  </a:schemeClr>
                </a:solidFill>
              </a:rPr>
              <a:t>Females recorded larger networks than males </a:t>
            </a:r>
          </a:p>
          <a:p>
            <a:endParaRPr lang="en-AU" sz="900" dirty="0" smtClean="0">
              <a:solidFill>
                <a:schemeClr val="tx2">
                  <a:lumMod val="75000"/>
                </a:schemeClr>
              </a:solidFill>
            </a:endParaRPr>
          </a:p>
          <a:p>
            <a:r>
              <a:rPr lang="en-AU" dirty="0" smtClean="0">
                <a:solidFill>
                  <a:schemeClr val="tx2">
                    <a:lumMod val="75000"/>
                  </a:schemeClr>
                </a:solidFill>
              </a:rPr>
              <a:t>Poorer self-rated health was associated with smaller network size</a:t>
            </a:r>
          </a:p>
          <a:p>
            <a:endParaRPr lang="en-AU" sz="900" dirty="0" smtClean="0">
              <a:solidFill>
                <a:schemeClr val="tx2">
                  <a:lumMod val="75000"/>
                </a:schemeClr>
              </a:solidFill>
            </a:endParaRPr>
          </a:p>
          <a:p>
            <a:r>
              <a:rPr lang="en-AU" dirty="0" smtClean="0">
                <a:solidFill>
                  <a:schemeClr val="tx2">
                    <a:lumMod val="75000"/>
                  </a:schemeClr>
                </a:solidFill>
              </a:rPr>
              <a:t>Participants who lived alone, were no longer driving and/or who lived on farms and in small towns were more likely to have smaller networks</a:t>
            </a:r>
          </a:p>
          <a:p>
            <a:pPr>
              <a:buNone/>
            </a:pPr>
            <a:endParaRPr lang="en-AU" sz="1000" dirty="0" smtClean="0">
              <a:solidFill>
                <a:schemeClr val="tx2">
                  <a:lumMod val="75000"/>
                </a:schemeClr>
              </a:solidFill>
            </a:endParaRPr>
          </a:p>
        </p:txBody>
      </p:sp>
      <p:pic>
        <p:nvPicPr>
          <p:cNvPr id="4" name="Picture 3"/>
          <p:cNvPicPr/>
          <p:nvPr/>
        </p:nvPicPr>
        <p:blipFill>
          <a:blip r:embed="rId3" cstate="print"/>
          <a:srcRect l="5020" r="39715"/>
          <a:stretch>
            <a:fillRect/>
          </a:stretch>
        </p:blipFill>
        <p:spPr bwMode="auto">
          <a:xfrm>
            <a:off x="7106933" y="0"/>
            <a:ext cx="2037067" cy="6858000"/>
          </a:xfrm>
          <a:prstGeom prst="rect">
            <a:avLst/>
          </a:prstGeom>
          <a:noFill/>
          <a:ln w="9525">
            <a:noFill/>
            <a:miter lim="800000"/>
            <a:headEnd/>
            <a:tailEnd/>
          </a:ln>
          <a:effectLst/>
        </p:spPr>
      </p:pic>
      <p:cxnSp>
        <p:nvCxnSpPr>
          <p:cNvPr id="5" name="Straight Connector 4"/>
          <p:cNvCxnSpPr/>
          <p:nvPr/>
        </p:nvCxnSpPr>
        <p:spPr>
          <a:xfrm>
            <a:off x="7092280" y="0"/>
            <a:ext cx="0" cy="685800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F1010003.JPG"/>
          <p:cNvPicPr>
            <a:picLocks noChangeAspect="1"/>
          </p:cNvPicPr>
          <p:nvPr/>
        </p:nvPicPr>
        <p:blipFill>
          <a:blip r:embed="rId3" cstate="print"/>
          <a:srcRect l="-2439" r="29268"/>
          <a:stretch>
            <a:fillRect/>
          </a:stretch>
        </p:blipFill>
        <p:spPr bwMode="auto">
          <a:xfrm>
            <a:off x="2555776" y="4881581"/>
            <a:ext cx="2160240" cy="1976419"/>
          </a:xfrm>
          <a:prstGeom prst="rect">
            <a:avLst/>
          </a:prstGeom>
          <a:noFill/>
          <a:ln w="9525">
            <a:noFill/>
            <a:miter lim="800000"/>
            <a:headEnd/>
            <a:tailEnd/>
          </a:ln>
        </p:spPr>
      </p:pic>
      <p:sp>
        <p:nvSpPr>
          <p:cNvPr id="2" name="Title 1"/>
          <p:cNvSpPr>
            <a:spLocks noGrp="1"/>
          </p:cNvSpPr>
          <p:nvPr>
            <p:ph type="title"/>
          </p:nvPr>
        </p:nvSpPr>
        <p:spPr>
          <a:xfrm>
            <a:off x="0" y="0"/>
            <a:ext cx="9144000" cy="908720"/>
          </a:xfrm>
        </p:spPr>
        <p:txBody>
          <a:bodyPr/>
          <a:lstStyle/>
          <a:p>
            <a:r>
              <a:rPr lang="en-AU" b="1" dirty="0" smtClean="0">
                <a:solidFill>
                  <a:schemeClr val="tx2">
                    <a:lumMod val="75000"/>
                  </a:schemeClr>
                </a:solidFill>
              </a:rPr>
              <a:t>Social Network Typologies</a:t>
            </a:r>
            <a:endParaRPr lang="en-AU" b="1" dirty="0">
              <a:solidFill>
                <a:schemeClr val="tx2">
                  <a:lumMod val="75000"/>
                </a:schemeClr>
              </a:solidFill>
            </a:endParaRPr>
          </a:p>
        </p:txBody>
      </p:sp>
      <p:sp>
        <p:nvSpPr>
          <p:cNvPr id="3" name="Content Placeholder 2"/>
          <p:cNvSpPr>
            <a:spLocks noGrp="1"/>
          </p:cNvSpPr>
          <p:nvPr>
            <p:ph idx="1"/>
          </p:nvPr>
        </p:nvSpPr>
        <p:spPr>
          <a:xfrm>
            <a:off x="0" y="980728"/>
            <a:ext cx="9144000" cy="3960440"/>
          </a:xfrm>
        </p:spPr>
        <p:txBody>
          <a:bodyPr>
            <a:normAutofit lnSpcReduction="10000"/>
          </a:bodyPr>
          <a:lstStyle/>
          <a:p>
            <a:r>
              <a:rPr lang="en-AU" sz="3600" dirty="0" smtClean="0">
                <a:solidFill>
                  <a:schemeClr val="tx2">
                    <a:lumMod val="75000"/>
                  </a:schemeClr>
                </a:solidFill>
              </a:rPr>
              <a:t>Family matter!</a:t>
            </a:r>
          </a:p>
          <a:p>
            <a:pPr>
              <a:buNone/>
            </a:pPr>
            <a:endParaRPr lang="en-AU" sz="1000" dirty="0" smtClean="0">
              <a:solidFill>
                <a:schemeClr val="tx2">
                  <a:lumMod val="75000"/>
                </a:schemeClr>
              </a:solidFill>
            </a:endParaRPr>
          </a:p>
          <a:p>
            <a:r>
              <a:rPr lang="en-AU" sz="3600" dirty="0" smtClean="0">
                <a:solidFill>
                  <a:schemeClr val="tx2">
                    <a:lumMod val="75000"/>
                  </a:schemeClr>
                </a:solidFill>
              </a:rPr>
              <a:t>Groups and informal activities represented over a quarter of nominated network ties</a:t>
            </a:r>
          </a:p>
          <a:p>
            <a:pPr>
              <a:buNone/>
            </a:pPr>
            <a:endParaRPr lang="en-AU" sz="1000" dirty="0" smtClean="0">
              <a:solidFill>
                <a:schemeClr val="tx2">
                  <a:lumMod val="75000"/>
                </a:schemeClr>
              </a:solidFill>
            </a:endParaRPr>
          </a:p>
          <a:p>
            <a:r>
              <a:rPr lang="en-AU" sz="3600" dirty="0" smtClean="0">
                <a:solidFill>
                  <a:schemeClr val="tx2">
                    <a:lumMod val="75000"/>
                  </a:schemeClr>
                </a:solidFill>
              </a:rPr>
              <a:t>Services were not commonly represented</a:t>
            </a:r>
          </a:p>
          <a:p>
            <a:pPr>
              <a:buNone/>
            </a:pPr>
            <a:endParaRPr lang="en-AU" sz="1200" dirty="0" smtClean="0">
              <a:solidFill>
                <a:schemeClr val="tx2">
                  <a:lumMod val="75000"/>
                </a:schemeClr>
              </a:solidFill>
            </a:endParaRPr>
          </a:p>
          <a:p>
            <a:r>
              <a:rPr lang="en-AU" sz="3600" dirty="0" smtClean="0">
                <a:solidFill>
                  <a:schemeClr val="tx2">
                    <a:lumMod val="75000"/>
                  </a:schemeClr>
                </a:solidFill>
              </a:rPr>
              <a:t>Nominated ties do not necessarily reflect all social and community contact</a:t>
            </a:r>
          </a:p>
          <a:p>
            <a:pPr>
              <a:buNone/>
            </a:pPr>
            <a:endParaRPr lang="en-AU" sz="3600" dirty="0" smtClean="0">
              <a:solidFill>
                <a:schemeClr val="tx2">
                  <a:lumMod val="75000"/>
                </a:schemeClr>
              </a:solidFill>
            </a:endParaRPr>
          </a:p>
          <a:p>
            <a:endParaRPr lang="en-AU" dirty="0" smtClean="0">
              <a:solidFill>
                <a:schemeClr val="tx2">
                  <a:lumMod val="75000"/>
                </a:schemeClr>
              </a:solidFill>
            </a:endParaRPr>
          </a:p>
          <a:p>
            <a:endParaRPr lang="en-AU" dirty="0" smtClean="0">
              <a:solidFill>
                <a:schemeClr val="tx2">
                  <a:lumMod val="75000"/>
                </a:schemeClr>
              </a:solidFill>
            </a:endParaRPr>
          </a:p>
          <a:p>
            <a:endParaRPr lang="en-AU" dirty="0">
              <a:solidFill>
                <a:schemeClr val="tx2">
                  <a:lumMod val="75000"/>
                </a:schemeClr>
              </a:solidFill>
            </a:endParaRPr>
          </a:p>
        </p:txBody>
      </p:sp>
      <p:pic>
        <p:nvPicPr>
          <p:cNvPr id="140291" name="Picture 3" descr="R:\Low_Cost_Storage\Humanities&amp;Social_Sciences\Social_Sciences\Gisca\2 Current Projects\Murray Mallee\Admin\Photos\Viewing Folder Murray Bridge Pilot Group\PUU_1234.jpg"/>
          <p:cNvPicPr>
            <a:picLocks noChangeAspect="1" noChangeArrowheads="1"/>
          </p:cNvPicPr>
          <p:nvPr/>
        </p:nvPicPr>
        <p:blipFill>
          <a:blip r:embed="rId4" cstate="print"/>
          <a:srcRect l="11481" r="17414" b="17886"/>
          <a:stretch>
            <a:fillRect/>
          </a:stretch>
        </p:blipFill>
        <p:spPr bwMode="auto">
          <a:xfrm>
            <a:off x="6551712" y="4869160"/>
            <a:ext cx="2592288" cy="1988840"/>
          </a:xfrm>
          <a:prstGeom prst="rect">
            <a:avLst/>
          </a:prstGeom>
          <a:noFill/>
        </p:spPr>
      </p:pic>
      <p:pic>
        <p:nvPicPr>
          <p:cNvPr id="6" name="Picture 6" descr="F1000016.JPG"/>
          <p:cNvPicPr>
            <a:picLocks noChangeAspect="1"/>
          </p:cNvPicPr>
          <p:nvPr/>
        </p:nvPicPr>
        <p:blipFill>
          <a:blip r:embed="rId5" cstate="print"/>
          <a:srcRect l="10886"/>
          <a:stretch>
            <a:fillRect/>
          </a:stretch>
        </p:blipFill>
        <p:spPr bwMode="auto">
          <a:xfrm>
            <a:off x="0" y="4869160"/>
            <a:ext cx="2648506" cy="1988840"/>
          </a:xfrm>
          <a:prstGeom prst="rect">
            <a:avLst/>
          </a:prstGeom>
          <a:noFill/>
          <a:ln w="9525">
            <a:noFill/>
            <a:miter lim="800000"/>
            <a:headEnd/>
            <a:tailEnd/>
          </a:ln>
        </p:spPr>
      </p:pic>
      <p:pic>
        <p:nvPicPr>
          <p:cNvPr id="8" name="Picture 2" descr="R:\Low_Cost_Storage\Humanities&amp;Social_Sciences\Social_Sciences\Gisca\2 Current Projects\Murray Mallee\Admin\Photos\Viewing Folder Berri Project\PUU_0504.jpg"/>
          <p:cNvPicPr>
            <a:picLocks noChangeAspect="1" noChangeArrowheads="1"/>
          </p:cNvPicPr>
          <p:nvPr/>
        </p:nvPicPr>
        <p:blipFill>
          <a:blip r:embed="rId6" cstate="print"/>
          <a:srcRect l="9313" r="23330"/>
          <a:stretch>
            <a:fillRect/>
          </a:stretch>
        </p:blipFill>
        <p:spPr bwMode="auto">
          <a:xfrm>
            <a:off x="4644008" y="4869161"/>
            <a:ext cx="1979712" cy="1988839"/>
          </a:xfrm>
          <a:prstGeom prst="rect">
            <a:avLst/>
          </a:prstGeom>
          <a:noFill/>
        </p:spPr>
      </p:pic>
      <p:cxnSp>
        <p:nvCxnSpPr>
          <p:cNvPr id="9" name="Straight Connector 8"/>
          <p:cNvCxnSpPr/>
          <p:nvPr/>
        </p:nvCxnSpPr>
        <p:spPr>
          <a:xfrm>
            <a:off x="0" y="4869160"/>
            <a:ext cx="9144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36296" cy="1143000"/>
          </a:xfrm>
        </p:spPr>
        <p:txBody>
          <a:bodyPr>
            <a:noAutofit/>
          </a:bodyPr>
          <a:lstStyle/>
          <a:p>
            <a:r>
              <a:rPr lang="en-AU" b="1" dirty="0" smtClean="0">
                <a:solidFill>
                  <a:schemeClr val="tx2">
                    <a:lumMod val="75000"/>
                  </a:schemeClr>
                </a:solidFill>
              </a:rPr>
              <a:t>Mode and Frequency of Contact</a:t>
            </a:r>
            <a:endParaRPr lang="en-AU" b="1" dirty="0">
              <a:solidFill>
                <a:schemeClr val="tx2">
                  <a:lumMod val="75000"/>
                </a:schemeClr>
              </a:solidFill>
            </a:endParaRPr>
          </a:p>
        </p:txBody>
      </p:sp>
      <p:sp>
        <p:nvSpPr>
          <p:cNvPr id="3" name="Content Placeholder 2"/>
          <p:cNvSpPr>
            <a:spLocks noGrp="1"/>
          </p:cNvSpPr>
          <p:nvPr>
            <p:ph idx="1"/>
          </p:nvPr>
        </p:nvSpPr>
        <p:spPr>
          <a:xfrm>
            <a:off x="0" y="1412776"/>
            <a:ext cx="7380312" cy="5445224"/>
          </a:xfrm>
        </p:spPr>
        <p:txBody>
          <a:bodyPr/>
          <a:lstStyle/>
          <a:p>
            <a:r>
              <a:rPr lang="en-AU" dirty="0" smtClean="0">
                <a:solidFill>
                  <a:schemeClr val="tx2">
                    <a:lumMod val="75000"/>
                  </a:schemeClr>
                </a:solidFill>
              </a:rPr>
              <a:t>The majority of social network ties were kept in person</a:t>
            </a:r>
          </a:p>
          <a:p>
            <a:r>
              <a:rPr lang="en-AU" dirty="0" smtClean="0">
                <a:solidFill>
                  <a:schemeClr val="tx2">
                    <a:lumMod val="75000"/>
                  </a:schemeClr>
                </a:solidFill>
              </a:rPr>
              <a:t>Contact with children was more likely to be frequent</a:t>
            </a:r>
          </a:p>
          <a:p>
            <a:r>
              <a:rPr lang="en-AU" dirty="0" smtClean="0">
                <a:solidFill>
                  <a:schemeClr val="tx2">
                    <a:lumMod val="75000"/>
                  </a:schemeClr>
                </a:solidFill>
              </a:rPr>
              <a:t>Those networks that were face-to-face were more frequent and more likely to be reciprocal in nature</a:t>
            </a:r>
          </a:p>
          <a:p>
            <a:r>
              <a:rPr lang="en-AU" dirty="0" smtClean="0">
                <a:solidFill>
                  <a:schemeClr val="tx2">
                    <a:lumMod val="75000"/>
                  </a:schemeClr>
                </a:solidFill>
              </a:rPr>
              <a:t>Distance mattered – the closer the network tie the more frequent the contact</a:t>
            </a:r>
          </a:p>
          <a:p>
            <a:endParaRPr lang="en-AU" dirty="0" smtClean="0">
              <a:solidFill>
                <a:schemeClr val="tx2">
                  <a:lumMod val="75000"/>
                </a:schemeClr>
              </a:solidFill>
            </a:endParaRPr>
          </a:p>
          <a:p>
            <a:endParaRPr lang="en-AU" dirty="0"/>
          </a:p>
        </p:txBody>
      </p:sp>
      <p:pic>
        <p:nvPicPr>
          <p:cNvPr id="4" name="Picture 3" descr="R:\Low_Cost_Storage\Humanities&amp;Social_Sciences\Social_Sciences\Gisca\2 Current Projects\Murray Mallee\Admin\Photos\Viewing Folder Lameroo Pilot Project\PUU_9961.jpg"/>
          <p:cNvPicPr>
            <a:picLocks noChangeAspect="1" noChangeArrowheads="1"/>
          </p:cNvPicPr>
          <p:nvPr/>
        </p:nvPicPr>
        <p:blipFill>
          <a:blip r:embed="rId3" cstate="print"/>
          <a:srcRect b="7768"/>
          <a:stretch>
            <a:fillRect/>
          </a:stretch>
        </p:blipFill>
        <p:spPr bwMode="auto">
          <a:xfrm>
            <a:off x="7297000" y="0"/>
            <a:ext cx="1847000" cy="2564904"/>
          </a:xfrm>
          <a:prstGeom prst="rect">
            <a:avLst/>
          </a:prstGeom>
          <a:noFill/>
        </p:spPr>
      </p:pic>
      <p:pic>
        <p:nvPicPr>
          <p:cNvPr id="5" name="Picture 3" descr="D:\Viewing Folder Lameroo Pilot Project\PUU_0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08" r="18128" b="30841"/>
          <a:stretch/>
        </p:blipFill>
        <p:spPr bwMode="auto">
          <a:xfrm>
            <a:off x="7335017" y="3789040"/>
            <a:ext cx="1808983" cy="1575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Viewing Folder Murray Bridge Pilot Group\PUU_11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96" t="1" r="16856" b="55139"/>
          <a:stretch/>
        </p:blipFill>
        <p:spPr bwMode="auto">
          <a:xfrm>
            <a:off x="7308304" y="2132856"/>
            <a:ext cx="1835696"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39266" name="Picture 2" descr="R:\Low_Cost_Storage\Humanities&amp;Social_Sciences\Social_Sciences\Gisca\2 Current Projects\Murray Mallee\Admin\Photos\Viewing Folder Mt Mary\PUU_0620.jpg"/>
          <p:cNvPicPr>
            <a:picLocks noChangeAspect="1" noChangeArrowheads="1"/>
          </p:cNvPicPr>
          <p:nvPr/>
        </p:nvPicPr>
        <p:blipFill>
          <a:blip r:embed="rId6" cstate="print"/>
          <a:srcRect l="14707" r="9169"/>
          <a:stretch>
            <a:fillRect/>
          </a:stretch>
        </p:blipFill>
        <p:spPr bwMode="auto">
          <a:xfrm>
            <a:off x="7308304" y="5256641"/>
            <a:ext cx="1835696" cy="1601359"/>
          </a:xfrm>
          <a:prstGeom prst="rect">
            <a:avLst/>
          </a:prstGeom>
          <a:noFill/>
        </p:spPr>
      </p:pic>
      <p:cxnSp>
        <p:nvCxnSpPr>
          <p:cNvPr id="9" name="Straight Connector 8"/>
          <p:cNvCxnSpPr/>
          <p:nvPr/>
        </p:nvCxnSpPr>
        <p:spPr>
          <a:xfrm>
            <a:off x="7308304" y="0"/>
            <a:ext cx="0" cy="685800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AU" b="1" dirty="0" smtClean="0">
                <a:solidFill>
                  <a:schemeClr val="tx2">
                    <a:lumMod val="75000"/>
                  </a:schemeClr>
                </a:solidFill>
              </a:rPr>
              <a:t>The Spaces of Social Networks</a:t>
            </a:r>
            <a:endParaRPr lang="en-AU" b="1" dirty="0">
              <a:solidFill>
                <a:schemeClr val="tx2">
                  <a:lumMod val="75000"/>
                </a:schemeClr>
              </a:solidFill>
            </a:endParaRPr>
          </a:p>
        </p:txBody>
      </p:sp>
      <p:sp>
        <p:nvSpPr>
          <p:cNvPr id="3" name="Content Placeholder 2"/>
          <p:cNvSpPr>
            <a:spLocks noGrp="1"/>
          </p:cNvSpPr>
          <p:nvPr>
            <p:ph idx="1"/>
          </p:nvPr>
        </p:nvSpPr>
        <p:spPr>
          <a:xfrm>
            <a:off x="323528" y="980728"/>
            <a:ext cx="8820472" cy="4176464"/>
          </a:xfrm>
        </p:spPr>
        <p:txBody>
          <a:bodyPr>
            <a:normAutofit/>
          </a:bodyPr>
          <a:lstStyle/>
          <a:p>
            <a:r>
              <a:rPr lang="en-AU" dirty="0" smtClean="0">
                <a:solidFill>
                  <a:schemeClr val="tx2">
                    <a:lumMod val="75000"/>
                  </a:schemeClr>
                </a:solidFill>
              </a:rPr>
              <a:t>Localised Ties: Neighbours, Services, Friends, Activities and Groups</a:t>
            </a:r>
          </a:p>
          <a:p>
            <a:r>
              <a:rPr lang="en-AU" dirty="0" smtClean="0">
                <a:solidFill>
                  <a:schemeClr val="tx2">
                    <a:lumMod val="75000"/>
                  </a:schemeClr>
                </a:solidFill>
              </a:rPr>
              <a:t>Family network ties were the least likely to be localised</a:t>
            </a:r>
          </a:p>
          <a:p>
            <a:r>
              <a:rPr lang="en-AU" dirty="0" smtClean="0">
                <a:solidFill>
                  <a:schemeClr val="tx2">
                    <a:lumMod val="75000"/>
                  </a:schemeClr>
                </a:solidFill>
              </a:rPr>
              <a:t>Localised ties more likely to face-to-face and a mixture of face-to-face and telephone</a:t>
            </a:r>
          </a:p>
          <a:p>
            <a:r>
              <a:rPr lang="en-AU" dirty="0" smtClean="0">
                <a:solidFill>
                  <a:schemeClr val="tx2">
                    <a:lumMod val="75000"/>
                  </a:schemeClr>
                </a:solidFill>
              </a:rPr>
              <a:t>Contact with distant ties occurred less frequently</a:t>
            </a:r>
          </a:p>
          <a:p>
            <a:pPr>
              <a:buNone/>
            </a:pPr>
            <a:endParaRPr lang="en-AU" dirty="0" smtClean="0"/>
          </a:p>
          <a:p>
            <a:endParaRPr lang="en-AU" dirty="0"/>
          </a:p>
        </p:txBody>
      </p:sp>
      <p:pic>
        <p:nvPicPr>
          <p:cNvPr id="4" name="Picture 3" descr="E:\IMG_2120.JPG"/>
          <p:cNvPicPr/>
          <p:nvPr/>
        </p:nvPicPr>
        <p:blipFill>
          <a:blip r:embed="rId3" cstate="print"/>
          <a:srcRect/>
          <a:stretch>
            <a:fillRect/>
          </a:stretch>
        </p:blipFill>
        <p:spPr bwMode="auto">
          <a:xfrm>
            <a:off x="0" y="5229200"/>
            <a:ext cx="2339752" cy="1628800"/>
          </a:xfrm>
          <a:prstGeom prst="rect">
            <a:avLst/>
          </a:prstGeom>
          <a:noFill/>
        </p:spPr>
      </p:pic>
      <p:pic>
        <p:nvPicPr>
          <p:cNvPr id="5" name="Picture 4" descr="E:\EFC Photos\IMG_0228.JPG"/>
          <p:cNvPicPr/>
          <p:nvPr/>
        </p:nvPicPr>
        <p:blipFill>
          <a:blip r:embed="rId4" cstate="print"/>
          <a:srcRect/>
          <a:stretch>
            <a:fillRect/>
          </a:stretch>
        </p:blipFill>
        <p:spPr bwMode="auto">
          <a:xfrm>
            <a:off x="2339752" y="5229200"/>
            <a:ext cx="2520280" cy="1628800"/>
          </a:xfrm>
          <a:prstGeom prst="rect">
            <a:avLst/>
          </a:prstGeom>
          <a:noFill/>
        </p:spPr>
      </p:pic>
      <p:pic>
        <p:nvPicPr>
          <p:cNvPr id="6" name="Picture 5" descr="E:\EFC Photos\IMG_0340.JPG"/>
          <p:cNvPicPr/>
          <p:nvPr/>
        </p:nvPicPr>
        <p:blipFill>
          <a:blip r:embed="rId5" cstate="print"/>
          <a:srcRect r="41743" b="971"/>
          <a:stretch>
            <a:fillRect/>
          </a:stretch>
        </p:blipFill>
        <p:spPr bwMode="auto">
          <a:xfrm>
            <a:off x="4788024" y="5229200"/>
            <a:ext cx="1944216" cy="1844824"/>
          </a:xfrm>
          <a:prstGeom prst="rect">
            <a:avLst/>
          </a:prstGeom>
          <a:noFill/>
        </p:spPr>
      </p:pic>
      <p:pic>
        <p:nvPicPr>
          <p:cNvPr id="7" name="Picture 6" descr="IMG_0077"/>
          <p:cNvPicPr>
            <a:picLocks noChangeAspect="1" noChangeArrowheads="1"/>
          </p:cNvPicPr>
          <p:nvPr/>
        </p:nvPicPr>
        <p:blipFill>
          <a:blip r:embed="rId6" cstate="print"/>
          <a:srcRect/>
          <a:stretch>
            <a:fillRect/>
          </a:stretch>
        </p:blipFill>
        <p:spPr bwMode="auto">
          <a:xfrm>
            <a:off x="6700800" y="5229200"/>
            <a:ext cx="2443200" cy="1628800"/>
          </a:xfrm>
          <a:prstGeom prst="rect">
            <a:avLst/>
          </a:prstGeom>
          <a:noFill/>
          <a:ln w="9525" algn="in">
            <a:noFill/>
            <a:miter lim="800000"/>
            <a:headEnd/>
            <a:tailEnd/>
          </a:ln>
        </p:spPr>
      </p:pic>
      <p:cxnSp>
        <p:nvCxnSpPr>
          <p:cNvPr id="8" name="Straight Connector 7"/>
          <p:cNvCxnSpPr/>
          <p:nvPr/>
        </p:nvCxnSpPr>
        <p:spPr>
          <a:xfrm>
            <a:off x="0" y="5229200"/>
            <a:ext cx="9144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E:\Murray Mallee Photos\MidMurray\PICT003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2852936"/>
            <a:ext cx="6948264" cy="1656184"/>
          </a:xfrm>
        </p:spPr>
        <p:txBody>
          <a:bodyPr>
            <a:normAutofit/>
          </a:bodyPr>
          <a:lstStyle/>
          <a:p>
            <a:r>
              <a:rPr lang="en-AU" b="1" dirty="0" smtClean="0"/>
              <a:t>Thank you </a:t>
            </a:r>
            <a:br>
              <a:rPr lang="en-AU" b="1" dirty="0" smtClean="0"/>
            </a:br>
            <a:r>
              <a:rPr lang="en-AU" b="1" dirty="0" smtClean="0">
                <a:hlinkClick r:id="rId4"/>
              </a:rPr>
              <a:t>helen.feist@adelaide.edu.au</a:t>
            </a:r>
            <a:r>
              <a:rPr lang="en-AU" b="1" dirty="0" smtClean="0"/>
              <a:t> </a:t>
            </a:r>
            <a:endParaRPr lang="en-AU"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R:\Low_Cost_Storage\Humanities&amp;Social_Sciences\Social_Sciences\Gisca\2 Current Projects\Murray Mallee\Admin\Photos\Mt Mary.JPG"/>
          <p:cNvPicPr>
            <a:picLocks noChangeAspect="1" noChangeArrowheads="1"/>
          </p:cNvPicPr>
          <p:nvPr/>
        </p:nvPicPr>
        <p:blipFill>
          <a:blip r:embed="rId3" cstate="print">
            <a:lum bright="9000"/>
          </a:blip>
          <a:srcRect t="32909" b="17130"/>
          <a:stretch>
            <a:fillRect/>
          </a:stretch>
        </p:blipFill>
        <p:spPr bwMode="auto">
          <a:xfrm>
            <a:off x="0" y="5210965"/>
            <a:ext cx="9144000" cy="1647035"/>
          </a:xfrm>
          <a:prstGeom prst="rect">
            <a:avLst/>
          </a:prstGeom>
          <a:noFill/>
        </p:spPr>
      </p:pic>
      <p:sp>
        <p:nvSpPr>
          <p:cNvPr id="2" name="Title 1"/>
          <p:cNvSpPr>
            <a:spLocks noGrp="1"/>
          </p:cNvSpPr>
          <p:nvPr>
            <p:ph type="title"/>
          </p:nvPr>
        </p:nvSpPr>
        <p:spPr>
          <a:xfrm>
            <a:off x="467544" y="0"/>
            <a:ext cx="8229600" cy="1143000"/>
          </a:xfrm>
        </p:spPr>
        <p:txBody>
          <a:bodyPr>
            <a:normAutofit/>
          </a:bodyPr>
          <a:lstStyle/>
          <a:p>
            <a:r>
              <a:rPr lang="en-AU" sz="4800" b="1" dirty="0" smtClean="0">
                <a:solidFill>
                  <a:schemeClr val="tx2">
                    <a:lumMod val="75000"/>
                  </a:schemeClr>
                </a:solidFill>
              </a:rPr>
              <a:t>Presentation Outline</a:t>
            </a:r>
            <a:endParaRPr lang="en-AU" sz="4800" b="1" dirty="0">
              <a:solidFill>
                <a:schemeClr val="tx2">
                  <a:lumMod val="75000"/>
                </a:schemeClr>
              </a:solidFill>
            </a:endParaRPr>
          </a:p>
        </p:txBody>
      </p:sp>
      <p:sp>
        <p:nvSpPr>
          <p:cNvPr id="8" name="TextBox 7"/>
          <p:cNvSpPr txBox="1"/>
          <p:nvPr/>
        </p:nvSpPr>
        <p:spPr>
          <a:xfrm>
            <a:off x="395536" y="980728"/>
            <a:ext cx="8748464" cy="4239622"/>
          </a:xfrm>
          <a:prstGeom prst="rect">
            <a:avLst/>
          </a:prstGeom>
          <a:noFill/>
        </p:spPr>
        <p:txBody>
          <a:bodyPr wrap="square" rtlCol="0">
            <a:spAutoFit/>
          </a:bodyPr>
          <a:lstStyle/>
          <a:p>
            <a:pPr>
              <a:lnSpc>
                <a:spcPct val="150000"/>
              </a:lnSpc>
              <a:buFont typeface="Arial" pitchFamily="34" charset="0"/>
              <a:buChar char="•"/>
            </a:pPr>
            <a:r>
              <a:rPr lang="en-AU" sz="2800" dirty="0" smtClean="0"/>
              <a:t> </a:t>
            </a:r>
            <a:r>
              <a:rPr lang="en-AU" sz="3200" dirty="0" smtClean="0">
                <a:solidFill>
                  <a:schemeClr val="tx2">
                    <a:lumMod val="75000"/>
                  </a:schemeClr>
                </a:solidFill>
              </a:rPr>
              <a:t>Ageing Australian Rural Populations  </a:t>
            </a:r>
          </a:p>
          <a:p>
            <a:pPr>
              <a:lnSpc>
                <a:spcPct val="150000"/>
              </a:lnSpc>
              <a:buFont typeface="Arial" pitchFamily="34" charset="0"/>
              <a:buChar char="•"/>
            </a:pPr>
            <a:r>
              <a:rPr lang="en-AU" sz="3200" dirty="0" smtClean="0">
                <a:solidFill>
                  <a:schemeClr val="tx2">
                    <a:lumMod val="75000"/>
                  </a:schemeClr>
                </a:solidFill>
              </a:rPr>
              <a:t> Why Social Connections are so Important?</a:t>
            </a:r>
          </a:p>
          <a:p>
            <a:pPr>
              <a:lnSpc>
                <a:spcPct val="150000"/>
              </a:lnSpc>
              <a:buFont typeface="Arial" pitchFamily="34" charset="0"/>
              <a:buChar char="•"/>
            </a:pPr>
            <a:r>
              <a:rPr lang="en-AU" sz="3200" dirty="0" smtClean="0">
                <a:solidFill>
                  <a:schemeClr val="tx2">
                    <a:lumMod val="75000"/>
                  </a:schemeClr>
                </a:solidFill>
              </a:rPr>
              <a:t> Brief Outline of the Two Studies</a:t>
            </a:r>
          </a:p>
          <a:p>
            <a:pPr>
              <a:lnSpc>
                <a:spcPct val="150000"/>
              </a:lnSpc>
            </a:pPr>
            <a:endParaRPr lang="en-AU" sz="900" dirty="0" smtClean="0">
              <a:solidFill>
                <a:schemeClr val="tx2">
                  <a:lumMod val="75000"/>
                </a:schemeClr>
              </a:solidFill>
            </a:endParaRPr>
          </a:p>
          <a:p>
            <a:pPr>
              <a:buFont typeface="Arial" pitchFamily="34" charset="0"/>
              <a:buChar char="•"/>
            </a:pPr>
            <a:r>
              <a:rPr lang="en-AU" sz="3200" dirty="0" smtClean="0">
                <a:solidFill>
                  <a:schemeClr val="tx2">
                    <a:lumMod val="75000"/>
                  </a:schemeClr>
                </a:solidFill>
              </a:rPr>
              <a:t> Aspects of Social Networks from the Two Studies</a:t>
            </a:r>
          </a:p>
          <a:p>
            <a:endParaRPr lang="en-AU" sz="800" dirty="0" smtClean="0">
              <a:solidFill>
                <a:schemeClr val="tx2">
                  <a:lumMod val="75000"/>
                </a:schemeClr>
              </a:solidFill>
            </a:endParaRPr>
          </a:p>
          <a:p>
            <a:endParaRPr lang="en-AU" sz="800" dirty="0" smtClean="0">
              <a:solidFill>
                <a:schemeClr val="tx2">
                  <a:lumMod val="75000"/>
                </a:schemeClr>
              </a:solidFill>
            </a:endParaRPr>
          </a:p>
          <a:p>
            <a:pPr>
              <a:buFont typeface="Arial" pitchFamily="34" charset="0"/>
              <a:buChar char="•"/>
            </a:pPr>
            <a:r>
              <a:rPr lang="en-AU" sz="3200" dirty="0" smtClean="0">
                <a:solidFill>
                  <a:schemeClr val="tx2">
                    <a:lumMod val="75000"/>
                  </a:schemeClr>
                </a:solidFill>
              </a:rPr>
              <a:t> Enabling Social Connections AND Ageing-in-Place</a:t>
            </a:r>
          </a:p>
          <a:p>
            <a:r>
              <a:rPr lang="en-AU" sz="3200" dirty="0" smtClean="0">
                <a:solidFill>
                  <a:schemeClr val="tx2">
                    <a:lumMod val="75000"/>
                  </a:schemeClr>
                </a:solidFill>
              </a:rPr>
              <a:t>   Regardless of Location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000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4.png"/>
          <p:cNvPicPr>
            <a:picLocks noChangeAspect="1"/>
          </p:cNvPicPr>
          <p:nvPr/>
        </p:nvPicPr>
        <p:blipFill>
          <a:blip r:embed="rId3" cstate="print"/>
          <a:srcRect l="3339" r="33965"/>
          <a:stretch>
            <a:fillRect/>
          </a:stretch>
        </p:blipFill>
        <p:spPr bwMode="auto">
          <a:xfrm>
            <a:off x="7164289" y="0"/>
            <a:ext cx="1979712" cy="6858000"/>
          </a:xfrm>
          <a:prstGeom prst="rect">
            <a:avLst/>
          </a:prstGeom>
          <a:noFill/>
          <a:ln w="9525">
            <a:noFill/>
            <a:miter lim="800000"/>
            <a:headEnd/>
            <a:tailEnd/>
          </a:ln>
        </p:spPr>
      </p:pic>
      <p:sp>
        <p:nvSpPr>
          <p:cNvPr id="8" name="Rectangle 7"/>
          <p:cNvSpPr/>
          <p:nvPr/>
        </p:nvSpPr>
        <p:spPr>
          <a:xfrm>
            <a:off x="1547664" y="1772816"/>
            <a:ext cx="4539384" cy="3416320"/>
          </a:xfrm>
          <a:prstGeom prst="rect">
            <a:avLst/>
          </a:prstGeom>
        </p:spPr>
        <p:txBody>
          <a:bodyPr wrap="square">
            <a:spAutoFit/>
          </a:bodyPr>
          <a:lstStyle/>
          <a:p>
            <a:pPr algn="ctr"/>
            <a:r>
              <a:rPr lang="en-AU" sz="5400" b="1" dirty="0" smtClean="0">
                <a:solidFill>
                  <a:schemeClr val="tx2">
                    <a:lumMod val="75000"/>
                  </a:schemeClr>
                </a:solidFill>
                <a:ea typeface="Arial Unicode MS" pitchFamily="34" charset="-128"/>
                <a:cs typeface="Arial Unicode MS" pitchFamily="34" charset="-128"/>
              </a:rPr>
              <a:t>The Older We Are The Less Likely We Are To Move</a:t>
            </a:r>
            <a:endParaRPr lang="en-AU" sz="54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G_0229"/>
          <p:cNvPicPr>
            <a:picLocks noChangeAspect="1" noChangeArrowheads="1"/>
          </p:cNvPicPr>
          <p:nvPr/>
        </p:nvPicPr>
        <p:blipFill>
          <a:blip r:embed="rId3" cstate="print"/>
          <a:srcRect r="629"/>
          <a:stretch>
            <a:fillRect/>
          </a:stretch>
        </p:blipFill>
        <p:spPr bwMode="auto">
          <a:xfrm>
            <a:off x="-457200" y="0"/>
            <a:ext cx="9844088" cy="696595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60648"/>
            <a:ext cx="8229600" cy="3845023"/>
          </a:xfrm>
        </p:spPr>
        <p:txBody>
          <a:bodyPr>
            <a:normAutofit/>
          </a:bodyPr>
          <a:lstStyle/>
          <a:p>
            <a:pPr algn="ctr">
              <a:buNone/>
            </a:pPr>
            <a:r>
              <a:rPr lang="en-US" dirty="0" smtClean="0">
                <a:solidFill>
                  <a:schemeClr val="tx2">
                    <a:lumMod val="75000"/>
                  </a:schemeClr>
                </a:solidFill>
              </a:rPr>
              <a:t>   </a:t>
            </a:r>
            <a:r>
              <a:rPr lang="en-US" sz="3600" dirty="0" smtClean="0">
                <a:solidFill>
                  <a:schemeClr val="tx2">
                    <a:lumMod val="75000"/>
                  </a:schemeClr>
                </a:solidFill>
              </a:rPr>
              <a:t>For older adults in rural regions of Australia the issues of distance, accessibility and social connectivity associated with rural living add another dimension to the physical and social challenges associated with ageing</a:t>
            </a:r>
            <a:endParaRPr lang="en-AU" sz="3600" dirty="0">
              <a:solidFill>
                <a:schemeClr val="tx2">
                  <a:lumMod val="75000"/>
                </a:schemeClr>
              </a:solidFill>
            </a:endParaRPr>
          </a:p>
        </p:txBody>
      </p:sp>
      <p:pic>
        <p:nvPicPr>
          <p:cNvPr id="138243" name="Picture 3" descr="R:\Low_Cost_Storage\Humanities&amp;Social_Sciences\Social_Sciences\Gisca\2 Current Projects\Murray Mallee\Admin\Photos\2-3.2Riverland\IMG_2852.JPG"/>
          <p:cNvPicPr>
            <a:picLocks noChangeAspect="1" noChangeArrowheads="1"/>
          </p:cNvPicPr>
          <p:nvPr/>
        </p:nvPicPr>
        <p:blipFill>
          <a:blip r:embed="rId3" cstate="print"/>
          <a:srcRect t="34644" b="13382"/>
          <a:stretch>
            <a:fillRect/>
          </a:stretch>
        </p:blipFill>
        <p:spPr bwMode="auto">
          <a:xfrm>
            <a:off x="0" y="4001352"/>
            <a:ext cx="9144000" cy="285664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hoto1"/>
          <p:cNvPicPr>
            <a:picLocks noChangeAspect="1" noChangeArrowheads="1"/>
          </p:cNvPicPr>
          <p:nvPr/>
        </p:nvPicPr>
        <p:blipFill>
          <a:blip r:embed="rId3" cstate="print"/>
          <a:srcRect/>
          <a:stretch>
            <a:fillRect/>
          </a:stretch>
        </p:blipFill>
        <p:spPr bwMode="auto">
          <a:xfrm>
            <a:off x="0" y="0"/>
            <a:ext cx="9144000" cy="7029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32040" y="2348880"/>
            <a:ext cx="4211960" cy="2811026"/>
          </a:xfrm>
          <a:prstGeom prst="rect">
            <a:avLst/>
          </a:prstGeom>
          <a:noFill/>
        </p:spPr>
        <p:txBody>
          <a:bodyPr wrap="square" rtlCol="0">
            <a:spAutoFit/>
          </a:bodyPr>
          <a:lstStyle/>
          <a:p>
            <a:pPr>
              <a:spcAft>
                <a:spcPts val="1000"/>
              </a:spcAft>
              <a:buFont typeface="Arial" pitchFamily="34" charset="0"/>
              <a:buChar char="•"/>
            </a:pPr>
            <a:r>
              <a:rPr lang="en-AU" sz="3200" dirty="0" smtClean="0">
                <a:latin typeface="Arial" pitchFamily="34" charset="0"/>
                <a:cs typeface="Arial" pitchFamily="34" charset="0"/>
              </a:rPr>
              <a:t> </a:t>
            </a:r>
            <a:r>
              <a:rPr lang="en-AU" sz="3200" dirty="0" smtClean="0">
                <a:solidFill>
                  <a:schemeClr val="tx2">
                    <a:lumMod val="75000"/>
                  </a:schemeClr>
                </a:solidFill>
                <a:latin typeface="Arial" pitchFamily="34" charset="0"/>
                <a:cs typeface="Arial" pitchFamily="34" charset="0"/>
              </a:rPr>
              <a:t>48,186 square km</a:t>
            </a:r>
          </a:p>
          <a:p>
            <a:pPr>
              <a:spcAft>
                <a:spcPts val="1000"/>
              </a:spcAft>
              <a:buFont typeface="Arial" pitchFamily="34" charset="0"/>
              <a:buChar char="•"/>
            </a:pPr>
            <a:r>
              <a:rPr lang="en-AU" sz="3200" dirty="0" smtClean="0">
                <a:solidFill>
                  <a:schemeClr val="tx2">
                    <a:lumMod val="75000"/>
                  </a:schemeClr>
                </a:solidFill>
                <a:latin typeface="Arial" pitchFamily="34" charset="0"/>
                <a:cs typeface="Arial" pitchFamily="34" charset="0"/>
              </a:rPr>
              <a:t>12 </a:t>
            </a:r>
            <a:r>
              <a:rPr lang="en-AU" sz="3200" dirty="0" smtClean="0">
                <a:solidFill>
                  <a:schemeClr val="tx2">
                    <a:lumMod val="75000"/>
                  </a:schemeClr>
                </a:solidFill>
                <a:latin typeface="Arial" pitchFamily="34" charset="0"/>
                <a:cs typeface="Arial" pitchFamily="34" charset="0"/>
              </a:rPr>
              <a:t>Local Councils</a:t>
            </a:r>
            <a:endParaRPr lang="en-AU" sz="3200" dirty="0" smtClean="0">
              <a:solidFill>
                <a:schemeClr val="tx2">
                  <a:lumMod val="75000"/>
                </a:schemeClr>
              </a:solidFill>
              <a:latin typeface="Arial" pitchFamily="34" charset="0"/>
              <a:cs typeface="Arial" pitchFamily="34" charset="0"/>
            </a:endParaRPr>
          </a:p>
          <a:p>
            <a:pPr>
              <a:buFont typeface="Arial" pitchFamily="34" charset="0"/>
              <a:buChar char="•"/>
            </a:pPr>
            <a:r>
              <a:rPr lang="en-AU" sz="3200" dirty="0" smtClean="0">
                <a:solidFill>
                  <a:schemeClr val="tx2">
                    <a:lumMod val="75000"/>
                  </a:schemeClr>
                </a:solidFill>
                <a:latin typeface="Arial" pitchFamily="34" charset="0"/>
                <a:cs typeface="Arial" pitchFamily="34" charset="0"/>
              </a:rPr>
              <a:t> Regional City of</a:t>
            </a:r>
          </a:p>
          <a:p>
            <a:r>
              <a:rPr lang="en-AU" sz="3200" dirty="0" smtClean="0">
                <a:solidFill>
                  <a:schemeClr val="tx2">
                    <a:lumMod val="75000"/>
                  </a:schemeClr>
                </a:solidFill>
                <a:latin typeface="Arial" pitchFamily="34" charset="0"/>
                <a:cs typeface="Arial" pitchFamily="34" charset="0"/>
              </a:rPr>
              <a:t>  Murray Bridge</a:t>
            </a:r>
          </a:p>
          <a:p>
            <a:endParaRPr lang="en-AU" sz="3200" dirty="0" smtClean="0">
              <a:solidFill>
                <a:schemeClr val="tx1">
                  <a:lumMod val="65000"/>
                  <a:lumOff val="35000"/>
                </a:schemeClr>
              </a:solidFill>
              <a:latin typeface="Arial" pitchFamily="34" charset="0"/>
              <a:cs typeface="Arial" pitchFamily="34" charset="0"/>
            </a:endParaRPr>
          </a:p>
        </p:txBody>
      </p:sp>
      <p:sp>
        <p:nvSpPr>
          <p:cNvPr id="4" name="Title 1"/>
          <p:cNvSpPr>
            <a:spLocks noGrp="1"/>
          </p:cNvSpPr>
          <p:nvPr>
            <p:ph type="title"/>
          </p:nvPr>
        </p:nvSpPr>
        <p:spPr>
          <a:xfrm>
            <a:off x="4716016" y="620688"/>
            <a:ext cx="4427984" cy="1143000"/>
          </a:xfrm>
        </p:spPr>
        <p:txBody>
          <a:bodyPr>
            <a:normAutofit fontScale="90000"/>
          </a:bodyPr>
          <a:lstStyle/>
          <a:p>
            <a:r>
              <a:rPr lang="en-AU" sz="4800" b="1" dirty="0" smtClean="0">
                <a:solidFill>
                  <a:schemeClr val="tx2">
                    <a:lumMod val="75000"/>
                  </a:schemeClr>
                </a:solidFill>
              </a:rPr>
              <a:t>The Murray Lands Study Region</a:t>
            </a:r>
            <a:endParaRPr lang="en-AU" sz="4800" b="1" dirty="0">
              <a:solidFill>
                <a:schemeClr val="tx2">
                  <a:lumMod val="75000"/>
                </a:schemeClr>
              </a:solidFill>
            </a:endParaRPr>
          </a:p>
        </p:txBody>
      </p:sp>
      <p:graphicFrame>
        <p:nvGraphicFramePr>
          <p:cNvPr id="66563" name="Object 3"/>
          <p:cNvGraphicFramePr>
            <a:graphicFrameLocks noChangeAspect="1"/>
          </p:cNvGraphicFramePr>
          <p:nvPr/>
        </p:nvGraphicFramePr>
        <p:xfrm>
          <a:off x="0" y="0"/>
          <a:ext cx="4859536" cy="6858000"/>
        </p:xfrm>
        <a:graphic>
          <a:graphicData uri="http://schemas.openxmlformats.org/presentationml/2006/ole">
            <mc:AlternateContent xmlns:mc="http://schemas.openxmlformats.org/markup-compatibility/2006">
              <mc:Choice xmlns:v="urn:schemas-microsoft-com:vml" Requires="v">
                <p:oleObj spid="_x0000_s66566" name="Acrobat Document" r:id="rId4" imgW="5676833" imgH="8010457" progId="AcroExch.Document.7">
                  <p:embed/>
                </p:oleObj>
              </mc:Choice>
              <mc:Fallback>
                <p:oleObj name="Acrobat Document" r:id="rId4" imgW="5676833" imgH="8010457" progId="AcroExch.Document.7">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595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188640"/>
            <a:ext cx="7236296" cy="1285875"/>
          </a:xfrm>
        </p:spPr>
        <p:txBody>
          <a:bodyPr>
            <a:noAutofit/>
          </a:bodyPr>
          <a:lstStyle/>
          <a:p>
            <a:r>
              <a:rPr lang="en-AU" b="1" dirty="0" smtClean="0">
                <a:solidFill>
                  <a:schemeClr val="tx2">
                    <a:lumMod val="75000"/>
                  </a:schemeClr>
                </a:solidFill>
              </a:rPr>
              <a:t>Social Spaces and Rural Place</a:t>
            </a:r>
            <a:r>
              <a:rPr lang="en-AU" b="1" dirty="0" smtClean="0">
                <a:solidFill>
                  <a:schemeClr val="tx1">
                    <a:lumMod val="65000"/>
                    <a:lumOff val="35000"/>
                  </a:schemeClr>
                </a:solidFill>
              </a:rPr>
              <a:t>s</a:t>
            </a:r>
          </a:p>
        </p:txBody>
      </p:sp>
      <p:pic>
        <p:nvPicPr>
          <p:cNvPr id="3075" name="Content Placeholder 3" descr="Picture5.png"/>
          <p:cNvPicPr>
            <a:picLocks noGrp="1" noChangeAspect="1"/>
          </p:cNvPicPr>
          <p:nvPr>
            <p:ph idx="1"/>
          </p:nvPr>
        </p:nvPicPr>
        <p:blipFill>
          <a:blip r:embed="rId3" cstate="print">
            <a:lum contrast="10000"/>
          </a:blip>
          <a:srcRect/>
          <a:stretch>
            <a:fillRect/>
          </a:stretch>
        </p:blipFill>
        <p:spPr>
          <a:xfrm>
            <a:off x="7286625" y="0"/>
            <a:ext cx="1857375" cy="6858000"/>
          </a:xfrm>
        </p:spPr>
      </p:pic>
      <p:sp>
        <p:nvSpPr>
          <p:cNvPr id="5" name="TextBox 4"/>
          <p:cNvSpPr txBox="1"/>
          <p:nvPr/>
        </p:nvSpPr>
        <p:spPr>
          <a:xfrm>
            <a:off x="0" y="1785938"/>
            <a:ext cx="7524328" cy="4455066"/>
          </a:xfrm>
          <a:prstGeom prst="rect">
            <a:avLst/>
          </a:prstGeom>
          <a:noFill/>
        </p:spPr>
        <p:txBody>
          <a:bodyPr wrap="square">
            <a:spAutoFit/>
          </a:bodyPr>
          <a:lstStyle/>
          <a:p>
            <a:pPr fontAlgn="auto">
              <a:lnSpc>
                <a:spcPct val="150000"/>
              </a:lnSpc>
              <a:spcBef>
                <a:spcPts val="0"/>
              </a:spcBef>
              <a:spcAft>
                <a:spcPts val="0"/>
              </a:spcAft>
              <a:buFont typeface="Arial" pitchFamily="34" charset="0"/>
              <a:buChar char="•"/>
              <a:defRPr/>
            </a:pPr>
            <a:r>
              <a:rPr lang="en-AU" sz="3200" dirty="0">
                <a:solidFill>
                  <a:schemeClr val="tx2">
                    <a:lumMod val="75000"/>
                  </a:schemeClr>
                </a:solidFill>
                <a:latin typeface="+mn-lt"/>
                <a:cs typeface="+mn-cs"/>
              </a:rPr>
              <a:t>   </a:t>
            </a:r>
            <a:r>
              <a:rPr lang="en-AU" sz="3600" dirty="0">
                <a:solidFill>
                  <a:schemeClr val="tx2">
                    <a:lumMod val="75000"/>
                  </a:schemeClr>
                </a:solidFill>
                <a:latin typeface="+mn-lt"/>
                <a:cs typeface="+mn-cs"/>
              </a:rPr>
              <a:t>The older person as an individual</a:t>
            </a:r>
          </a:p>
          <a:p>
            <a:pPr fontAlgn="auto">
              <a:lnSpc>
                <a:spcPct val="150000"/>
              </a:lnSpc>
              <a:spcBef>
                <a:spcPts val="0"/>
              </a:spcBef>
              <a:spcAft>
                <a:spcPts val="0"/>
              </a:spcAft>
              <a:buFont typeface="Arial" pitchFamily="34" charset="0"/>
              <a:buChar char="•"/>
              <a:defRPr/>
            </a:pPr>
            <a:r>
              <a:rPr lang="en-AU" sz="3600" dirty="0">
                <a:solidFill>
                  <a:schemeClr val="tx2">
                    <a:lumMod val="75000"/>
                  </a:schemeClr>
                </a:solidFill>
                <a:latin typeface="+mn-lt"/>
                <a:cs typeface="+mn-cs"/>
              </a:rPr>
              <a:t>   The place the person lives in </a:t>
            </a:r>
          </a:p>
          <a:p>
            <a:pPr fontAlgn="auto">
              <a:lnSpc>
                <a:spcPct val="150000"/>
              </a:lnSpc>
              <a:spcBef>
                <a:spcPts val="0"/>
              </a:spcBef>
              <a:spcAft>
                <a:spcPts val="0"/>
              </a:spcAft>
              <a:buFont typeface="Arial" pitchFamily="34" charset="0"/>
              <a:buChar char="•"/>
              <a:defRPr/>
            </a:pPr>
            <a:r>
              <a:rPr lang="en-AU" sz="3600" dirty="0">
                <a:solidFill>
                  <a:schemeClr val="tx2">
                    <a:lumMod val="75000"/>
                  </a:schemeClr>
                </a:solidFill>
                <a:latin typeface="+mn-lt"/>
                <a:cs typeface="+mn-cs"/>
              </a:rPr>
              <a:t>   Who is in their social </a:t>
            </a:r>
            <a:r>
              <a:rPr lang="en-AU" sz="3600" dirty="0" smtClean="0">
                <a:solidFill>
                  <a:schemeClr val="tx2">
                    <a:lumMod val="75000"/>
                  </a:schemeClr>
                </a:solidFill>
                <a:latin typeface="+mn-lt"/>
                <a:cs typeface="+mn-cs"/>
              </a:rPr>
              <a:t>network</a:t>
            </a:r>
          </a:p>
          <a:p>
            <a:pPr fontAlgn="auto">
              <a:lnSpc>
                <a:spcPct val="150000"/>
              </a:lnSpc>
              <a:spcBef>
                <a:spcPts val="0"/>
              </a:spcBef>
              <a:spcAft>
                <a:spcPts val="0"/>
              </a:spcAft>
              <a:defRPr/>
            </a:pPr>
            <a:endParaRPr lang="en-AU" sz="900" dirty="0">
              <a:solidFill>
                <a:schemeClr val="tx2">
                  <a:lumMod val="75000"/>
                </a:schemeClr>
              </a:solidFill>
              <a:latin typeface="+mn-lt"/>
              <a:cs typeface="+mn-cs"/>
            </a:endParaRPr>
          </a:p>
          <a:p>
            <a:pPr fontAlgn="auto">
              <a:spcBef>
                <a:spcPts val="0"/>
              </a:spcBef>
              <a:spcAft>
                <a:spcPts val="0"/>
              </a:spcAft>
              <a:buFont typeface="Arial" pitchFamily="34" charset="0"/>
              <a:buChar char="•"/>
              <a:defRPr/>
            </a:pPr>
            <a:r>
              <a:rPr lang="en-AU" sz="3600" dirty="0">
                <a:solidFill>
                  <a:schemeClr val="tx2">
                    <a:lumMod val="75000"/>
                  </a:schemeClr>
                </a:solidFill>
                <a:latin typeface="+mn-lt"/>
                <a:cs typeface="+mn-cs"/>
              </a:rPr>
              <a:t>   </a:t>
            </a:r>
            <a:r>
              <a:rPr lang="en-AU" sz="3600" dirty="0" smtClean="0">
                <a:solidFill>
                  <a:schemeClr val="tx2">
                    <a:lumMod val="75000"/>
                  </a:schemeClr>
                </a:solidFill>
                <a:latin typeface="+mn-lt"/>
                <a:cs typeface="+mn-cs"/>
              </a:rPr>
              <a:t>The spatial </a:t>
            </a:r>
            <a:r>
              <a:rPr lang="en-AU" sz="3600" dirty="0">
                <a:solidFill>
                  <a:schemeClr val="tx2">
                    <a:lumMod val="75000"/>
                  </a:schemeClr>
                </a:solidFill>
                <a:latin typeface="+mn-lt"/>
                <a:cs typeface="+mn-cs"/>
              </a:rPr>
              <a:t>properties of those </a:t>
            </a:r>
            <a:endParaRPr lang="en-AU" sz="3600" dirty="0" smtClean="0">
              <a:solidFill>
                <a:schemeClr val="tx2">
                  <a:lumMod val="75000"/>
                </a:schemeClr>
              </a:solidFill>
              <a:latin typeface="+mn-lt"/>
              <a:cs typeface="+mn-cs"/>
            </a:endParaRPr>
          </a:p>
          <a:p>
            <a:pPr fontAlgn="auto">
              <a:spcBef>
                <a:spcPts val="0"/>
              </a:spcBef>
              <a:spcAft>
                <a:spcPts val="0"/>
              </a:spcAft>
              <a:defRPr/>
            </a:pPr>
            <a:r>
              <a:rPr lang="en-AU" sz="3600" dirty="0" smtClean="0">
                <a:solidFill>
                  <a:schemeClr val="tx2">
                    <a:lumMod val="75000"/>
                  </a:schemeClr>
                </a:solidFill>
              </a:rPr>
              <a:t>     </a:t>
            </a:r>
            <a:r>
              <a:rPr lang="en-AU" sz="3600" dirty="0" smtClean="0">
                <a:solidFill>
                  <a:schemeClr val="tx2">
                    <a:lumMod val="75000"/>
                  </a:schemeClr>
                </a:solidFill>
                <a:latin typeface="+mn-lt"/>
                <a:cs typeface="+mn-cs"/>
              </a:rPr>
              <a:t>networks</a:t>
            </a:r>
            <a:endParaRPr lang="en-AU" sz="3600" dirty="0">
              <a:solidFill>
                <a:schemeClr val="tx2">
                  <a:lumMod val="75000"/>
                </a:schemeClr>
              </a:solidFill>
              <a:latin typeface="+mn-lt"/>
              <a:cs typeface="+mn-cs"/>
            </a:endParaRPr>
          </a:p>
          <a:p>
            <a:pPr fontAlgn="auto">
              <a:spcBef>
                <a:spcPts val="0"/>
              </a:spcBef>
              <a:spcAft>
                <a:spcPts val="0"/>
              </a:spcAft>
              <a:buFont typeface="Arial" pitchFamily="34" charset="0"/>
              <a:buChar char="•"/>
              <a:defRPr/>
            </a:pPr>
            <a:endParaRPr lang="en-AU" dirty="0">
              <a:solidFill>
                <a:schemeClr val="tx1">
                  <a:lumMod val="65000"/>
                  <a:lumOff val="35000"/>
                </a:schemeClr>
              </a:solidFill>
              <a:latin typeface="+mn-lt"/>
              <a:cs typeface="+mn-cs"/>
            </a:endParaRPr>
          </a:p>
          <a:p>
            <a:pPr fontAlgn="auto">
              <a:spcBef>
                <a:spcPts val="0"/>
              </a:spcBef>
              <a:spcAft>
                <a:spcPts val="0"/>
              </a:spcAft>
              <a:buFont typeface="Arial" pitchFamily="34" charset="0"/>
              <a:buChar char="•"/>
              <a:defRPr/>
            </a:pPr>
            <a:endParaRPr lang="en-AU" dirty="0">
              <a:solidFill>
                <a:schemeClr val="tx1">
                  <a:lumMod val="65000"/>
                  <a:lumOff val="35000"/>
                </a:schemeClr>
              </a:solidFill>
              <a:latin typeface="+mn-lt"/>
              <a:cs typeface="+mn-cs"/>
            </a:endParaRPr>
          </a:p>
        </p:txBody>
      </p:sp>
      <p:cxnSp>
        <p:nvCxnSpPr>
          <p:cNvPr id="6" name="Straight Connector 5"/>
          <p:cNvCxnSpPr/>
          <p:nvPr/>
        </p:nvCxnSpPr>
        <p:spPr>
          <a:xfrm>
            <a:off x="7308304" y="0"/>
            <a:ext cx="0" cy="685800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2592</TotalTime>
  <Words>414</Words>
  <Application>Microsoft Office PowerPoint</Application>
  <PresentationFormat>On-screen Show (4:3)</PresentationFormat>
  <Paragraphs>97</Paragraphs>
  <Slides>15</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Acrobat Document</vt:lpstr>
      <vt:lpstr> </vt:lpstr>
      <vt:lpstr>Presentation Outline</vt:lpstr>
      <vt:lpstr>PowerPoint Presentation</vt:lpstr>
      <vt:lpstr>PowerPoint Presentation</vt:lpstr>
      <vt:lpstr>PowerPoint Presentation</vt:lpstr>
      <vt:lpstr>PowerPoint Presentation</vt:lpstr>
      <vt:lpstr>PowerPoint Presentation</vt:lpstr>
      <vt:lpstr>The Murray Lands Study Region</vt:lpstr>
      <vt:lpstr>Social Spaces and Rural Places</vt:lpstr>
      <vt:lpstr>Comparative Overview of Studies</vt:lpstr>
      <vt:lpstr>Social Network Size</vt:lpstr>
      <vt:lpstr>Social Network Typologies</vt:lpstr>
      <vt:lpstr>Mode and Frequency of Contact</vt:lpstr>
      <vt:lpstr>The Spaces of Social Networks</vt:lpstr>
      <vt:lpstr>Thank you  helen.feist@adelaide.edu.au </vt:lpstr>
    </vt:vector>
  </TitlesOfParts>
  <Company>The University of Adelaide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a1089863</dc:creator>
  <cp:lastModifiedBy>Your User Name</cp:lastModifiedBy>
  <cp:revision>226</cp:revision>
  <dcterms:created xsi:type="dcterms:W3CDTF">2010-07-15T00:22:43Z</dcterms:created>
  <dcterms:modified xsi:type="dcterms:W3CDTF">2012-05-28T18:54:17Z</dcterms:modified>
</cp:coreProperties>
</file>