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6" r:id="rId1"/>
  </p:sldMasterIdLst>
  <p:notesMasterIdLst>
    <p:notesMasterId r:id="rId21"/>
  </p:notesMasterIdLst>
  <p:handoutMasterIdLst>
    <p:handoutMasterId r:id="rId22"/>
  </p:handoutMasterIdLst>
  <p:sldIdLst>
    <p:sldId id="256" r:id="rId2"/>
    <p:sldId id="257" r:id="rId3"/>
    <p:sldId id="259" r:id="rId4"/>
    <p:sldId id="262" r:id="rId5"/>
    <p:sldId id="282" r:id="rId6"/>
    <p:sldId id="283" r:id="rId7"/>
    <p:sldId id="284" r:id="rId8"/>
    <p:sldId id="286" r:id="rId9"/>
    <p:sldId id="288" r:id="rId10"/>
    <p:sldId id="289" r:id="rId11"/>
    <p:sldId id="263" r:id="rId12"/>
    <p:sldId id="285" r:id="rId13"/>
    <p:sldId id="268" r:id="rId14"/>
    <p:sldId id="271" r:id="rId15"/>
    <p:sldId id="274" r:id="rId16"/>
    <p:sldId id="292" r:id="rId17"/>
    <p:sldId id="298" r:id="rId18"/>
    <p:sldId id="293" r:id="rId19"/>
    <p:sldId id="297"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ictoria and Herve" initials="VaH" lastIdx="6" clrIdx="0"/>
  <p:cmAuthor id="1" name="jplavoie" initials="" lastIdx="19" clrIdx="1"/>
  <p:cmAuthor id="2" name="Rose, Damaris"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7" autoAdjust="0"/>
    <p:restoredTop sz="79676" autoAdjust="0"/>
  </p:normalViewPr>
  <p:slideViewPr>
    <p:cSldViewPr>
      <p:cViewPr>
        <p:scale>
          <a:sx n="66" d="100"/>
          <a:sy n="66" d="100"/>
        </p:scale>
        <p:origin x="-1200" y="216"/>
      </p:cViewPr>
      <p:guideLst>
        <p:guide orient="horz" pos="2205"/>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9" d="100"/>
          <a:sy n="69" d="100"/>
        </p:scale>
        <p:origin x="-1332"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33F43A4-4E59-4E75-9D9B-53A33F7EDB44}" type="datetimeFigureOut">
              <a:rPr lang="en-CA" smtClean="0"/>
              <a:pPr/>
              <a:t>29/05/2012</a:t>
            </a:fld>
            <a:endParaRPr lang="en-CA"/>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5AD548C-A12A-4F32-AAF0-576E6128F478}" type="slidenum">
              <a:rPr lang="en-CA" smtClean="0"/>
              <a:pPr/>
              <a:t>‹N°›</a:t>
            </a:fld>
            <a:endParaRPr lang="en-CA"/>
          </a:p>
        </p:txBody>
      </p:sp>
    </p:spTree>
    <p:extLst>
      <p:ext uri="{BB962C8B-B14F-4D97-AF65-F5344CB8AC3E}">
        <p14:creationId xmlns:p14="http://schemas.microsoft.com/office/powerpoint/2010/main" xmlns="" val="1067954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0C94DE7-5B1A-4044-AF11-5F9C69CD13D8}" type="slidenum">
              <a:rPr lang="en-US"/>
              <a:pPr>
                <a:defRPr/>
              </a:pPr>
              <a:t>‹N°›</a:t>
            </a:fld>
            <a:endParaRPr lang="en-US"/>
          </a:p>
        </p:txBody>
      </p:sp>
    </p:spTree>
    <p:extLst>
      <p:ext uri="{BB962C8B-B14F-4D97-AF65-F5344CB8AC3E}">
        <p14:creationId xmlns:p14="http://schemas.microsoft.com/office/powerpoint/2010/main" xmlns="" val="3520788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lstStyle/>
          <a:p>
            <a:pPr marL="171450" indent="-171450" eaLnBrk="1" hangingPunct="1">
              <a:buFontTx/>
              <a:buChar char="•"/>
            </a:pPr>
            <a:r>
              <a:rPr lang="en-CA" sz="1400" smtClean="0"/>
              <a:t>Why did we decide to do this study? Improve our understanding of how older people who are aging in place experience a neighbourhood undergoing change</a:t>
            </a:r>
          </a:p>
          <a:p>
            <a:pPr marL="171450" indent="-171450" eaLnBrk="1" hangingPunct="1">
              <a:buFontTx/>
              <a:buChar char="•"/>
            </a:pPr>
            <a:r>
              <a:rPr lang="en-CA" sz="1400" smtClean="0"/>
              <a:t>In recent years, extensive research on aging in place….BUT… Most research has focused on the person rather than the place in the person-environment paradigm</a:t>
            </a:r>
          </a:p>
          <a:p>
            <a:pPr marL="171450" indent="-171450" eaLnBrk="1" hangingPunct="1">
              <a:buFontTx/>
              <a:buChar char="•"/>
            </a:pPr>
            <a:r>
              <a:rPr lang="en-CA" sz="1400" smtClean="0"/>
              <a:t>Place is key to consider because the immediate environment becomes more important as people age. Why does it become more important?</a:t>
            </a:r>
          </a:p>
          <a:p>
            <a:pPr marL="742950" lvl="1" indent="-285750" eaLnBrk="1" hangingPunct="1">
              <a:buFontTx/>
              <a:buChar char="•"/>
            </a:pPr>
            <a:r>
              <a:rPr lang="en-CA" sz="1400" smtClean="0"/>
              <a:t>The literature speaks of </a:t>
            </a:r>
            <a:r>
              <a:rPr lang="en-CA" sz="1400" b="1" smtClean="0"/>
              <a:t>instrumental attachment</a:t>
            </a:r>
            <a:r>
              <a:rPr lang="en-CA" sz="1400" smtClean="0"/>
              <a:t> (or ties) which are important because people become less mobile with age</a:t>
            </a:r>
          </a:p>
          <a:p>
            <a:pPr marL="742950" lvl="1" indent="-285750" eaLnBrk="1" hangingPunct="1">
              <a:buFontTx/>
              <a:buChar char="•"/>
            </a:pPr>
            <a:r>
              <a:rPr lang="en-CA" sz="1400" smtClean="0"/>
              <a:t>The literature also speaks of </a:t>
            </a:r>
            <a:r>
              <a:rPr lang="en-CA" sz="1400" b="1" smtClean="0"/>
              <a:t>affective attachment</a:t>
            </a:r>
            <a:r>
              <a:rPr lang="en-CA" sz="1400" smtClean="0"/>
              <a:t>: With age, locally-based strong and weak social ties take on more importance</a:t>
            </a:r>
          </a:p>
          <a:p>
            <a:pPr marL="171450" indent="-171450" eaLnBrk="1" hangingPunct="1">
              <a:buFontTx/>
              <a:buChar char="•"/>
            </a:pPr>
            <a:r>
              <a:rPr lang="en-CA" sz="1400" smtClean="0"/>
              <a:t>Gap in the literature! Research is scarce on impacts of changes in neighbourhood- especially those linked to gentrification</a:t>
            </a:r>
            <a:endParaRPr lang="fr-CA" sz="1400" smtClean="0"/>
          </a:p>
        </p:txBody>
      </p:sp>
      <p:sp>
        <p:nvSpPr>
          <p:cNvPr id="16387" name="Slide Number Placeholder 3"/>
          <p:cNvSpPr>
            <a:spLocks noGrp="1"/>
          </p:cNvSpPr>
          <p:nvPr>
            <p:ph type="sldNum" sz="quarter" idx="5"/>
          </p:nvPr>
        </p:nvSpPr>
        <p:spPr>
          <a:noFill/>
        </p:spPr>
        <p:txBody>
          <a:bodyPr/>
          <a:lstStyle/>
          <a:p>
            <a:fld id="{9A1CC63C-C4E1-4ADF-B809-9DFB60AF2CFC}"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Espace réservé de l'image des diapositives 1"/>
          <p:cNvSpPr>
            <a:spLocks noGrp="1" noRot="1" noChangeAspect="1"/>
          </p:cNvSpPr>
          <p:nvPr>
            <p:ph type="sldImg"/>
          </p:nvPr>
        </p:nvSpPr>
        <p:spPr>
          <a:ln/>
        </p:spPr>
      </p:sp>
      <p:sp>
        <p:nvSpPr>
          <p:cNvPr id="21506" name="Espace réservé des commentaires 2"/>
          <p:cNvSpPr>
            <a:spLocks noGrp="1"/>
          </p:cNvSpPr>
          <p:nvPr>
            <p:ph type="body" idx="1"/>
          </p:nvPr>
        </p:nvSpPr>
        <p:spPr>
          <a:noFill/>
          <a:ln/>
        </p:spPr>
        <p:txBody>
          <a:bodyPr/>
          <a:lstStyle/>
          <a:p>
            <a:pPr eaLnBrk="1" hangingPunct="1"/>
            <a:r>
              <a:rPr lang="fr-FR" smtClean="0"/>
              <a:t>Mention that this presentation is on the two Montreal neighbourhoods.</a:t>
            </a:r>
          </a:p>
          <a:p>
            <a:pPr eaLnBrk="1" hangingPunct="1"/>
            <a:r>
              <a:rPr lang="fr-FR" smtClean="0"/>
              <a:t>Inductive: Grounded theory, deductive: conceptual frameworks (attachment, social exclusion, indirect displacement)</a:t>
            </a:r>
          </a:p>
        </p:txBody>
      </p:sp>
      <p:sp>
        <p:nvSpPr>
          <p:cNvPr id="21507" name="Espace réservé du numéro de diapositive 3"/>
          <p:cNvSpPr>
            <a:spLocks noGrp="1"/>
          </p:cNvSpPr>
          <p:nvPr>
            <p:ph type="sldNum" sz="quarter" idx="5"/>
          </p:nvPr>
        </p:nvSpPr>
        <p:spPr>
          <a:noFill/>
        </p:spPr>
        <p:txBody>
          <a:bodyPr/>
          <a:lstStyle/>
          <a:p>
            <a:fld id="{23C15F26-4776-4DE4-8230-72573A9889E7}" type="slidenum">
              <a:rPr lang="en-US" smtClean="0"/>
              <a:pPr/>
              <a:t>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495110A7-2998-4BF4-A9AF-D4531907972C}" type="slidenum">
              <a:rPr lang="fr-CA" smtClean="0"/>
              <a:pPr/>
              <a:t>5</a:t>
            </a:fld>
            <a:endParaRPr lang="fr-CA" smtClean="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r>
              <a:rPr lang="en-CA" noProof="0" dirty="0" smtClean="0"/>
              <a:t>LC= Low cost housing</a:t>
            </a:r>
          </a:p>
          <a:p>
            <a:pPr eaLnBrk="1" hangingPunct="1"/>
            <a:r>
              <a:rPr lang="en-CA" noProof="0" dirty="0" smtClean="0"/>
              <a:t>All lived in neighbourhoods for at least 10 years, most were living for more than 30 </a:t>
            </a:r>
          </a:p>
          <a:p>
            <a:pPr eaLnBrk="1" hangingPunct="1"/>
            <a:r>
              <a:rPr lang="en-CA" noProof="0" dirty="0" smtClean="0"/>
              <a:t>Low education:</a:t>
            </a:r>
            <a:r>
              <a:rPr lang="en-CA" baseline="0" noProof="0" dirty="0" smtClean="0"/>
              <a:t> 2/3 have 7 years or less of formal education</a:t>
            </a:r>
            <a:endParaRPr lang="en-CA" noProof="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ce réservé de l'image des diapositives 1"/>
          <p:cNvSpPr>
            <a:spLocks noGrp="1" noRot="1" noChangeAspect="1" noTextEdit="1"/>
          </p:cNvSpPr>
          <p:nvPr>
            <p:ph type="sldImg"/>
          </p:nvPr>
        </p:nvSpPr>
        <p:spPr>
          <a:ln/>
        </p:spPr>
      </p:sp>
      <p:sp>
        <p:nvSpPr>
          <p:cNvPr id="23555" name="Espace réservé des commentaires 2"/>
          <p:cNvSpPr>
            <a:spLocks noGrp="1"/>
          </p:cNvSpPr>
          <p:nvPr>
            <p:ph type="body" idx="1"/>
          </p:nvPr>
        </p:nvSpPr>
        <p:spPr>
          <a:ln/>
        </p:spPr>
        <p:txBody>
          <a:bodyPr/>
          <a:lstStyle/>
          <a:p>
            <a:pPr eaLnBrk="1" hangingPunct="1">
              <a:defRPr/>
            </a:pPr>
            <a:r>
              <a:rPr lang="fr-CA" sz="1400" b="1" dirty="0" smtClean="0">
                <a:solidFill>
                  <a:srgbClr val="FF0000"/>
                </a:solidFill>
              </a:rPr>
              <a:t>DR </a:t>
            </a:r>
            <a:r>
              <a:rPr lang="fr-CA" sz="1400" b="1" dirty="0" err="1" smtClean="0">
                <a:solidFill>
                  <a:srgbClr val="FF0000"/>
                </a:solidFill>
              </a:rPr>
              <a:t>is</a:t>
            </a:r>
            <a:r>
              <a:rPr lang="fr-CA" sz="1400" b="1" dirty="0" smtClean="0">
                <a:solidFill>
                  <a:srgbClr val="FF0000"/>
                </a:solidFill>
              </a:rPr>
              <a:t> </a:t>
            </a:r>
            <a:r>
              <a:rPr lang="fr-CA" sz="1400" b="1" dirty="0" err="1" smtClean="0">
                <a:solidFill>
                  <a:srgbClr val="FF0000"/>
                </a:solidFill>
              </a:rPr>
              <a:t>going</a:t>
            </a:r>
            <a:r>
              <a:rPr lang="fr-CA" sz="1400" b="1" dirty="0" smtClean="0">
                <a:solidFill>
                  <a:srgbClr val="FF0000"/>
                </a:solidFill>
              </a:rPr>
              <a:t> to skip </a:t>
            </a:r>
            <a:r>
              <a:rPr lang="fr-CA" sz="1400" b="1" dirty="0" err="1" smtClean="0">
                <a:solidFill>
                  <a:srgbClr val="FF0000"/>
                </a:solidFill>
              </a:rPr>
              <a:t>this</a:t>
            </a:r>
            <a:r>
              <a:rPr lang="fr-CA" sz="1400" b="1" dirty="0" smtClean="0">
                <a:solidFill>
                  <a:srgbClr val="FF0000"/>
                </a:solidFill>
              </a:rPr>
              <a:t> </a:t>
            </a:r>
            <a:r>
              <a:rPr lang="fr-CA" sz="1400" b="1" dirty="0" err="1" smtClean="0">
                <a:solidFill>
                  <a:srgbClr val="FF0000"/>
                </a:solidFill>
              </a:rPr>
              <a:t>slide</a:t>
            </a:r>
            <a:r>
              <a:rPr lang="fr-CA" sz="1400" b="1" dirty="0" smtClean="0">
                <a:solidFill>
                  <a:srgbClr val="FF0000"/>
                </a:solidFill>
              </a:rPr>
              <a:t> </a:t>
            </a:r>
            <a:r>
              <a:rPr lang="fr-CA" sz="1400" b="1" dirty="0" err="1" smtClean="0">
                <a:solidFill>
                  <a:srgbClr val="FF0000"/>
                </a:solidFill>
              </a:rPr>
              <a:t>entirely</a:t>
            </a:r>
            <a:r>
              <a:rPr lang="fr-CA" sz="1400" b="1" dirty="0" smtClean="0">
                <a:solidFill>
                  <a:srgbClr val="FF0000"/>
                </a:solidFill>
              </a:rPr>
              <a:t> and talk </a:t>
            </a:r>
            <a:r>
              <a:rPr lang="fr-CA" sz="1400" b="1" dirty="0" err="1" smtClean="0">
                <a:solidFill>
                  <a:srgbClr val="FF0000"/>
                </a:solidFill>
              </a:rPr>
              <a:t>from</a:t>
            </a:r>
            <a:r>
              <a:rPr lang="fr-CA" sz="1400" b="1" dirty="0" smtClean="0">
                <a:solidFill>
                  <a:srgbClr val="FF0000"/>
                </a:solidFill>
              </a:rPr>
              <a:t> the </a:t>
            </a:r>
            <a:r>
              <a:rPr lang="fr-CA" sz="1400" b="1" dirty="0" err="1" smtClean="0">
                <a:solidFill>
                  <a:srgbClr val="FF0000"/>
                </a:solidFill>
              </a:rPr>
              <a:t>map</a:t>
            </a:r>
            <a:r>
              <a:rPr lang="fr-CA" sz="1400" b="1" dirty="0" smtClean="0">
                <a:solidFill>
                  <a:srgbClr val="FF0000"/>
                </a:solidFill>
              </a:rPr>
              <a:t> </a:t>
            </a:r>
            <a:r>
              <a:rPr lang="fr-CA" sz="1400" b="1" dirty="0" err="1" smtClean="0">
                <a:solidFill>
                  <a:srgbClr val="FF0000"/>
                </a:solidFill>
              </a:rPr>
              <a:t>slide</a:t>
            </a:r>
            <a:r>
              <a:rPr lang="fr-CA" sz="1400" b="1" dirty="0" smtClean="0">
                <a:solidFill>
                  <a:srgbClr val="FF0000"/>
                </a:solidFill>
              </a:rPr>
              <a:t> </a:t>
            </a:r>
            <a:r>
              <a:rPr lang="fr-CA" sz="1400" b="1" dirty="0" err="1" smtClean="0">
                <a:solidFill>
                  <a:srgbClr val="FF0000"/>
                </a:solidFill>
              </a:rPr>
              <a:t>instead</a:t>
            </a:r>
            <a:endParaRPr lang="fr-CA" sz="1400" b="1" dirty="0" smtClean="0">
              <a:solidFill>
                <a:srgbClr val="FF0000"/>
              </a:solidFill>
            </a:endParaRPr>
          </a:p>
          <a:p>
            <a:pPr eaLnBrk="1" hangingPunct="1">
              <a:defRPr/>
            </a:pPr>
            <a:r>
              <a:rPr lang="fr-CA" dirty="0" err="1" smtClean="0"/>
              <a:t>Between</a:t>
            </a:r>
            <a:r>
              <a:rPr lang="fr-CA" dirty="0" smtClean="0"/>
              <a:t> 1996 and 2006</a:t>
            </a:r>
          </a:p>
          <a:p>
            <a:pPr eaLnBrk="1" hangingPunct="1">
              <a:defRPr/>
            </a:pPr>
            <a:r>
              <a:rPr lang="fr-CA" dirty="0" smtClean="0"/>
              <a:t>Population 65 and over </a:t>
            </a:r>
            <a:r>
              <a:rPr lang="fr-CA" dirty="0" err="1" smtClean="0"/>
              <a:t>is</a:t>
            </a:r>
            <a:r>
              <a:rPr lang="fr-CA" dirty="0" smtClean="0"/>
              <a:t> </a:t>
            </a:r>
            <a:r>
              <a:rPr lang="fr-CA" dirty="0" err="1" smtClean="0"/>
              <a:t>declining</a:t>
            </a:r>
            <a:r>
              <a:rPr lang="fr-CA" dirty="0" smtClean="0"/>
              <a:t> in </a:t>
            </a:r>
            <a:r>
              <a:rPr lang="fr-CA" dirty="0" err="1" smtClean="0"/>
              <a:t>absolute</a:t>
            </a:r>
            <a:r>
              <a:rPr lang="fr-CA" dirty="0" smtClean="0"/>
              <a:t> and relative </a:t>
            </a:r>
            <a:r>
              <a:rPr lang="fr-CA" dirty="0" err="1" smtClean="0"/>
              <a:t>terms</a:t>
            </a:r>
            <a:r>
              <a:rPr lang="fr-CA" dirty="0" smtClean="0"/>
              <a:t> [</a:t>
            </a:r>
            <a:r>
              <a:rPr lang="fr-CA" dirty="0" err="1" smtClean="0"/>
              <a:t>from</a:t>
            </a:r>
            <a:r>
              <a:rPr lang="fr-CA" dirty="0" smtClean="0"/>
              <a:t> 2,025 (12,8%) to 1,740 (11,3%)]</a:t>
            </a:r>
          </a:p>
          <a:p>
            <a:pPr marL="171450" indent="-171450" eaLnBrk="1" hangingPunct="1">
              <a:buFont typeface="Arial" pitchFamily="34" charset="0"/>
              <a:buChar char="•"/>
              <a:defRPr/>
            </a:pPr>
            <a:r>
              <a:rPr lang="fr-CA" dirty="0" smtClean="0"/>
              <a:t>Proportion of population </a:t>
            </a:r>
            <a:r>
              <a:rPr lang="fr-CA" dirty="0" err="1" smtClean="0"/>
              <a:t>with</a:t>
            </a:r>
            <a:r>
              <a:rPr lang="fr-CA" dirty="0" smtClean="0"/>
              <a:t> </a:t>
            </a:r>
            <a:r>
              <a:rPr lang="fr-CA" dirty="0" err="1" smtClean="0"/>
              <a:t>university</a:t>
            </a:r>
            <a:r>
              <a:rPr lang="fr-CA" dirty="0" smtClean="0"/>
              <a:t> </a:t>
            </a:r>
            <a:r>
              <a:rPr lang="fr-CA" dirty="0" err="1" smtClean="0"/>
              <a:t>degree</a:t>
            </a:r>
            <a:r>
              <a:rPr lang="fr-CA" dirty="0" smtClean="0"/>
              <a:t> </a:t>
            </a:r>
            <a:r>
              <a:rPr lang="fr-CA" dirty="0" err="1" smtClean="0"/>
              <a:t>doubled</a:t>
            </a:r>
            <a:r>
              <a:rPr lang="fr-CA" dirty="0" smtClean="0"/>
              <a:t> and </a:t>
            </a:r>
            <a:r>
              <a:rPr lang="fr-CA" dirty="0" err="1" smtClean="0"/>
              <a:t>overtook</a:t>
            </a:r>
            <a:r>
              <a:rPr lang="fr-CA" dirty="0" smtClean="0"/>
              <a:t> </a:t>
            </a:r>
            <a:r>
              <a:rPr lang="fr-CA" dirty="0" err="1" smtClean="0"/>
              <a:t>that</a:t>
            </a:r>
            <a:r>
              <a:rPr lang="fr-CA" dirty="0" smtClean="0"/>
              <a:t> of the Mtl </a:t>
            </a:r>
            <a:r>
              <a:rPr lang="fr-CA" dirty="0" err="1" smtClean="0"/>
              <a:t>Census</a:t>
            </a:r>
            <a:r>
              <a:rPr lang="fr-CA" dirty="0" smtClean="0"/>
              <a:t> </a:t>
            </a:r>
            <a:r>
              <a:rPr lang="fr-CA" dirty="0" err="1" smtClean="0"/>
              <a:t>Metropolitan</a:t>
            </a:r>
            <a:r>
              <a:rPr lang="fr-CA" dirty="0" smtClean="0"/>
              <a:t> Area (CMA) [: 15.4% to 31.3 (</a:t>
            </a:r>
            <a:r>
              <a:rPr lang="fr-CA" dirty="0" err="1" smtClean="0"/>
              <a:t>Montreal</a:t>
            </a:r>
            <a:r>
              <a:rPr lang="fr-CA" dirty="0" smtClean="0"/>
              <a:t> CMA: 15.4% to 21.0%)]</a:t>
            </a:r>
          </a:p>
          <a:p>
            <a:pPr marL="171450" indent="-171450" eaLnBrk="1" hangingPunct="1">
              <a:buFont typeface="Arial" pitchFamily="34" charset="0"/>
              <a:buChar char="•"/>
              <a:defRPr/>
            </a:pPr>
            <a:r>
              <a:rPr lang="fr-CA" dirty="0" smtClean="0"/>
              <a:t>Rates of </a:t>
            </a:r>
            <a:r>
              <a:rPr lang="fr-CA" dirty="0" err="1" smtClean="0"/>
              <a:t>low</a:t>
            </a:r>
            <a:r>
              <a:rPr lang="fr-CA" dirty="0" smtClean="0"/>
              <a:t> </a:t>
            </a:r>
            <a:r>
              <a:rPr lang="fr-CA" dirty="0" err="1" smtClean="0"/>
              <a:t>income</a:t>
            </a:r>
            <a:r>
              <a:rPr lang="fr-CA" dirty="0" smtClean="0"/>
              <a:t> </a:t>
            </a:r>
            <a:r>
              <a:rPr lang="fr-CA" dirty="0" err="1" smtClean="0"/>
              <a:t>remain</a:t>
            </a:r>
            <a:r>
              <a:rPr lang="fr-CA" dirty="0" smtClean="0"/>
              <a:t> </a:t>
            </a:r>
            <a:r>
              <a:rPr lang="fr-CA" dirty="0" err="1" smtClean="0"/>
              <a:t>high</a:t>
            </a:r>
            <a:r>
              <a:rPr lang="fr-CA" dirty="0" smtClean="0"/>
              <a:t> but are </a:t>
            </a:r>
            <a:r>
              <a:rPr lang="fr-CA" dirty="0" err="1" smtClean="0"/>
              <a:t>declining</a:t>
            </a:r>
            <a:r>
              <a:rPr lang="fr-CA" dirty="0" smtClean="0"/>
              <a:t> </a:t>
            </a:r>
            <a:r>
              <a:rPr lang="fr-CA" dirty="0" err="1" smtClean="0"/>
              <a:t>faster</a:t>
            </a:r>
            <a:r>
              <a:rPr lang="fr-CA" dirty="0" smtClean="0"/>
              <a:t> </a:t>
            </a:r>
            <a:r>
              <a:rPr lang="fr-CA" dirty="0" err="1" smtClean="0"/>
              <a:t>than</a:t>
            </a:r>
            <a:r>
              <a:rPr lang="fr-CA" dirty="0" smtClean="0"/>
              <a:t> in the CMA as a </a:t>
            </a:r>
            <a:r>
              <a:rPr lang="fr-CA" dirty="0" err="1" smtClean="0"/>
              <a:t>whole</a:t>
            </a:r>
            <a:endParaRPr lang="fr-CA" dirty="0" smtClean="0"/>
          </a:p>
          <a:p>
            <a:pPr marL="171450" indent="-171450" eaLnBrk="1" hangingPunct="1">
              <a:buFont typeface="Arial" pitchFamily="34" charset="0"/>
              <a:buChar char="•"/>
              <a:defRPr/>
            </a:pPr>
            <a:r>
              <a:rPr lang="fr-CA" dirty="0" smtClean="0"/>
              <a:t>[% of </a:t>
            </a:r>
            <a:r>
              <a:rPr lang="fr-CA" dirty="0" err="1" smtClean="0"/>
              <a:t>low</a:t>
            </a:r>
            <a:r>
              <a:rPr lang="fr-CA" dirty="0" smtClean="0"/>
              <a:t> </a:t>
            </a:r>
            <a:r>
              <a:rPr lang="fr-CA" dirty="0" err="1" smtClean="0"/>
              <a:t>income</a:t>
            </a:r>
            <a:r>
              <a:rPr lang="fr-CA" dirty="0" smtClean="0"/>
              <a:t> </a:t>
            </a:r>
            <a:r>
              <a:rPr lang="fr-CA" dirty="0" err="1" smtClean="0"/>
              <a:t>households</a:t>
            </a:r>
            <a:r>
              <a:rPr lang="fr-CA" dirty="0" smtClean="0"/>
              <a:t>: 58.6% to 40.4% (</a:t>
            </a:r>
            <a:r>
              <a:rPr lang="fr-CA" dirty="0" err="1" smtClean="0"/>
              <a:t>Montreal</a:t>
            </a:r>
            <a:r>
              <a:rPr lang="fr-CA" dirty="0" smtClean="0"/>
              <a:t> CMA: 27.3% to 21.1%)</a:t>
            </a:r>
          </a:p>
          <a:p>
            <a:pPr marL="171450" indent="-171450" eaLnBrk="1" hangingPunct="1">
              <a:buFont typeface="Arial" pitchFamily="34" charset="0"/>
              <a:buChar char="•"/>
              <a:defRPr/>
            </a:pPr>
            <a:r>
              <a:rPr lang="fr-CA" dirty="0" err="1" smtClean="0"/>
              <a:t>Average</a:t>
            </a:r>
            <a:r>
              <a:rPr lang="fr-CA" dirty="0" smtClean="0"/>
              <a:t> total </a:t>
            </a:r>
            <a:r>
              <a:rPr lang="fr-CA" dirty="0" err="1" smtClean="0"/>
              <a:t>personal</a:t>
            </a:r>
            <a:r>
              <a:rPr lang="fr-CA" dirty="0" smtClean="0"/>
              <a:t> </a:t>
            </a:r>
            <a:r>
              <a:rPr lang="fr-CA" dirty="0" err="1" smtClean="0"/>
              <a:t>income</a:t>
            </a:r>
            <a:r>
              <a:rPr lang="fr-CA" dirty="0" smtClean="0"/>
              <a:t> ratio (CMA = 1): 0.60 to 0.72]</a:t>
            </a:r>
          </a:p>
          <a:p>
            <a:pPr marL="171450" indent="-171450" eaLnBrk="1" hangingPunct="1">
              <a:buFont typeface="Arial" pitchFamily="34" charset="0"/>
              <a:buChar char="•"/>
              <a:defRPr/>
            </a:pPr>
            <a:r>
              <a:rPr lang="fr-CA" dirty="0" smtClean="0"/>
              <a:t>Visible </a:t>
            </a:r>
            <a:r>
              <a:rPr lang="fr-CA" dirty="0" err="1" smtClean="0"/>
              <a:t>minority</a:t>
            </a:r>
            <a:r>
              <a:rPr lang="fr-CA" dirty="0" smtClean="0"/>
              <a:t> </a:t>
            </a:r>
            <a:r>
              <a:rPr lang="fr-CA" dirty="0" err="1" smtClean="0"/>
              <a:t>actually</a:t>
            </a:r>
            <a:r>
              <a:rPr lang="fr-CA" dirty="0" smtClean="0"/>
              <a:t> </a:t>
            </a:r>
            <a:r>
              <a:rPr lang="fr-CA" dirty="0" err="1" smtClean="0"/>
              <a:t>decreased</a:t>
            </a:r>
            <a:r>
              <a:rPr lang="fr-CA" dirty="0" smtClean="0"/>
              <a:t>: 26%</a:t>
            </a:r>
            <a:r>
              <a:rPr lang="fr-CA" baseline="0" dirty="0" smtClean="0"/>
              <a:t> </a:t>
            </a:r>
            <a:r>
              <a:rPr lang="fr-CA" dirty="0" smtClean="0"/>
              <a:t>to 24%</a:t>
            </a:r>
            <a:endParaRPr lang="en-US" b="1" i="1" dirty="0" smtClean="0">
              <a:solidFill>
                <a:srgbClr val="FF0000"/>
              </a:solidFill>
            </a:endParaRPr>
          </a:p>
        </p:txBody>
      </p:sp>
      <p:sp>
        <p:nvSpPr>
          <p:cNvPr id="25603" name="Espace réservé du numéro de diapositive 3"/>
          <p:cNvSpPr>
            <a:spLocks noGrp="1"/>
          </p:cNvSpPr>
          <p:nvPr>
            <p:ph type="sldNum" sz="quarter" idx="5"/>
          </p:nvPr>
        </p:nvSpPr>
        <p:spPr>
          <a:noFill/>
        </p:spPr>
        <p:txBody>
          <a:bodyPr/>
          <a:lstStyle/>
          <a:p>
            <a:fld id="{F1209E11-D660-4965-A23C-E501202928F7}" type="slidenum">
              <a:rPr lang="fr-CA" smtClean="0"/>
              <a:pPr/>
              <a:t>6</a:t>
            </a:fld>
            <a:endParaRPr lang="fr-C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10"/>
          </p:nvPr>
        </p:nvSpPr>
        <p:spPr/>
        <p:txBody>
          <a:bodyPr/>
          <a:lstStyle/>
          <a:p>
            <a:pPr>
              <a:defRPr/>
            </a:pPr>
            <a:fld id="{A0C94DE7-5B1A-4044-AF11-5F9C69CD13D8}" type="slidenum">
              <a:rPr lang="en-US" smtClean="0"/>
              <a:pPr>
                <a:defRPr/>
              </a:pPr>
              <a:t>7</a:t>
            </a:fld>
            <a:endParaRPr lang="en-US"/>
          </a:p>
        </p:txBody>
      </p:sp>
    </p:spTree>
    <p:extLst>
      <p:ext uri="{BB962C8B-B14F-4D97-AF65-F5344CB8AC3E}">
        <p14:creationId xmlns:p14="http://schemas.microsoft.com/office/powerpoint/2010/main" xmlns="" val="251219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B8037D64-4ABD-4D17-9B16-DB504DF07059}" type="slidenum">
              <a:rPr lang="fr-CA" smtClean="0"/>
              <a:pPr/>
              <a:t>8</a:t>
            </a:fld>
            <a:endParaRPr lang="fr-CA" smtClean="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r>
              <a:rPr lang="fr-FR" smtClean="0"/>
              <a:t>The perception of an influx of immigrants contrasts with the reality reflected by census data on the resident population which shows that neither new immigrants nor visible minorities are growing  in absolute or relative terms. There is, however, a place of worship catering to members of Montr</a:t>
            </a:r>
            <a:r>
              <a:rPr lang="fr-CA" smtClean="0"/>
              <a:t>éal</a:t>
            </a:r>
            <a:r>
              <a:rPr lang="en-US" smtClean="0"/>
              <a:t>’s Haitian community.</a:t>
            </a:r>
            <a:endParaRPr lang="fr-F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Espace réservé de l'image des diapositives 1"/>
          <p:cNvSpPr>
            <a:spLocks noGrp="1" noRot="1" noChangeAspect="1" noTextEdit="1"/>
          </p:cNvSpPr>
          <p:nvPr>
            <p:ph type="sldImg"/>
          </p:nvPr>
        </p:nvSpPr>
        <p:spPr>
          <a:ln/>
        </p:spPr>
      </p:sp>
      <p:sp>
        <p:nvSpPr>
          <p:cNvPr id="32770" name="Espace réservé des commentaires 2"/>
          <p:cNvSpPr>
            <a:spLocks noGrp="1"/>
          </p:cNvSpPr>
          <p:nvPr>
            <p:ph type="body" idx="1"/>
          </p:nvPr>
        </p:nvSpPr>
        <p:spPr>
          <a:noFill/>
          <a:ln/>
        </p:spPr>
        <p:txBody>
          <a:bodyPr/>
          <a:lstStyle/>
          <a:p>
            <a:pPr eaLnBrk="1" hangingPunct="1"/>
            <a:r>
              <a:rPr lang="en-CA" smtClean="0"/>
              <a:t>On the 4 golden age clubs of the neighbourhood, 3 closed in recent years</a:t>
            </a:r>
          </a:p>
        </p:txBody>
      </p:sp>
      <p:sp>
        <p:nvSpPr>
          <p:cNvPr id="32771" name="Espace réservé du numéro de diapositive 3"/>
          <p:cNvSpPr>
            <a:spLocks noGrp="1"/>
          </p:cNvSpPr>
          <p:nvPr>
            <p:ph type="sldNum" sz="quarter" idx="5"/>
          </p:nvPr>
        </p:nvSpPr>
        <p:spPr>
          <a:noFill/>
        </p:spPr>
        <p:txBody>
          <a:bodyPr/>
          <a:lstStyle/>
          <a:p>
            <a:fld id="{880BF7FB-5DEB-4FDA-8A4E-2D9ACFE53EE6}" type="slidenum">
              <a:rPr lang="fr-CA" smtClean="0"/>
              <a:pPr/>
              <a:t>9</a:t>
            </a:fld>
            <a:endParaRPr lang="fr-C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Espace réservé de l'image des diapositives 1"/>
          <p:cNvSpPr>
            <a:spLocks noGrp="1" noRot="1" noChangeAspect="1"/>
          </p:cNvSpPr>
          <p:nvPr>
            <p:ph type="sldImg"/>
          </p:nvPr>
        </p:nvSpPr>
        <p:spPr>
          <a:ln/>
        </p:spPr>
      </p:sp>
      <p:sp>
        <p:nvSpPr>
          <p:cNvPr id="34818" name="Espace réservé des commentaires 2"/>
          <p:cNvSpPr>
            <a:spLocks noGrp="1"/>
          </p:cNvSpPr>
          <p:nvPr>
            <p:ph type="body" idx="1"/>
          </p:nvPr>
        </p:nvSpPr>
        <p:spPr>
          <a:noFill/>
          <a:ln/>
        </p:spPr>
        <p:txBody>
          <a:bodyPr/>
          <a:lstStyle/>
          <a:p>
            <a:pPr eaLnBrk="1" hangingPunct="1"/>
            <a:endParaRPr lang="fr-CA" smtClean="0"/>
          </a:p>
          <a:p>
            <a:pPr eaLnBrk="1" hangingPunct="1"/>
            <a:r>
              <a:rPr lang="en-CA" smtClean="0"/>
              <a:t>[Italian business persons actively participated in rebranding.]</a:t>
            </a:r>
          </a:p>
          <a:p>
            <a:pPr eaLnBrk="1" hangingPunct="1"/>
            <a:endParaRPr lang="en-US" smtClean="0"/>
          </a:p>
        </p:txBody>
      </p:sp>
      <p:sp>
        <p:nvSpPr>
          <p:cNvPr id="34819" name="Espace réservé du numéro de diapositive 3"/>
          <p:cNvSpPr>
            <a:spLocks noGrp="1"/>
          </p:cNvSpPr>
          <p:nvPr>
            <p:ph type="sldNum" sz="quarter" idx="5"/>
          </p:nvPr>
        </p:nvSpPr>
        <p:spPr>
          <a:noFill/>
        </p:spPr>
        <p:txBody>
          <a:bodyPr/>
          <a:lstStyle/>
          <a:p>
            <a:fld id="{30570599-2194-4CAF-8AA8-9090673B9B90}" type="slidenum">
              <a:rPr lang="en-US" smtClean="0"/>
              <a:pPr/>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E25C5124-8F56-44BE-8617-FD5E20F5805B}" type="slidenum">
              <a:rPr lang="en-US" smtClean="0"/>
              <a:pPr/>
              <a:t>11</a:t>
            </a:fld>
            <a:endParaRPr lang="en-US" smtClean="0"/>
          </a:p>
        </p:txBody>
      </p:sp>
      <p:sp>
        <p:nvSpPr>
          <p:cNvPr id="3891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eaLnBrk="1" hangingPunct="1">
              <a:defRPr/>
            </a:pPr>
            <a:r>
              <a:rPr lang="fr-CA" dirty="0" smtClean="0"/>
              <a:t>Ne pas présenter cette diapo. Donner</a:t>
            </a:r>
            <a:r>
              <a:rPr lang="fr-CA" baseline="0" dirty="0" smtClean="0"/>
              <a:t> information avec la carte et les photos.</a:t>
            </a:r>
            <a:endParaRPr lang="en-US" dirty="0" smtClean="0"/>
          </a:p>
          <a:p>
            <a:pPr marL="171450" indent="-171450" eaLnBrk="1" hangingPunct="1">
              <a:buFont typeface="Arial" pitchFamily="34" charset="0"/>
              <a:buChar char="•"/>
              <a:defRPr/>
            </a:pPr>
            <a:r>
              <a:rPr lang="en-CA" dirty="0" smtClean="0"/>
              <a:t>Unlike La Petite-</a:t>
            </a:r>
            <a:r>
              <a:rPr lang="en-CA" dirty="0" err="1" smtClean="0"/>
              <a:t>Patrie</a:t>
            </a:r>
            <a:r>
              <a:rPr lang="en-CA" dirty="0" smtClean="0"/>
              <a:t>, the main socioeconomic trend over the past decade or so has been one of stability, even stagnation relative to the metropolitan area, rather than increasing income levels</a:t>
            </a:r>
          </a:p>
          <a:p>
            <a:pPr marL="171450" indent="-171450" eaLnBrk="1" hangingPunct="1">
              <a:buFont typeface="Arial" pitchFamily="34" charset="0"/>
              <a:buChar char="•"/>
              <a:defRPr/>
            </a:pPr>
            <a:r>
              <a:rPr lang="en-CA" dirty="0" smtClean="0"/>
              <a:t> .75 (1996) to .74 (2006)  yet % with university degrees has increased (21.1 to 29.8) which is higher than CMA: 15.4 to 21.0</a:t>
            </a:r>
            <a:endParaRPr lang="en-US" dirty="0" smtClean="0"/>
          </a:p>
          <a:p>
            <a:pPr marL="171450" indent="-171450" eaLnBrk="1" hangingPunct="1">
              <a:buFont typeface="Arial" pitchFamily="34" charset="0"/>
              <a:buChar char="•"/>
              <a:defRPr/>
            </a:pPr>
            <a:r>
              <a:rPr lang="en-CA" dirty="0" smtClean="0"/>
              <a:t>Elderly population is holding its own in absolute terms, but not in relative terms: 1996 aged 65 and over:1,110 compared to 1120 in 2006. But % of population in 1999: 11.6 compared to 10,9 in 2006</a:t>
            </a:r>
          </a:p>
          <a:p>
            <a:pPr marL="171450" indent="-171450" eaLnBrk="1" hangingPunct="1">
              <a:buFont typeface="Arial" pitchFamily="34" charset="0"/>
              <a:buChar char="•"/>
              <a:defRPr/>
            </a:pPr>
            <a:r>
              <a:rPr lang="en-CA" dirty="0" smtClean="0">
                <a:latin typeface="Calibri" pitchFamily="34" charset="0"/>
                <a:cs typeface="Calibri" pitchFamily="34" charset="0"/>
              </a:rPr>
              <a:t>Visible minorities: 29% (1996) to 36% (2006)</a:t>
            </a:r>
          </a:p>
          <a:p>
            <a:pPr marL="171450" indent="-171450" eaLnBrk="1" hangingPunct="1">
              <a:buFont typeface="Arial" pitchFamily="34" charset="0"/>
              <a:buChar char="•"/>
              <a:defRPr/>
            </a:pPr>
            <a:r>
              <a:rPr lang="en-CA" dirty="0" smtClean="0"/>
              <a:t>Ethnic minorities: </a:t>
            </a:r>
            <a:r>
              <a:rPr lang="en-US" dirty="0" smtClean="0"/>
              <a:t>Italian population halved in last decade (6% to 3.2%)</a:t>
            </a:r>
          </a:p>
          <a:p>
            <a:pPr marL="171450" indent="-171450" eaLnBrk="1" hangingPunct="1">
              <a:buFont typeface="Arial" pitchFamily="34" charset="0"/>
              <a:buChar char="•"/>
              <a:defRPr/>
            </a:pPr>
            <a:r>
              <a:rPr lang="en-US" dirty="0" smtClean="0"/>
              <a:t>MUHC planned over a decade ago, construction began 2009</a:t>
            </a:r>
          </a:p>
          <a:p>
            <a:pPr eaLnBrk="1" hangingPunct="1">
              <a:defRPr/>
            </a:pP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Espace réservé de l'image des diapositives 1"/>
          <p:cNvSpPr>
            <a:spLocks noGrp="1" noRot="1" noChangeAspect="1"/>
          </p:cNvSpPr>
          <p:nvPr>
            <p:ph type="sldImg"/>
          </p:nvPr>
        </p:nvSpPr>
        <p:spPr>
          <a:ln/>
        </p:spPr>
      </p:sp>
      <p:sp>
        <p:nvSpPr>
          <p:cNvPr id="40962" name="Espace réservé des commentaires 2"/>
          <p:cNvSpPr>
            <a:spLocks noGrp="1"/>
          </p:cNvSpPr>
          <p:nvPr>
            <p:ph type="body" idx="1"/>
          </p:nvPr>
        </p:nvSpPr>
        <p:spPr>
          <a:noFill/>
          <a:ln/>
        </p:spPr>
        <p:txBody>
          <a:bodyPr/>
          <a:lstStyle/>
          <a:p>
            <a:pPr eaLnBrk="1" hangingPunct="1"/>
            <a:endParaRPr lang="fr-CA" b="1" i="1" smtClean="0"/>
          </a:p>
        </p:txBody>
      </p:sp>
      <p:sp>
        <p:nvSpPr>
          <p:cNvPr id="40963" name="Espace réservé du numéro de diapositive 3"/>
          <p:cNvSpPr>
            <a:spLocks noGrp="1"/>
          </p:cNvSpPr>
          <p:nvPr>
            <p:ph type="sldNum" sz="quarter" idx="5"/>
          </p:nvPr>
        </p:nvSpPr>
        <p:spPr>
          <a:noFill/>
        </p:spPr>
        <p:txBody>
          <a:bodyPr/>
          <a:lstStyle/>
          <a:p>
            <a:fld id="{D3716DFD-B974-49CE-8955-56204369312A}" type="slidenum">
              <a:rPr lang="en-US" smtClean="0"/>
              <a:pPr/>
              <a:t>12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Espace réservé de l'image des diapositives 1"/>
          <p:cNvSpPr>
            <a:spLocks noGrp="1" noRot="1" noChangeAspect="1"/>
          </p:cNvSpPr>
          <p:nvPr>
            <p:ph type="sldImg"/>
          </p:nvPr>
        </p:nvSpPr>
        <p:spPr>
          <a:ln/>
        </p:spPr>
      </p:sp>
      <p:sp>
        <p:nvSpPr>
          <p:cNvPr id="45058" name="Espace réservé des commentaires 2"/>
          <p:cNvSpPr>
            <a:spLocks noGrp="1"/>
          </p:cNvSpPr>
          <p:nvPr>
            <p:ph type="body" idx="1"/>
          </p:nvPr>
        </p:nvSpPr>
        <p:spPr>
          <a:noFill/>
          <a:ln/>
        </p:spPr>
        <p:txBody>
          <a:bodyPr/>
          <a:lstStyle/>
          <a:p>
            <a:pPr eaLnBrk="1" hangingPunct="1"/>
            <a:r>
              <a:rPr lang="en-CA" smtClean="0"/>
              <a:t>Minorities: Transition residence for First Nations flown in from the North for medical care</a:t>
            </a:r>
            <a:endParaRPr lang="fr-CA" smtClean="0"/>
          </a:p>
        </p:txBody>
      </p:sp>
      <p:sp>
        <p:nvSpPr>
          <p:cNvPr id="45059" name="Espace réservé du numéro de diapositive 3"/>
          <p:cNvSpPr>
            <a:spLocks noGrp="1"/>
          </p:cNvSpPr>
          <p:nvPr>
            <p:ph type="sldNum" sz="quarter" idx="5"/>
          </p:nvPr>
        </p:nvSpPr>
        <p:spPr>
          <a:noFill/>
        </p:spPr>
        <p:txBody>
          <a:bodyPr/>
          <a:lstStyle/>
          <a:p>
            <a:fld id="{C863838A-B323-49A4-ADD5-19BDF1CD5B01}" type="slidenum">
              <a:rPr lang="en-US" smtClean="0"/>
              <a:pPr/>
              <a:t>13</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7FD157E8-886B-46B6-8863-11A0B06D282B}" type="slidenum">
              <a:rPr lang="en-US" smtClean="0"/>
              <a:pPr/>
              <a:t>15</a:t>
            </a:fld>
            <a:endParaRPr lang="en-US" smtClean="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marL="171450" indent="-171450" eaLnBrk="1" hangingPunct="1">
              <a:buFontTx/>
              <a:buChar char="•"/>
            </a:pPr>
            <a:r>
              <a:rPr lang="en-US" sz="1400" smtClean="0"/>
              <a:t>Mention that English speaking home owners seem  to stand between these two contrasting groups in that they were similar to the renters (less attached to the neighbourhood, less able to maintain institutions) but there were also similarities between English home owners and Italian home owners (rootedness, autobiographical attachment)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Espace réservé de l'image des diapositives 1"/>
          <p:cNvSpPr>
            <a:spLocks noGrp="1" noRot="1" noChangeAspect="1"/>
          </p:cNvSpPr>
          <p:nvPr>
            <p:ph type="sldImg"/>
          </p:nvPr>
        </p:nvSpPr>
        <p:spPr>
          <a:ln/>
        </p:spPr>
      </p:sp>
      <p:sp>
        <p:nvSpPr>
          <p:cNvPr id="52226" name="Espace réservé des commentaires 2"/>
          <p:cNvSpPr>
            <a:spLocks noGrp="1"/>
          </p:cNvSpPr>
          <p:nvPr>
            <p:ph type="body" idx="1"/>
          </p:nvPr>
        </p:nvSpPr>
        <p:spPr>
          <a:noFill/>
          <a:ln/>
        </p:spPr>
        <p:txBody>
          <a:bodyPr/>
          <a:lstStyle/>
          <a:p>
            <a:pPr marL="0" lvl="1" eaLnBrk="1" hangingPunct="1"/>
            <a:r>
              <a:rPr lang="en-CA" sz="2200" smtClean="0"/>
              <a:t>new community centre in lower NDG led to feelings of inclusion in spite of neighbourhood stagnation, increasing insecurity and elements of “strangeness”</a:t>
            </a:r>
          </a:p>
          <a:p>
            <a:pPr eaLnBrk="1" hangingPunct="1"/>
            <a:endParaRPr lang="fr-CA" smtClean="0"/>
          </a:p>
        </p:txBody>
      </p:sp>
      <p:sp>
        <p:nvSpPr>
          <p:cNvPr id="52227" name="Espace réservé du numéro de diapositive 3"/>
          <p:cNvSpPr>
            <a:spLocks noGrp="1"/>
          </p:cNvSpPr>
          <p:nvPr>
            <p:ph type="sldNum" sz="quarter" idx="5"/>
          </p:nvPr>
        </p:nvSpPr>
        <p:spPr>
          <a:noFill/>
        </p:spPr>
        <p:txBody>
          <a:bodyPr/>
          <a:lstStyle/>
          <a:p>
            <a:fld id="{D853297A-8E1B-451D-8CBA-67A7ED826644}" type="slidenum">
              <a:rPr lang="en-US" smtClean="0"/>
              <a:pPr/>
              <a:t>16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a:ln/>
        </p:spPr>
        <p:txBody>
          <a:bodyPr/>
          <a:lstStyle>
            <a:lvl1pPr>
              <a:defRPr/>
            </a:lvl1pPr>
          </a:lstStyle>
          <a:p>
            <a:pPr>
              <a:defRPr/>
            </a:pPr>
            <a:fld id="{EE9924DB-CB61-4E55-BFEF-ACFF9C16463A}" type="slidenum">
              <a:rPr lang="en-US"/>
              <a:pPr>
                <a:defRPr/>
              </a:pPr>
              <a:t>‹N°›</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A6BF6EEF-F3D2-4E85-84D7-E3EC8E338DAC}" type="slidenum">
              <a:rPr lang="en-US"/>
              <a:pPr>
                <a:defRPr/>
              </a:pPr>
              <a:t>‹N°›</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a:ln/>
        </p:spPr>
        <p:txBody>
          <a:bodyPr/>
          <a:lstStyle>
            <a:lvl1pPr>
              <a:defRPr/>
            </a:lvl1pPr>
          </a:lstStyle>
          <a:p>
            <a:pPr>
              <a:defRPr/>
            </a:pPr>
            <a:fld id="{AC7973A3-2A22-4172-9B39-AAA715C08C5F}" type="slidenum">
              <a:rPr lang="en-US"/>
              <a:pPr>
                <a:defRPr/>
              </a:pPr>
              <a:t>‹N°›</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a:ln/>
        </p:spPr>
        <p:txBody>
          <a:bodyPr/>
          <a:lstStyle>
            <a:lvl1pPr>
              <a:defRPr/>
            </a:lvl1pPr>
          </a:lstStyle>
          <a:p>
            <a:pPr>
              <a:defRPr/>
            </a:pPr>
            <a:fld id="{96111219-B1C7-4EC5-8A39-FF656D9A55D8}" type="slidenum">
              <a:rPr lang="en-US"/>
              <a:pPr>
                <a:defRPr/>
              </a:pPr>
              <a:t>‹N°›</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ln/>
        </p:spPr>
        <p:txBody>
          <a:bodyPr/>
          <a:lstStyle>
            <a:lvl1pPr>
              <a:defRPr/>
            </a:lvl1pPr>
          </a:lstStyle>
          <a:p>
            <a:pPr>
              <a:defRPr/>
            </a:pPr>
            <a:fld id="{D66CA791-02FC-4AD3-80BB-FE09004F1CCC}" type="slidenum">
              <a:rPr lang="en-US"/>
              <a:pPr>
                <a:defRPr/>
              </a:pPr>
              <a:t>‹N°›</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a:ln/>
        </p:spPr>
        <p:txBody>
          <a:bodyPr/>
          <a:lstStyle>
            <a:lvl1pPr>
              <a:defRPr/>
            </a:lvl1pPr>
          </a:lstStyle>
          <a:p>
            <a:pPr>
              <a:defRPr/>
            </a:pPr>
            <a:fld id="{0B32361B-6EA1-4B74-9833-80809E4ED5A6}" type="slidenum">
              <a:rPr lang="en-US"/>
              <a:pPr>
                <a:defRPr/>
              </a:pPr>
              <a:t>‹N°›</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pPr>
              <a:defRPr/>
            </a:pPr>
            <a:fld id="{78E99978-A2A0-40CF-BD72-70223427E051}" type="slidenum">
              <a:rPr lang="en-US"/>
              <a:pPr>
                <a:defRPr/>
              </a:pPr>
              <a:t>‹N°›</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4"/>
          </p:nvPr>
        </p:nvSpPr>
        <p:spPr>
          <a:ln/>
        </p:spPr>
        <p:txBody>
          <a:bodyPr/>
          <a:lstStyle>
            <a:lvl1pPr>
              <a:defRPr/>
            </a:lvl1pPr>
          </a:lstStyle>
          <a:p>
            <a:pPr>
              <a:defRPr/>
            </a:pPr>
            <a:fld id="{5FD0DED8-8CFC-46FE-818E-30B1C745F740}" type="slidenum">
              <a:rPr lang="en-US"/>
              <a:pPr>
                <a:defRPr/>
              </a:pPr>
              <a:t>‹N°›</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Date Placeholder 3"/>
          <p:cNvSpPr>
            <a:spLocks noGrp="1"/>
          </p:cNvSpPr>
          <p:nvPr>
            <p:ph type="dt" sz="half" idx="16"/>
          </p:nvPr>
        </p:nvSpPr>
        <p:spPr/>
        <p:txBody>
          <a:bodyPr/>
          <a:lstStyle>
            <a:lvl1pPr>
              <a:defRPr/>
            </a:lvl1pPr>
          </a:lstStyle>
          <a:p>
            <a:pPr>
              <a:defRPr/>
            </a:pPr>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ln/>
        </p:spPr>
        <p:txBody>
          <a:bodyPr/>
          <a:lstStyle>
            <a:lvl1pPr>
              <a:defRPr/>
            </a:lvl1pPr>
          </a:lstStyle>
          <a:p>
            <a:pPr>
              <a:defRPr/>
            </a:pPr>
            <a:fld id="{B98DA77E-E669-47F3-984C-F2AC9577E00F}" type="slidenum">
              <a:rPr lang="en-US"/>
              <a:pPr>
                <a:defRPr/>
              </a:pPr>
              <a:t>‹N°›</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1C4EF74A-270D-4DA5-BB0F-5FE19BAEC94F}" type="slidenum">
              <a:rPr lang="en-US"/>
              <a:pPr>
                <a:defRPr/>
              </a:pPr>
              <a:t>‹N°›</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a:ln/>
        </p:spPr>
        <p:txBody>
          <a:bodyPr/>
          <a:lstStyle>
            <a:lvl1pPr>
              <a:defRPr/>
            </a:lvl1pPr>
          </a:lstStyle>
          <a:p>
            <a:pPr>
              <a:defRPr/>
            </a:pPr>
            <a:fld id="{BF463CDB-549E-465C-8782-5F779D428AB2}" type="slidenum">
              <a:rPr lang="en-US"/>
              <a:pPr>
                <a:defRPr/>
              </a:pPr>
              <a:t>‹N°›</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Date Placeholder 3"/>
          <p:cNvSpPr>
            <a:spLocks noGrp="1"/>
          </p:cNvSpPr>
          <p:nvPr>
            <p:ph type="dt" sz="half" idx="12"/>
          </p:nvPr>
        </p:nvSpPr>
        <p:spPr/>
        <p:txBody>
          <a:bodyPr/>
          <a:lstStyle>
            <a:lvl1pPr>
              <a:defRPr/>
            </a:lvl1pPr>
          </a:lstStyle>
          <a:p>
            <a:pPr>
              <a:defRPr/>
            </a:pP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a:defRPr sz="1800" smtClean="0">
                <a:solidFill>
                  <a:srgbClr val="FFFFFF"/>
                </a:solidFill>
              </a:defRPr>
            </a:lvl1pPr>
          </a:lstStyle>
          <a:p>
            <a:pPr>
              <a:defRPr/>
            </a:pPr>
            <a:fld id="{C12C6E2D-35ED-4393-A696-399EA6EFD094}" type="slidenum">
              <a:rPr lang="en-US"/>
              <a:pPr>
                <a:defRPr/>
              </a:pPr>
              <a:t>‹N°›</a:t>
            </a:fld>
            <a:endParaRPr lang="en-US"/>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a:defRPr sz="1200">
                <a:solidFill>
                  <a:schemeClr val="bg2"/>
                </a:solidFill>
              </a:defRPr>
            </a:lvl1pPr>
          </a:lstStyle>
          <a:p>
            <a:pPr>
              <a:defRPr/>
            </a:pPr>
            <a:endParaRPr lang="en-US"/>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a:defRPr sz="1200">
                <a:solidFill>
                  <a:schemeClr val="bg2"/>
                </a:solidFill>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4067" r:id="rId1"/>
    <p:sldLayoutId id="2147484066" r:id="rId2"/>
    <p:sldLayoutId id="2147484065" r:id="rId3"/>
    <p:sldLayoutId id="2147484064" r:id="rId4"/>
    <p:sldLayoutId id="2147484063" r:id="rId5"/>
    <p:sldLayoutId id="2147484062" r:id="rId6"/>
    <p:sldLayoutId id="2147484061" r:id="rId7"/>
    <p:sldLayoutId id="2147484060" r:id="rId8"/>
    <p:sldLayoutId id="2147484059" r:id="rId9"/>
    <p:sldLayoutId id="2147484058" r:id="rId10"/>
    <p:sldLayoutId id="2147484057" r:id="rId11"/>
  </p:sldLayoutIdLst>
  <p:hf hdr="0" ftr="0" dt="0"/>
  <p:txStyles>
    <p:titleStyle>
      <a:lvl1pPr algn="l" rtl="0" fontAlgn="base">
        <a:spcBef>
          <a:spcPct val="0"/>
        </a:spcBef>
        <a:spcAft>
          <a:spcPct val="0"/>
        </a:spcAft>
        <a:defRPr sz="4600" kern="1200" spc="-100">
          <a:solidFill>
            <a:schemeClr val="tx2"/>
          </a:solidFill>
          <a:latin typeface="+mj-lt"/>
          <a:ea typeface="+mj-ea"/>
          <a:cs typeface="+mj-cs"/>
        </a:defRPr>
      </a:lvl1pPr>
      <a:lvl2pPr algn="l" rtl="0" fontAlgn="base">
        <a:spcBef>
          <a:spcPct val="0"/>
        </a:spcBef>
        <a:spcAft>
          <a:spcPct val="0"/>
        </a:spcAft>
        <a:defRPr sz="4600">
          <a:solidFill>
            <a:schemeClr val="tx2"/>
          </a:solidFill>
          <a:latin typeface="Cambria" pitchFamily="18" charset="0"/>
        </a:defRPr>
      </a:lvl2pPr>
      <a:lvl3pPr algn="l" rtl="0" fontAlgn="base">
        <a:spcBef>
          <a:spcPct val="0"/>
        </a:spcBef>
        <a:spcAft>
          <a:spcPct val="0"/>
        </a:spcAft>
        <a:defRPr sz="4600">
          <a:solidFill>
            <a:schemeClr val="tx2"/>
          </a:solidFill>
          <a:latin typeface="Cambria" pitchFamily="18" charset="0"/>
        </a:defRPr>
      </a:lvl3pPr>
      <a:lvl4pPr algn="l" rtl="0" fontAlgn="base">
        <a:spcBef>
          <a:spcPct val="0"/>
        </a:spcBef>
        <a:spcAft>
          <a:spcPct val="0"/>
        </a:spcAft>
        <a:defRPr sz="4600">
          <a:solidFill>
            <a:schemeClr val="tx2"/>
          </a:solidFill>
          <a:latin typeface="Cambria" pitchFamily="18" charset="0"/>
        </a:defRPr>
      </a:lvl4pPr>
      <a:lvl5pPr algn="l" rtl="0" fontAlgn="base">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fontAlgn="base">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fontAlgn="base">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fontAlgn="base">
        <a:spcBef>
          <a:spcPct val="20000"/>
        </a:spcBef>
        <a:spcAft>
          <a:spcPct val="0"/>
        </a:spcAft>
        <a:buClr>
          <a:srgbClr val="9BBB59"/>
        </a:buClr>
        <a:buFont typeface="Arial" charset="0"/>
        <a:buChar char="•"/>
        <a:defRPr kern="1200">
          <a:solidFill>
            <a:schemeClr val="tx1"/>
          </a:solidFill>
          <a:latin typeface="+mn-lt"/>
          <a:ea typeface="+mn-ea"/>
          <a:cs typeface="+mn-cs"/>
        </a:defRPr>
      </a:lvl3pPr>
      <a:lvl4pPr marL="1279525" indent="-228600" algn="l" rtl="0" fontAlgn="base">
        <a:spcBef>
          <a:spcPct val="20000"/>
        </a:spcBef>
        <a:spcAft>
          <a:spcPct val="0"/>
        </a:spcAft>
        <a:buClr>
          <a:srgbClr val="8064A2"/>
        </a:buClr>
        <a:buFont typeface="Arial" charset="0"/>
        <a:buChar char="•"/>
        <a:defRPr sz="1600" kern="1200">
          <a:solidFill>
            <a:schemeClr val="tx1"/>
          </a:solidFill>
          <a:latin typeface="+mn-lt"/>
          <a:ea typeface="+mn-ea"/>
          <a:cs typeface="+mn-cs"/>
        </a:defRPr>
      </a:lvl4pPr>
      <a:lvl5pPr marL="1554163" indent="-228600" algn="l" rtl="0" fontAlgn="base">
        <a:spcBef>
          <a:spcPct val="20000"/>
        </a:spcBef>
        <a:spcAft>
          <a:spcPct val="0"/>
        </a:spcAft>
        <a:buClr>
          <a:srgbClr val="4BACC6"/>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creges.ca/" TargetMode="External"/><Relationship Id="rId7" Type="http://schemas.openxmlformats.org/officeDocument/2006/relationships/image" Target="../media/image9.png"/><Relationship Id="rId2" Type="http://schemas.openxmlformats.org/officeDocument/2006/relationships/hyperlink" Target="mailto:damaris_rose@ucs.inrs.ca" TargetMode="Externa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hyperlink" Target="mailto:jean-pierre.lavoie@mcgill.ca" TargetMode="External"/><Relationship Id="rId4" Type="http://schemas.openxmlformats.org/officeDocument/2006/relationships/hyperlink" Target="http://www.ucs.inrs.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333375"/>
            <a:ext cx="7993062" cy="3887788"/>
          </a:xfrm>
        </p:spPr>
        <p:txBody>
          <a:bodyPr>
            <a:normAutofit fontScale="90000"/>
          </a:bodyPr>
          <a:lstStyle/>
          <a:p>
            <a:pPr algn="ctr" fontAlgn="auto">
              <a:spcAft>
                <a:spcPts val="0"/>
              </a:spcAft>
              <a:defRPr/>
            </a:pPr>
            <a:r>
              <a:rPr lang="en-CA" sz="4000" dirty="0" smtClean="0"/>
              <a:t/>
            </a:r>
            <a:br>
              <a:rPr lang="en-CA" sz="4000" dirty="0" smtClean="0"/>
            </a:br>
            <a:r>
              <a:rPr lang="en-CA" sz="4000" dirty="0" smtClean="0"/>
              <a:t/>
            </a:r>
            <a:br>
              <a:rPr lang="en-CA" sz="4000" dirty="0" smtClean="0"/>
            </a:br>
            <a:r>
              <a:rPr lang="en-CA" sz="4000" dirty="0" smtClean="0"/>
              <a:t/>
            </a:r>
            <a:br>
              <a:rPr lang="en-CA" sz="4000" dirty="0" smtClean="0"/>
            </a:br>
            <a:r>
              <a:rPr lang="en-CA" sz="4000" cap="all" dirty="0" smtClean="0"/>
              <a:t>When the place where we age </a:t>
            </a:r>
            <a:r>
              <a:rPr lang="en-CA" sz="4000" cap="all" dirty="0" smtClean="0"/>
              <a:t>changes: </a:t>
            </a:r>
            <a:r>
              <a:rPr lang="en-CA" sz="4000" cap="all" dirty="0" smtClean="0"/>
              <a:t>Older people’s experiences of social exclusion in two Montréal neighbourhoods undergoing </a:t>
            </a:r>
            <a:r>
              <a:rPr lang="en-CA" sz="4000" cap="all" dirty="0" smtClean="0"/>
              <a:t>change </a:t>
            </a:r>
            <a:r>
              <a:rPr lang="en-CA" sz="4000" b="1" dirty="0" smtClean="0"/>
              <a:t/>
            </a:r>
            <a:br>
              <a:rPr lang="en-CA" sz="4000" b="1" dirty="0" smtClean="0"/>
            </a:br>
            <a:r>
              <a:rPr lang="en-CA" sz="2200" dirty="0" smtClean="0"/>
              <a:t/>
            </a:r>
            <a:br>
              <a:rPr lang="en-CA" sz="2200" dirty="0" smtClean="0"/>
            </a:br>
            <a:r>
              <a:rPr lang="en-CA" sz="2200" dirty="0" smtClean="0"/>
              <a:t/>
            </a:r>
            <a:br>
              <a:rPr lang="en-CA" sz="2200" dirty="0" smtClean="0"/>
            </a:br>
            <a:endParaRPr lang="en-CA" sz="2200" dirty="0"/>
          </a:p>
        </p:txBody>
      </p:sp>
      <p:sp>
        <p:nvSpPr>
          <p:cNvPr id="2051" name="Rectangle 3"/>
          <p:cNvSpPr>
            <a:spLocks noGrp="1" noChangeArrowheads="1"/>
          </p:cNvSpPr>
          <p:nvPr>
            <p:ph type="subTitle" idx="1"/>
          </p:nvPr>
        </p:nvSpPr>
        <p:spPr>
          <a:xfrm>
            <a:off x="285750" y="3573017"/>
            <a:ext cx="7886700" cy="3284984"/>
          </a:xfrm>
        </p:spPr>
        <p:txBody>
          <a:bodyPr rtlCol="0">
            <a:normAutofit fontScale="62500" lnSpcReduction="20000"/>
          </a:bodyPr>
          <a:lstStyle/>
          <a:p>
            <a:pPr lvl="0"/>
            <a:r>
              <a:rPr lang="fr-CA" sz="4400" b="1" dirty="0" smtClean="0">
                <a:solidFill>
                  <a:schemeClr val="accent2"/>
                </a:solidFill>
              </a:rPr>
              <a:t>Jean-Pierre Lavoie</a:t>
            </a:r>
            <a:r>
              <a:rPr lang="fr-CA" sz="4400" b="1" baseline="30000" dirty="0" smtClean="0">
                <a:solidFill>
                  <a:schemeClr val="accent2"/>
                </a:solidFill>
              </a:rPr>
              <a:t>1,2,3</a:t>
            </a:r>
            <a:r>
              <a:rPr lang="fr-CA" sz="4400" b="1" dirty="0" smtClean="0">
                <a:solidFill>
                  <a:schemeClr val="accent2"/>
                </a:solidFill>
              </a:rPr>
              <a:t>, </a:t>
            </a:r>
            <a:r>
              <a:rPr lang="fr-CA" sz="4400" b="1" dirty="0" err="1" smtClean="0">
                <a:solidFill>
                  <a:schemeClr val="accent2"/>
                </a:solidFill>
              </a:rPr>
              <a:t>Damaris</a:t>
            </a:r>
            <a:r>
              <a:rPr lang="fr-CA" sz="4400" b="1" dirty="0" smtClean="0">
                <a:solidFill>
                  <a:schemeClr val="accent2"/>
                </a:solidFill>
              </a:rPr>
              <a:t> Rose</a:t>
            </a:r>
            <a:r>
              <a:rPr lang="fr-CA" sz="4400" b="1" baseline="30000" dirty="0" smtClean="0">
                <a:solidFill>
                  <a:schemeClr val="accent2"/>
                </a:solidFill>
              </a:rPr>
              <a:t>4</a:t>
            </a:r>
            <a:r>
              <a:rPr lang="fr-CA" sz="4400" b="1" dirty="0" smtClean="0">
                <a:solidFill>
                  <a:schemeClr val="accent2"/>
                </a:solidFill>
              </a:rPr>
              <a:t>, Victoria Burns</a:t>
            </a:r>
            <a:r>
              <a:rPr lang="fr-CA" sz="4400" b="1" baseline="30000" dirty="0" smtClean="0">
                <a:solidFill>
                  <a:schemeClr val="accent2"/>
                </a:solidFill>
              </a:rPr>
              <a:t>1,2</a:t>
            </a:r>
            <a:r>
              <a:rPr lang="fr-CA" sz="4400" b="1" dirty="0" smtClean="0">
                <a:solidFill>
                  <a:schemeClr val="accent2"/>
                </a:solidFill>
              </a:rPr>
              <a:t>, </a:t>
            </a:r>
            <a:r>
              <a:rPr lang="fr-CA" dirty="0" smtClean="0">
                <a:solidFill>
                  <a:schemeClr val="accent2"/>
                </a:solidFill>
              </a:rPr>
              <a:t/>
            </a:r>
            <a:br>
              <a:rPr lang="fr-CA" dirty="0" smtClean="0">
                <a:solidFill>
                  <a:schemeClr val="accent2"/>
                </a:solidFill>
              </a:rPr>
            </a:br>
            <a:endParaRPr lang="fr-CA" sz="3200" dirty="0" smtClean="0">
              <a:solidFill>
                <a:schemeClr val="accent2"/>
              </a:solidFill>
            </a:endParaRPr>
          </a:p>
          <a:p>
            <a:pPr lvl="0"/>
            <a:r>
              <a:rPr lang="fr-CA" sz="3200" dirty="0" smtClean="0">
                <a:solidFill>
                  <a:schemeClr val="tx2">
                    <a:lumMod val="60000"/>
                    <a:lumOff val="40000"/>
                  </a:schemeClr>
                </a:solidFill>
              </a:rPr>
              <a:t>1.</a:t>
            </a:r>
            <a:r>
              <a:rPr lang="fr-CA" sz="3200" dirty="0" smtClean="0">
                <a:solidFill>
                  <a:schemeClr val="accent2"/>
                </a:solidFill>
              </a:rPr>
              <a:t> </a:t>
            </a:r>
            <a:r>
              <a:rPr lang="fr-CA" sz="3200" dirty="0" smtClean="0"/>
              <a:t>Centre de Recherche et d’Expertise en Gérontologie Sociale (CREGÉS)</a:t>
            </a:r>
          </a:p>
          <a:p>
            <a:pPr lvl="0"/>
            <a:r>
              <a:rPr lang="en-CA" sz="3200" dirty="0" smtClean="0"/>
              <a:t>2. McGill University, School of Social Work</a:t>
            </a:r>
            <a:endParaRPr lang="fr-CA" sz="3200" dirty="0" smtClean="0"/>
          </a:p>
          <a:p>
            <a:pPr lvl="0"/>
            <a:r>
              <a:rPr lang="fr-CA" sz="3200" dirty="0" smtClean="0"/>
              <a:t>3. Université du Québec à Montréal, École de Travail social </a:t>
            </a:r>
          </a:p>
          <a:p>
            <a:r>
              <a:rPr lang="fr-CA" sz="3200" dirty="0" smtClean="0"/>
              <a:t>4. Université INRS, Centre Urbanisation Culture Société</a:t>
            </a:r>
          </a:p>
          <a:p>
            <a:r>
              <a:rPr lang="fr-CA" sz="3200" dirty="0" smtClean="0"/>
              <a:t>Montréal, Canada </a:t>
            </a:r>
            <a:endParaRPr lang="fr-CA" sz="3200" dirty="0" smtClean="0">
              <a:solidFill>
                <a:schemeClr val="accent2"/>
              </a:solidFill>
            </a:endParaRPr>
          </a:p>
          <a:p>
            <a:pPr algn="ctr" fontAlgn="auto">
              <a:spcAft>
                <a:spcPts val="0"/>
              </a:spcAft>
              <a:buFont typeface="Arial" pitchFamily="34" charset="0"/>
              <a:buNone/>
              <a:defRPr/>
            </a:pPr>
            <a:r>
              <a:rPr lang="fr-CA" sz="1800" dirty="0" smtClean="0">
                <a:solidFill>
                  <a:schemeClr val="accent2"/>
                </a:solidFill>
              </a:rPr>
              <a:t/>
            </a:r>
            <a:br>
              <a:rPr lang="fr-CA" sz="1800" dirty="0" smtClean="0">
                <a:solidFill>
                  <a:schemeClr val="accent2"/>
                </a:solidFill>
              </a:rPr>
            </a:br>
            <a:endParaRPr lang="fr-CA" sz="1800" dirty="0" smtClean="0">
              <a:solidFill>
                <a:schemeClr val="accent2"/>
              </a:solidFill>
            </a:endParaRPr>
          </a:p>
          <a:p>
            <a:pPr fontAlgn="auto">
              <a:lnSpc>
                <a:spcPct val="80000"/>
              </a:lnSpc>
              <a:spcAft>
                <a:spcPts val="0"/>
              </a:spcAft>
              <a:defRPr/>
            </a:pPr>
            <a:r>
              <a:rPr lang="en-CA" sz="2900" dirty="0" smtClean="0"/>
              <a:t>				IFA Conference, Prague,  May 2012</a:t>
            </a:r>
            <a:endParaRPr lang="fr-CA" sz="2900" dirty="0"/>
          </a:p>
        </p:txBody>
      </p:sp>
      <p:sp>
        <p:nvSpPr>
          <p:cNvPr id="14339" name="Espace réservé du numéro de diapositive 7"/>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AF13AD5D-77CE-4772-9E8E-682E17AC1473}" type="slidenum">
              <a:rPr lang="en-US"/>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7544" y="548680"/>
            <a:ext cx="7620000" cy="1143000"/>
          </a:xfrm>
        </p:spPr>
        <p:txBody>
          <a:bodyPr>
            <a:normAutofit fontScale="90000"/>
          </a:bodyPr>
          <a:lstStyle/>
          <a:p>
            <a:pPr fontAlgn="auto">
              <a:spcAft>
                <a:spcPts val="0"/>
              </a:spcAft>
              <a:defRPr/>
            </a:pPr>
            <a:r>
              <a:rPr lang="en-CA" sz="4000" dirty="0" smtClean="0"/>
              <a:t>Aging in a neighbourhood undergoing change</a:t>
            </a:r>
            <a:endParaRPr lang="en-CA" sz="4000" dirty="0"/>
          </a:p>
        </p:txBody>
      </p:sp>
      <p:sp>
        <p:nvSpPr>
          <p:cNvPr id="3075" name="Rectangle 3"/>
          <p:cNvSpPr>
            <a:spLocks noGrp="1" noChangeArrowheads="1"/>
          </p:cNvSpPr>
          <p:nvPr>
            <p:ph idx="1"/>
          </p:nvPr>
        </p:nvSpPr>
        <p:spPr>
          <a:xfrm>
            <a:off x="467544" y="1844824"/>
            <a:ext cx="7620000" cy="4800600"/>
          </a:xfrm>
        </p:spPr>
        <p:txBody>
          <a:bodyPr rtlCol="0">
            <a:normAutofit fontScale="85000" lnSpcReduction="10000"/>
          </a:bodyPr>
          <a:lstStyle/>
          <a:p>
            <a:pPr fontAlgn="auto">
              <a:spcAft>
                <a:spcPts val="0"/>
              </a:spcAft>
              <a:buFont typeface="Arial" pitchFamily="34" charset="0"/>
              <a:buChar char="•"/>
              <a:defRPr/>
            </a:pPr>
            <a:r>
              <a:rPr lang="en-CA" sz="2800" dirty="0" smtClean="0"/>
              <a:t>“Aging in Place” literature (social gerontology, geographies of aging) postulates that neighbourhood scale of daily life grows more important as people age</a:t>
            </a:r>
          </a:p>
          <a:p>
            <a:pPr marL="640080" lvl="1" fontAlgn="auto">
              <a:spcAft>
                <a:spcPts val="0"/>
              </a:spcAft>
              <a:buFont typeface="Arial" pitchFamily="34" charset="0"/>
              <a:buChar char="•"/>
              <a:defRPr/>
            </a:pPr>
            <a:r>
              <a:rPr lang="en-CA" sz="2400" dirty="0" smtClean="0"/>
              <a:t>Instrumental attachment</a:t>
            </a:r>
          </a:p>
          <a:p>
            <a:pPr marL="1005840" lvl="2" fontAlgn="auto">
              <a:spcAft>
                <a:spcPts val="0"/>
              </a:spcAft>
              <a:buClr>
                <a:schemeClr val="accent3"/>
              </a:buClr>
              <a:buFont typeface="Arial" pitchFamily="34" charset="0"/>
              <a:buChar char="•"/>
              <a:defRPr/>
            </a:pPr>
            <a:r>
              <a:rPr lang="en-CA" sz="2200" dirty="0" smtClean="0"/>
              <a:t>Spatial proximity of services as personal mobility declines</a:t>
            </a:r>
          </a:p>
          <a:p>
            <a:pPr marL="640080" lvl="1" fontAlgn="auto">
              <a:spcAft>
                <a:spcPts val="0"/>
              </a:spcAft>
              <a:buFont typeface="Arial" pitchFamily="34" charset="0"/>
              <a:buChar char="•"/>
              <a:defRPr/>
            </a:pPr>
            <a:r>
              <a:rPr lang="en-CA" sz="2400" dirty="0" smtClean="0"/>
              <a:t>Affective attachment to place</a:t>
            </a:r>
          </a:p>
          <a:p>
            <a:pPr marL="1005840" lvl="2" fontAlgn="auto">
              <a:spcAft>
                <a:spcPts val="0"/>
              </a:spcAft>
              <a:buClr>
                <a:schemeClr val="accent3"/>
              </a:buClr>
              <a:buFont typeface="Arial" pitchFamily="34" charset="0"/>
              <a:buChar char="•"/>
              <a:defRPr/>
            </a:pPr>
            <a:r>
              <a:rPr lang="en-CA" sz="2200" dirty="0"/>
              <a:t>familiarity: </a:t>
            </a:r>
            <a:r>
              <a:rPr lang="en-CA" sz="2200" dirty="0" smtClean="0"/>
              <a:t>sense </a:t>
            </a:r>
            <a:r>
              <a:rPr lang="en-CA" sz="2200" dirty="0"/>
              <a:t>of </a:t>
            </a:r>
            <a:r>
              <a:rPr lang="en-CA" sz="2200" dirty="0" smtClean="0"/>
              <a:t>security, sense </a:t>
            </a:r>
            <a:r>
              <a:rPr lang="en-CA" sz="2200" dirty="0"/>
              <a:t>of </a:t>
            </a:r>
            <a:r>
              <a:rPr lang="en-CA" sz="2200" dirty="0" smtClean="0"/>
              <a:t>continuity</a:t>
            </a:r>
          </a:p>
          <a:p>
            <a:pPr marL="1005840" lvl="2" fontAlgn="auto">
              <a:spcAft>
                <a:spcPts val="0"/>
              </a:spcAft>
              <a:buClr>
                <a:schemeClr val="accent3"/>
              </a:buClr>
              <a:buFont typeface="Arial" pitchFamily="34" charset="0"/>
              <a:buChar char="•"/>
              <a:defRPr/>
            </a:pPr>
            <a:r>
              <a:rPr lang="en-CA" sz="2200" dirty="0"/>
              <a:t>l</a:t>
            </a:r>
            <a:r>
              <a:rPr lang="en-CA" sz="2200" dirty="0" smtClean="0"/>
              <a:t>ocally-based strong and/or weak social ties</a:t>
            </a:r>
            <a:endParaRPr lang="en-CA" sz="2200" dirty="0"/>
          </a:p>
          <a:p>
            <a:pPr fontAlgn="auto">
              <a:spcAft>
                <a:spcPts val="0"/>
              </a:spcAft>
              <a:buFont typeface="Arial" pitchFamily="34" charset="0"/>
              <a:buChar char="•"/>
              <a:defRPr/>
            </a:pPr>
            <a:endParaRPr lang="en-CA" sz="2800" dirty="0" smtClean="0"/>
          </a:p>
          <a:p>
            <a:pPr fontAlgn="auto">
              <a:spcAft>
                <a:spcPts val="0"/>
              </a:spcAft>
              <a:buFont typeface="Arial" pitchFamily="34" charset="0"/>
              <a:buChar char="•"/>
              <a:defRPr/>
            </a:pPr>
            <a:r>
              <a:rPr lang="en-CA" sz="2800" dirty="0" smtClean="0"/>
              <a:t>But these presumed qualities of neighbourhood for older adults are based on assumption of a </a:t>
            </a:r>
            <a:r>
              <a:rPr lang="en-CA" sz="2800" b="1" u="sng" dirty="0" smtClean="0"/>
              <a:t>stable</a:t>
            </a:r>
            <a:r>
              <a:rPr lang="en-CA" sz="2800" dirty="0" smtClean="0"/>
              <a:t> environment</a:t>
            </a:r>
          </a:p>
          <a:p>
            <a:pPr fontAlgn="auto">
              <a:spcAft>
                <a:spcPts val="0"/>
              </a:spcAft>
              <a:buFont typeface="Arial" pitchFamily="34" charset="0"/>
              <a:buChar char="•"/>
              <a:defRPr/>
            </a:pPr>
            <a:r>
              <a:rPr lang="en-CA" sz="2800" dirty="0" smtClean="0"/>
              <a:t>Research is scarce on impacts of </a:t>
            </a:r>
            <a:r>
              <a:rPr lang="en-CA" sz="2800" b="1" u="sng" dirty="0" smtClean="0"/>
              <a:t>changes</a:t>
            </a:r>
            <a:r>
              <a:rPr lang="en-CA" sz="2800" dirty="0" smtClean="0"/>
              <a:t> in neighbourhood—especially those linked to gentrification</a:t>
            </a:r>
            <a:endParaRPr lang="en-US" baseline="30000" dirty="0" smtClean="0">
              <a:cs typeface="Arial" charset="0"/>
            </a:endParaRPr>
          </a:p>
          <a:p>
            <a:pPr fontAlgn="auto">
              <a:spcAft>
                <a:spcPts val="0"/>
              </a:spcAft>
              <a:buFont typeface="Arial" pitchFamily="34" charset="0"/>
              <a:buChar char="•"/>
              <a:defRPr/>
            </a:pPr>
            <a:endParaRPr lang="en-US" baseline="30000" dirty="0" smtClean="0">
              <a:cs typeface="Arial" charset="0"/>
            </a:endParaRPr>
          </a:p>
          <a:p>
            <a:pPr fontAlgn="auto">
              <a:spcAft>
                <a:spcPts val="0"/>
              </a:spcAft>
              <a:buFont typeface="Arial" pitchFamily="34" charset="0"/>
              <a:buChar char="•"/>
              <a:defRPr/>
            </a:pPr>
            <a:endParaRPr lang="fr-CA" baseline="30000" dirty="0"/>
          </a:p>
          <a:p>
            <a:pPr fontAlgn="auto">
              <a:spcAft>
                <a:spcPts val="0"/>
              </a:spcAft>
              <a:buFont typeface="Arial" pitchFamily="34" charset="0"/>
              <a:buChar char="•"/>
              <a:defRPr/>
            </a:pPr>
            <a:endParaRPr lang="en-US" dirty="0"/>
          </a:p>
        </p:txBody>
      </p:sp>
      <p:sp>
        <p:nvSpPr>
          <p:cNvPr id="15363" name="Espace réservé du numéro de diapositive 5"/>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136BB908-1247-499A-AC8F-833C9F220971}" type="slidenum">
              <a:rPr lang="en-US"/>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fr-CA" dirty="0"/>
              <a:t>Research </a:t>
            </a:r>
            <a:r>
              <a:rPr lang="fr-CA" dirty="0" smtClean="0"/>
              <a:t>questions</a:t>
            </a:r>
            <a:endParaRPr lang="en-US" dirty="0"/>
          </a:p>
        </p:txBody>
      </p:sp>
      <p:sp>
        <p:nvSpPr>
          <p:cNvPr id="17410" name="Rectangle 3"/>
          <p:cNvSpPr>
            <a:spLocks noGrp="1" noChangeArrowheads="1"/>
          </p:cNvSpPr>
          <p:nvPr>
            <p:ph idx="1"/>
          </p:nvPr>
        </p:nvSpPr>
        <p:spPr/>
        <p:txBody>
          <a:bodyPr/>
          <a:lstStyle/>
          <a:p>
            <a:pPr marL="609600" indent="-609600">
              <a:lnSpc>
                <a:spcPct val="90000"/>
              </a:lnSpc>
            </a:pPr>
            <a:r>
              <a:rPr lang="en-CA" sz="2800" smtClean="0"/>
              <a:t>What place does the neighbourhood have in the everyday lives of older residents?</a:t>
            </a:r>
          </a:p>
          <a:p>
            <a:pPr marL="906463" lvl="1" indent="-609600">
              <a:lnSpc>
                <a:spcPct val="90000"/>
              </a:lnSpc>
            </a:pPr>
            <a:r>
              <a:rPr lang="en-CA" sz="2600" smtClean="0"/>
              <a:t>What places do they frequent? </a:t>
            </a:r>
          </a:p>
          <a:p>
            <a:pPr marL="906463" lvl="1" indent="-609600">
              <a:lnSpc>
                <a:spcPct val="90000"/>
              </a:lnSpc>
            </a:pPr>
            <a:r>
              <a:rPr lang="en-CA" sz="2600" smtClean="0"/>
              <a:t>Where are their social networks situated?</a:t>
            </a:r>
          </a:p>
          <a:p>
            <a:pPr marL="906463" lvl="1" indent="-609600">
              <a:lnSpc>
                <a:spcPct val="90000"/>
              </a:lnSpc>
            </a:pPr>
            <a:r>
              <a:rPr lang="en-CA" sz="2600" smtClean="0"/>
              <a:t>What neighbourhood resources and services do they use? </a:t>
            </a:r>
          </a:p>
          <a:p>
            <a:pPr marL="609600" indent="-609600">
              <a:lnSpc>
                <a:spcPct val="90000"/>
              </a:lnSpc>
            </a:pPr>
            <a:r>
              <a:rPr lang="en-CA" sz="2800" smtClean="0"/>
              <a:t>What neighbourhood changes do older residents notice?</a:t>
            </a:r>
          </a:p>
          <a:p>
            <a:pPr marL="609600" indent="-609600">
              <a:lnSpc>
                <a:spcPct val="90000"/>
              </a:lnSpc>
            </a:pPr>
            <a:r>
              <a:rPr lang="en-CA" sz="2800" smtClean="0"/>
              <a:t>How do neighbourhood changes affect older residents’ experiences of social exclusion/inclusion? </a:t>
            </a:r>
            <a:endParaRPr lang="en-US" sz="2800" smtClean="0"/>
          </a:p>
        </p:txBody>
      </p:sp>
      <p:sp>
        <p:nvSpPr>
          <p:cNvPr id="17411" name="Espace réservé du numéro de diapositive 5"/>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1F43D120-EC09-43F2-9A0A-805227E99F51}" type="slidenum">
              <a:rPr lang="en-US"/>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fontAlgn="auto">
              <a:spcAft>
                <a:spcPts val="0"/>
              </a:spcAft>
              <a:defRPr/>
            </a:pPr>
            <a:r>
              <a:rPr lang="en-US" dirty="0" smtClean="0"/>
              <a:t>Our study</a:t>
            </a:r>
            <a:endParaRPr lang="en-US" dirty="0"/>
          </a:p>
        </p:txBody>
      </p:sp>
      <p:sp>
        <p:nvSpPr>
          <p:cNvPr id="8195" name="Rectangle 3"/>
          <p:cNvSpPr>
            <a:spLocks noGrp="1" noChangeArrowheads="1"/>
          </p:cNvSpPr>
          <p:nvPr>
            <p:ph sz="half" idx="2"/>
          </p:nvPr>
        </p:nvSpPr>
        <p:spPr>
          <a:xfrm>
            <a:off x="457200" y="1700213"/>
            <a:ext cx="3657600" cy="4425950"/>
          </a:xfrm>
        </p:spPr>
        <p:txBody>
          <a:bodyPr>
            <a:normAutofit/>
          </a:bodyPr>
          <a:lstStyle/>
          <a:p>
            <a:pPr>
              <a:lnSpc>
                <a:spcPct val="70000"/>
              </a:lnSpc>
            </a:pPr>
            <a:r>
              <a:rPr lang="en-CA" sz="2200" smtClean="0"/>
              <a:t>Older adults’ perspectives on gentrification in four neighbourhoods (</a:t>
            </a:r>
            <a:r>
              <a:rPr lang="en-CA" sz="2200" b="1" smtClean="0"/>
              <a:t>2 in Montreal</a:t>
            </a:r>
            <a:r>
              <a:rPr lang="en-CA" sz="2200" smtClean="0"/>
              <a:t>, 2 in Toulouse):</a:t>
            </a:r>
          </a:p>
          <a:p>
            <a:pPr lvl="1" indent="-246063">
              <a:lnSpc>
                <a:spcPct val="80000"/>
              </a:lnSpc>
              <a:buFont typeface="Wingdings 2" pitchFamily="18" charset="2"/>
              <a:buChar char=""/>
            </a:pPr>
            <a:r>
              <a:rPr lang="en-CA" sz="1700" smtClean="0"/>
              <a:t>Montreal: La Petite-Patrie and Lower NDG (St-Raymond)</a:t>
            </a:r>
          </a:p>
          <a:p>
            <a:pPr lvl="1" indent="-246063">
              <a:lnSpc>
                <a:spcPct val="80000"/>
              </a:lnSpc>
              <a:buFont typeface="Wingdings 2" pitchFamily="18" charset="2"/>
              <a:buChar char=""/>
            </a:pPr>
            <a:r>
              <a:rPr lang="en-CA" sz="1700" smtClean="0"/>
              <a:t>Toulouse: Les Minimes and Marengo</a:t>
            </a:r>
          </a:p>
          <a:p>
            <a:pPr>
              <a:lnSpc>
                <a:spcPct val="80000"/>
              </a:lnSpc>
              <a:buClr>
                <a:srgbClr val="9BBB59"/>
              </a:buClr>
              <a:buFont typeface="Wingdings 2" pitchFamily="18" charset="2"/>
              <a:buChar char=""/>
            </a:pPr>
            <a:r>
              <a:rPr lang="en-CA" sz="2200" smtClean="0"/>
              <a:t>Target population: </a:t>
            </a:r>
          </a:p>
          <a:p>
            <a:pPr lvl="1" indent="-246063">
              <a:lnSpc>
                <a:spcPct val="80000"/>
              </a:lnSpc>
              <a:buFont typeface="Wingdings 2" pitchFamily="18" charset="2"/>
              <a:buChar char=""/>
            </a:pPr>
            <a:r>
              <a:rPr lang="en-CA" sz="1700" smtClean="0"/>
              <a:t>Current and former residents aged 70 and over who are mobile</a:t>
            </a:r>
          </a:p>
          <a:p>
            <a:pPr lvl="1" indent="-246063">
              <a:lnSpc>
                <a:spcPct val="80000"/>
              </a:lnSpc>
              <a:buFont typeface="Wingdings 2" pitchFamily="18" charset="2"/>
              <a:buChar char=""/>
            </a:pPr>
            <a:r>
              <a:rPr lang="en-CA" sz="1700" smtClean="0"/>
              <a:t>Key informants</a:t>
            </a:r>
          </a:p>
          <a:p>
            <a:pPr>
              <a:lnSpc>
                <a:spcPct val="80000"/>
              </a:lnSpc>
              <a:buClr>
                <a:srgbClr val="9BBB59"/>
              </a:buClr>
              <a:buFont typeface="Wingdings 2" pitchFamily="18" charset="2"/>
              <a:buChar char=""/>
            </a:pPr>
            <a:r>
              <a:rPr lang="en-CA" sz="2200" smtClean="0"/>
              <a:t>Semi-structured interviews</a:t>
            </a:r>
          </a:p>
          <a:p>
            <a:pPr lvl="1" indent="-246063">
              <a:lnSpc>
                <a:spcPct val="80000"/>
              </a:lnSpc>
              <a:buClr>
                <a:srgbClr val="9BBB59"/>
              </a:buClr>
              <a:buFont typeface="Wingdings 2" pitchFamily="18" charset="2"/>
              <a:buChar char=""/>
            </a:pPr>
            <a:r>
              <a:rPr lang="en-CA" smtClean="0"/>
              <a:t>fully transcribed and coded (inductive &amp; deductive)</a:t>
            </a:r>
          </a:p>
          <a:p>
            <a:pPr>
              <a:lnSpc>
                <a:spcPct val="70000"/>
              </a:lnSpc>
            </a:pPr>
            <a:endParaRPr lang="en-CA" sz="2200" smtClean="0"/>
          </a:p>
          <a:p>
            <a:pPr>
              <a:lnSpc>
                <a:spcPct val="70000"/>
              </a:lnSpc>
              <a:buFontTx/>
              <a:buNone/>
            </a:pPr>
            <a:endParaRPr lang="en-US" smtClean="0"/>
          </a:p>
        </p:txBody>
      </p:sp>
      <p:sp>
        <p:nvSpPr>
          <p:cNvPr id="20483" name="Espace réservé du texte 3"/>
          <p:cNvSpPr>
            <a:spLocks noGrp="1"/>
          </p:cNvSpPr>
          <p:nvPr>
            <p:ph type="body" sz="quarter" idx="3"/>
          </p:nvPr>
        </p:nvSpPr>
        <p:spPr>
          <a:xfrm>
            <a:off x="4572000" y="1052513"/>
            <a:ext cx="3657600" cy="639762"/>
          </a:xfrm>
        </p:spPr>
        <p:txBody>
          <a:bodyPr/>
          <a:lstStyle/>
          <a:p>
            <a:r>
              <a:rPr lang="en-CA" sz="2800" smtClean="0"/>
              <a:t>Montréal study areas</a:t>
            </a:r>
          </a:p>
        </p:txBody>
      </p:sp>
      <p:pic>
        <p:nvPicPr>
          <p:cNvPr id="20484" name="Espace réservé du contenu 5"/>
          <p:cNvPicPr>
            <a:picLocks noGrp="1" noChangeAspect="1"/>
          </p:cNvPicPr>
          <p:nvPr>
            <p:ph sz="quarter" idx="4"/>
          </p:nvPr>
        </p:nvPicPr>
        <p:blipFill>
          <a:blip r:embed="rId3" cstate="print"/>
          <a:srcRect/>
          <a:stretch>
            <a:fillRect/>
          </a:stretch>
        </p:blipFill>
        <p:spPr>
          <a:xfrm>
            <a:off x="4067175" y="1628775"/>
            <a:ext cx="4119563" cy="3987800"/>
          </a:xfrm>
        </p:spPr>
      </p:pic>
      <p:sp>
        <p:nvSpPr>
          <p:cNvPr id="20485" name="Espace réservé du numéro de diapositive 5"/>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6DAB6E60-0297-4E19-8AA4-A594735563FB}" type="slidenum">
              <a:rPr lang="en-US"/>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fontAlgn="auto">
              <a:spcAft>
                <a:spcPts val="0"/>
              </a:spcAft>
              <a:defRPr/>
            </a:pPr>
            <a:r>
              <a:rPr lang="en-CA" dirty="0" smtClean="0"/>
              <a:t>Participants</a:t>
            </a:r>
          </a:p>
        </p:txBody>
      </p:sp>
      <p:sp>
        <p:nvSpPr>
          <p:cNvPr id="10243" name="Rectangle 3"/>
          <p:cNvSpPr>
            <a:spLocks noGrp="1" noChangeArrowheads="1"/>
          </p:cNvSpPr>
          <p:nvPr>
            <p:ph idx="1"/>
          </p:nvPr>
        </p:nvSpPr>
        <p:spPr>
          <a:xfrm>
            <a:off x="468313" y="1341438"/>
            <a:ext cx="7620000" cy="4800600"/>
          </a:xfrm>
        </p:spPr>
        <p:txBody>
          <a:bodyPr rtlCol="0">
            <a:normAutofit fontScale="92500" lnSpcReduction="10000"/>
          </a:bodyPr>
          <a:lstStyle/>
          <a:p>
            <a:pPr fontAlgn="auto">
              <a:spcAft>
                <a:spcPts val="0"/>
              </a:spcAft>
              <a:buFont typeface="Arial" pitchFamily="34" charset="0"/>
              <a:buChar char="•"/>
              <a:defRPr/>
            </a:pPr>
            <a:r>
              <a:rPr lang="fr-CA" dirty="0" smtClean="0"/>
              <a:t> </a:t>
            </a:r>
            <a:r>
              <a:rPr lang="fr-CA" sz="2600" dirty="0" smtClean="0"/>
              <a:t>Petite-Patrie: N = </a:t>
            </a:r>
            <a:r>
              <a:rPr lang="en-CA" sz="2600" dirty="0" smtClean="0"/>
              <a:t>18</a:t>
            </a:r>
          </a:p>
          <a:p>
            <a:pPr marL="640080" lvl="1" fontAlgn="auto">
              <a:spcAft>
                <a:spcPts val="0"/>
              </a:spcAft>
              <a:buFont typeface="Arial" pitchFamily="34" charset="0"/>
              <a:buChar char="•"/>
              <a:defRPr/>
            </a:pPr>
            <a:r>
              <a:rPr lang="en-CA" sz="1900" dirty="0" smtClean="0"/>
              <a:t>Age : 68 to 89 </a:t>
            </a:r>
          </a:p>
          <a:p>
            <a:pPr marL="640080" lvl="1" fontAlgn="auto">
              <a:spcAft>
                <a:spcPts val="0"/>
              </a:spcAft>
              <a:buFont typeface="Arial" pitchFamily="34" charset="0"/>
              <a:buChar char="•"/>
              <a:defRPr/>
            </a:pPr>
            <a:r>
              <a:rPr lang="en-CA" sz="1900" dirty="0" smtClean="0"/>
              <a:t>13 women;  5 men</a:t>
            </a:r>
          </a:p>
          <a:p>
            <a:pPr marL="640080" lvl="1" fontAlgn="auto">
              <a:spcAft>
                <a:spcPts val="0"/>
              </a:spcAft>
              <a:buFont typeface="Arial" pitchFamily="34" charset="0"/>
              <a:buChar char="•"/>
              <a:defRPr/>
            </a:pPr>
            <a:r>
              <a:rPr lang="en-CA" sz="1900" dirty="0" smtClean="0"/>
              <a:t>13 current residents; 5 former residents</a:t>
            </a:r>
          </a:p>
          <a:p>
            <a:pPr marL="640080" lvl="1" fontAlgn="auto">
              <a:spcAft>
                <a:spcPts val="0"/>
              </a:spcAft>
              <a:buFont typeface="Arial" pitchFamily="34" charset="0"/>
              <a:buChar char="•"/>
              <a:defRPr/>
            </a:pPr>
            <a:r>
              <a:rPr lang="en-CA" sz="1900" dirty="0" smtClean="0"/>
              <a:t>12 French speaking; 6 Italian speaking</a:t>
            </a:r>
          </a:p>
          <a:p>
            <a:pPr marL="640080" lvl="1" fontAlgn="auto">
              <a:spcAft>
                <a:spcPts val="0"/>
              </a:spcAft>
              <a:buFont typeface="Arial" pitchFamily="34" charset="0"/>
              <a:buChar char="•"/>
              <a:defRPr/>
            </a:pPr>
            <a:r>
              <a:rPr lang="en-CA" sz="1900" dirty="0" smtClean="0"/>
              <a:t>13 renters (4 LCH); 5 home owners (all Italian speaking)</a:t>
            </a:r>
          </a:p>
          <a:p>
            <a:pPr fontAlgn="auto">
              <a:spcAft>
                <a:spcPts val="0"/>
              </a:spcAft>
              <a:buFont typeface="Arial" pitchFamily="34" charset="0"/>
              <a:buChar char="•"/>
              <a:defRPr/>
            </a:pPr>
            <a:r>
              <a:rPr lang="en-CA" sz="2600" dirty="0" smtClean="0"/>
              <a:t>Lower NDG: N = 12</a:t>
            </a:r>
          </a:p>
          <a:p>
            <a:pPr marL="640080" lvl="1" fontAlgn="auto">
              <a:spcAft>
                <a:spcPts val="0"/>
              </a:spcAft>
              <a:buFont typeface="Arial" pitchFamily="34" charset="0"/>
              <a:buChar char="•"/>
              <a:defRPr/>
            </a:pPr>
            <a:r>
              <a:rPr lang="en-CA" sz="1900" dirty="0"/>
              <a:t>Age: 70 to 95 </a:t>
            </a:r>
          </a:p>
          <a:p>
            <a:pPr marL="640080" lvl="1" fontAlgn="auto">
              <a:spcAft>
                <a:spcPts val="0"/>
              </a:spcAft>
              <a:buFont typeface="Arial" pitchFamily="34" charset="0"/>
              <a:buChar char="•"/>
              <a:defRPr/>
            </a:pPr>
            <a:r>
              <a:rPr lang="en-CA" sz="1900" dirty="0"/>
              <a:t>7 women; 5 men</a:t>
            </a:r>
          </a:p>
          <a:p>
            <a:pPr marL="640080" lvl="1" fontAlgn="auto">
              <a:spcAft>
                <a:spcPts val="0"/>
              </a:spcAft>
              <a:buFont typeface="Arial" pitchFamily="34" charset="0"/>
              <a:buChar char="•"/>
              <a:defRPr/>
            </a:pPr>
            <a:r>
              <a:rPr lang="en-CA" sz="1900" dirty="0"/>
              <a:t>11 current </a:t>
            </a:r>
            <a:r>
              <a:rPr lang="en-CA" sz="1900" dirty="0" smtClean="0"/>
              <a:t>residents; </a:t>
            </a:r>
            <a:r>
              <a:rPr lang="en-CA" sz="1900" dirty="0"/>
              <a:t>1 </a:t>
            </a:r>
            <a:r>
              <a:rPr lang="en-CA" sz="1900" dirty="0" smtClean="0"/>
              <a:t>former resident</a:t>
            </a:r>
            <a:endParaRPr lang="en-CA" sz="1900" dirty="0"/>
          </a:p>
          <a:p>
            <a:pPr marL="640080" lvl="1" fontAlgn="auto">
              <a:spcAft>
                <a:spcPts val="0"/>
              </a:spcAft>
              <a:buFont typeface="Arial" pitchFamily="34" charset="0"/>
              <a:buChar char="•"/>
              <a:defRPr/>
            </a:pPr>
            <a:r>
              <a:rPr lang="en-CA" sz="1900" dirty="0"/>
              <a:t>7 English speaking; 5 Italian speaking </a:t>
            </a:r>
          </a:p>
          <a:p>
            <a:pPr marL="640080" lvl="1" fontAlgn="auto">
              <a:spcAft>
                <a:spcPts val="0"/>
              </a:spcAft>
              <a:buFont typeface="Arial" pitchFamily="34" charset="0"/>
              <a:buChar char="•"/>
              <a:defRPr/>
            </a:pPr>
            <a:r>
              <a:rPr lang="en-CA" sz="1900" dirty="0"/>
              <a:t>3 renters; 9 home </a:t>
            </a:r>
            <a:r>
              <a:rPr lang="en-CA" sz="1900" dirty="0" smtClean="0"/>
              <a:t>owners</a:t>
            </a:r>
            <a:endParaRPr lang="en-CA" sz="2200" dirty="0" smtClean="0"/>
          </a:p>
          <a:p>
            <a:pPr fontAlgn="auto">
              <a:spcAft>
                <a:spcPts val="0"/>
              </a:spcAft>
              <a:buFont typeface="Arial" pitchFamily="34" charset="0"/>
              <a:buChar char="•"/>
              <a:defRPr/>
            </a:pPr>
            <a:r>
              <a:rPr lang="en-CA" sz="2600" dirty="0" smtClean="0"/>
              <a:t>10 key informants </a:t>
            </a:r>
          </a:p>
          <a:p>
            <a:pPr marL="640080" lvl="1" fontAlgn="auto">
              <a:spcAft>
                <a:spcPts val="0"/>
              </a:spcAft>
              <a:buFont typeface="Arial" pitchFamily="34" charset="0"/>
              <a:buChar char="•"/>
              <a:defRPr/>
            </a:pPr>
            <a:r>
              <a:rPr lang="en-CA" sz="1900" dirty="0" smtClean="0"/>
              <a:t>6 in </a:t>
            </a:r>
            <a:r>
              <a:rPr lang="en-CA" sz="1900" dirty="0"/>
              <a:t>La Petite-</a:t>
            </a:r>
            <a:r>
              <a:rPr lang="en-CA" sz="1900" dirty="0" err="1"/>
              <a:t>Patrie</a:t>
            </a:r>
            <a:r>
              <a:rPr lang="en-CA" sz="1900" dirty="0"/>
              <a:t> and </a:t>
            </a:r>
            <a:r>
              <a:rPr lang="en-CA" sz="1900" dirty="0" smtClean="0"/>
              <a:t>4 in </a:t>
            </a:r>
            <a:r>
              <a:rPr lang="en-CA" sz="1900" dirty="0"/>
              <a:t>Lower </a:t>
            </a:r>
            <a:r>
              <a:rPr lang="en-CA" sz="1900" dirty="0" smtClean="0"/>
              <a:t>NDG </a:t>
            </a:r>
            <a:br>
              <a:rPr lang="en-CA" sz="1900" dirty="0" smtClean="0"/>
            </a:br>
            <a:r>
              <a:rPr lang="en-CA" sz="1900" dirty="0" smtClean="0"/>
              <a:t>municipal </a:t>
            </a:r>
            <a:r>
              <a:rPr lang="en-CA" sz="1900" dirty="0"/>
              <a:t>councillor, priest, community workers, etc.) </a:t>
            </a:r>
            <a:endParaRPr lang="en-CA" sz="1900" dirty="0" smtClean="0"/>
          </a:p>
          <a:p>
            <a:pPr marL="411480" lvl="1" indent="0" fontAlgn="auto">
              <a:spcAft>
                <a:spcPts val="0"/>
              </a:spcAft>
              <a:buFont typeface="Arial" pitchFamily="34" charset="0"/>
              <a:buNone/>
              <a:defRPr/>
            </a:pPr>
            <a:endParaRPr lang="en-CA" sz="1800" dirty="0" smtClean="0"/>
          </a:p>
          <a:p>
            <a:pPr marL="640080" lvl="1" fontAlgn="auto">
              <a:spcAft>
                <a:spcPts val="0"/>
              </a:spcAft>
              <a:buFont typeface="Arial" pitchFamily="34" charset="0"/>
              <a:buChar char="•"/>
              <a:defRPr/>
            </a:pPr>
            <a:endParaRPr lang="en-CA" sz="1800" dirty="0" smtClean="0"/>
          </a:p>
          <a:p>
            <a:pPr fontAlgn="auto">
              <a:spcAft>
                <a:spcPts val="0"/>
              </a:spcAft>
              <a:buFont typeface="Arial" pitchFamily="34" charset="0"/>
              <a:buChar char="•"/>
              <a:defRPr/>
            </a:pPr>
            <a:endParaRPr lang="fr-CA" sz="1800" dirty="0" smtClean="0"/>
          </a:p>
        </p:txBody>
      </p:sp>
      <p:sp>
        <p:nvSpPr>
          <p:cNvPr id="22531" name="Espace réservé du numéro de diapositive 3"/>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59481931-579D-44C5-8A1D-234E66F4E193}" type="slidenum">
              <a:rPr lang="en-US"/>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fontAlgn="auto">
              <a:spcAft>
                <a:spcPts val="0"/>
              </a:spcAft>
              <a:defRPr/>
            </a:pPr>
            <a:r>
              <a:rPr lang="en-CA" dirty="0" smtClean="0"/>
              <a:t>The Petite-</a:t>
            </a:r>
            <a:r>
              <a:rPr lang="en-CA" dirty="0" err="1" smtClean="0"/>
              <a:t>Patrie</a:t>
            </a:r>
            <a:r>
              <a:rPr lang="en-CA" dirty="0" smtClean="0"/>
              <a:t> neighbourhood</a:t>
            </a:r>
            <a:endParaRPr lang="en-CA" dirty="0"/>
          </a:p>
        </p:txBody>
      </p:sp>
      <p:sp>
        <p:nvSpPr>
          <p:cNvPr id="24578" name="Espace réservé du contenu 2"/>
          <p:cNvSpPr>
            <a:spLocks noGrp="1"/>
          </p:cNvSpPr>
          <p:nvPr>
            <p:ph idx="1"/>
          </p:nvPr>
        </p:nvSpPr>
        <p:spPr>
          <a:xfrm>
            <a:off x="395288" y="1557338"/>
            <a:ext cx="7599362" cy="4895850"/>
          </a:xfrm>
        </p:spPr>
        <p:txBody>
          <a:bodyPr/>
          <a:lstStyle/>
          <a:p>
            <a:r>
              <a:rPr lang="en-CA" sz="2400" dirty="0" smtClean="0"/>
              <a:t>Early C20; 5 km from downtown, 2 subway lines</a:t>
            </a:r>
          </a:p>
          <a:p>
            <a:r>
              <a:rPr lang="en-CA" sz="2400" dirty="0" smtClean="0"/>
              <a:t>Working-class French-Canadian, Italian minority –founding neighbourhood of Italian immigration to </a:t>
            </a:r>
            <a:r>
              <a:rPr lang="en-CA" sz="2400" dirty="0" err="1" smtClean="0"/>
              <a:t>Mtl</a:t>
            </a:r>
            <a:endParaRPr lang="en-CA" sz="2400" dirty="0" smtClean="0"/>
          </a:p>
          <a:p>
            <a:r>
              <a:rPr lang="en-CA" sz="2400" dirty="0" smtClean="0"/>
              <a:t>Major attractions: Jean-Talon Market, Little Italy</a:t>
            </a:r>
          </a:p>
          <a:p>
            <a:r>
              <a:rPr lang="en-CA" sz="2400" dirty="0" smtClean="0"/>
              <a:t>Re-branding - Little Italy (shopping destination, fine foods…) by local state and business actors including Italian community</a:t>
            </a:r>
          </a:p>
          <a:p>
            <a:r>
              <a:rPr lang="en-CA" sz="2400" dirty="0" smtClean="0"/>
              <a:t>Recent gentrification</a:t>
            </a:r>
          </a:p>
          <a:p>
            <a:pPr lvl="1"/>
            <a:r>
              <a:rPr lang="en-CA" dirty="0" smtClean="0"/>
              <a:t>overspill from adjacent areas, sharp increase in property values and rents, arrival of a younger, highly educated population</a:t>
            </a:r>
          </a:p>
          <a:p>
            <a:r>
              <a:rPr lang="en-CA" sz="2400" dirty="0" smtClean="0"/>
              <a:t>Slight </a:t>
            </a:r>
            <a:r>
              <a:rPr lang="en-CA" sz="2400" i="1" dirty="0" smtClean="0"/>
              <a:t>decrease</a:t>
            </a:r>
            <a:r>
              <a:rPr lang="en-CA" sz="2400" dirty="0" smtClean="0"/>
              <a:t> in visible minority population 1996-2006</a:t>
            </a:r>
          </a:p>
        </p:txBody>
      </p:sp>
      <p:sp>
        <p:nvSpPr>
          <p:cNvPr id="24579" name="Espace réservé du numéro de diapositive 3"/>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9FCC0973-EA61-48C3-BD82-CD9D5AF39D44}" type="slidenum">
              <a:rPr lang="en-US"/>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p:cNvSpPr>
            <a:spLocks noGrp="1"/>
          </p:cNvSpPr>
          <p:nvPr>
            <p:ph type="title"/>
          </p:nvPr>
        </p:nvSpPr>
        <p:spPr/>
        <p:txBody>
          <a:bodyPr/>
          <a:lstStyle/>
          <a:p>
            <a:pPr fontAlgn="auto">
              <a:spcAft>
                <a:spcPts val="0"/>
              </a:spcAft>
              <a:defRPr/>
            </a:pPr>
            <a:r>
              <a:rPr lang="en-US" sz="4000" dirty="0" smtClean="0"/>
              <a:t>La Petite-</a:t>
            </a:r>
            <a:r>
              <a:rPr lang="en-US" sz="4000" dirty="0" err="1" smtClean="0"/>
              <a:t>Patrie</a:t>
            </a:r>
            <a:r>
              <a:rPr lang="en-US" sz="4000" dirty="0" smtClean="0"/>
              <a:t>: transformation of significant local spaces</a:t>
            </a:r>
          </a:p>
        </p:txBody>
      </p:sp>
      <p:pic>
        <p:nvPicPr>
          <p:cNvPr id="26626" name="Espace réservé du contenu 5" descr="DSC03095.JPG"/>
          <p:cNvPicPr>
            <a:picLocks noGrp="1"/>
          </p:cNvPicPr>
          <p:nvPr>
            <p:ph idx="1"/>
          </p:nvPr>
        </p:nvPicPr>
        <p:blipFill>
          <a:blip r:embed="rId3" cstate="print"/>
          <a:srcRect/>
          <a:stretch>
            <a:fillRect/>
          </a:stretch>
        </p:blipFill>
        <p:spPr>
          <a:xfrm>
            <a:off x="323850" y="1989138"/>
            <a:ext cx="3819525" cy="3154362"/>
          </a:xfrm>
        </p:spPr>
      </p:pic>
      <p:sp>
        <p:nvSpPr>
          <p:cNvPr id="26627" name="Espace réservé du numéro de diapositive 8"/>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2BB7D11A-F5DB-4F76-8AEA-773388A8F63E}" type="slidenum">
              <a:rPr lang="en-US"/>
              <a:pPr/>
              <a:t>7</a:t>
            </a:fld>
            <a:endParaRPr lang="en-US"/>
          </a:p>
        </p:txBody>
      </p:sp>
      <p:pic>
        <p:nvPicPr>
          <p:cNvPr id="26628" name="Image 4" descr="DSC02616-CAGproc Fig2"/>
          <p:cNvPicPr>
            <a:picLocks noChangeAspect="1" noChangeArrowheads="1"/>
          </p:cNvPicPr>
          <p:nvPr/>
        </p:nvPicPr>
        <p:blipFill>
          <a:blip r:embed="rId4" cstate="print"/>
          <a:srcRect/>
          <a:stretch>
            <a:fillRect/>
          </a:stretch>
        </p:blipFill>
        <p:spPr bwMode="auto">
          <a:xfrm>
            <a:off x="4427538" y="1839913"/>
            <a:ext cx="3857625" cy="3375025"/>
          </a:xfrm>
          <a:prstGeom prst="rect">
            <a:avLst/>
          </a:prstGeom>
          <a:noFill/>
          <a:ln w="9525">
            <a:noFill/>
            <a:miter lim="800000"/>
            <a:headEnd/>
            <a:tailEnd/>
          </a:ln>
        </p:spPr>
      </p:pic>
      <p:sp>
        <p:nvSpPr>
          <p:cNvPr id="7" name="ZoneTexte 6"/>
          <p:cNvSpPr txBox="1"/>
          <p:nvPr/>
        </p:nvSpPr>
        <p:spPr>
          <a:xfrm>
            <a:off x="755650" y="5381625"/>
            <a:ext cx="3024188" cy="1169988"/>
          </a:xfrm>
          <a:prstGeom prst="rect">
            <a:avLst/>
          </a:prstGeom>
          <a:noFill/>
        </p:spPr>
        <p:txBody>
          <a:bodyPr>
            <a:spAutoFit/>
          </a:bodyPr>
          <a:lstStyle/>
          <a:p>
            <a:pPr>
              <a:defRPr/>
            </a:pPr>
            <a:r>
              <a:rPr lang="fr-CA" dirty="0">
                <a:latin typeface="+mn-lt"/>
              </a:rPr>
              <a:t>Saint-Jean de la Croix Church </a:t>
            </a:r>
            <a:r>
              <a:rPr lang="fr-CA" dirty="0" err="1">
                <a:latin typeface="+mn-lt"/>
              </a:rPr>
              <a:t>transformed</a:t>
            </a:r>
            <a:r>
              <a:rPr lang="fr-CA" dirty="0">
                <a:latin typeface="+mn-lt"/>
              </a:rPr>
              <a:t> </a:t>
            </a:r>
            <a:r>
              <a:rPr lang="fr-CA" dirty="0" err="1">
                <a:latin typeface="+mn-lt"/>
              </a:rPr>
              <a:t>into</a:t>
            </a:r>
            <a:r>
              <a:rPr lang="fr-CA" dirty="0">
                <a:latin typeface="+mn-lt"/>
              </a:rPr>
              <a:t> </a:t>
            </a:r>
            <a:r>
              <a:rPr lang="fr-CA" dirty="0" err="1">
                <a:latin typeface="+mn-lt"/>
              </a:rPr>
              <a:t>luxurious</a:t>
            </a:r>
            <a:r>
              <a:rPr lang="fr-CA" dirty="0">
                <a:latin typeface="+mn-lt"/>
              </a:rPr>
              <a:t> condos </a:t>
            </a:r>
            <a:r>
              <a:rPr lang="fr-CA" sz="1600" i="1" dirty="0">
                <a:latin typeface="+mn-lt"/>
              </a:rPr>
              <a:t>(photo: Paula </a:t>
            </a:r>
            <a:r>
              <a:rPr lang="fr-CA" sz="1600" i="1" dirty="0" err="1">
                <a:latin typeface="+mn-lt"/>
              </a:rPr>
              <a:t>Negron-Poblete</a:t>
            </a:r>
            <a:r>
              <a:rPr lang="fr-CA" sz="1600" i="1" dirty="0">
                <a:latin typeface="+mn-lt"/>
              </a:rPr>
              <a:t>, 2011)</a:t>
            </a:r>
            <a:endParaRPr lang="fr-FR" i="1" dirty="0">
              <a:latin typeface="+mn-lt"/>
            </a:endParaRPr>
          </a:p>
        </p:txBody>
      </p:sp>
      <p:sp>
        <p:nvSpPr>
          <p:cNvPr id="8" name="ZoneTexte 7"/>
          <p:cNvSpPr txBox="1"/>
          <p:nvPr/>
        </p:nvSpPr>
        <p:spPr>
          <a:xfrm>
            <a:off x="4860032" y="5373688"/>
            <a:ext cx="3240360" cy="923330"/>
          </a:xfrm>
          <a:prstGeom prst="rect">
            <a:avLst/>
          </a:prstGeom>
          <a:noFill/>
        </p:spPr>
        <p:txBody>
          <a:bodyPr wrap="square">
            <a:spAutoFit/>
          </a:bodyPr>
          <a:lstStyle/>
          <a:p>
            <a:pPr>
              <a:defRPr/>
            </a:pPr>
            <a:r>
              <a:rPr lang="fr-CA" dirty="0">
                <a:latin typeface="+mn-lt"/>
              </a:rPr>
              <a:t>One of </a:t>
            </a:r>
            <a:r>
              <a:rPr lang="fr-CA" dirty="0" err="1" smtClean="0">
                <a:latin typeface="+mn-lt"/>
              </a:rPr>
              <a:t>several</a:t>
            </a:r>
            <a:r>
              <a:rPr lang="fr-CA" dirty="0" smtClean="0">
                <a:latin typeface="+mn-lt"/>
              </a:rPr>
              <a:t> </a:t>
            </a:r>
            <a:r>
              <a:rPr lang="fr-CA" dirty="0" err="1">
                <a:latin typeface="+mn-lt"/>
              </a:rPr>
              <a:t>trendy</a:t>
            </a:r>
            <a:r>
              <a:rPr lang="fr-CA" dirty="0">
                <a:latin typeface="+mn-lt"/>
              </a:rPr>
              <a:t> cafés </a:t>
            </a:r>
            <a:r>
              <a:rPr lang="fr-CA" dirty="0" err="1" smtClean="0">
                <a:latin typeface="+mn-lt"/>
              </a:rPr>
              <a:t>adjoining</a:t>
            </a:r>
            <a:r>
              <a:rPr lang="fr-CA" dirty="0" smtClean="0">
                <a:latin typeface="+mn-lt"/>
              </a:rPr>
              <a:t> </a:t>
            </a:r>
            <a:r>
              <a:rPr lang="fr-CA" dirty="0">
                <a:latin typeface="+mn-lt"/>
              </a:rPr>
              <a:t>the Jean-Talon </a:t>
            </a:r>
            <a:r>
              <a:rPr lang="fr-CA" dirty="0" err="1">
                <a:latin typeface="+mn-lt"/>
              </a:rPr>
              <a:t>market</a:t>
            </a:r>
            <a:r>
              <a:rPr lang="fr-CA" dirty="0">
                <a:latin typeface="+mn-lt"/>
              </a:rPr>
              <a:t> </a:t>
            </a:r>
            <a:r>
              <a:rPr lang="fr-CA" sz="1600" i="1" dirty="0">
                <a:latin typeface="+mn-lt"/>
              </a:rPr>
              <a:t>(photo: </a:t>
            </a:r>
            <a:r>
              <a:rPr lang="fr-CA" sz="1600" i="1" dirty="0" smtClean="0">
                <a:latin typeface="+mn-lt"/>
              </a:rPr>
              <a:t>Damaris </a:t>
            </a:r>
            <a:r>
              <a:rPr lang="fr-CA" sz="1600" i="1" dirty="0">
                <a:latin typeface="+mn-lt"/>
              </a:rPr>
              <a:t>Rose, 2009)</a:t>
            </a:r>
            <a:endParaRPr lang="fr-FR" i="1" dirty="0">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57188" y="285750"/>
            <a:ext cx="8229600" cy="1143000"/>
          </a:xfrm>
        </p:spPr>
        <p:txBody>
          <a:bodyPr/>
          <a:lstStyle/>
          <a:p>
            <a:pPr fontAlgn="auto">
              <a:spcAft>
                <a:spcPts val="0"/>
              </a:spcAft>
              <a:defRPr/>
            </a:pPr>
            <a:r>
              <a:rPr lang="en-CA" dirty="0" smtClean="0"/>
              <a:t>Perceived changes in P-P (1) </a:t>
            </a:r>
          </a:p>
        </p:txBody>
      </p:sp>
      <p:sp>
        <p:nvSpPr>
          <p:cNvPr id="44035" name="Rectangle 3"/>
          <p:cNvSpPr>
            <a:spLocks noGrp="1" noChangeArrowheads="1"/>
          </p:cNvSpPr>
          <p:nvPr>
            <p:ph idx="1"/>
          </p:nvPr>
        </p:nvSpPr>
        <p:spPr>
          <a:xfrm>
            <a:off x="539750" y="1196975"/>
            <a:ext cx="7345363" cy="5472385"/>
          </a:xfrm>
        </p:spPr>
        <p:txBody>
          <a:bodyPr rtlCol="0">
            <a:normAutofit/>
          </a:bodyPr>
          <a:lstStyle/>
          <a:p>
            <a:pPr indent="-342900" fontAlgn="auto">
              <a:spcAft>
                <a:spcPts val="0"/>
              </a:spcAft>
              <a:defRPr/>
            </a:pPr>
            <a:r>
              <a:rPr lang="en-CA" dirty="0" smtClean="0"/>
              <a:t>Perception </a:t>
            </a:r>
            <a:r>
              <a:rPr lang="en-CA" dirty="0"/>
              <a:t>of influx of new immigrants (Latin-American, Haitian), leading to strong sense of  strangeness:</a:t>
            </a:r>
            <a:endParaRPr lang="fr-CA" dirty="0"/>
          </a:p>
          <a:p>
            <a:pPr marL="582930" lvl="1" indent="-285750" fontAlgn="auto">
              <a:spcAft>
                <a:spcPts val="0"/>
              </a:spcAft>
              <a:defRPr/>
            </a:pPr>
            <a:r>
              <a:rPr lang="en-CA" i="1" dirty="0" smtClean="0"/>
              <a:t>“You </a:t>
            </a:r>
            <a:r>
              <a:rPr lang="en-CA" i="1" dirty="0"/>
              <a:t>have to go to McDonald’s to see that! We don’t feel at home!”</a:t>
            </a:r>
            <a:r>
              <a:rPr lang="en-CA" dirty="0"/>
              <a:t> (F, 79, renter)</a:t>
            </a:r>
          </a:p>
          <a:p>
            <a:pPr indent="-342900" fontAlgn="auto">
              <a:spcAft>
                <a:spcPts val="0"/>
              </a:spcAft>
              <a:defRPr/>
            </a:pPr>
            <a:r>
              <a:rPr lang="en-CA" dirty="0"/>
              <a:t>Although some older residents perceive changes that we as researchers (and our key informants) would see as signs of gentrification…</a:t>
            </a:r>
          </a:p>
          <a:p>
            <a:pPr marL="736092" lvl="1" indent="-342900" fontAlgn="auto">
              <a:spcAft>
                <a:spcPts val="0"/>
              </a:spcAft>
              <a:defRPr/>
            </a:pPr>
            <a:r>
              <a:rPr lang="en-CA" dirty="0"/>
              <a:t>Increase in housing costs</a:t>
            </a:r>
          </a:p>
          <a:p>
            <a:pPr marL="736092" lvl="1" indent="-342900" fontAlgn="auto">
              <a:spcAft>
                <a:spcPts val="0"/>
              </a:spcAft>
              <a:defRPr/>
            </a:pPr>
            <a:r>
              <a:rPr lang="en-CA" dirty="0"/>
              <a:t>New condos</a:t>
            </a:r>
          </a:p>
          <a:p>
            <a:pPr marL="736092" lvl="1" indent="-342900" fontAlgn="auto">
              <a:spcAft>
                <a:spcPts val="0"/>
              </a:spcAft>
              <a:defRPr/>
            </a:pPr>
            <a:r>
              <a:rPr lang="en-CA" dirty="0"/>
              <a:t>Revamping of  a commercial street and public market</a:t>
            </a:r>
          </a:p>
          <a:p>
            <a:pPr marL="736092" lvl="1" indent="-342900" fontAlgn="auto">
              <a:spcAft>
                <a:spcPts val="0"/>
              </a:spcAft>
              <a:defRPr/>
            </a:pPr>
            <a:r>
              <a:rPr lang="en-CA" dirty="0"/>
              <a:t>New stores and trendy boutiques</a:t>
            </a:r>
          </a:p>
          <a:p>
            <a:pPr marL="438912" indent="-342900" fontAlgn="auto">
              <a:spcAft>
                <a:spcPts val="0"/>
              </a:spcAft>
              <a:defRPr/>
            </a:pPr>
            <a:r>
              <a:rPr lang="en-CA" dirty="0"/>
              <a:t> …few of the study participants note the arrival of a younger, wealthier population</a:t>
            </a:r>
          </a:p>
        </p:txBody>
      </p:sp>
      <p:sp>
        <p:nvSpPr>
          <p:cNvPr id="29699" name="Espace réservé du numéro de diapositive 3"/>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25370E5D-B653-41B2-97EB-2201FE6B6160}" type="slidenum">
              <a:rPr lang="en-US"/>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fontAlgn="auto">
              <a:spcAft>
                <a:spcPts val="0"/>
              </a:spcAft>
              <a:defRPr/>
            </a:pPr>
            <a:r>
              <a:rPr lang="en-CA" dirty="0" smtClean="0"/>
              <a:t>Perceived changes in P-P(2)</a:t>
            </a:r>
          </a:p>
        </p:txBody>
      </p:sp>
      <p:sp>
        <p:nvSpPr>
          <p:cNvPr id="31746" name="Rectangle 3"/>
          <p:cNvSpPr>
            <a:spLocks noGrp="1" noChangeArrowheads="1"/>
          </p:cNvSpPr>
          <p:nvPr>
            <p:ph idx="1"/>
          </p:nvPr>
        </p:nvSpPr>
        <p:spPr>
          <a:xfrm>
            <a:off x="323850" y="1341438"/>
            <a:ext cx="7661275" cy="4616450"/>
          </a:xfrm>
        </p:spPr>
        <p:txBody>
          <a:bodyPr/>
          <a:lstStyle/>
          <a:p>
            <a:pPr>
              <a:lnSpc>
                <a:spcPct val="90000"/>
              </a:lnSpc>
            </a:pPr>
            <a:r>
              <a:rPr lang="en-CA" sz="2800" dirty="0" smtClean="0"/>
              <a:t>The disappearance of most Golden Age clubs and bingo halls is an unfortunate change for some :</a:t>
            </a:r>
          </a:p>
          <a:p>
            <a:pPr lvl="1">
              <a:lnSpc>
                <a:spcPct val="90000"/>
              </a:lnSpc>
            </a:pPr>
            <a:r>
              <a:rPr lang="en-CA" sz="2400" dirty="0" smtClean="0"/>
              <a:t>“</a:t>
            </a:r>
            <a:r>
              <a:rPr lang="en-CA" sz="2400" i="1" dirty="0" smtClean="0"/>
              <a:t>It made me mad, because it was the only pleasure we had. You know, seniors don’t go to bars. I don’t drink. Since it’s closed: “Stay home!” And we stay home […] It’s like for seniors… you’re too old, so wait to die and that’s it!” (F, 77, French-Canadian, renter)</a:t>
            </a:r>
          </a:p>
          <a:p>
            <a:pPr lvl="1">
              <a:lnSpc>
                <a:spcPct val="90000"/>
              </a:lnSpc>
            </a:pPr>
            <a:r>
              <a:rPr lang="en-CA" sz="2400" dirty="0" smtClean="0"/>
              <a:t>These closures due to decline of the French-Canadian Catholic church plus changing demographics—lack of new volunteers</a:t>
            </a:r>
          </a:p>
          <a:p>
            <a:pPr>
              <a:lnSpc>
                <a:spcPct val="90000"/>
              </a:lnSpc>
            </a:pPr>
            <a:r>
              <a:rPr lang="en-CA" sz="2600" dirty="0" smtClean="0"/>
              <a:t>The Italian Golden Age club has survived…</a:t>
            </a:r>
          </a:p>
        </p:txBody>
      </p:sp>
      <p:sp>
        <p:nvSpPr>
          <p:cNvPr id="31747" name="Espace réservé du numéro de diapositive 3"/>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E6A63284-7333-4298-A2E7-D8BAD8425022}" type="slidenum">
              <a:rPr lang="en-US"/>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nvPr>
        </p:nvSpPr>
        <p:spPr/>
        <p:txBody>
          <a:bodyPr/>
          <a:lstStyle/>
          <a:p>
            <a:pPr fontAlgn="auto">
              <a:spcAft>
                <a:spcPts val="0"/>
              </a:spcAft>
              <a:defRPr/>
            </a:pPr>
            <a:r>
              <a:rPr lang="en-CA" dirty="0" smtClean="0"/>
              <a:t>Perceived changes in P-P (3)</a:t>
            </a:r>
          </a:p>
        </p:txBody>
      </p:sp>
      <p:sp>
        <p:nvSpPr>
          <p:cNvPr id="33794" name="Espace réservé du contenu 2"/>
          <p:cNvSpPr>
            <a:spLocks noGrp="1"/>
          </p:cNvSpPr>
          <p:nvPr>
            <p:ph idx="1"/>
          </p:nvPr>
        </p:nvSpPr>
        <p:spPr>
          <a:xfrm>
            <a:off x="457200" y="1557338"/>
            <a:ext cx="7138988" cy="4967287"/>
          </a:xfrm>
        </p:spPr>
        <p:txBody>
          <a:bodyPr/>
          <a:lstStyle/>
          <a:p>
            <a:r>
              <a:rPr lang="en-CA" sz="2800" dirty="0" smtClean="0"/>
              <a:t>Changes more appreciated by Italian participants</a:t>
            </a:r>
          </a:p>
          <a:p>
            <a:pPr lvl="1"/>
            <a:r>
              <a:rPr lang="en-CA" sz="2400" dirty="0" smtClean="0"/>
              <a:t>Community preserved its institutions, social and cultural spaces </a:t>
            </a:r>
          </a:p>
          <a:p>
            <a:pPr lvl="1"/>
            <a:r>
              <a:rPr lang="en-CA" sz="2400" dirty="0" smtClean="0"/>
              <a:t>Business interests met by “rebranding” Little Italy</a:t>
            </a:r>
          </a:p>
          <a:p>
            <a:r>
              <a:rPr lang="en-CA" sz="2800" dirty="0" smtClean="0"/>
              <a:t>Lower comfort level among many French-Canadian participants</a:t>
            </a:r>
          </a:p>
          <a:p>
            <a:pPr lvl="1"/>
            <a:r>
              <a:rPr lang="en-CA" sz="2400" dirty="0" smtClean="0"/>
              <a:t>Lost institutions, stores &amp; places to  socialize</a:t>
            </a:r>
          </a:p>
          <a:p>
            <a:r>
              <a:rPr lang="en-CA" sz="2800" dirty="0" smtClean="0"/>
              <a:t>According to two key informants</a:t>
            </a:r>
          </a:p>
          <a:p>
            <a:pPr lvl="1"/>
            <a:r>
              <a:rPr lang="en-CA" sz="2400" dirty="0" smtClean="0"/>
              <a:t>Increased invisibility of older French-Canadians </a:t>
            </a:r>
          </a:p>
          <a:p>
            <a:pPr lvl="1"/>
            <a:r>
              <a:rPr lang="en-CA" sz="2400" dirty="0" smtClean="0"/>
              <a:t>Loss of  local political influence </a:t>
            </a:r>
          </a:p>
        </p:txBody>
      </p:sp>
      <p:sp>
        <p:nvSpPr>
          <p:cNvPr id="33795" name="Espace réservé du numéro de diapositive 3"/>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5C3CC6D1-DA7D-46D5-AADF-3671A7E0D386}" type="slidenum">
              <a:rPr lang="en-US"/>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fontAlgn="auto">
              <a:spcAft>
                <a:spcPts val="0"/>
              </a:spcAft>
              <a:defRPr/>
            </a:pPr>
            <a:r>
              <a:rPr lang="en-US" dirty="0" smtClean="0"/>
              <a:t>Lower NDG </a:t>
            </a:r>
            <a:r>
              <a:rPr lang="en-US" dirty="0" err="1"/>
              <a:t>n</a:t>
            </a:r>
            <a:r>
              <a:rPr lang="en-US" dirty="0" err="1" smtClean="0"/>
              <a:t>eighbourhood</a:t>
            </a:r>
            <a:endParaRPr lang="en-US" dirty="0"/>
          </a:p>
        </p:txBody>
      </p:sp>
      <p:sp>
        <p:nvSpPr>
          <p:cNvPr id="37890" name="Rectangle 3"/>
          <p:cNvSpPr>
            <a:spLocks noGrp="1" noChangeArrowheads="1"/>
          </p:cNvSpPr>
          <p:nvPr>
            <p:ph idx="1"/>
          </p:nvPr>
        </p:nvSpPr>
        <p:spPr/>
        <p:txBody>
          <a:bodyPr/>
          <a:lstStyle/>
          <a:p>
            <a:r>
              <a:rPr lang="en-CA" sz="2400" dirty="0" smtClean="0"/>
              <a:t>Mid C20;</a:t>
            </a:r>
            <a:r>
              <a:rPr lang="en-CA" sz="2400" dirty="0" smtClean="0">
                <a:solidFill>
                  <a:srgbClr val="FF0000"/>
                </a:solidFill>
              </a:rPr>
              <a:t> </a:t>
            </a:r>
            <a:r>
              <a:rPr lang="en-CA" sz="2400" dirty="0" smtClean="0"/>
              <a:t>5 km west of downtown Montreal</a:t>
            </a:r>
          </a:p>
          <a:p>
            <a:r>
              <a:rPr lang="en-CA" sz="2400" dirty="0" smtClean="0"/>
              <a:t>Low- to lower-middle income, majority English-speaking; Italian minority</a:t>
            </a:r>
          </a:p>
          <a:p>
            <a:r>
              <a:rPr lang="en-CA" sz="2400" dirty="0" smtClean="0"/>
              <a:t>Enclave, poorly deserved by services</a:t>
            </a:r>
          </a:p>
          <a:p>
            <a:r>
              <a:rPr lang="en-CA" sz="2400" dirty="0" smtClean="0"/>
              <a:t>Income trends stable over last 10 years but % of university degree holders higher than CMA </a:t>
            </a:r>
          </a:p>
          <a:p>
            <a:r>
              <a:rPr lang="en-CA" sz="2400" dirty="0" smtClean="0"/>
              <a:t>Older population stable in absolute but not relative terms</a:t>
            </a:r>
          </a:p>
          <a:p>
            <a:r>
              <a:rPr lang="en-CA" sz="2400" dirty="0" smtClean="0"/>
              <a:t>Marked increase in visible minority population  </a:t>
            </a:r>
          </a:p>
          <a:p>
            <a:r>
              <a:rPr lang="en-CA" sz="2400" dirty="0" smtClean="0"/>
              <a:t>Major university hospital project under construction, expected to ignite gentrification</a:t>
            </a:r>
          </a:p>
        </p:txBody>
      </p:sp>
      <p:sp>
        <p:nvSpPr>
          <p:cNvPr id="37891" name="Espace réservé du numéro de diapositive 5"/>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CC67E084-96D1-4161-BC28-48FD7DFC7B6F}" type="slidenum">
              <a:rPr lang="en-US"/>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fontAlgn="auto">
              <a:spcAft>
                <a:spcPts val="0"/>
              </a:spcAft>
              <a:defRPr/>
            </a:pPr>
            <a:r>
              <a:rPr lang="fr-CA" sz="4400" dirty="0" err="1" smtClean="0"/>
              <a:t>Lower</a:t>
            </a:r>
            <a:r>
              <a:rPr lang="fr-CA" sz="4400" dirty="0" smtClean="0"/>
              <a:t> NDG: St-Raymond </a:t>
            </a:r>
            <a:r>
              <a:rPr lang="fr-CA" sz="4400" dirty="0" err="1" smtClean="0"/>
              <a:t>sector</a:t>
            </a:r>
            <a:endParaRPr lang="fr-FR" sz="4400" dirty="0"/>
          </a:p>
        </p:txBody>
      </p:sp>
      <p:sp>
        <p:nvSpPr>
          <p:cNvPr id="39938" name="Espace réservé du contenu 3"/>
          <p:cNvSpPr>
            <a:spLocks noGrp="1"/>
          </p:cNvSpPr>
          <p:nvPr>
            <p:ph idx="1"/>
          </p:nvPr>
        </p:nvSpPr>
        <p:spPr>
          <a:xfrm>
            <a:off x="457200" y="1600200"/>
            <a:ext cx="7620000" cy="5257800"/>
          </a:xfrm>
        </p:spPr>
        <p:txBody>
          <a:bodyPr/>
          <a:lstStyle/>
          <a:p>
            <a:endParaRPr lang="en-CA" smtClean="0"/>
          </a:p>
        </p:txBody>
      </p:sp>
      <p:sp>
        <p:nvSpPr>
          <p:cNvPr id="39939" name="Espace réservé du numéro de diapositive 11"/>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63DDC7FD-DDC8-438D-A026-D87F657A1677}" type="slidenum">
              <a:rPr lang="en-US"/>
              <a:pPr/>
              <a:t>12</a:t>
            </a:fld>
            <a:endParaRPr lang="en-US"/>
          </a:p>
        </p:txBody>
      </p:sp>
      <p:sp>
        <p:nvSpPr>
          <p:cNvPr id="7" name="ZoneTexte 6"/>
          <p:cNvSpPr txBox="1"/>
          <p:nvPr/>
        </p:nvSpPr>
        <p:spPr>
          <a:xfrm>
            <a:off x="779463" y="5964238"/>
            <a:ext cx="3889375" cy="614362"/>
          </a:xfrm>
          <a:prstGeom prst="rect">
            <a:avLst/>
          </a:prstGeom>
          <a:noFill/>
        </p:spPr>
        <p:txBody>
          <a:bodyPr>
            <a:spAutoFit/>
          </a:bodyPr>
          <a:lstStyle/>
          <a:p>
            <a:pPr>
              <a:defRPr/>
            </a:pPr>
            <a:r>
              <a:rPr lang="fr-CA" dirty="0">
                <a:latin typeface="+mn-lt"/>
              </a:rPr>
              <a:t>St-Raymond </a:t>
            </a:r>
            <a:r>
              <a:rPr lang="fr-CA" dirty="0" err="1">
                <a:latin typeface="+mn-lt"/>
              </a:rPr>
              <a:t>Community</a:t>
            </a:r>
            <a:r>
              <a:rPr lang="fr-CA" dirty="0">
                <a:latin typeface="+mn-lt"/>
              </a:rPr>
              <a:t> Centre</a:t>
            </a:r>
          </a:p>
          <a:p>
            <a:pPr>
              <a:defRPr/>
            </a:pPr>
            <a:r>
              <a:rPr lang="en-CA" sz="1600" i="1" dirty="0">
                <a:latin typeface="+mn-lt"/>
              </a:rPr>
              <a:t>(Photos: Jean-Pierre Lavoie, 2011)</a:t>
            </a:r>
            <a:endParaRPr lang="fr-FR" sz="1600" i="1" dirty="0">
              <a:latin typeface="+mn-lt"/>
            </a:endParaRPr>
          </a:p>
        </p:txBody>
      </p:sp>
      <p:pic>
        <p:nvPicPr>
          <p:cNvPr id="39941" name="Image 8" descr="st_raymondpennafort.gif"/>
          <p:cNvPicPr>
            <a:picLocks noChangeAspect="1"/>
          </p:cNvPicPr>
          <p:nvPr/>
        </p:nvPicPr>
        <p:blipFill>
          <a:blip r:embed="rId3" cstate="print"/>
          <a:srcRect/>
          <a:stretch>
            <a:fillRect/>
          </a:stretch>
        </p:blipFill>
        <p:spPr bwMode="auto">
          <a:xfrm>
            <a:off x="5643563" y="1771650"/>
            <a:ext cx="2238375" cy="3133725"/>
          </a:xfrm>
          <a:prstGeom prst="rect">
            <a:avLst/>
          </a:prstGeom>
          <a:noFill/>
          <a:ln w="9525">
            <a:noFill/>
            <a:miter lim="800000"/>
            <a:headEnd/>
            <a:tailEnd/>
          </a:ln>
        </p:spPr>
      </p:pic>
      <p:sp>
        <p:nvSpPr>
          <p:cNvPr id="11" name="ZoneTexte 10"/>
          <p:cNvSpPr txBox="1"/>
          <p:nvPr/>
        </p:nvSpPr>
        <p:spPr>
          <a:xfrm>
            <a:off x="5643563" y="4905375"/>
            <a:ext cx="2143125" cy="862013"/>
          </a:xfrm>
          <a:prstGeom prst="rect">
            <a:avLst/>
          </a:prstGeom>
          <a:noFill/>
        </p:spPr>
        <p:txBody>
          <a:bodyPr>
            <a:spAutoFit/>
          </a:bodyPr>
          <a:lstStyle/>
          <a:p>
            <a:pPr>
              <a:defRPr/>
            </a:pPr>
            <a:r>
              <a:rPr lang="fr-CA" dirty="0">
                <a:latin typeface="+mn-lt"/>
              </a:rPr>
              <a:t>Église St-Raymond</a:t>
            </a:r>
            <a:endParaRPr lang="en-CA" dirty="0">
              <a:latin typeface="Calibri" pitchFamily="34" charset="0"/>
              <a:cs typeface="Calibri" pitchFamily="34" charset="0"/>
            </a:endParaRPr>
          </a:p>
          <a:p>
            <a:pPr>
              <a:defRPr/>
            </a:pPr>
            <a:r>
              <a:rPr lang="fr-FR" sz="1600" i="1" dirty="0">
                <a:latin typeface="+mn-lt"/>
              </a:rPr>
              <a:t>(Photo: Victoria Burns, 2009)</a:t>
            </a:r>
          </a:p>
        </p:txBody>
      </p:sp>
      <p:pic>
        <p:nvPicPr>
          <p:cNvPr id="39943" name="Picture 2" descr="C:\Users\rosed\Documents\Lavoie CRSH\diffusion\ENHR Toulouse\Saint-Raymond 001.jpg"/>
          <p:cNvPicPr>
            <a:picLocks noChangeAspect="1" noChangeArrowheads="1"/>
          </p:cNvPicPr>
          <p:nvPr/>
        </p:nvPicPr>
        <p:blipFill>
          <a:blip r:embed="rId4" cstate="print"/>
          <a:srcRect/>
          <a:stretch>
            <a:fillRect/>
          </a:stretch>
        </p:blipFill>
        <p:spPr bwMode="auto">
          <a:xfrm>
            <a:off x="779463" y="3921125"/>
            <a:ext cx="3879850" cy="1968500"/>
          </a:xfrm>
          <a:prstGeom prst="rect">
            <a:avLst/>
          </a:prstGeom>
          <a:noFill/>
          <a:ln w="9525">
            <a:noFill/>
            <a:miter lim="800000"/>
            <a:headEnd/>
            <a:tailEnd/>
          </a:ln>
        </p:spPr>
      </p:pic>
      <p:pic>
        <p:nvPicPr>
          <p:cNvPr id="39944" name="Picture 3" descr="C:\Users\rosed\Documents\Lavoie CRSH\diffusion\ENHR Toulouse\Saint-Raymond 005.jpg"/>
          <p:cNvPicPr>
            <a:picLocks noChangeAspect="1" noChangeArrowheads="1"/>
          </p:cNvPicPr>
          <p:nvPr/>
        </p:nvPicPr>
        <p:blipFill>
          <a:blip r:embed="rId5" cstate="print"/>
          <a:srcRect/>
          <a:stretch>
            <a:fillRect/>
          </a:stretch>
        </p:blipFill>
        <p:spPr bwMode="auto">
          <a:xfrm>
            <a:off x="1300163" y="1412875"/>
            <a:ext cx="3271837" cy="2265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fontAlgn="auto">
              <a:spcAft>
                <a:spcPts val="0"/>
              </a:spcAft>
              <a:defRPr/>
            </a:pPr>
            <a:r>
              <a:rPr lang="en-US" dirty="0" smtClean="0"/>
              <a:t>Lower NDG: Perceived changes (1)</a:t>
            </a:r>
            <a:endParaRPr lang="en-US" dirty="0"/>
          </a:p>
        </p:txBody>
      </p:sp>
      <p:sp>
        <p:nvSpPr>
          <p:cNvPr id="44034" name="Rectangle 3"/>
          <p:cNvSpPr>
            <a:spLocks noGrp="1" noChangeArrowheads="1"/>
          </p:cNvSpPr>
          <p:nvPr>
            <p:ph idx="1"/>
          </p:nvPr>
        </p:nvSpPr>
        <p:spPr>
          <a:xfrm>
            <a:off x="428625" y="1571625"/>
            <a:ext cx="7383463" cy="4525963"/>
          </a:xfrm>
        </p:spPr>
        <p:txBody>
          <a:bodyPr/>
          <a:lstStyle/>
          <a:p>
            <a:pPr>
              <a:lnSpc>
                <a:spcPct val="90000"/>
              </a:lnSpc>
            </a:pPr>
            <a:r>
              <a:rPr lang="en-US" sz="2800" dirty="0" smtClean="0"/>
              <a:t>Mixed perceptions of new immigrants and minorities</a:t>
            </a:r>
          </a:p>
          <a:p>
            <a:pPr>
              <a:lnSpc>
                <a:spcPct val="90000"/>
              </a:lnSpc>
            </a:pPr>
            <a:r>
              <a:rPr lang="en-US" sz="2800" dirty="0" smtClean="0"/>
              <a:t>Feeling less secure:</a:t>
            </a:r>
          </a:p>
          <a:p>
            <a:pPr lvl="1">
              <a:lnSpc>
                <a:spcPct val="90000"/>
              </a:lnSpc>
            </a:pPr>
            <a:r>
              <a:rPr lang="en-US" sz="2400" dirty="0" smtClean="0"/>
              <a:t> </a:t>
            </a:r>
            <a:r>
              <a:rPr lang="en-CA" sz="2400" i="1" dirty="0" smtClean="0"/>
              <a:t>“Put it this way, you ask me, if I feel at home on my street, yes. Ask me if I could go down to Saint-James, after 9 o’clock, no!” </a:t>
            </a:r>
            <a:r>
              <a:rPr lang="en-CA" sz="2400" dirty="0" smtClean="0"/>
              <a:t>(74, F, owner). </a:t>
            </a:r>
          </a:p>
          <a:p>
            <a:pPr>
              <a:lnSpc>
                <a:spcPct val="90000"/>
              </a:lnSpc>
            </a:pPr>
            <a:r>
              <a:rPr lang="en-CA" sz="2800" dirty="0" smtClean="0"/>
              <a:t>No reports of wealthier population, rather reports of decline </a:t>
            </a:r>
          </a:p>
          <a:p>
            <a:pPr>
              <a:lnSpc>
                <a:spcPct val="90000"/>
              </a:lnSpc>
            </a:pPr>
            <a:r>
              <a:rPr lang="en-CA" sz="2800" dirty="0" smtClean="0"/>
              <a:t>Yet some do forecast changes related to gentrification with arrival of new mega-hospital</a:t>
            </a:r>
            <a:endParaRPr lang="en-US" sz="2800" dirty="0" smtClean="0"/>
          </a:p>
          <a:p>
            <a:pPr>
              <a:lnSpc>
                <a:spcPct val="90000"/>
              </a:lnSpc>
            </a:pPr>
            <a:endParaRPr lang="en-US" sz="2800" dirty="0" smtClean="0"/>
          </a:p>
        </p:txBody>
      </p:sp>
      <p:sp>
        <p:nvSpPr>
          <p:cNvPr id="44035" name="Espace réservé du numéro de diapositive 5"/>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FD525B11-2C7A-4D77-90AC-D19BEADA9C99}" type="slidenum">
              <a:rPr lang="en-US"/>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fontAlgn="auto">
              <a:spcAft>
                <a:spcPts val="0"/>
              </a:spcAft>
              <a:defRPr/>
            </a:pPr>
            <a:r>
              <a:rPr lang="en-US" dirty="0" smtClean="0"/>
              <a:t>Lower NDG: Perceived changes (2)</a:t>
            </a:r>
            <a:endParaRPr lang="en-US" dirty="0"/>
          </a:p>
        </p:txBody>
      </p:sp>
      <p:sp>
        <p:nvSpPr>
          <p:cNvPr id="46082" name="Rectangle 3"/>
          <p:cNvSpPr>
            <a:spLocks noGrp="1" noChangeArrowheads="1"/>
          </p:cNvSpPr>
          <p:nvPr>
            <p:ph idx="1"/>
          </p:nvPr>
        </p:nvSpPr>
        <p:spPr>
          <a:xfrm>
            <a:off x="500063" y="1571625"/>
            <a:ext cx="7385050" cy="5097735"/>
          </a:xfrm>
        </p:spPr>
        <p:txBody>
          <a:bodyPr/>
          <a:lstStyle/>
          <a:p>
            <a:r>
              <a:rPr lang="fr-CA" sz="3200" dirty="0" smtClean="0"/>
              <a:t> </a:t>
            </a:r>
            <a:r>
              <a:rPr lang="en-CA" sz="2800" dirty="0" smtClean="0"/>
              <a:t>Loss</a:t>
            </a:r>
            <a:r>
              <a:rPr lang="fr-CA" sz="2800" dirty="0" smtClean="0"/>
              <a:t> of institutions:</a:t>
            </a:r>
          </a:p>
          <a:p>
            <a:pPr lvl="1"/>
            <a:r>
              <a:rPr lang="en-CA" sz="2400" i="1" dirty="0" smtClean="0"/>
              <a:t>“I like my new church but I mean I loved my old church. That was a surprise, but I can worship anywhere.” (F, 74, English, owner</a:t>
            </a:r>
            <a:r>
              <a:rPr lang="en-US" sz="2400" i="1" dirty="0" smtClean="0"/>
              <a:t>)</a:t>
            </a:r>
          </a:p>
          <a:p>
            <a:pPr lvl="1"/>
            <a:r>
              <a:rPr lang="en-US" sz="2400" dirty="0" smtClean="0"/>
              <a:t>Used to seeking out services and activities outside of </a:t>
            </a:r>
            <a:r>
              <a:rPr lang="en-US" sz="2400" dirty="0" err="1" smtClean="0"/>
              <a:t>neighbourhood</a:t>
            </a:r>
            <a:r>
              <a:rPr lang="en-US" sz="2400" dirty="0" smtClean="0"/>
              <a:t>.</a:t>
            </a:r>
          </a:p>
          <a:p>
            <a:r>
              <a:rPr lang="en-CA" sz="2800" dirty="0" smtClean="0"/>
              <a:t>Conversely, establishment of a new community centre catering, in part, to older people:</a:t>
            </a:r>
          </a:p>
          <a:p>
            <a:pPr lvl="1"/>
            <a:r>
              <a:rPr lang="en-CA" i="1" dirty="0" smtClean="0"/>
              <a:t>“</a:t>
            </a:r>
            <a:r>
              <a:rPr lang="en-CA" sz="2400" i="1" dirty="0" smtClean="0"/>
              <a:t>At least now we have a place to go in the winter, where we can go for 2-3 hours during the evening.”[translation] (F, 70, Italian, owner)</a:t>
            </a:r>
            <a:endParaRPr lang="en-US" sz="2400" i="1" dirty="0" smtClean="0"/>
          </a:p>
        </p:txBody>
      </p:sp>
      <p:sp>
        <p:nvSpPr>
          <p:cNvPr id="46083" name="Espace réservé du numéro de diapositive 5"/>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5F37B34E-D2DE-479A-9194-110F33AA882D}" type="slidenum">
              <a:rPr lang="en-US"/>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fontAlgn="auto">
              <a:spcAft>
                <a:spcPts val="0"/>
              </a:spcAft>
              <a:defRPr/>
            </a:pPr>
            <a:r>
              <a:rPr lang="en-US" dirty="0" smtClean="0"/>
              <a:t>Conclusion (1)</a:t>
            </a:r>
            <a:endParaRPr lang="en-US" dirty="0"/>
          </a:p>
        </p:txBody>
      </p:sp>
      <p:sp>
        <p:nvSpPr>
          <p:cNvPr id="49154" name="Rectangle 3"/>
          <p:cNvSpPr>
            <a:spLocks noGrp="1" noChangeArrowheads="1"/>
          </p:cNvSpPr>
          <p:nvPr>
            <p:ph idx="1"/>
          </p:nvPr>
        </p:nvSpPr>
        <p:spPr>
          <a:xfrm>
            <a:off x="457200" y="1646238"/>
            <a:ext cx="7354888" cy="5211762"/>
          </a:xfrm>
        </p:spPr>
        <p:txBody>
          <a:bodyPr/>
          <a:lstStyle/>
          <a:p>
            <a:pPr>
              <a:lnSpc>
                <a:spcPct val="90000"/>
              </a:lnSpc>
            </a:pPr>
            <a:r>
              <a:rPr lang="en-CA" sz="2800" dirty="0" smtClean="0"/>
              <a:t>Participants more inclined to note clearly </a:t>
            </a:r>
            <a:r>
              <a:rPr lang="en-CA" sz="2800" b="1" u="sng" dirty="0" smtClean="0"/>
              <a:t>visible</a:t>
            </a:r>
            <a:r>
              <a:rPr lang="en-CA" sz="2800" dirty="0" smtClean="0"/>
              <a:t> changes than socioeconomic changes</a:t>
            </a:r>
          </a:p>
          <a:p>
            <a:pPr fontAlgn="auto">
              <a:spcAft>
                <a:spcPts val="0"/>
              </a:spcAft>
              <a:buFont typeface="Arial" pitchFamily="34" charset="0"/>
              <a:buChar char="•"/>
              <a:defRPr/>
            </a:pPr>
            <a:r>
              <a:rPr lang="en-CA" sz="2800" dirty="0" smtClean="0"/>
              <a:t>Impacts vary by ethno-cultural community</a:t>
            </a:r>
          </a:p>
          <a:p>
            <a:pPr lvl="1" fontAlgn="auto">
              <a:spcAft>
                <a:spcPts val="0"/>
              </a:spcAft>
              <a:buFont typeface="Arial" pitchFamily="34" charset="0"/>
              <a:buChar char="•"/>
              <a:defRPr/>
            </a:pPr>
            <a:r>
              <a:rPr lang="en-CA" sz="2400" dirty="0" smtClean="0"/>
              <a:t>Italians preserved social &amp; cultural institutions in both neighbourhoods</a:t>
            </a:r>
          </a:p>
          <a:p>
            <a:pPr lvl="1" fontAlgn="auto">
              <a:spcAft>
                <a:spcPts val="0"/>
              </a:spcAft>
              <a:buFont typeface="Arial" pitchFamily="34" charset="0"/>
              <a:buChar char="•"/>
              <a:defRPr/>
            </a:pPr>
            <a:r>
              <a:rPr lang="en-CA" sz="2400" dirty="0" smtClean="0"/>
              <a:t>Loss of Golden Age Clubs, churches &amp; abandonment of certain businesses had greatest impact among French and English speaking populations, leading to</a:t>
            </a:r>
          </a:p>
          <a:p>
            <a:pPr marL="1005205" lvl="2" fontAlgn="auto">
              <a:spcAft>
                <a:spcPts val="0"/>
              </a:spcAft>
              <a:buFont typeface="Arial" pitchFamily="34" charset="0"/>
              <a:buChar char="•"/>
              <a:defRPr/>
            </a:pPr>
            <a:r>
              <a:rPr lang="en-CA" sz="2000" dirty="0" smtClean="0"/>
              <a:t>Feelings of strangeness (‘territorial exclusion’)</a:t>
            </a:r>
          </a:p>
          <a:p>
            <a:pPr marL="1005205" lvl="2" fontAlgn="auto">
              <a:spcAft>
                <a:spcPts val="0"/>
              </a:spcAft>
              <a:buFont typeface="Arial" pitchFamily="34" charset="0"/>
              <a:buChar char="•"/>
              <a:defRPr/>
            </a:pPr>
            <a:r>
              <a:rPr lang="en-CA" sz="2000" dirty="0" smtClean="0"/>
              <a:t>Invisibility (‘symbolic exclusion’)</a:t>
            </a:r>
          </a:p>
          <a:p>
            <a:pPr marL="1005205" lvl="2" fontAlgn="auto">
              <a:spcAft>
                <a:spcPts val="0"/>
              </a:spcAft>
              <a:buFont typeface="Arial" pitchFamily="34" charset="0"/>
              <a:buChar char="•"/>
              <a:defRPr/>
            </a:pPr>
            <a:r>
              <a:rPr lang="en-CA" sz="2000" dirty="0" smtClean="0"/>
              <a:t>Loss of influence on neighbourhood planning (‘socio-political exclusion’)</a:t>
            </a:r>
          </a:p>
          <a:p>
            <a:pPr>
              <a:lnSpc>
                <a:spcPct val="90000"/>
              </a:lnSpc>
            </a:pPr>
            <a:endParaRPr lang="en-CA" dirty="0" smtClean="0"/>
          </a:p>
        </p:txBody>
      </p:sp>
      <p:sp>
        <p:nvSpPr>
          <p:cNvPr id="49155" name="Espace réservé du numéro de diapositive 5"/>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63A2FF35-C7FE-43E6-B605-6398A30130A9}" type="slidenum">
              <a:rPr lang="en-US"/>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fontAlgn="auto">
              <a:spcAft>
                <a:spcPts val="0"/>
              </a:spcAft>
              <a:defRPr/>
            </a:pPr>
            <a:r>
              <a:rPr lang="fr-CA" dirty="0" smtClean="0"/>
              <a:t>Conclusion (2)</a:t>
            </a:r>
            <a:endParaRPr lang="fr-FR" dirty="0"/>
          </a:p>
        </p:txBody>
      </p:sp>
      <p:sp>
        <p:nvSpPr>
          <p:cNvPr id="3" name="Espace réservé du contenu 2"/>
          <p:cNvSpPr>
            <a:spLocks noGrp="1"/>
          </p:cNvSpPr>
          <p:nvPr>
            <p:ph idx="1"/>
          </p:nvPr>
        </p:nvSpPr>
        <p:spPr>
          <a:xfrm>
            <a:off x="250825" y="1196974"/>
            <a:ext cx="7850188" cy="5472385"/>
          </a:xfrm>
        </p:spPr>
        <p:txBody>
          <a:bodyPr rtlCol="0">
            <a:noAutofit/>
          </a:bodyPr>
          <a:lstStyle/>
          <a:p>
            <a:r>
              <a:rPr lang="en-CA" dirty="0" smtClean="0"/>
              <a:t>No reports of economic exclusion </a:t>
            </a:r>
          </a:p>
          <a:p>
            <a:pPr lvl="1"/>
            <a:r>
              <a:rPr lang="en-CA" dirty="0" smtClean="0"/>
              <a:t>Incomplete gentrification</a:t>
            </a:r>
          </a:p>
          <a:p>
            <a:pPr lvl="1">
              <a:lnSpc>
                <a:spcPct val="110000"/>
              </a:lnSpc>
            </a:pPr>
            <a:r>
              <a:rPr lang="en-CA" dirty="0" smtClean="0"/>
              <a:t>Tenant protection legislation</a:t>
            </a:r>
            <a:endParaRPr lang="en-CA" sz="2600" dirty="0" smtClean="0"/>
          </a:p>
          <a:p>
            <a:pPr marL="343217" fontAlgn="auto">
              <a:spcAft>
                <a:spcPts val="0"/>
              </a:spcAft>
              <a:buFont typeface="Arial" pitchFamily="34" charset="0"/>
              <a:buChar char="•"/>
              <a:defRPr/>
            </a:pPr>
            <a:r>
              <a:rPr lang="en-CA" sz="2400" dirty="0" smtClean="0"/>
              <a:t>Critical </a:t>
            </a:r>
            <a:r>
              <a:rPr lang="en-CA" sz="2400" dirty="0"/>
              <a:t>role of places in the neighbourhood </a:t>
            </a:r>
            <a:r>
              <a:rPr lang="en-CA" sz="2400" dirty="0" smtClean="0"/>
              <a:t>for connecting </a:t>
            </a:r>
            <a:r>
              <a:rPr lang="en-CA" sz="2400" dirty="0"/>
              <a:t>with peers </a:t>
            </a:r>
            <a:endParaRPr lang="en-CA" dirty="0"/>
          </a:p>
          <a:p>
            <a:pPr fontAlgn="auto">
              <a:spcAft>
                <a:spcPts val="0"/>
              </a:spcAft>
              <a:buFont typeface="Arial" pitchFamily="34" charset="0"/>
              <a:buChar char="•"/>
              <a:defRPr/>
            </a:pPr>
            <a:r>
              <a:rPr lang="en-CA" dirty="0" smtClean="0"/>
              <a:t>Study underscores relevance of interrogating potentially exclusionary consequences of gentrification among low-income older adults</a:t>
            </a:r>
          </a:p>
          <a:p>
            <a:pPr fontAlgn="auto">
              <a:spcAft>
                <a:spcPts val="0"/>
              </a:spcAft>
              <a:buFont typeface="Arial" pitchFamily="34" charset="0"/>
              <a:buChar char="•"/>
              <a:defRPr/>
            </a:pPr>
            <a:endParaRPr lang="en-CA" dirty="0"/>
          </a:p>
        </p:txBody>
      </p:sp>
      <p:sp>
        <p:nvSpPr>
          <p:cNvPr id="51203" name="Espace réservé du numéro de diapositive 3"/>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8BA70FCB-A255-44B2-92CA-60BA9BD648B1}" type="slidenum">
              <a:rPr lang="en-US"/>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CA" dirty="0" smtClean="0"/>
              <a:t>Recommendations</a:t>
            </a:r>
            <a:endParaRPr lang="en-CA" dirty="0"/>
          </a:p>
        </p:txBody>
      </p:sp>
      <p:sp>
        <p:nvSpPr>
          <p:cNvPr id="3" name="Espace réservé du contenu 2"/>
          <p:cNvSpPr>
            <a:spLocks noGrp="1"/>
          </p:cNvSpPr>
          <p:nvPr>
            <p:ph idx="1"/>
          </p:nvPr>
        </p:nvSpPr>
        <p:spPr>
          <a:xfrm>
            <a:off x="457200" y="1340768"/>
            <a:ext cx="7620000" cy="5256584"/>
          </a:xfrm>
        </p:spPr>
        <p:txBody>
          <a:bodyPr/>
          <a:lstStyle/>
          <a:p>
            <a:pPr lvl="0"/>
            <a:r>
              <a:rPr lang="en-CA" sz="2400" b="1" dirty="0" smtClean="0"/>
              <a:t>Housing</a:t>
            </a:r>
            <a:endParaRPr lang="en-CA" sz="2400" dirty="0" smtClean="0"/>
          </a:p>
          <a:p>
            <a:pPr lvl="1"/>
            <a:r>
              <a:rPr lang="en-CA" dirty="0" smtClean="0"/>
              <a:t>Implement low cost adapted housing for seniors.</a:t>
            </a:r>
          </a:p>
          <a:p>
            <a:pPr lvl="1"/>
            <a:r>
              <a:rPr lang="en-CA" dirty="0" smtClean="0"/>
              <a:t>Reinforce existing tenant-protection measures, notably protecting people aged 75 years and over from eviction.</a:t>
            </a:r>
          </a:p>
          <a:p>
            <a:pPr lvl="1"/>
            <a:r>
              <a:rPr lang="en-CA" dirty="0" smtClean="0"/>
              <a:t>Increase support services to older tenants. </a:t>
            </a:r>
          </a:p>
          <a:p>
            <a:pPr lvl="0"/>
            <a:r>
              <a:rPr lang="en-CA" sz="2400" b="1" dirty="0" smtClean="0"/>
              <a:t>Spaces for seniors</a:t>
            </a:r>
            <a:endParaRPr lang="en-CA" sz="2400" dirty="0" smtClean="0"/>
          </a:p>
          <a:p>
            <a:pPr lvl="1"/>
            <a:r>
              <a:rPr lang="en-CA" dirty="0" smtClean="0"/>
              <a:t>Create and maintain spaces dedicated to seniors (community centers with recreational and cultural activities) </a:t>
            </a:r>
            <a:r>
              <a:rPr lang="fr-CA" dirty="0" smtClean="0"/>
              <a:t>  </a:t>
            </a:r>
          </a:p>
          <a:p>
            <a:pPr lvl="0"/>
            <a:r>
              <a:rPr lang="en-CA" sz="2400" b="1" dirty="0" smtClean="0"/>
              <a:t>Political participation</a:t>
            </a:r>
            <a:endParaRPr lang="en-CA" sz="2400" dirty="0" smtClean="0"/>
          </a:p>
          <a:p>
            <a:pPr lvl="1"/>
            <a:r>
              <a:rPr lang="en-CA" dirty="0" smtClean="0"/>
              <a:t>Implement mechanisms for providing information to and consulting with the older population (in local neighbourhood spaces accessible and dedicated to seniors)</a:t>
            </a:r>
          </a:p>
          <a:p>
            <a:pPr lvl="0"/>
            <a:r>
              <a:rPr lang="en-CA" sz="2400" b="1" dirty="0" smtClean="0"/>
              <a:t>Urban planning</a:t>
            </a:r>
            <a:endParaRPr lang="en-CA" sz="2400" dirty="0" smtClean="0"/>
          </a:p>
          <a:p>
            <a:pPr lvl="1"/>
            <a:r>
              <a:rPr lang="en-CA" dirty="0" smtClean="0"/>
              <a:t>Maintaining a social and demographic mix in neighbourhoods.</a:t>
            </a:r>
          </a:p>
        </p:txBody>
      </p:sp>
      <p:sp>
        <p:nvSpPr>
          <p:cNvPr id="4" name="Espace réservé du numéro de diapositive 3"/>
          <p:cNvSpPr>
            <a:spLocks noGrp="1"/>
          </p:cNvSpPr>
          <p:nvPr>
            <p:ph type="sldNum" sz="quarter" idx="10"/>
          </p:nvPr>
        </p:nvSpPr>
        <p:spPr/>
        <p:txBody>
          <a:bodyPr/>
          <a:lstStyle/>
          <a:p>
            <a:pPr>
              <a:defRPr/>
            </a:pPr>
            <a:fld id="{A6BF6EEF-F3D2-4E85-84D7-E3EC8E338DAC}" type="slidenum">
              <a:rPr lang="en-US"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fontAlgn="auto">
              <a:spcAft>
                <a:spcPts val="0"/>
              </a:spcAft>
              <a:defRPr/>
            </a:pPr>
            <a:r>
              <a:rPr lang="fr-CA" dirty="0" err="1" smtClean="0"/>
              <a:t>Acknowledgments</a:t>
            </a:r>
            <a:endParaRPr lang="fr-CA" dirty="0"/>
          </a:p>
        </p:txBody>
      </p:sp>
      <p:sp>
        <p:nvSpPr>
          <p:cNvPr id="3" name="Espace réservé du contenu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fr-CA" dirty="0" err="1"/>
              <a:t>Funding</a:t>
            </a:r>
            <a:r>
              <a:rPr lang="fr-CA" dirty="0"/>
              <a:t>: Social Sciences and </a:t>
            </a:r>
            <a:r>
              <a:rPr lang="fr-CA" dirty="0" err="1"/>
              <a:t>Humanities</a:t>
            </a:r>
            <a:r>
              <a:rPr lang="fr-CA" dirty="0"/>
              <a:t> Research Council of Canada (Standard Research Grant no. </a:t>
            </a:r>
            <a:r>
              <a:rPr lang="fr-CA" dirty="0" smtClean="0"/>
              <a:t>410-2008-0224)</a:t>
            </a:r>
          </a:p>
          <a:p>
            <a:pPr fontAlgn="auto">
              <a:spcAft>
                <a:spcPts val="0"/>
              </a:spcAft>
              <a:buFont typeface="Arial" pitchFamily="34" charset="0"/>
              <a:buChar char="•"/>
              <a:defRPr/>
            </a:pPr>
            <a:r>
              <a:rPr lang="fr-CA" dirty="0" err="1" smtClean="0"/>
              <a:t>We</a:t>
            </a:r>
            <a:r>
              <a:rPr lang="fr-CA" dirty="0" smtClean="0"/>
              <a:t> </a:t>
            </a:r>
            <a:r>
              <a:rPr lang="fr-CA" dirty="0" err="1" smtClean="0"/>
              <a:t>wish</a:t>
            </a:r>
            <a:r>
              <a:rPr lang="fr-CA" dirty="0" smtClean="0"/>
              <a:t> to </a:t>
            </a:r>
            <a:r>
              <a:rPr lang="fr-CA" dirty="0" err="1" smtClean="0"/>
              <a:t>thank</a:t>
            </a:r>
            <a:r>
              <a:rPr lang="fr-CA" dirty="0" smtClean="0"/>
              <a:t> all </a:t>
            </a:r>
            <a:r>
              <a:rPr lang="fr-CA" dirty="0" err="1" smtClean="0"/>
              <a:t>our</a:t>
            </a:r>
            <a:r>
              <a:rPr lang="fr-CA" dirty="0" smtClean="0"/>
              <a:t> </a:t>
            </a:r>
            <a:r>
              <a:rPr lang="fr-CA" dirty="0" err="1" smtClean="0"/>
              <a:t>study</a:t>
            </a:r>
            <a:r>
              <a:rPr lang="fr-CA" dirty="0" smtClean="0"/>
              <a:t> participants</a:t>
            </a:r>
          </a:p>
          <a:p>
            <a:pPr marL="640080" lvl="1" fontAlgn="auto">
              <a:spcAft>
                <a:spcPts val="0"/>
              </a:spcAft>
              <a:buFont typeface="Arial" pitchFamily="34" charset="0"/>
              <a:buChar char="•"/>
              <a:defRPr/>
            </a:pPr>
            <a:r>
              <a:rPr lang="fr-CA" dirty="0"/>
              <a:t>t</a:t>
            </a:r>
            <a:r>
              <a:rPr lang="fr-CA" dirty="0" smtClean="0"/>
              <a:t>he </a:t>
            </a:r>
            <a:r>
              <a:rPr lang="fr-CA" dirty="0" err="1" smtClean="0"/>
              <a:t>older</a:t>
            </a:r>
            <a:r>
              <a:rPr lang="fr-CA" dirty="0" smtClean="0"/>
              <a:t> </a:t>
            </a:r>
            <a:r>
              <a:rPr lang="fr-CA" dirty="0" err="1" smtClean="0"/>
              <a:t>adults</a:t>
            </a:r>
            <a:endParaRPr lang="fr-CA" dirty="0" smtClean="0"/>
          </a:p>
          <a:p>
            <a:pPr marL="640080" lvl="1" fontAlgn="auto">
              <a:spcAft>
                <a:spcPts val="0"/>
              </a:spcAft>
              <a:buFont typeface="Arial" pitchFamily="34" charset="0"/>
              <a:buChar char="•"/>
              <a:defRPr/>
            </a:pPr>
            <a:r>
              <a:rPr lang="fr-CA" dirty="0"/>
              <a:t>t</a:t>
            </a:r>
            <a:r>
              <a:rPr lang="fr-CA" dirty="0" smtClean="0"/>
              <a:t>he </a:t>
            </a:r>
            <a:r>
              <a:rPr lang="fr-CA" dirty="0" err="1" smtClean="0"/>
              <a:t>key</a:t>
            </a:r>
            <a:r>
              <a:rPr lang="fr-CA" dirty="0" smtClean="0"/>
              <a:t> </a:t>
            </a:r>
            <a:r>
              <a:rPr lang="fr-CA" dirty="0" err="1" smtClean="0"/>
              <a:t>informants</a:t>
            </a:r>
            <a:endParaRPr lang="fr-CA" dirty="0" smtClean="0"/>
          </a:p>
          <a:p>
            <a:pPr fontAlgn="auto">
              <a:spcAft>
                <a:spcPts val="0"/>
              </a:spcAft>
              <a:buFont typeface="Arial" pitchFamily="34" charset="0"/>
              <a:buChar char="•"/>
              <a:defRPr/>
            </a:pPr>
            <a:r>
              <a:rPr lang="fr-CA" dirty="0" smtClean="0"/>
              <a:t>The </a:t>
            </a:r>
            <a:r>
              <a:rPr lang="fr-CA" dirty="0" err="1" smtClean="0"/>
              <a:t>following</a:t>
            </a:r>
            <a:r>
              <a:rPr lang="fr-CA" dirty="0" smtClean="0"/>
              <a:t> </a:t>
            </a:r>
            <a:r>
              <a:rPr lang="fr-CA" dirty="0" err="1" smtClean="0"/>
              <a:t>community</a:t>
            </a:r>
            <a:r>
              <a:rPr lang="fr-CA" dirty="0" smtClean="0"/>
              <a:t> </a:t>
            </a:r>
            <a:r>
              <a:rPr lang="fr-CA" dirty="0" err="1" smtClean="0"/>
              <a:t>organizations</a:t>
            </a:r>
            <a:r>
              <a:rPr lang="fr-CA" dirty="0" smtClean="0"/>
              <a:t>  lent </a:t>
            </a:r>
            <a:r>
              <a:rPr lang="fr-CA" dirty="0" err="1" smtClean="0"/>
              <a:t>their</a:t>
            </a:r>
            <a:r>
              <a:rPr lang="fr-CA" dirty="0" smtClean="0"/>
              <a:t> encouragement  and support to </a:t>
            </a:r>
            <a:r>
              <a:rPr lang="fr-CA" dirty="0" err="1" smtClean="0"/>
              <a:t>this</a:t>
            </a:r>
            <a:r>
              <a:rPr lang="fr-CA" dirty="0" smtClean="0"/>
              <a:t> </a:t>
            </a:r>
            <a:r>
              <a:rPr lang="fr-CA" dirty="0" err="1" smtClean="0"/>
              <a:t>research</a:t>
            </a:r>
            <a:r>
              <a:rPr lang="fr-CA" dirty="0" smtClean="0"/>
              <a:t>:</a:t>
            </a:r>
          </a:p>
          <a:p>
            <a:pPr marL="640080" lvl="1" fontAlgn="auto">
              <a:spcAft>
                <a:spcPts val="0"/>
              </a:spcAft>
              <a:buFont typeface="Arial" pitchFamily="34" charset="0"/>
              <a:buChar char="•"/>
              <a:defRPr/>
            </a:pPr>
            <a:r>
              <a:rPr lang="fr-CA" dirty="0" smtClean="0"/>
              <a:t>Comité </a:t>
            </a:r>
            <a:r>
              <a:rPr lang="fr-CA" dirty="0"/>
              <a:t>logement de La </a:t>
            </a:r>
            <a:r>
              <a:rPr lang="fr-CA" dirty="0" smtClean="0"/>
              <a:t>Petite-Patrie</a:t>
            </a:r>
          </a:p>
          <a:p>
            <a:pPr marL="640080" lvl="1" fontAlgn="auto">
              <a:spcAft>
                <a:spcPts val="0"/>
              </a:spcAft>
              <a:buFont typeface="Arial" pitchFamily="34" charset="0"/>
              <a:buChar char="•"/>
              <a:defRPr/>
            </a:pPr>
            <a:r>
              <a:rPr lang="fr-CA" dirty="0" smtClean="0"/>
              <a:t>Notre-Dame-de-Grâce Senior </a:t>
            </a:r>
            <a:r>
              <a:rPr lang="fr-CA" dirty="0" err="1" smtClean="0"/>
              <a:t>Citizens</a:t>
            </a:r>
            <a:r>
              <a:rPr lang="fr-CA" dirty="0" smtClean="0"/>
              <a:t>’ Council</a:t>
            </a:r>
          </a:p>
          <a:p>
            <a:pPr marL="640080" lvl="1" fontAlgn="auto">
              <a:spcAft>
                <a:spcPts val="0"/>
              </a:spcAft>
              <a:buFont typeface="Arial" pitchFamily="34" charset="0"/>
              <a:buChar char="•"/>
              <a:defRPr/>
            </a:pPr>
            <a:r>
              <a:rPr lang="fr-CA" dirty="0" smtClean="0"/>
              <a:t>Table </a:t>
            </a:r>
            <a:r>
              <a:rPr lang="fr-CA" dirty="0"/>
              <a:t>de concertation des aînés de l’Île de </a:t>
            </a:r>
            <a:r>
              <a:rPr lang="fr-CA" dirty="0" smtClean="0"/>
              <a:t>Montréal</a:t>
            </a:r>
          </a:p>
          <a:p>
            <a:pPr fontAlgn="auto">
              <a:spcAft>
                <a:spcPts val="0"/>
              </a:spcAft>
              <a:buFont typeface="Arial" pitchFamily="34" charset="0"/>
              <a:buChar char="•"/>
              <a:defRPr/>
            </a:pPr>
            <a:r>
              <a:rPr lang="fr-CA" dirty="0" err="1" smtClean="0"/>
              <a:t>Additional</a:t>
            </a:r>
            <a:r>
              <a:rPr lang="fr-CA" dirty="0" smtClean="0"/>
              <a:t> assistance: Amy Twigge-</a:t>
            </a:r>
            <a:r>
              <a:rPr lang="fr-CA" dirty="0" err="1" smtClean="0"/>
              <a:t>Molecey</a:t>
            </a:r>
            <a:r>
              <a:rPr lang="fr-CA" dirty="0" smtClean="0"/>
              <a:t>, doctoral </a:t>
            </a:r>
            <a:r>
              <a:rPr lang="fr-CA" dirty="0" err="1" smtClean="0"/>
              <a:t>student</a:t>
            </a:r>
            <a:r>
              <a:rPr lang="fr-CA" dirty="0" smtClean="0"/>
              <a:t>, Université INRS &amp; Véronique </a:t>
            </a:r>
            <a:r>
              <a:rPr lang="fr-CA" dirty="0" err="1" smtClean="0"/>
              <a:t>Covanti</a:t>
            </a:r>
            <a:r>
              <a:rPr lang="fr-CA" dirty="0" smtClean="0"/>
              <a:t>, </a:t>
            </a:r>
            <a:r>
              <a:rPr lang="fr-CA" dirty="0" err="1" smtClean="0"/>
              <a:t>research</a:t>
            </a:r>
            <a:r>
              <a:rPr lang="fr-CA" dirty="0" smtClean="0"/>
              <a:t> assistant</a:t>
            </a:r>
          </a:p>
          <a:p>
            <a:pPr fontAlgn="auto">
              <a:spcAft>
                <a:spcPts val="0"/>
              </a:spcAft>
              <a:buFont typeface="Arial" pitchFamily="34" charset="0"/>
              <a:buChar char="•"/>
              <a:defRPr/>
            </a:pPr>
            <a:r>
              <a:rPr lang="fr-CA" dirty="0" err="1" smtClean="0"/>
              <a:t>Cartography</a:t>
            </a:r>
            <a:r>
              <a:rPr lang="fr-CA" dirty="0" smtClean="0"/>
              <a:t>: Nathalie Vachon, Université INRS</a:t>
            </a:r>
            <a:endParaRPr lang="fr-CA" dirty="0"/>
          </a:p>
        </p:txBody>
      </p:sp>
      <p:sp>
        <p:nvSpPr>
          <p:cNvPr id="56323" name="Espace réservé du numéro de diapositive 3"/>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4E65BB79-4478-4F18-AB14-9ADE64D43672}" type="slidenum">
              <a:rPr lang="en-US"/>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CA" dirty="0" smtClean="0"/>
              <a:t>Contact info</a:t>
            </a:r>
            <a:endParaRPr lang="en-CA" dirty="0"/>
          </a:p>
        </p:txBody>
      </p:sp>
      <p:sp>
        <p:nvSpPr>
          <p:cNvPr id="57346" name="Slide Number Placeholder 2"/>
          <p:cNvSpPr>
            <a:spLocks noGrp="1"/>
          </p:cNvSpPr>
          <p:nvPr>
            <p:ph type="sldNum" sz="quarter" idx="10"/>
          </p:nvPr>
        </p:nvSpPr>
        <p:spPr bwMode="auto">
          <a:noFill/>
          <a:ln>
            <a:round/>
            <a:headEnd/>
            <a:tailEnd/>
          </a:ln>
        </p:spPr>
        <p:txBody>
          <a:bodyPr wrap="square" numCol="1" anchorCtr="0" compatLnSpc="1">
            <a:prstTxWarp prst="textNoShape">
              <a:avLst/>
            </a:prstTxWarp>
          </a:bodyPr>
          <a:lstStyle/>
          <a:p>
            <a:fld id="{98308445-16C9-4156-A6C4-8B825D83616B}" type="slidenum">
              <a:rPr lang="en-US"/>
              <a:pPr/>
              <a:t>19</a:t>
            </a:fld>
            <a:endParaRPr lang="en-US"/>
          </a:p>
        </p:txBody>
      </p:sp>
      <p:sp>
        <p:nvSpPr>
          <p:cNvPr id="57347" name="Text Placeholder 10"/>
          <p:cNvSpPr>
            <a:spLocks noGrp="1"/>
          </p:cNvSpPr>
          <p:nvPr>
            <p:ph type="body" sz="quarter" idx="4294967295"/>
          </p:nvPr>
        </p:nvSpPr>
        <p:spPr>
          <a:xfrm>
            <a:off x="4643438" y="1628775"/>
            <a:ext cx="3384550" cy="1439863"/>
          </a:xfrm>
        </p:spPr>
        <p:txBody>
          <a:bodyPr/>
          <a:lstStyle/>
          <a:p>
            <a:pPr marL="114300" indent="0">
              <a:buFont typeface="Arial" charset="0"/>
              <a:buNone/>
            </a:pPr>
            <a:r>
              <a:rPr lang="en-CA" sz="2000" dirty="0" smtClean="0">
                <a:hlinkClick r:id="rId2"/>
              </a:rPr>
              <a:t>damaris_rose@ucs.inrs.ca</a:t>
            </a:r>
            <a:endParaRPr lang="en-CA" sz="2000" dirty="0" smtClean="0"/>
          </a:p>
          <a:p>
            <a:pPr marL="114300" indent="0">
              <a:buFont typeface="Arial" charset="0"/>
              <a:buNone/>
            </a:pPr>
            <a:r>
              <a:rPr lang="en-CA" sz="2000" dirty="0" err="1" smtClean="0">
                <a:solidFill>
                  <a:schemeClr val="accent2"/>
                </a:solidFill>
              </a:rPr>
              <a:t>Université</a:t>
            </a:r>
            <a:r>
              <a:rPr lang="en-CA" sz="2000" dirty="0" smtClean="0">
                <a:solidFill>
                  <a:schemeClr val="accent2"/>
                </a:solidFill>
              </a:rPr>
              <a:t> INRS</a:t>
            </a:r>
          </a:p>
          <a:p>
            <a:pPr marL="114300" indent="0">
              <a:buFont typeface="Arial" charset="0"/>
              <a:buNone/>
            </a:pPr>
            <a:r>
              <a:rPr lang="en-CA" sz="2000" dirty="0" smtClean="0">
                <a:hlinkClick r:id="rId3"/>
              </a:rPr>
              <a:t>http:// </a:t>
            </a:r>
            <a:r>
              <a:rPr lang="en-CA" sz="2000" dirty="0" smtClean="0">
                <a:hlinkClick r:id="rId4"/>
              </a:rPr>
              <a:t>www.ucs.inrs.ca</a:t>
            </a:r>
            <a:r>
              <a:rPr lang="en-CA" sz="2000" dirty="0" smtClean="0"/>
              <a:t> </a:t>
            </a:r>
          </a:p>
        </p:txBody>
      </p:sp>
      <p:sp>
        <p:nvSpPr>
          <p:cNvPr id="57348" name="Text Placeholder 9"/>
          <p:cNvSpPr>
            <a:spLocks noGrp="1"/>
          </p:cNvSpPr>
          <p:nvPr>
            <p:ph type="body" idx="4294967295"/>
          </p:nvPr>
        </p:nvSpPr>
        <p:spPr>
          <a:xfrm>
            <a:off x="323850" y="1628775"/>
            <a:ext cx="4140200" cy="2088257"/>
          </a:xfrm>
        </p:spPr>
        <p:txBody>
          <a:bodyPr/>
          <a:lstStyle/>
          <a:p>
            <a:pPr marL="114300" indent="0">
              <a:buFont typeface="Arial" charset="0"/>
              <a:buNone/>
            </a:pPr>
            <a:r>
              <a:rPr lang="en-CA" sz="2000" dirty="0" smtClean="0">
                <a:hlinkClick r:id="rId5"/>
              </a:rPr>
              <a:t>jean-pierre.lavoie@mcgill.ca</a:t>
            </a:r>
            <a:endParaRPr lang="en-CA" sz="2000" dirty="0" smtClean="0"/>
          </a:p>
          <a:p>
            <a:pPr marL="114300" indent="0">
              <a:buFont typeface="Arial" charset="0"/>
              <a:buNone/>
            </a:pPr>
            <a:r>
              <a:rPr lang="en-CA" sz="2000" dirty="0" smtClean="0">
                <a:solidFill>
                  <a:schemeClr val="accent2"/>
                </a:solidFill>
              </a:rPr>
              <a:t>McGill University/CSSS Cavendish</a:t>
            </a:r>
          </a:p>
          <a:p>
            <a:pPr marL="114300" indent="0">
              <a:buNone/>
            </a:pPr>
            <a:r>
              <a:rPr lang="en-CA" sz="2000" dirty="0" smtClean="0">
                <a:hlinkClick r:id="rId3"/>
              </a:rPr>
              <a:t>http://www.creges.ca/</a:t>
            </a:r>
            <a:r>
              <a:rPr lang="en-CA" sz="2000" dirty="0" smtClean="0"/>
              <a:t> </a:t>
            </a:r>
          </a:p>
          <a:p>
            <a:pPr marL="114300" indent="0">
              <a:buNone/>
            </a:pPr>
            <a:endParaRPr lang="en-CA" sz="2000" dirty="0" smtClean="0"/>
          </a:p>
          <a:p>
            <a:pPr marL="114300" indent="0">
              <a:buFont typeface="Arial" charset="0"/>
              <a:buNone/>
            </a:pPr>
            <a:endParaRPr lang="en-CA" sz="2000" dirty="0" smtClean="0"/>
          </a:p>
        </p:txBody>
      </p:sp>
      <p:pic>
        <p:nvPicPr>
          <p:cNvPr id="57349" name="Content Placeholder 7"/>
          <p:cNvPicPr>
            <a:picLocks noGrp="1" noChangeAspect="1"/>
          </p:cNvPicPr>
          <p:nvPr>
            <p:ph sz="half" idx="4294967295"/>
          </p:nvPr>
        </p:nvPicPr>
        <p:blipFill>
          <a:blip r:embed="rId6" cstate="print"/>
          <a:srcRect/>
          <a:stretch>
            <a:fillRect/>
          </a:stretch>
        </p:blipFill>
        <p:spPr>
          <a:xfrm>
            <a:off x="4860032" y="3717032"/>
            <a:ext cx="2665412" cy="1031875"/>
          </a:xfrm>
        </p:spPr>
      </p:pic>
      <p:pic>
        <p:nvPicPr>
          <p:cNvPr id="57350" name="Picture 5"/>
          <p:cNvPicPr>
            <a:picLocks noChangeAspect="1" noChangeArrowheads="1"/>
          </p:cNvPicPr>
          <p:nvPr/>
        </p:nvPicPr>
        <p:blipFill>
          <a:blip r:embed="rId7" cstate="print"/>
          <a:srcRect/>
          <a:stretch>
            <a:fillRect/>
          </a:stretch>
        </p:blipFill>
        <p:spPr bwMode="auto">
          <a:xfrm>
            <a:off x="879475" y="3644900"/>
            <a:ext cx="3187700" cy="1146175"/>
          </a:xfrm>
          <a:prstGeom prst="rect">
            <a:avLst/>
          </a:prstGeom>
          <a:solidFill>
            <a:srgbClr val="E9E0B9"/>
          </a:solid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1541</TotalTime>
  <Words>1964</Words>
  <Application>Microsoft Office PowerPoint</Application>
  <PresentationFormat>Affichage à l'écran (4:3)</PresentationFormat>
  <Paragraphs>220</Paragraphs>
  <Slides>19</Slides>
  <Notes>13</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Adjacency</vt:lpstr>
      <vt:lpstr>   When the place where we age changes: Older people’s experiences of social exclusion in two Montréal neighbourhoods undergoing change    </vt:lpstr>
      <vt:lpstr>Aging in a neighbourhood undergoing change</vt:lpstr>
      <vt:lpstr>Research questions</vt:lpstr>
      <vt:lpstr>Our study</vt:lpstr>
      <vt:lpstr>Participants</vt:lpstr>
      <vt:lpstr>The Petite-Patrie neighbourhood</vt:lpstr>
      <vt:lpstr>La Petite-Patrie: transformation of significant local spaces</vt:lpstr>
      <vt:lpstr>Perceived changes in P-P (1) </vt:lpstr>
      <vt:lpstr>Perceived changes in P-P(2)</vt:lpstr>
      <vt:lpstr>Perceived changes in P-P (3)</vt:lpstr>
      <vt:lpstr>Lower NDG neighbourhood</vt:lpstr>
      <vt:lpstr>Lower NDG: St-Raymond sector</vt:lpstr>
      <vt:lpstr>Lower NDG: Perceived changes (1)</vt:lpstr>
      <vt:lpstr>Lower NDG: Perceived changes (2)</vt:lpstr>
      <vt:lpstr>Conclusion (1)</vt:lpstr>
      <vt:lpstr>Conclusion (2)</vt:lpstr>
      <vt:lpstr>Recommendations</vt:lpstr>
      <vt:lpstr>Acknowledgments</vt:lpstr>
      <vt:lpstr>Contact info</vt:lpstr>
    </vt:vector>
  </TitlesOfParts>
  <Company>CSSS Cavendish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Revisiting the role of neighbourhood change in social exclusion and inclusion of older people Presented at the 23rd ENHR Conference, July 5-8 Toulouse France</dc:title>
  <dc:creator>vburns</dc:creator>
  <cp:lastModifiedBy>jplavoie</cp:lastModifiedBy>
  <cp:revision>153</cp:revision>
  <dcterms:created xsi:type="dcterms:W3CDTF">2011-06-03T14:33:36Z</dcterms:created>
  <dcterms:modified xsi:type="dcterms:W3CDTF">2012-05-29T06:09:04Z</dcterms:modified>
</cp:coreProperties>
</file>