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sldIdLst>
    <p:sldId id="263" r:id="rId6"/>
    <p:sldId id="316" r:id="rId7"/>
    <p:sldId id="264" r:id="rId8"/>
    <p:sldId id="322" r:id="rId9"/>
    <p:sldId id="323" r:id="rId10"/>
    <p:sldId id="328" r:id="rId11"/>
    <p:sldId id="325" r:id="rId12"/>
    <p:sldId id="326" r:id="rId13"/>
    <p:sldId id="327" r:id="rId14"/>
    <p:sldId id="333" r:id="rId15"/>
    <p:sldId id="332" r:id="rId16"/>
    <p:sldId id="335" r:id="rId17"/>
    <p:sldId id="336" r:id="rId18"/>
    <p:sldId id="334" r:id="rId19"/>
    <p:sldId id="337" r:id="rId20"/>
    <p:sldId id="267" r:id="rId21"/>
    <p:sldId id="331" r:id="rId22"/>
    <p:sldId id="329" r:id="rId23"/>
    <p:sldId id="338" r:id="rId24"/>
    <p:sldId id="339" r:id="rId25"/>
    <p:sldId id="351" r:id="rId26"/>
    <p:sldId id="340" r:id="rId27"/>
    <p:sldId id="341" r:id="rId28"/>
    <p:sldId id="342" r:id="rId29"/>
    <p:sldId id="347" r:id="rId30"/>
    <p:sldId id="346" r:id="rId31"/>
    <p:sldId id="348" r:id="rId32"/>
    <p:sldId id="349" r:id="rId33"/>
    <p:sldId id="350" r:id="rId34"/>
    <p:sldId id="343" r:id="rId35"/>
    <p:sldId id="344" r:id="rId36"/>
    <p:sldId id="345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3" autoAdjust="0"/>
  </p:normalViewPr>
  <p:slideViewPr>
    <p:cSldViewPr snapToGrid="0">
      <p:cViewPr varScale="1">
        <p:scale>
          <a:sx n="74" d="100"/>
          <a:sy n="74" d="100"/>
        </p:scale>
        <p:origin x="-1044" y="-102"/>
      </p:cViewPr>
      <p:guideLst>
        <p:guide orient="horz" pos="239"/>
        <p:guide orient="horz" pos="4084"/>
        <p:guide orient="horz" pos="959"/>
        <p:guide orient="horz" pos="1077"/>
        <p:guide orient="horz" pos="2997"/>
        <p:guide orient="horz" pos="3119"/>
        <p:guide orient="horz" pos="3594"/>
        <p:guide orient="horz" pos="3734"/>
        <p:guide pos="239"/>
        <p:guide pos="5525"/>
        <p:guide pos="4692"/>
        <p:guide pos="4569"/>
        <p:guide pos="2462"/>
        <p:guide pos="23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22164A-0F02-4BFF-9D75-82F2BCFB9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D564D-296F-4CD5-8706-4E87B470A721}" type="slidenum">
              <a:rPr lang="en-US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BA413-AA39-4F12-BA7E-15E9CFCB9B28}" type="slidenum">
              <a:rPr lang="en-US"/>
              <a:pPr/>
              <a:t>7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9571F-E661-40EA-AD99-C535FEFD73D5}" type="slidenum">
              <a:rPr lang="en-US"/>
              <a:pPr/>
              <a:t>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3B4D-CB10-47C3-BBF5-C2E02EDB5587}" type="slidenum">
              <a:rPr lang="en-US"/>
              <a:pPr/>
              <a:t>9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1FB6-E5B2-4E0A-BE2F-505673E029A0}" type="slidenum">
              <a:rPr lang="en-US"/>
              <a:pPr/>
              <a:t>10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91B1D-7981-4A45-8C0B-60C8BBDC4C0E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D564D-296F-4CD5-8706-4E87B470A721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8E3C4DD-23E4-4DD8-87DE-30B7700E8D7B}" type="datetime1">
              <a:rPr lang="en-US" smtClean="0"/>
              <a:pPr>
                <a:defRPr/>
              </a:pPr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790287-2B0E-4FBA-B7E8-34BEF46D87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91B1D-7981-4A45-8C0B-60C8BBDC4C0E}" type="slidenum">
              <a:rPr lang="en-US"/>
              <a:pPr/>
              <a:t>32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U_Logo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black">
          <a:xfrm>
            <a:off x="7446963" y="379413"/>
            <a:ext cx="1323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p1ENGmod"/>
          <p:cNvPicPr>
            <a:picLocks noChangeAspect="1" noChangeArrowheads="1"/>
          </p:cNvPicPr>
          <p:nvPr/>
        </p:nvPicPr>
        <p:blipFill>
          <a:blip r:embed="rId3" cstate="print"/>
          <a:srcRect l="261" t="23337" r="20624"/>
          <a:stretch>
            <a:fillRect/>
          </a:stretch>
        </p:blipFill>
        <p:spPr bwMode="auto">
          <a:xfrm>
            <a:off x="0" y="5705475"/>
            <a:ext cx="7253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379413" y="1670050"/>
            <a:ext cx="6873875" cy="1258888"/>
          </a:xfrm>
        </p:spPr>
        <p:txBody>
          <a:bodyPr/>
          <a:lstStyle>
            <a:lvl1pPr>
              <a:lnSpc>
                <a:spcPct val="85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9413" y="3160713"/>
            <a:ext cx="6873875" cy="88106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>
                <a:solidFill>
                  <a:srgbClr val="00A0D2"/>
                </a:solidFill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535613" y="379413"/>
            <a:ext cx="1717675" cy="4378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9413" y="379413"/>
            <a:ext cx="5003800" cy="43783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413" y="379413"/>
            <a:ext cx="6873875" cy="1133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9413" y="1662113"/>
            <a:ext cx="3360737" cy="3095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92550" y="1662113"/>
            <a:ext cx="3360738" cy="3095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9413" y="1662113"/>
            <a:ext cx="3360737" cy="309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92550" y="1662113"/>
            <a:ext cx="3360738" cy="309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586413" y="6054725"/>
            <a:ext cx="16668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100" smtClean="0">
                <a:solidFill>
                  <a:srgbClr val="00A0D2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  <a:p>
            <a:pPr>
              <a:defRPr/>
            </a:pPr>
            <a:r>
              <a:rPr lang="en-GB"/>
              <a:t>09/06/09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054725"/>
            <a:ext cx="179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100" smtClean="0">
                <a:solidFill>
                  <a:srgbClr val="00A0D2"/>
                </a:solidFill>
              </a:defRPr>
            </a:lvl1pPr>
          </a:lstStyle>
          <a:p>
            <a:pPr>
              <a:defRPr/>
            </a:pPr>
            <a:r>
              <a:rPr lang="en-GB"/>
              <a:t>subject </a:t>
            </a:r>
          </a:p>
          <a:p>
            <a:pPr>
              <a:defRPr/>
            </a:pPr>
            <a:r>
              <a:rPr lang="en-GB"/>
              <a:t>name subject /                    title, max. 2 lines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9413" y="6054725"/>
            <a:ext cx="213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GB" sz="1100"/>
              <a:t>Research Centre for</a:t>
            </a:r>
          </a:p>
          <a:p>
            <a:pPr>
              <a:lnSpc>
                <a:spcPct val="90000"/>
              </a:lnSpc>
              <a:defRPr/>
            </a:pPr>
            <a:r>
              <a:rPr lang="en-GB" sz="1100"/>
              <a:t>Innovations in Health Care</a:t>
            </a:r>
          </a:p>
          <a:p>
            <a:pPr>
              <a:lnSpc>
                <a:spcPct val="90000"/>
              </a:lnSpc>
              <a:defRPr/>
            </a:pPr>
            <a:r>
              <a:rPr lang="en-GB" sz="1100">
                <a:solidFill>
                  <a:srgbClr val="00A0D2"/>
                </a:solidFill>
              </a:rPr>
              <a:t>www.kenniscentrumivz.hu.nl</a:t>
            </a:r>
          </a:p>
        </p:txBody>
      </p:sp>
      <p:pic>
        <p:nvPicPr>
          <p:cNvPr id="2053" name="Picture 14" descr="HU_Logo_0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black">
          <a:xfrm>
            <a:off x="7448550" y="379413"/>
            <a:ext cx="13223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662113"/>
            <a:ext cx="6873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205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379413"/>
            <a:ext cx="6873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77813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12800" indent="-260350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084263" indent="-269875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1354138" indent="-268288"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18113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2685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27257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182938" indent="-268288" algn="l" rtl="0" fontAlgn="base">
        <a:lnSpc>
          <a:spcPct val="91000"/>
        </a:lnSpc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onsinhealthcare.research.hu.n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sites.google.com/site/expandingehealthknowledg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ianthe.Kort@hu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elianthe.Kort@hu.n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date</a:t>
            </a:r>
          </a:p>
          <a:p>
            <a:r>
              <a:rPr lang="en-GB" dirty="0">
                <a:solidFill>
                  <a:srgbClr val="00A0D2"/>
                </a:solidFill>
              </a:rPr>
              <a:t>09/06/09</a:t>
            </a:r>
          </a:p>
        </p:txBody>
      </p:sp>
      <p:sp>
        <p:nvSpPr>
          <p:cNvPr id="1536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subject </a:t>
            </a:r>
          </a:p>
          <a:p>
            <a:r>
              <a:rPr lang="en-GB" dirty="0">
                <a:solidFill>
                  <a:srgbClr val="00A0D2"/>
                </a:solidFill>
              </a:rPr>
              <a:t>name subject /                    title, max. 2 lines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Research Centre for Innovation in Health Care comprises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three research groups dealing with innovations in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health care. It’s always about a greater autonomy and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independence of the patient. For the activities of the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Research Centre</a:t>
            </a:r>
          </a:p>
          <a:p>
            <a:pPr eaLnBrk="1" hangingPunct="1">
              <a:buFontTx/>
              <a:buNone/>
            </a:pPr>
            <a:r>
              <a:rPr lang="en-US" dirty="0" smtClean="0">
                <a:hlinkClick r:id="rId3"/>
              </a:rPr>
              <a:t>www.innovationsinhealthcare.research.hu.nl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Students and lecturers of the </a:t>
            </a:r>
            <a:r>
              <a:rPr lang="en-US" dirty="0" err="1" smtClean="0"/>
              <a:t>Hogeschool</a:t>
            </a:r>
            <a:r>
              <a:rPr lang="en-US" smtClean="0"/>
              <a:t> Utrecht</a:t>
            </a:r>
          </a:p>
          <a:p>
            <a:pPr eaLnBrk="1" hangingPunct="1">
              <a:buFontTx/>
              <a:buNone/>
            </a:pPr>
            <a:r>
              <a:rPr lang="en-US" smtClean="0"/>
              <a:t>University Of Applied Sciences can participate in the</a:t>
            </a:r>
          </a:p>
          <a:p>
            <a:pPr eaLnBrk="1" hangingPunct="1">
              <a:buFontTx/>
              <a:buNone/>
            </a:pPr>
            <a:r>
              <a:rPr lang="en-US" smtClean="0"/>
              <a:t>Research Centre’s projects.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172200" cy="579438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0070C0"/>
                </a:solidFill>
              </a:rPr>
              <a:t>Telecare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blackWhite">
          <a:xfrm>
            <a:off x="0" y="1557338"/>
            <a:ext cx="4643438" cy="5434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Care after hospital admission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Admission length </a:t>
            </a:r>
            <a:r>
              <a:rPr lang="en-US" sz="2000" dirty="0">
                <a:cs typeface="Arial" charset="0"/>
              </a:rPr>
              <a:t>↓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Re-admission ↓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Therapy compliance ↑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Care and support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Travelling time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Satisfied customers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</a:pPr>
            <a:r>
              <a:rPr lang="en-US" sz="2000" dirty="0"/>
              <a:t>Satisfied employees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Smart Homes (AAL)</a:t>
            </a: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2000" dirty="0"/>
              <a:t>Comfort and safety</a:t>
            </a: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2000" dirty="0"/>
              <a:t>Information and Entertainment</a:t>
            </a:r>
          </a:p>
          <a:p>
            <a:pPr lvl="1">
              <a:lnSpc>
                <a:spcPct val="75000"/>
              </a:lnSpc>
              <a:spcBef>
                <a:spcPct val="50000"/>
              </a:spcBef>
            </a:pPr>
            <a:r>
              <a:rPr lang="en-US" sz="2000" dirty="0"/>
              <a:t>Services (alarm / </a:t>
            </a:r>
            <a:r>
              <a:rPr lang="en-US" sz="2000" dirty="0" err="1"/>
              <a:t>telehelp</a:t>
            </a:r>
            <a:r>
              <a:rPr lang="nl-NL" sz="2000" dirty="0"/>
              <a:t>)</a:t>
            </a:r>
          </a:p>
          <a:p>
            <a:pPr>
              <a:spcBef>
                <a:spcPct val="50000"/>
              </a:spcBef>
            </a:pPr>
            <a:endParaRPr lang="nl-NL" sz="2400" dirty="0"/>
          </a:p>
        </p:txBody>
      </p:sp>
      <p:pic>
        <p:nvPicPr>
          <p:cNvPr id="35850" name="Picture 10" descr="Stefanov 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9405" y="1828799"/>
            <a:ext cx="3769896" cy="47587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iKOP</a:t>
            </a: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err="1" smtClean="0">
                <a:solidFill>
                  <a:srgbClr val="0070C0"/>
                </a:solidFill>
              </a:rPr>
              <a:t>E-Health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Knowledge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for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err="1" smtClean="0">
                <a:solidFill>
                  <a:srgbClr val="0070C0"/>
                </a:solidFill>
              </a:rPr>
              <a:t>SMB’s</a:t>
            </a:r>
            <a:r>
              <a:rPr lang="nl-NL" dirty="0" smtClean="0">
                <a:solidFill>
                  <a:srgbClr val="0070C0"/>
                </a:solidFill>
              </a:rPr>
              <a:t> &amp; </a:t>
            </a:r>
            <a:r>
              <a:rPr lang="nl-NL" dirty="0" err="1" smtClean="0">
                <a:solidFill>
                  <a:srgbClr val="0070C0"/>
                </a:solidFill>
              </a:rPr>
              <a:t>Older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Adults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Afbeelding%20iK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682" y="1924144"/>
            <a:ext cx="4892300" cy="3729681"/>
          </a:xfrm>
        </p:spPr>
      </p:pic>
      <p:sp>
        <p:nvSpPr>
          <p:cNvPr id="7" name="Rectangle 6"/>
          <p:cNvSpPr/>
          <p:nvPr/>
        </p:nvSpPr>
        <p:spPr>
          <a:xfrm>
            <a:off x="2884868" y="6230792"/>
            <a:ext cx="625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project is funded by SIA RAAK 2009-1-005-INT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Partners: </a:t>
            </a:r>
            <a:r>
              <a:rPr lang="en-US" dirty="0" smtClean="0">
                <a:solidFill>
                  <a:srgbClr val="0070C0"/>
                </a:solidFill>
              </a:rPr>
              <a:t>An international consortium  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Rotterdam University of Applied Sciences, The Netherlands</a:t>
            </a:r>
          </a:p>
          <a:p>
            <a:endParaRPr lang="en-US" dirty="0" smtClean="0"/>
          </a:p>
          <a:p>
            <a:r>
              <a:rPr lang="en-US" dirty="0" smtClean="0"/>
              <a:t>the Center for Ageing Services Technologies (CAST), USA</a:t>
            </a:r>
          </a:p>
          <a:p>
            <a:endParaRPr lang="en-US" dirty="0" smtClean="0"/>
          </a:p>
          <a:p>
            <a:r>
              <a:rPr lang="en-US" dirty="0" smtClean="0"/>
              <a:t>Simon Fraser University (department Gerontology , technology and ageing), Canada,</a:t>
            </a:r>
          </a:p>
          <a:p>
            <a:endParaRPr lang="en-US" dirty="0" smtClean="0"/>
          </a:p>
          <a:p>
            <a:r>
              <a:rPr lang="en-US" dirty="0" smtClean="0"/>
              <a:t>International Society For </a:t>
            </a:r>
            <a:r>
              <a:rPr lang="en-US" dirty="0" err="1" smtClean="0"/>
              <a:t>Gerontechnology</a:t>
            </a:r>
            <a:r>
              <a:rPr lang="en-US" dirty="0" smtClean="0"/>
              <a:t> (ISG),</a:t>
            </a:r>
          </a:p>
          <a:p>
            <a:endParaRPr lang="en-US" dirty="0" smtClean="0"/>
          </a:p>
          <a:p>
            <a:r>
              <a:rPr lang="en-US" dirty="0" smtClean="0"/>
              <a:t>Smart Homes , The Netherlands</a:t>
            </a:r>
          </a:p>
          <a:p>
            <a:endParaRPr lang="en-US" dirty="0" smtClean="0"/>
          </a:p>
          <a:p>
            <a:r>
              <a:rPr lang="en-US" dirty="0" smtClean="0"/>
              <a:t> HU-UAS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Aim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 Partners;</a:t>
            </a:r>
          </a:p>
          <a:p>
            <a:endParaRPr lang="en-US" dirty="0" smtClean="0"/>
          </a:p>
          <a:p>
            <a:r>
              <a:rPr lang="en-US" dirty="0" smtClean="0"/>
              <a:t>are expanding their knowledge about e-Health and are working together to transfer (research) findings </a:t>
            </a:r>
            <a:r>
              <a:rPr lang="en-US" smtClean="0"/>
              <a:t>on the use </a:t>
            </a:r>
            <a:r>
              <a:rPr lang="en-US" dirty="0" smtClean="0"/>
              <a:t>of innovative e-Health to the industry</a:t>
            </a:r>
          </a:p>
          <a:p>
            <a:endParaRPr lang="nl-NL" dirty="0" smtClean="0"/>
          </a:p>
          <a:p>
            <a:r>
              <a:rPr lang="en-US" dirty="0" smtClean="0"/>
              <a:t>to achieve knowledge about the current situation regarding e-Health internationally.</a:t>
            </a:r>
          </a:p>
          <a:p>
            <a:endParaRPr lang="en-US" dirty="0" smtClean="0"/>
          </a:p>
          <a:p>
            <a:r>
              <a:rPr lang="en-US" dirty="0" smtClean="0"/>
              <a:t>to provide (frail) senior citizens with the options to stay independent and to age-in-place.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SMB’s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SMB’s </a:t>
            </a:r>
          </a:p>
          <a:p>
            <a:pPr lvl="1"/>
            <a:r>
              <a:rPr lang="en-US" dirty="0" smtClean="0"/>
              <a:t>Personal alarm receiver</a:t>
            </a:r>
          </a:p>
          <a:p>
            <a:pPr lvl="1"/>
            <a:r>
              <a:rPr lang="en-US" dirty="0" smtClean="0"/>
              <a:t>Sensor Technology</a:t>
            </a:r>
          </a:p>
          <a:p>
            <a:pPr lvl="1"/>
            <a:r>
              <a:rPr lang="en-US" dirty="0" smtClean="0"/>
              <a:t>Electronic Locks</a:t>
            </a:r>
          </a:p>
          <a:p>
            <a:pPr lvl="1"/>
            <a:r>
              <a:rPr lang="en-US" dirty="0" smtClean="0"/>
              <a:t>Video communication</a:t>
            </a:r>
          </a:p>
          <a:p>
            <a:pPr lvl="1"/>
            <a:r>
              <a:rPr lang="en-US" dirty="0" smtClean="0"/>
              <a:t>Family Websites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Home care organizations</a:t>
            </a:r>
          </a:p>
          <a:p>
            <a:pPr lvl="1"/>
            <a:r>
              <a:rPr lang="en-US" dirty="0" smtClean="0"/>
              <a:t> had a research question related to e-Health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pic>
        <p:nvPicPr>
          <p:cNvPr id="6" name="Picture 5" descr="2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234" y="1811413"/>
            <a:ext cx="4213108" cy="315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Instruments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Newsletter</a:t>
            </a:r>
          </a:p>
          <a:p>
            <a:endParaRPr lang="en-US" dirty="0" smtClean="0"/>
          </a:p>
          <a:p>
            <a:r>
              <a:rPr lang="en-US" dirty="0" smtClean="0"/>
              <a:t>LinkedIn group</a:t>
            </a:r>
          </a:p>
          <a:p>
            <a:endParaRPr lang="en-US" dirty="0" smtClean="0"/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IKOP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Meetings</a:t>
            </a:r>
          </a:p>
          <a:p>
            <a:endParaRPr lang="en-US" dirty="0" smtClean="0"/>
          </a:p>
          <a:p>
            <a:r>
              <a:rPr lang="en-US" dirty="0" smtClean="0"/>
              <a:t>Papers</a:t>
            </a:r>
          </a:p>
          <a:p>
            <a:endParaRPr lang="en-US" dirty="0" smtClean="0"/>
          </a:p>
          <a:p>
            <a:r>
              <a:rPr lang="en-US" dirty="0" smtClean="0"/>
              <a:t>Presentations</a:t>
            </a:r>
          </a:p>
          <a:p>
            <a:endParaRPr lang="en-US" dirty="0" smtClean="0"/>
          </a:p>
          <a:p>
            <a:r>
              <a:rPr lang="en-US" dirty="0" smtClean="0"/>
              <a:t>Booth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date</a:t>
            </a:r>
          </a:p>
          <a:p>
            <a:pPr>
              <a:defRPr/>
            </a:pPr>
            <a:r>
              <a:rPr lang="en-GB" dirty="0" smtClean="0"/>
              <a:t>09/06/09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subject </a:t>
            </a:r>
          </a:p>
          <a:p>
            <a:pPr>
              <a:defRPr/>
            </a:pPr>
            <a:r>
              <a:rPr lang="en-GB" dirty="0" smtClean="0"/>
              <a:t>name subject /                    title, max. 2 lines</a:t>
            </a:r>
            <a:endParaRPr lang="en-GB" dirty="0"/>
          </a:p>
        </p:txBody>
      </p:sp>
      <p:pic>
        <p:nvPicPr>
          <p:cNvPr id="6" name="Picture 5" descr="2011-11-21+22 iKOP stand op Smart Homes be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922" y="3052293"/>
            <a:ext cx="5685070" cy="380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561262" cy="830997"/>
          </a:xfrm>
        </p:spPr>
        <p:txBody>
          <a:bodyPr/>
          <a:lstStyle/>
          <a:p>
            <a:r>
              <a:rPr lang="nl-NL" sz="2400" dirty="0" err="1">
                <a:hlinkClick r:id="rId3"/>
              </a:rPr>
              <a:t>Helianthe.Kort</a:t>
            </a:r>
            <a:r>
              <a:rPr lang="nl-NL" sz="2400" dirty="0">
                <a:hlinkClick r:id="rId3"/>
              </a:rPr>
              <a:t>@</a:t>
            </a:r>
            <a:r>
              <a:rPr lang="nl-NL" sz="2400" dirty="0" err="1">
                <a:hlinkClick r:id="rId3"/>
              </a:rPr>
              <a:t>hu.nl</a:t>
            </a:r>
            <a:r>
              <a:rPr lang="nl-NL" sz="2400" dirty="0"/>
              <a:t>, </a:t>
            </a:r>
            <a:r>
              <a:rPr lang="nl-NL" sz="2400" dirty="0" err="1" smtClean="0">
                <a:solidFill>
                  <a:srgbClr val="0070C0"/>
                </a:solidFill>
              </a:rPr>
              <a:t>www.helianthekort.research.hu.nl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4304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3044" name="Picture 4" descr="zonnenbloe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371600"/>
            <a:ext cx="10134600" cy="552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604" y="1395233"/>
            <a:ext cx="7559675" cy="2246769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SENSOR TECHNOLOGY, THE PERCEPTION OF FAMILY CARERS AND OLDER ADULTS,</a:t>
            </a:r>
            <a:br>
              <a:rPr lang="en-US" sz="3200" dirty="0" smtClean="0"/>
            </a:br>
            <a:r>
              <a:rPr lang="en-US" sz="3200" dirty="0" smtClean="0"/>
              <a:t>a pilot study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nl-NL" sz="2400" dirty="0" smtClean="0"/>
              <a:t>Research Group </a:t>
            </a:r>
            <a:br>
              <a:rPr lang="nl-NL" sz="2400" dirty="0" smtClean="0"/>
            </a:br>
            <a:r>
              <a:rPr lang="nl-NL" sz="2400" dirty="0" err="1" smtClean="0"/>
              <a:t>Demand</a:t>
            </a:r>
            <a:r>
              <a:rPr lang="nl-NL" sz="2400" dirty="0" smtClean="0"/>
              <a:t> </a:t>
            </a:r>
            <a:r>
              <a:rPr lang="nl-NL" sz="2400" dirty="0" err="1" smtClean="0"/>
              <a:t>Driven</a:t>
            </a:r>
            <a:r>
              <a:rPr lang="nl-NL" sz="2400" dirty="0" smtClean="0"/>
              <a:t> Care. </a:t>
            </a:r>
            <a:r>
              <a:rPr lang="nl-NL" sz="2000" dirty="0" smtClean="0"/>
              <a:t>J. </a:t>
            </a:r>
            <a:r>
              <a:rPr lang="nl-NL" sz="2000" dirty="0" err="1" smtClean="0"/>
              <a:t>Dijkstra</a:t>
            </a:r>
            <a:r>
              <a:rPr lang="nl-NL" sz="2000" dirty="0" smtClean="0"/>
              <a:t>; </a:t>
            </a:r>
            <a:br>
              <a:rPr lang="nl-NL" sz="2000" dirty="0" smtClean="0"/>
            </a:br>
            <a:r>
              <a:rPr lang="nl-NL" sz="2000" dirty="0" smtClean="0"/>
              <a:t>J </a:t>
            </a:r>
            <a:r>
              <a:rPr lang="nl-NL" sz="2000" dirty="0" err="1" smtClean="0"/>
              <a:t>Coppes</a:t>
            </a:r>
            <a:r>
              <a:rPr lang="nl-NL" sz="2000" dirty="0" smtClean="0"/>
              <a:t>, F Raymakers, S van Vliet , J Willemsen 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03" y="4511295"/>
            <a:ext cx="6583362" cy="954107"/>
          </a:xfrm>
        </p:spPr>
        <p:txBody>
          <a:bodyPr/>
          <a:lstStyle/>
          <a:p>
            <a:pPr eaLnBrk="1" hangingPunct="1"/>
            <a:r>
              <a:rPr lang="en-US" dirty="0" smtClean="0"/>
              <a:t>Prof. dr. </a:t>
            </a:r>
            <a:r>
              <a:rPr lang="en-US" dirty="0" err="1" smtClean="0"/>
              <a:t>Helianthe</a:t>
            </a:r>
            <a:r>
              <a:rPr lang="en-US" dirty="0" smtClean="0"/>
              <a:t> S.M. </a:t>
            </a:r>
            <a:r>
              <a:rPr lang="en-US" dirty="0" err="1" smtClean="0"/>
              <a:t>Kort</a:t>
            </a:r>
            <a:endParaRPr lang="en-US" dirty="0" smtClean="0"/>
          </a:p>
          <a:p>
            <a:pPr eaLnBrk="1" hangingPunct="1"/>
            <a:r>
              <a:rPr lang="en-US" dirty="0" smtClean="0"/>
              <a:t>Utrecht University Of Applied Science</a:t>
            </a:r>
          </a:p>
          <a:p>
            <a:pPr eaLnBrk="1" hangingPunct="1"/>
            <a:r>
              <a:rPr lang="en-US" dirty="0" smtClean="0"/>
              <a:t>Faculty Of Health Care</a:t>
            </a:r>
          </a:p>
          <a:p>
            <a:pPr eaLnBrk="1" hangingPunct="1"/>
            <a:r>
              <a:rPr lang="en-US" dirty="0" smtClean="0"/>
              <a:t>Prague IFA May 2012</a:t>
            </a:r>
          </a:p>
        </p:txBody>
      </p:sp>
      <p:pic>
        <p:nvPicPr>
          <p:cNvPr id="4" name="Picture 2" descr="\\studenten.ad.hvu.nl\dfs\users\fg\1184623\Logo SIA-RAA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746925"/>
            <a:ext cx="1785950" cy="111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Presentation overview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E-Health solution</a:t>
            </a:r>
          </a:p>
          <a:p>
            <a:endParaRPr lang="en-US" dirty="0" smtClean="0"/>
          </a:p>
          <a:p>
            <a:r>
              <a:rPr lang="en-US" dirty="0" smtClean="0"/>
              <a:t>Aim</a:t>
            </a:r>
          </a:p>
          <a:p>
            <a:endParaRPr lang="en-US" dirty="0" smtClean="0"/>
          </a:p>
          <a:p>
            <a:r>
              <a:rPr lang="en-US" dirty="0" smtClean="0"/>
              <a:t>Method</a:t>
            </a:r>
          </a:p>
          <a:p>
            <a:endParaRPr lang="en-US" dirty="0" smtClean="0"/>
          </a:p>
          <a:p>
            <a:r>
              <a:rPr lang="en-US" dirty="0" smtClean="0"/>
              <a:t>Results 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pic>
        <p:nvPicPr>
          <p:cNvPr id="6" name="Picture 5" descr="2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023" y="1712890"/>
            <a:ext cx="4822709" cy="36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Background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important factor in ageing-in-place is: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family care </a:t>
            </a:r>
          </a:p>
          <a:p>
            <a:endParaRPr lang="en-US" dirty="0" smtClean="0"/>
          </a:p>
          <a:p>
            <a:r>
              <a:rPr lang="en-US" dirty="0" smtClean="0"/>
              <a:t>The largest volume of care. </a:t>
            </a:r>
          </a:p>
          <a:p>
            <a:r>
              <a:rPr lang="en-US" dirty="0" smtClean="0"/>
              <a:t>In the near future the volume of care will decrease  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50%. </a:t>
            </a:r>
          </a:p>
          <a:p>
            <a:endParaRPr lang="en-US" dirty="0" smtClean="0"/>
          </a:p>
          <a:p>
            <a:r>
              <a:rPr lang="en-US" dirty="0" smtClean="0"/>
              <a:t>Therefore, SME’s design and develop several E-Health solutions.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3137646" y="3128683"/>
            <a:ext cx="475667" cy="64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87" y="1704325"/>
            <a:ext cx="7559675" cy="2246769"/>
          </a:xfrm>
        </p:spPr>
        <p:txBody>
          <a:bodyPr/>
          <a:lstStyle/>
          <a:p>
            <a:pPr eaLnBrk="1" hangingPunct="1"/>
            <a:r>
              <a:rPr lang="en-US" sz="3600" cap="all" dirty="0" smtClean="0"/>
              <a:t>Expanding </a:t>
            </a:r>
            <a:br>
              <a:rPr lang="en-US" sz="3600" cap="all" dirty="0" smtClean="0"/>
            </a:br>
            <a:r>
              <a:rPr lang="en-US" sz="3600" cap="all" dirty="0" smtClean="0"/>
              <a:t>e-Health Knowledge </a:t>
            </a:r>
            <a:br>
              <a:rPr lang="en-US" sz="3600" cap="all" dirty="0" smtClean="0"/>
            </a:br>
            <a:r>
              <a:rPr lang="en-US" sz="3600" cap="all" dirty="0" smtClean="0"/>
              <a:t>for older adults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nl-NL" sz="2800" dirty="0" smtClean="0"/>
              <a:t>Research Group </a:t>
            </a:r>
            <a:br>
              <a:rPr lang="nl-NL" sz="2800" dirty="0" smtClean="0"/>
            </a:br>
            <a:r>
              <a:rPr lang="nl-NL" sz="2800" dirty="0" err="1" smtClean="0"/>
              <a:t>Demand</a:t>
            </a:r>
            <a:r>
              <a:rPr lang="nl-NL" sz="2800" dirty="0" smtClean="0"/>
              <a:t> </a:t>
            </a:r>
            <a:r>
              <a:rPr lang="nl-NL" sz="2800" dirty="0" err="1" smtClean="0"/>
              <a:t>Driven</a:t>
            </a:r>
            <a:r>
              <a:rPr lang="nl-NL" sz="2800" dirty="0" smtClean="0"/>
              <a:t> Care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03" y="4511295"/>
            <a:ext cx="6583362" cy="954107"/>
          </a:xfrm>
        </p:spPr>
        <p:txBody>
          <a:bodyPr/>
          <a:lstStyle/>
          <a:p>
            <a:pPr eaLnBrk="1" hangingPunct="1"/>
            <a:r>
              <a:rPr lang="en-US" dirty="0" smtClean="0"/>
              <a:t>Prof. dr. </a:t>
            </a:r>
            <a:r>
              <a:rPr lang="en-US" dirty="0" err="1" smtClean="0"/>
              <a:t>Helianthe</a:t>
            </a:r>
            <a:r>
              <a:rPr lang="en-US" dirty="0" smtClean="0"/>
              <a:t> S.M. </a:t>
            </a:r>
            <a:r>
              <a:rPr lang="en-US" dirty="0" err="1" smtClean="0"/>
              <a:t>Kort</a:t>
            </a:r>
            <a:r>
              <a:rPr lang="en-US" dirty="0" smtClean="0"/>
              <a:t>, </a:t>
            </a:r>
          </a:p>
          <a:p>
            <a:pPr eaLnBrk="1" hangingPunct="1"/>
            <a:r>
              <a:rPr lang="en-US" dirty="0" smtClean="0"/>
              <a:t>Utrecht University Of Applied Science</a:t>
            </a:r>
          </a:p>
          <a:p>
            <a:pPr eaLnBrk="1" hangingPunct="1"/>
            <a:r>
              <a:rPr lang="en-US" dirty="0" smtClean="0"/>
              <a:t>Faculty Of Health Care</a:t>
            </a:r>
          </a:p>
          <a:p>
            <a:pPr eaLnBrk="1" hangingPunct="1"/>
            <a:r>
              <a:rPr lang="en-US" dirty="0" smtClean="0"/>
              <a:t>Prague IFA May 2012</a:t>
            </a:r>
          </a:p>
        </p:txBody>
      </p:sp>
      <p:pic>
        <p:nvPicPr>
          <p:cNvPr id="4" name="Picture 2" descr="\\studenten.ad.hvu.nl\dfs\users\fg\1184623\Logo SIA-RAA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5575352"/>
            <a:ext cx="1785950" cy="111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E-Health </a:t>
            </a:r>
            <a:r>
              <a:rPr lang="en-US" dirty="0" smtClean="0">
                <a:solidFill>
                  <a:srgbClr val="0070C0"/>
                </a:solidFill>
              </a:rPr>
              <a:t>solutions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technology </a:t>
            </a:r>
          </a:p>
          <a:p>
            <a:pPr lvl="1"/>
            <a:r>
              <a:rPr lang="en-US" dirty="0" smtClean="0"/>
              <a:t>family </a:t>
            </a:r>
            <a:r>
              <a:rPr lang="en-US" dirty="0" err="1" smtClean="0"/>
              <a:t>carers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older adults</a:t>
            </a:r>
          </a:p>
          <a:p>
            <a:endParaRPr lang="en-US" dirty="0" smtClean="0"/>
          </a:p>
          <a:p>
            <a:r>
              <a:rPr lang="en-US" dirty="0" smtClean="0"/>
              <a:t> Sensors </a:t>
            </a:r>
          </a:p>
          <a:p>
            <a:pPr lvl="1"/>
            <a:r>
              <a:rPr lang="en-US" dirty="0" smtClean="0"/>
              <a:t>at home </a:t>
            </a:r>
          </a:p>
          <a:p>
            <a:pPr lvl="1"/>
            <a:r>
              <a:rPr lang="en-US" dirty="0" smtClean="0"/>
              <a:t>Long term care</a:t>
            </a:r>
          </a:p>
          <a:p>
            <a:pPr lvl="1"/>
            <a:r>
              <a:rPr lang="en-US" dirty="0" smtClean="0"/>
              <a:t>Provides information to family </a:t>
            </a:r>
            <a:r>
              <a:rPr lang="en-US" dirty="0" err="1" smtClean="0"/>
              <a:t>carers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information about daily activities </a:t>
            </a:r>
          </a:p>
          <a:p>
            <a:pPr lvl="4"/>
            <a:r>
              <a:rPr lang="en-US" dirty="0" smtClean="0"/>
              <a:t>via the Internet </a:t>
            </a:r>
          </a:p>
          <a:p>
            <a:pPr lvl="4"/>
            <a:r>
              <a:rPr lang="en-US" dirty="0" smtClean="0"/>
              <a:t> the mobile phone</a:t>
            </a:r>
          </a:p>
          <a:p>
            <a:pPr lvl="4"/>
            <a:endParaRPr lang="en-US" dirty="0" smtClean="0"/>
          </a:p>
          <a:p>
            <a:pPr lvl="2"/>
            <a:r>
              <a:rPr lang="en-US" dirty="0" smtClean="0"/>
              <a:t>Alarms ICE.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pic>
        <p:nvPicPr>
          <p:cNvPr id="6" name="Picture 5" descr="senso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3825" y="2130659"/>
            <a:ext cx="3490175" cy="260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820"/>
            <a:ext cx="6172200" cy="1077218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The system</a:t>
            </a:r>
            <a:r>
              <a:rPr lang="nl-NL" dirty="0" smtClean="0"/>
              <a:t/>
            </a:r>
            <a:br>
              <a:rPr lang="nl-N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08519" y="260852"/>
            <a:ext cx="5248297" cy="74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Aim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of the SMB</a:t>
            </a:r>
          </a:p>
          <a:p>
            <a:pPr lvl="1"/>
            <a:r>
              <a:rPr lang="en-US" dirty="0" smtClean="0"/>
              <a:t>Could we develop a sensor system at home to monitor </a:t>
            </a:r>
            <a:r>
              <a:rPr lang="en-US" dirty="0" smtClean="0"/>
              <a:t> ADL </a:t>
            </a:r>
            <a:r>
              <a:rPr lang="en-US" dirty="0" smtClean="0"/>
              <a:t>and to alert family ICE</a:t>
            </a:r>
          </a:p>
          <a:p>
            <a:endParaRPr lang="en-US" dirty="0" smtClean="0"/>
          </a:p>
          <a:p>
            <a:r>
              <a:rPr lang="en-US" dirty="0" smtClean="0"/>
              <a:t>Gain insight about how both family </a:t>
            </a:r>
            <a:r>
              <a:rPr lang="en-US" dirty="0" err="1" smtClean="0"/>
              <a:t>carers</a:t>
            </a:r>
            <a:r>
              <a:rPr lang="en-US" dirty="0" smtClean="0"/>
              <a:t> and older adults perceive the use of sensor technology to monitor daily living at home.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pic>
        <p:nvPicPr>
          <p:cNvPr id="6" name="Picture 5" descr="screenshot_ad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307" y="3825747"/>
            <a:ext cx="4063219" cy="3032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Method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with the SMB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Clarify their question</a:t>
            </a:r>
          </a:p>
          <a:p>
            <a:endParaRPr lang="en-US" dirty="0" smtClean="0"/>
          </a:p>
          <a:p>
            <a:r>
              <a:rPr lang="en-US" dirty="0" smtClean="0"/>
              <a:t>Literature search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Structured interviews</a:t>
            </a:r>
          </a:p>
          <a:p>
            <a:pPr lvl="7"/>
            <a:r>
              <a:rPr lang="en-US" dirty="0" smtClean="0"/>
              <a:t>social status</a:t>
            </a:r>
          </a:p>
          <a:p>
            <a:pPr lvl="7"/>
            <a:r>
              <a:rPr lang="en-US" dirty="0" smtClean="0"/>
              <a:t>independency, </a:t>
            </a:r>
          </a:p>
          <a:p>
            <a:pPr lvl="7"/>
            <a:r>
              <a:rPr lang="en-US" dirty="0" smtClean="0"/>
              <a:t>demand for care, </a:t>
            </a:r>
          </a:p>
          <a:p>
            <a:pPr lvl="7"/>
            <a:r>
              <a:rPr lang="en-US" dirty="0" smtClean="0"/>
              <a:t>Pro &amp; cons of the sensor system</a:t>
            </a:r>
          </a:p>
          <a:p>
            <a:r>
              <a:rPr lang="en-US" dirty="0" smtClean="0"/>
              <a:t>Analyses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2339789" y="1945342"/>
            <a:ext cx="412376" cy="52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384614" y="3388659"/>
            <a:ext cx="412376" cy="52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393578" y="4482352"/>
            <a:ext cx="412376" cy="52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rsone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286" y="1865273"/>
            <a:ext cx="3379833" cy="25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older Adults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977153"/>
            <a:ext cx="7921905" cy="4661647"/>
          </a:xfrm>
        </p:spPr>
        <p:txBody>
          <a:bodyPr/>
          <a:lstStyle/>
          <a:p>
            <a:r>
              <a:rPr lang="en-US" dirty="0" smtClean="0"/>
              <a:t>8 older adults average age 84</a:t>
            </a:r>
          </a:p>
          <a:p>
            <a:pPr lvl="3"/>
            <a:r>
              <a:rPr lang="en-US" dirty="0" smtClean="0"/>
              <a:t>7 female</a:t>
            </a:r>
          </a:p>
          <a:p>
            <a:pPr lvl="3"/>
            <a:r>
              <a:rPr lang="en-US" dirty="0" smtClean="0"/>
              <a:t>1 male</a:t>
            </a:r>
          </a:p>
          <a:p>
            <a:pPr lvl="3"/>
            <a:r>
              <a:rPr lang="en-US" dirty="0" smtClean="0"/>
              <a:t>used mobile phone or internet</a:t>
            </a:r>
          </a:p>
          <a:p>
            <a:pPr lvl="3"/>
            <a:r>
              <a:rPr lang="en-US" dirty="0" smtClean="0"/>
              <a:t>Frequency of visits  1 a week</a:t>
            </a:r>
          </a:p>
          <a:p>
            <a:pPr lvl="3"/>
            <a:r>
              <a:rPr lang="en-US" dirty="0" smtClean="0"/>
              <a:t> assistance needed for domestic work</a:t>
            </a:r>
          </a:p>
          <a:p>
            <a:pPr lvl="3"/>
            <a:r>
              <a:rPr lang="en-US" dirty="0" smtClean="0"/>
              <a:t>6 use of assistive aids</a:t>
            </a:r>
          </a:p>
          <a:p>
            <a:pPr lvl="3"/>
            <a:r>
              <a:rPr lang="en-US" dirty="0" smtClean="0"/>
              <a:t>Worrying about personal safety</a:t>
            </a:r>
          </a:p>
          <a:p>
            <a:pPr lvl="3"/>
            <a:r>
              <a:rPr lang="en-US" dirty="0" smtClean="0"/>
              <a:t>Wish to stay independent</a:t>
            </a:r>
          </a:p>
          <a:p>
            <a:pPr lvl="3"/>
            <a:r>
              <a:rPr lang="en-US" dirty="0" smtClean="0"/>
              <a:t>Expect ADL system to support them to </a:t>
            </a:r>
            <a:r>
              <a:rPr lang="en-US" dirty="0" err="1" smtClean="0"/>
              <a:t>AiP</a:t>
            </a:r>
            <a:endParaRPr lang="en-US" dirty="0" smtClean="0"/>
          </a:p>
          <a:p>
            <a:pPr lvl="4"/>
            <a:r>
              <a:rPr lang="en-US" dirty="0" smtClean="0"/>
              <a:t>4 +;  2 +-; 2-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Sensor systems</a:t>
            </a:r>
          </a:p>
          <a:p>
            <a:pPr lvl="4"/>
            <a:r>
              <a:rPr lang="en-US" dirty="0" smtClean="0"/>
              <a:t>5+ ; 3 –</a:t>
            </a:r>
          </a:p>
          <a:p>
            <a:pPr lvl="5"/>
            <a:r>
              <a:rPr lang="en-US" dirty="0" smtClean="0"/>
              <a:t>Burden to family cares</a:t>
            </a:r>
          </a:p>
          <a:p>
            <a:pPr lvl="5"/>
            <a:r>
              <a:rPr lang="en-US" dirty="0" smtClean="0"/>
              <a:t>Big Brother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older Adults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977153"/>
            <a:ext cx="7921905" cy="4661647"/>
          </a:xfrm>
        </p:spPr>
        <p:txBody>
          <a:bodyPr/>
          <a:lstStyle/>
          <a:p>
            <a:r>
              <a:rPr lang="en-US" dirty="0" smtClean="0"/>
              <a:t>8 older adults average age 84</a:t>
            </a:r>
          </a:p>
          <a:p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Sensor system should be connected to a care organization</a:t>
            </a:r>
          </a:p>
          <a:p>
            <a:pPr lvl="2"/>
            <a:r>
              <a:rPr lang="en-US" dirty="0" smtClean="0"/>
              <a:t>No burden for the family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Embedded systems </a:t>
            </a:r>
          </a:p>
          <a:p>
            <a:pPr lvl="2"/>
            <a:r>
              <a:rPr lang="en-US" dirty="0" smtClean="0"/>
              <a:t>Additional systems for smoke, water, gas alarms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family </a:t>
            </a:r>
            <a:r>
              <a:rPr lang="en-US" dirty="0" err="1" smtClean="0">
                <a:solidFill>
                  <a:srgbClr val="0070C0"/>
                </a:solidFill>
              </a:rPr>
              <a:t>carers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2" y="1134079"/>
            <a:ext cx="6873875" cy="3095625"/>
          </a:xfrm>
        </p:spPr>
        <p:txBody>
          <a:bodyPr/>
          <a:lstStyle/>
          <a:p>
            <a:r>
              <a:rPr lang="en-US" dirty="0" smtClean="0"/>
              <a:t>19 Family cares, age &gt; 35 years</a:t>
            </a:r>
          </a:p>
          <a:p>
            <a:pPr lvl="3"/>
            <a:r>
              <a:rPr lang="en-US" dirty="0" smtClean="0"/>
              <a:t>16  child – parent related</a:t>
            </a:r>
          </a:p>
          <a:p>
            <a:pPr lvl="3"/>
            <a:r>
              <a:rPr lang="en-US" dirty="0" smtClean="0"/>
              <a:t>3  sibling related</a:t>
            </a:r>
          </a:p>
          <a:p>
            <a:pPr lvl="3"/>
            <a:r>
              <a:rPr lang="en-US" dirty="0" smtClean="0"/>
              <a:t>16 females</a:t>
            </a:r>
          </a:p>
          <a:p>
            <a:pPr lvl="3"/>
            <a:r>
              <a:rPr lang="en-US" dirty="0" smtClean="0"/>
              <a:t>3 males</a:t>
            </a:r>
          </a:p>
          <a:p>
            <a:pPr lvl="3"/>
            <a:r>
              <a:rPr lang="en-US" dirty="0" smtClean="0"/>
              <a:t>All use both mobile phones and the internet</a:t>
            </a:r>
          </a:p>
          <a:p>
            <a:pPr lvl="3"/>
            <a:r>
              <a:rPr lang="en-US" dirty="0" smtClean="0"/>
              <a:t>15 taken care of parent</a:t>
            </a:r>
          </a:p>
          <a:p>
            <a:pPr lvl="3"/>
            <a:r>
              <a:rPr lang="en-US" dirty="0" smtClean="0"/>
              <a:t> 2 taken care of sibling</a:t>
            </a:r>
          </a:p>
          <a:p>
            <a:pPr lvl="3"/>
            <a:r>
              <a:rPr lang="en-US" dirty="0" smtClean="0"/>
              <a:t> 1 taken care of relative</a:t>
            </a:r>
          </a:p>
          <a:p>
            <a:pPr lvl="3"/>
            <a:r>
              <a:rPr lang="en-US" dirty="0" smtClean="0"/>
              <a:t> 1 taken care of friend</a:t>
            </a:r>
          </a:p>
          <a:p>
            <a:pPr lvl="3"/>
            <a:r>
              <a:rPr lang="en-US" dirty="0" smtClean="0"/>
              <a:t>Days </a:t>
            </a:r>
            <a:r>
              <a:rPr lang="en-US" smtClean="0"/>
              <a:t>of family care</a:t>
            </a:r>
            <a:endParaRPr lang="en-US" dirty="0" smtClean="0"/>
          </a:p>
          <a:p>
            <a:pPr lvl="3"/>
            <a:r>
              <a:rPr lang="en-US" dirty="0" smtClean="0"/>
              <a:t> 1 a week N= 9</a:t>
            </a:r>
          </a:p>
          <a:p>
            <a:pPr lvl="3"/>
            <a:r>
              <a:rPr lang="en-US" dirty="0" smtClean="0"/>
              <a:t> 2 – 3 days week N= 7</a:t>
            </a:r>
          </a:p>
          <a:p>
            <a:pPr lvl="3"/>
            <a:r>
              <a:rPr lang="en-US" dirty="0" smtClean="0"/>
              <a:t>  every day 3</a:t>
            </a:r>
          </a:p>
          <a:p>
            <a:pPr lvl="3"/>
            <a:r>
              <a:rPr lang="en-US" dirty="0" smtClean="0"/>
              <a:t>Variable 2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family </a:t>
            </a:r>
            <a:r>
              <a:rPr lang="en-US" dirty="0" err="1" smtClean="0">
                <a:solidFill>
                  <a:srgbClr val="0070C0"/>
                </a:solidFill>
              </a:rPr>
              <a:t>carers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 Family cares, </a:t>
            </a:r>
          </a:p>
          <a:p>
            <a:pPr lvl="3"/>
            <a:r>
              <a:rPr lang="en-US" dirty="0" smtClean="0"/>
              <a:t>Travel time</a:t>
            </a:r>
          </a:p>
          <a:p>
            <a:pPr lvl="4"/>
            <a:r>
              <a:rPr lang="nl-NL" dirty="0" err="1" smtClean="0"/>
              <a:t>Within</a:t>
            </a:r>
            <a:r>
              <a:rPr lang="nl-NL" dirty="0" smtClean="0"/>
              <a:t> 15 min ( N=13)</a:t>
            </a:r>
          </a:p>
          <a:p>
            <a:pPr lvl="4"/>
            <a:r>
              <a:rPr lang="nl-NL" dirty="0" err="1" smtClean="0"/>
              <a:t>Within</a:t>
            </a:r>
            <a:r>
              <a:rPr lang="nl-NL" dirty="0" smtClean="0"/>
              <a:t>  60 min ( N=2)</a:t>
            </a:r>
          </a:p>
          <a:p>
            <a:pPr lvl="4"/>
            <a:r>
              <a:rPr lang="nl-NL" dirty="0" smtClean="0"/>
              <a:t>More </a:t>
            </a:r>
            <a:r>
              <a:rPr lang="nl-NL" dirty="0" err="1" smtClean="0"/>
              <a:t>than</a:t>
            </a:r>
            <a:r>
              <a:rPr lang="nl-NL" dirty="0" smtClean="0"/>
              <a:t> 60 min ( N=4)</a:t>
            </a:r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next</a:t>
            </a:r>
            <a:r>
              <a:rPr lang="nl-NL" dirty="0" smtClean="0"/>
              <a:t> to </a:t>
            </a:r>
            <a:r>
              <a:rPr lang="nl-NL" dirty="0" err="1" smtClean="0"/>
              <a:t>family</a:t>
            </a:r>
            <a:r>
              <a:rPr lang="nl-NL" dirty="0" smtClean="0"/>
              <a:t> care</a:t>
            </a:r>
          </a:p>
          <a:p>
            <a:pPr lvl="4"/>
            <a:r>
              <a:rPr lang="nl-NL" dirty="0" err="1" smtClean="0"/>
              <a:t>Enough</a:t>
            </a:r>
            <a:r>
              <a:rPr lang="nl-NL" dirty="0" smtClean="0"/>
              <a:t> time ( N = 13)</a:t>
            </a:r>
          </a:p>
          <a:p>
            <a:pPr lvl="4"/>
            <a:r>
              <a:rPr lang="nl-NL" dirty="0" smtClean="0"/>
              <a:t> No  (N = 2)</a:t>
            </a:r>
          </a:p>
          <a:p>
            <a:pPr lvl="4"/>
            <a:r>
              <a:rPr lang="nl-NL" dirty="0" err="1" smtClean="0"/>
              <a:t>Variable</a:t>
            </a:r>
            <a:r>
              <a:rPr lang="nl-NL" dirty="0" smtClean="0"/>
              <a:t> ( N = 4)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family </a:t>
            </a:r>
            <a:r>
              <a:rPr lang="en-US" dirty="0" err="1" smtClean="0">
                <a:solidFill>
                  <a:srgbClr val="0070C0"/>
                </a:solidFill>
              </a:rPr>
              <a:t>carers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7219122" cy="3373526"/>
          </a:xfrm>
        </p:spPr>
        <p:txBody>
          <a:bodyPr/>
          <a:lstStyle/>
          <a:p>
            <a:r>
              <a:rPr lang="en-US" dirty="0" smtClean="0"/>
              <a:t>19 Family cares, </a:t>
            </a:r>
          </a:p>
          <a:p>
            <a:pPr lvl="3"/>
            <a:r>
              <a:rPr lang="en-US" dirty="0" smtClean="0"/>
              <a:t> with a sensor system contact time</a:t>
            </a:r>
          </a:p>
          <a:p>
            <a:pPr lvl="4"/>
            <a:r>
              <a:rPr lang="en-US" dirty="0" smtClean="0"/>
              <a:t>Will stay the same (N = 9)</a:t>
            </a:r>
          </a:p>
          <a:p>
            <a:pPr lvl="4"/>
            <a:r>
              <a:rPr lang="en-US" dirty="0" smtClean="0"/>
              <a:t> Will decrease ( N = 6)</a:t>
            </a:r>
          </a:p>
          <a:p>
            <a:pPr lvl="4"/>
            <a:r>
              <a:rPr lang="en-US" dirty="0" smtClean="0"/>
              <a:t> Will increase ( N = 4)</a:t>
            </a:r>
          </a:p>
          <a:p>
            <a:pPr lvl="4">
              <a:buNone/>
            </a:pPr>
            <a:endParaRPr lang="en-US" dirty="0" smtClean="0"/>
          </a:p>
          <a:p>
            <a:pPr lvl="3"/>
            <a:r>
              <a:rPr lang="nl-NL" dirty="0" smtClean="0"/>
              <a:t> </a:t>
            </a:r>
            <a:r>
              <a:rPr lang="en-US" dirty="0" smtClean="0"/>
              <a:t>Value of the sensor system</a:t>
            </a:r>
          </a:p>
          <a:p>
            <a:pPr lvl="4"/>
            <a:r>
              <a:rPr lang="en-US" dirty="0" err="1" smtClean="0"/>
              <a:t>Postive</a:t>
            </a:r>
            <a:r>
              <a:rPr lang="en-US" dirty="0" smtClean="0"/>
              <a:t> ( N = 13), special in case of dementia (3)</a:t>
            </a:r>
          </a:p>
          <a:p>
            <a:pPr lvl="4"/>
            <a:r>
              <a:rPr lang="en-US" dirty="0" smtClean="0"/>
              <a:t>Negative ( N = 2)</a:t>
            </a:r>
          </a:p>
          <a:p>
            <a:pPr lvl="4"/>
            <a:r>
              <a:rPr lang="en-US" dirty="0" smtClean="0"/>
              <a:t>Don’t know (N = 4)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 family </a:t>
            </a:r>
            <a:r>
              <a:rPr lang="en-US" dirty="0" err="1" smtClean="0">
                <a:solidFill>
                  <a:srgbClr val="0070C0"/>
                </a:solidFill>
              </a:rPr>
              <a:t>carers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07" y="1301505"/>
            <a:ext cx="7219122" cy="3373526"/>
          </a:xfrm>
        </p:spPr>
        <p:txBody>
          <a:bodyPr/>
          <a:lstStyle/>
          <a:p>
            <a:r>
              <a:rPr lang="en-US" dirty="0" smtClean="0"/>
              <a:t>19 Family cares, </a:t>
            </a:r>
          </a:p>
          <a:p>
            <a:pPr lvl="3"/>
            <a:r>
              <a:rPr lang="en-US" dirty="0" smtClean="0"/>
              <a:t> </a:t>
            </a:r>
            <a:r>
              <a:rPr lang="nl-NL" dirty="0" smtClean="0"/>
              <a:t> </a:t>
            </a:r>
            <a:r>
              <a:rPr lang="en-US" dirty="0" smtClean="0"/>
              <a:t>Expected support by the sensor system</a:t>
            </a:r>
          </a:p>
          <a:p>
            <a:pPr lvl="4"/>
            <a:r>
              <a:rPr lang="en-US" dirty="0" smtClean="0"/>
              <a:t>Alarm and life pattern ( N= 13)</a:t>
            </a:r>
          </a:p>
          <a:p>
            <a:pPr lvl="4"/>
            <a:r>
              <a:rPr lang="en-US" dirty="0" smtClean="0"/>
              <a:t>No idea ( N= 3)</a:t>
            </a:r>
          </a:p>
          <a:p>
            <a:pPr lvl="4"/>
            <a:endParaRPr lang="en-US" dirty="0" smtClean="0"/>
          </a:p>
          <a:p>
            <a:pPr lvl="3"/>
            <a:r>
              <a:rPr lang="en-US" dirty="0" smtClean="0"/>
              <a:t>Willingness to pay</a:t>
            </a:r>
          </a:p>
          <a:p>
            <a:pPr lvl="4"/>
            <a:r>
              <a:rPr lang="en-US" dirty="0" smtClean="0"/>
              <a:t> less than 30 euro (N = 5)</a:t>
            </a:r>
          </a:p>
          <a:p>
            <a:pPr lvl="4"/>
            <a:r>
              <a:rPr lang="en-US" dirty="0" smtClean="0"/>
              <a:t>More than 100 euro (N = 2)</a:t>
            </a:r>
          </a:p>
          <a:p>
            <a:pPr lvl="4"/>
            <a:r>
              <a:rPr lang="en-US" dirty="0" smtClean="0"/>
              <a:t>No idea (N = 9)</a:t>
            </a:r>
          </a:p>
          <a:p>
            <a:pPr lvl="4"/>
            <a:endParaRPr lang="en-US" dirty="0" smtClean="0"/>
          </a:p>
          <a:p>
            <a:pPr lvl="3"/>
            <a:r>
              <a:rPr lang="en-US" dirty="0" smtClean="0"/>
              <a:t>Hire or buy</a:t>
            </a:r>
          </a:p>
          <a:p>
            <a:pPr lvl="4"/>
            <a:r>
              <a:rPr lang="en-US" dirty="0" smtClean="0"/>
              <a:t>Hire (N= 7)</a:t>
            </a:r>
          </a:p>
          <a:p>
            <a:pPr lvl="4"/>
            <a:r>
              <a:rPr lang="en-US" dirty="0" smtClean="0"/>
              <a:t>Buy (N=1 )</a:t>
            </a:r>
          </a:p>
          <a:p>
            <a:pPr lvl="4"/>
            <a:r>
              <a:rPr lang="en-US" dirty="0" smtClean="0"/>
              <a:t>No preference (N = 3)</a:t>
            </a:r>
            <a:br>
              <a:rPr lang="en-US" dirty="0" smtClean="0"/>
            </a:br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Presentation overview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81955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502277" y="1970467"/>
            <a:ext cx="4996527" cy="3915178"/>
          </a:xfrm>
        </p:spPr>
        <p:txBody>
          <a:bodyPr>
            <a:normAutofit/>
          </a:bodyPr>
          <a:lstStyle/>
          <a:p>
            <a:r>
              <a:rPr lang="nl-NL" dirty="0" smtClean="0"/>
              <a:t>Research Center</a:t>
            </a:r>
          </a:p>
          <a:p>
            <a:endParaRPr lang="nl-NL" dirty="0" smtClean="0"/>
          </a:p>
          <a:p>
            <a:r>
              <a:rPr lang="nl-NL" dirty="0" smtClean="0"/>
              <a:t>Research Group</a:t>
            </a:r>
          </a:p>
          <a:p>
            <a:endParaRPr lang="nl-NL" dirty="0" smtClean="0"/>
          </a:p>
          <a:p>
            <a:r>
              <a:rPr lang="nl-NL" dirty="0" err="1" smtClean="0"/>
              <a:t>iKOP</a:t>
            </a:r>
            <a:r>
              <a:rPr lang="nl-NL" dirty="0" smtClean="0"/>
              <a:t> project </a:t>
            </a:r>
            <a:r>
              <a:rPr lang="nl-NL" dirty="0" err="1" smtClean="0"/>
              <a:t>Expanding</a:t>
            </a:r>
            <a:r>
              <a:rPr lang="nl-NL" dirty="0" smtClean="0"/>
              <a:t> </a:t>
            </a:r>
            <a:r>
              <a:rPr lang="nl-NL" dirty="0" err="1" smtClean="0"/>
              <a:t>e-Health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1956" name="Picture 4" descr="010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710" y="1841679"/>
            <a:ext cx="3456289" cy="501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7296395" cy="3128828"/>
          </a:xfrm>
        </p:spPr>
        <p:txBody>
          <a:bodyPr/>
          <a:lstStyle/>
          <a:p>
            <a:r>
              <a:rPr lang="en-US" dirty="0" smtClean="0"/>
              <a:t> The majority of the family </a:t>
            </a:r>
            <a:r>
              <a:rPr lang="en-US" dirty="0" err="1" smtClean="0"/>
              <a:t>carers</a:t>
            </a:r>
            <a:r>
              <a:rPr lang="en-US" dirty="0" smtClean="0"/>
              <a:t> interviewed is taking care of a parent and are worried about their health. </a:t>
            </a:r>
          </a:p>
          <a:p>
            <a:endParaRPr lang="en-US" dirty="0" smtClean="0"/>
          </a:p>
          <a:p>
            <a:r>
              <a:rPr lang="en-US" dirty="0" smtClean="0"/>
              <a:t>Family </a:t>
            </a:r>
            <a:r>
              <a:rPr lang="en-US" dirty="0" err="1" smtClean="0"/>
              <a:t>carers</a:t>
            </a:r>
            <a:r>
              <a:rPr lang="en-US" dirty="0" smtClean="0"/>
              <a:t> and older adults are mainly positive about the use of a sensor technology system to monitor their relatives at home when it supports them to age-in-place.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family </a:t>
            </a:r>
            <a:r>
              <a:rPr lang="en-US" dirty="0" err="1" smtClean="0"/>
              <a:t>carers</a:t>
            </a:r>
            <a:r>
              <a:rPr lang="en-US" dirty="0" smtClean="0"/>
              <a:t> and older adults indicated that in case of physical decline, it could be useful to be alerted by the sensor system in an emergent situation. </a:t>
            </a:r>
          </a:p>
          <a:p>
            <a:endParaRPr lang="en-US" dirty="0" smtClean="0"/>
          </a:p>
          <a:p>
            <a:r>
              <a:rPr lang="en-US" dirty="0" smtClean="0"/>
              <a:t>Further studies should examine the predictors for use of sensor technology at home.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</a:p>
          <a:p>
            <a:pPr>
              <a:defRPr/>
            </a:pPr>
            <a:r>
              <a:rPr lang="en-GB" smtClean="0"/>
              <a:t>09/06/09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subject </a:t>
            </a:r>
          </a:p>
          <a:p>
            <a:pPr>
              <a:defRPr/>
            </a:pPr>
            <a:r>
              <a:rPr lang="en-GB" smtClean="0"/>
              <a:t>name subject /                    title, max. 2 lines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561262" cy="830997"/>
          </a:xfrm>
        </p:spPr>
        <p:txBody>
          <a:bodyPr/>
          <a:lstStyle/>
          <a:p>
            <a:r>
              <a:rPr lang="nl-NL" sz="2400" dirty="0" err="1">
                <a:hlinkClick r:id="rId3"/>
              </a:rPr>
              <a:t>Helianthe.Kort</a:t>
            </a:r>
            <a:r>
              <a:rPr lang="nl-NL" sz="2400" dirty="0">
                <a:hlinkClick r:id="rId3"/>
              </a:rPr>
              <a:t>@</a:t>
            </a:r>
            <a:r>
              <a:rPr lang="nl-NL" sz="2400" dirty="0" err="1">
                <a:hlinkClick r:id="rId3"/>
              </a:rPr>
              <a:t>hu.nl</a:t>
            </a:r>
            <a:r>
              <a:rPr lang="nl-NL" sz="2400" dirty="0" smtClean="0"/>
              <a:t>,</a:t>
            </a:r>
            <a:br>
              <a:rPr lang="nl-NL" sz="2400" dirty="0" smtClean="0"/>
            </a:br>
            <a:r>
              <a:rPr lang="nl-NL" sz="2400" dirty="0" smtClean="0"/>
              <a:t> </a:t>
            </a:r>
            <a:r>
              <a:rPr lang="nl-NL" sz="1600" dirty="0" err="1" smtClean="0">
                <a:solidFill>
                  <a:srgbClr val="0070C0"/>
                </a:solidFill>
              </a:rPr>
              <a:t>www.helianthekort.research.hu.nl</a:t>
            </a:r>
            <a:endParaRPr lang="en-US" sz="2400" dirty="0"/>
          </a:p>
        </p:txBody>
      </p:sp>
      <p:sp>
        <p:nvSpPr>
          <p:cNvPr id="34304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3044" name="Picture 4" descr="zonnenbloe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371600"/>
            <a:ext cx="10134600" cy="552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45" y="122238"/>
            <a:ext cx="6611155" cy="10668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Research Center For </a:t>
            </a:r>
            <a:r>
              <a:rPr lang="nl-NL" dirty="0" err="1">
                <a:solidFill>
                  <a:srgbClr val="0070C0"/>
                </a:solidFill>
              </a:rPr>
              <a:t>Innovations</a:t>
            </a:r>
            <a:r>
              <a:rPr lang="nl-NL" dirty="0">
                <a:solidFill>
                  <a:srgbClr val="0070C0"/>
                </a:solidFill>
              </a:rPr>
              <a:t> in Healthcare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8643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25003" y="1622738"/>
            <a:ext cx="7502784" cy="1974626"/>
          </a:xfrm>
        </p:spPr>
        <p:txBody>
          <a:bodyPr>
            <a:normAutofit/>
          </a:bodyPr>
          <a:lstStyle/>
          <a:p>
            <a:r>
              <a:rPr lang="en-US" dirty="0" smtClean="0"/>
              <a:t>Care for older people and family care</a:t>
            </a:r>
          </a:p>
          <a:p>
            <a:r>
              <a:rPr lang="en-US" dirty="0" smtClean="0"/>
              <a:t>Lifestyle and Health</a:t>
            </a:r>
          </a:p>
          <a:p>
            <a:r>
              <a:rPr lang="en-US" dirty="0" smtClean="0"/>
              <a:t>Demand Driven Care</a:t>
            </a:r>
          </a:p>
          <a:p>
            <a:endParaRPr lang="en-US" dirty="0" smtClean="0"/>
          </a:p>
          <a:p>
            <a:r>
              <a:rPr lang="en-US" dirty="0" smtClean="0"/>
              <a:t>Speech Therapy</a:t>
            </a:r>
          </a:p>
          <a:p>
            <a:r>
              <a:rPr lang="en-US" dirty="0" smtClean="0"/>
              <a:t>Dissemination of Pharmaceutical innovations</a:t>
            </a:r>
            <a:endParaRPr lang="en-US" dirty="0"/>
          </a:p>
        </p:txBody>
      </p:sp>
      <p:pic>
        <p:nvPicPr>
          <p:cNvPr id="368644" name="Picture 4" descr="bg-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651038"/>
            <a:ext cx="5429256" cy="320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70C0"/>
                </a:solidFill>
              </a:rPr>
              <a:t>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96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278313"/>
          </a:xfrm>
        </p:spPr>
        <p:txBody>
          <a:bodyPr>
            <a:normAutofit/>
          </a:bodyPr>
          <a:lstStyle/>
          <a:p>
            <a:r>
              <a:rPr lang="en-GB"/>
              <a:t>the ability of professionals trained at the Faculty of Health Sciences to act critically and reflectively within professional practice; </a:t>
            </a:r>
          </a:p>
          <a:p>
            <a:endParaRPr lang="en-GB"/>
          </a:p>
          <a:p>
            <a:r>
              <a:rPr lang="en-GB"/>
              <a:t>process existing and new knowledge in such a way that this is applicable in the care sector; </a:t>
            </a:r>
          </a:p>
          <a:p>
            <a:endParaRPr lang="en-GB"/>
          </a:p>
          <a:p>
            <a:r>
              <a:rPr lang="en-GB"/>
              <a:t>produce knowledge in response to concrete questions from the field.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23279"/>
            <a:ext cx="7180262" cy="584775"/>
          </a:xfrm>
        </p:spPr>
        <p:txBody>
          <a:bodyPr/>
          <a:lstStyle/>
          <a:p>
            <a:r>
              <a:rPr lang="nl-NL" sz="3200" dirty="0" smtClean="0">
                <a:solidFill>
                  <a:srgbClr val="0070C0"/>
                </a:solidFill>
              </a:rPr>
              <a:t>Research Group </a:t>
            </a:r>
            <a:r>
              <a:rPr lang="nl-NL" sz="3200" dirty="0" err="1" smtClean="0">
                <a:solidFill>
                  <a:srgbClr val="0070C0"/>
                </a:solidFill>
              </a:rPr>
              <a:t>Demand</a:t>
            </a:r>
            <a:r>
              <a:rPr lang="nl-NL" sz="3200" dirty="0" smtClean="0">
                <a:solidFill>
                  <a:srgbClr val="0070C0"/>
                </a:solidFill>
              </a:rPr>
              <a:t> </a:t>
            </a:r>
            <a:r>
              <a:rPr lang="nl-NL" sz="3200" dirty="0" err="1" smtClean="0">
                <a:solidFill>
                  <a:srgbClr val="0070C0"/>
                </a:solidFill>
              </a:rPr>
              <a:t>Driven</a:t>
            </a:r>
            <a:r>
              <a:rPr lang="nl-NL" sz="3200" dirty="0" smtClean="0">
                <a:solidFill>
                  <a:srgbClr val="0070C0"/>
                </a:solidFill>
              </a:rPr>
              <a:t> Care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8" descr="Si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976" y="1291695"/>
            <a:ext cx="812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5" name="Picture 9" descr="Hil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5265738"/>
            <a:ext cx="806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07" name="Text Box 11"/>
          <p:cNvSpPr txBox="1">
            <a:spLocks noChangeArrowheads="1"/>
          </p:cNvSpPr>
          <p:nvPr/>
        </p:nvSpPr>
        <p:spPr bwMode="blackWhite">
          <a:xfrm>
            <a:off x="8143900" y="4714884"/>
            <a:ext cx="10001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88109" name="Text Box 13"/>
          <p:cNvSpPr txBox="1">
            <a:spLocks noChangeArrowheads="1"/>
          </p:cNvSpPr>
          <p:nvPr/>
        </p:nvSpPr>
        <p:spPr bwMode="blackWhite">
          <a:xfrm>
            <a:off x="2526055" y="2427660"/>
            <a:ext cx="22987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/>
              <a:t>Sigrid Vorrink  </a:t>
            </a:r>
            <a:r>
              <a:rPr lang="nl-NL" sz="1400" dirty="0" err="1"/>
              <a:t>Msc</a:t>
            </a:r>
            <a:r>
              <a:rPr lang="nl-NL" sz="1400" dirty="0"/>
              <a:t>, </a:t>
            </a:r>
            <a:r>
              <a:rPr lang="en-US" sz="1400" dirty="0"/>
              <a:t>Human Movement Sciences, Rehabilitation</a:t>
            </a:r>
          </a:p>
        </p:txBody>
      </p:sp>
      <p:sp>
        <p:nvSpPr>
          <p:cNvPr id="388110" name="Text Box 14"/>
          <p:cNvSpPr txBox="1">
            <a:spLocks noChangeArrowheads="1"/>
          </p:cNvSpPr>
          <p:nvPr/>
        </p:nvSpPr>
        <p:spPr bwMode="blackWhite">
          <a:xfrm>
            <a:off x="0" y="2356222"/>
            <a:ext cx="2232025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dirty="0"/>
              <a:t>Marianne Sinoo  </a:t>
            </a:r>
            <a:r>
              <a:rPr lang="nl-NL" sz="1400" dirty="0" err="1"/>
              <a:t>Msc</a:t>
            </a:r>
            <a:r>
              <a:rPr lang="nl-NL" sz="1400" dirty="0"/>
              <a:t>, </a:t>
            </a:r>
            <a:r>
              <a:rPr lang="en-US" sz="1400" dirty="0"/>
              <a:t>Psychology, major social Psychology</a:t>
            </a:r>
          </a:p>
        </p:txBody>
      </p:sp>
      <p:sp>
        <p:nvSpPr>
          <p:cNvPr id="388111" name="Text Box 15"/>
          <p:cNvSpPr txBox="1">
            <a:spLocks noChangeArrowheads="1"/>
          </p:cNvSpPr>
          <p:nvPr/>
        </p:nvSpPr>
        <p:spPr bwMode="blackWhite">
          <a:xfrm>
            <a:off x="2857488" y="4286256"/>
            <a:ext cx="2786082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err="1" smtClean="0"/>
              <a:t>Ansam</a:t>
            </a:r>
            <a:r>
              <a:rPr lang="en-US" sz="1400" dirty="0" smtClean="0"/>
              <a:t> </a:t>
            </a:r>
            <a:r>
              <a:rPr lang="en-US" sz="1400" dirty="0" err="1" smtClean="0"/>
              <a:t>Barakat</a:t>
            </a:r>
            <a:r>
              <a:rPr lang="en-US" sz="1400" dirty="0" smtClean="0"/>
              <a:t>, </a:t>
            </a:r>
            <a:r>
              <a:rPr lang="en-US" sz="1400" dirty="0" err="1" smtClean="0"/>
              <a:t>Msc</a:t>
            </a:r>
            <a:r>
              <a:rPr lang="en-US" sz="1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Life style &amp; Chronic disorders</a:t>
            </a:r>
            <a:endParaRPr lang="en-US" sz="1400" dirty="0"/>
          </a:p>
        </p:txBody>
      </p:sp>
      <p:sp>
        <p:nvSpPr>
          <p:cNvPr id="388112" name="Text Box 16"/>
          <p:cNvSpPr txBox="1">
            <a:spLocks noChangeArrowheads="1"/>
          </p:cNvSpPr>
          <p:nvPr/>
        </p:nvSpPr>
        <p:spPr bwMode="blackWhite">
          <a:xfrm>
            <a:off x="3994150" y="6208713"/>
            <a:ext cx="348932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Prof. Helianthe Kort Phd,  MSc, Med Medical biology, Home and Health</a:t>
            </a:r>
          </a:p>
        </p:txBody>
      </p:sp>
      <p:pic>
        <p:nvPicPr>
          <p:cNvPr id="19470" name="Picture 19" descr="Marianne%20Sino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94" y="1433362"/>
            <a:ext cx="1111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blackWhite">
          <a:xfrm>
            <a:off x="6864350" y="4786322"/>
            <a:ext cx="22796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/>
              <a:t>Saïda</a:t>
            </a:r>
            <a:r>
              <a:rPr lang="en-US" sz="1400" dirty="0" smtClean="0"/>
              <a:t> de </a:t>
            </a:r>
            <a:r>
              <a:rPr lang="en-US" sz="1400" dirty="0" err="1" smtClean="0"/>
              <a:t>Vries</a:t>
            </a:r>
            <a:r>
              <a:rPr lang="en-US" sz="1400" dirty="0" smtClean="0"/>
              <a:t> Management </a:t>
            </a:r>
            <a:r>
              <a:rPr lang="en-US" sz="1400" dirty="0"/>
              <a:t>Assistant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blackWhite">
          <a:xfrm>
            <a:off x="5098825" y="2596294"/>
            <a:ext cx="2306637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0000"/>
              <a:buFont typeface="Zapf Dingbats"/>
              <a:buNone/>
            </a:pPr>
            <a:r>
              <a:rPr lang="nl-NL" sz="1400" dirty="0">
                <a:solidFill>
                  <a:srgbClr val="000000"/>
                </a:solidFill>
              </a:rPr>
              <a:t>Emelieke Huisman </a:t>
            </a:r>
            <a:r>
              <a:rPr lang="en-US" sz="1400" dirty="0" err="1"/>
              <a:t>MSc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</a:rPr>
              <a:t>studied Architecture, Real Estate and Housing</a:t>
            </a:r>
          </a:p>
        </p:txBody>
      </p:sp>
      <p:pic>
        <p:nvPicPr>
          <p:cNvPr id="19474" name="Picture 22" descr="Emelieke%20Huism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112" y="1251850"/>
            <a:ext cx="968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blackWhite">
          <a:xfrm>
            <a:off x="0" y="4489488"/>
            <a:ext cx="2541587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Angelo Antonietti,</a:t>
            </a:r>
            <a:r>
              <a:rPr lang="nl-NL" sz="1400" dirty="0"/>
              <a:t> </a:t>
            </a:r>
            <a:r>
              <a:rPr lang="nl-NL" sz="1400" dirty="0" err="1"/>
              <a:t>Msc</a:t>
            </a:r>
            <a:r>
              <a:rPr lang="nl-NL" sz="1400" dirty="0"/>
              <a:t>, </a:t>
            </a:r>
            <a:r>
              <a:rPr lang="en-US" sz="1400" dirty="0"/>
              <a:t>Human Movement Sciences, Rehabilitation</a:t>
            </a:r>
          </a:p>
        </p:txBody>
      </p:sp>
      <p:pic>
        <p:nvPicPr>
          <p:cNvPr id="23" name="Afbeelding 22" descr="Angelo%20Antonietti%20MS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9625" y="3223527"/>
            <a:ext cx="857256" cy="1168985"/>
          </a:xfrm>
          <a:prstGeom prst="rect">
            <a:avLst/>
          </a:prstGeom>
        </p:spPr>
      </p:pic>
      <p:pic>
        <p:nvPicPr>
          <p:cNvPr id="25" name="Picture 4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7849" y="3582338"/>
            <a:ext cx="7461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Ansam%20Barak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5814" y="3282180"/>
            <a:ext cx="867245" cy="1040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/>
      <p:bldP spid="388109" grpId="0"/>
      <p:bldP spid="388110" grpId="0"/>
      <p:bldP spid="388111" grpId="0"/>
      <p:bldP spid="388112" grpId="0"/>
      <p:bldP spid="22" grpId="0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Trends in Care</a:t>
            </a:r>
          </a:p>
        </p:txBody>
      </p:sp>
      <p:sp>
        <p:nvSpPr>
          <p:cNvPr id="35533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6075509"/>
          </a:xfrm>
        </p:spPr>
        <p:txBody>
          <a:bodyPr/>
          <a:lstStyle/>
          <a:p>
            <a:r>
              <a:rPr lang="en-US" sz="2400" dirty="0"/>
              <a:t>Ageing of the population</a:t>
            </a:r>
          </a:p>
          <a:p>
            <a:pPr lvl="1"/>
            <a:r>
              <a:rPr lang="en-US" sz="2200" dirty="0"/>
              <a:t>Growth in  </a:t>
            </a:r>
            <a:r>
              <a:rPr lang="en-US" sz="2200" dirty="0" smtClean="0"/>
              <a:t>55-plus</a:t>
            </a:r>
          </a:p>
          <a:p>
            <a:pPr lvl="1"/>
            <a:endParaRPr lang="en-US" sz="2200" dirty="0"/>
          </a:p>
          <a:p>
            <a:r>
              <a:rPr lang="en-US" sz="2400" dirty="0"/>
              <a:t>Hazing of the population</a:t>
            </a:r>
          </a:p>
          <a:p>
            <a:pPr lvl="1"/>
            <a:r>
              <a:rPr lang="en-US" sz="2200" dirty="0"/>
              <a:t>Potential working force decreases</a:t>
            </a:r>
          </a:p>
          <a:p>
            <a:pPr lvl="1"/>
            <a:endParaRPr lang="en-US" sz="2200" dirty="0"/>
          </a:p>
          <a:p>
            <a:r>
              <a:rPr lang="en-US" sz="2400" dirty="0"/>
              <a:t>Increase of chronic diseases</a:t>
            </a:r>
          </a:p>
          <a:p>
            <a:endParaRPr lang="en-US" sz="2400" dirty="0"/>
          </a:p>
          <a:p>
            <a:r>
              <a:rPr lang="en-US" sz="2400" dirty="0"/>
              <a:t>Limitations in care supply (professional and family)</a:t>
            </a:r>
          </a:p>
          <a:p>
            <a:endParaRPr lang="en-US" sz="2400" dirty="0"/>
          </a:p>
          <a:p>
            <a:r>
              <a:rPr lang="en-US" sz="2400" dirty="0"/>
              <a:t>Ageing in Place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 typeface="Zapf Dingbats" pitchFamily="8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Increasing care demand</a:t>
            </a:r>
            <a:endParaRPr lang="nl-NL" sz="2800" dirty="0">
              <a:solidFill>
                <a:srgbClr val="0070C0"/>
              </a:solidFill>
            </a:endParaRPr>
          </a:p>
        </p:txBody>
      </p:sp>
      <p:sp>
        <p:nvSpPr>
          <p:cNvPr id="35737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649788"/>
          </a:xfrm>
        </p:spPr>
        <p:txBody>
          <a:bodyPr/>
          <a:lstStyle/>
          <a:p>
            <a:r>
              <a:rPr lang="en-US">
                <a:cs typeface="Arial" charset="0"/>
              </a:rPr>
              <a:t>Older adults deteriorating health</a:t>
            </a:r>
          </a:p>
          <a:p>
            <a:pPr marL="742950" lvl="1"/>
            <a:r>
              <a:rPr lang="en-US">
                <a:cs typeface="Arial" charset="0"/>
              </a:rPr>
              <a:t>Diseases increases</a:t>
            </a:r>
          </a:p>
          <a:p>
            <a:pPr lvl="2"/>
            <a:r>
              <a:rPr lang="en-US">
                <a:cs typeface="Arial" charset="0"/>
              </a:rPr>
              <a:t>Dementia, COPD, Diabetes mellitus, </a:t>
            </a:r>
          </a:p>
          <a:p>
            <a:pPr lvl="2"/>
            <a:r>
              <a:rPr lang="en-US">
                <a:cs typeface="Arial" charset="0"/>
              </a:rPr>
              <a:t>Mental disorders</a:t>
            </a:r>
          </a:p>
          <a:p>
            <a:pPr lvl="2">
              <a:buFont typeface="Zapf Dingbats" pitchFamily="82" charset="2"/>
              <a:buNone/>
            </a:pPr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Limitation in ADL</a:t>
            </a:r>
          </a:p>
          <a:p>
            <a:pPr lvl="2"/>
            <a:r>
              <a:rPr lang="en-US">
                <a:cs typeface="Arial" charset="0"/>
              </a:rPr>
              <a:t>Domestic work</a:t>
            </a:r>
          </a:p>
          <a:p>
            <a:pPr lvl="2"/>
            <a:r>
              <a:rPr lang="en-US">
                <a:cs typeface="Arial" charset="0"/>
              </a:rPr>
              <a:t>Mobility</a:t>
            </a:r>
          </a:p>
          <a:p>
            <a:pPr lvl="2"/>
            <a:r>
              <a:rPr lang="en-US">
                <a:cs typeface="Arial" charset="0"/>
              </a:rPr>
              <a:t>Personal Care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Availability of professional </a:t>
            </a:r>
            <a:r>
              <a:rPr lang="en-US" sz="2800" dirty="0" err="1">
                <a:solidFill>
                  <a:srgbClr val="0070C0"/>
                </a:solidFill>
              </a:rPr>
              <a:t>carers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nl-NL" sz="2800" dirty="0">
              <a:solidFill>
                <a:srgbClr val="0070C0"/>
              </a:solidFill>
            </a:endParaRPr>
          </a:p>
        </p:txBody>
      </p:sp>
      <p:sp>
        <p:nvSpPr>
          <p:cNvPr id="35942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762125"/>
            <a:ext cx="7881938" cy="4156075"/>
          </a:xfrm>
        </p:spPr>
        <p:txBody>
          <a:bodyPr>
            <a:normAutofit/>
          </a:bodyPr>
          <a:lstStyle/>
          <a:p>
            <a:r>
              <a:rPr lang="en-US" dirty="0"/>
              <a:t>The need for professional care givers increases every year, by 2% on average.</a:t>
            </a:r>
          </a:p>
          <a:p>
            <a:r>
              <a:rPr lang="en-US" dirty="0"/>
              <a:t>More than one out of ten people of the professional population work in the care- and welfare sector.</a:t>
            </a:r>
          </a:p>
          <a:p>
            <a:pPr marL="742950" lvl="1"/>
            <a:r>
              <a:rPr lang="en-US" dirty="0"/>
              <a:t>of which 78% are women working part time. </a:t>
            </a:r>
          </a:p>
          <a:p>
            <a:r>
              <a:rPr lang="en-US" dirty="0"/>
              <a:t>Approximately 22% of the work force should be employed in the care- and welfare sector by the year </a:t>
            </a:r>
            <a:r>
              <a:rPr lang="en-US" dirty="0" smtClean="0"/>
              <a:t>2025.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e7a623f-502f-48f2-a97a-457ae700d8a3"/>
</p:tagLst>
</file>

<file path=ppt/theme/theme1.xml><?xml version="1.0" encoding="utf-8"?>
<a:theme xmlns:a="http://schemas.openxmlformats.org/drawingml/2006/main" name="HU_Kenniscentrum_ivz_EN">
  <a:themeElements>
    <a:clrScheme name="HU_Kenniscentrum_ivz_EN 9">
      <a:dk1>
        <a:srgbClr val="000000"/>
      </a:dk1>
      <a:lt1>
        <a:srgbClr val="FFFFFF"/>
      </a:lt1>
      <a:dk2>
        <a:srgbClr val="000000"/>
      </a:dk2>
      <a:lt2>
        <a:srgbClr val="71CAE6"/>
      </a:lt2>
      <a:accent1>
        <a:srgbClr val="00A0D2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CDE5"/>
      </a:accent5>
      <a:accent6>
        <a:srgbClr val="E7E7E7"/>
      </a:accent6>
      <a:hlink>
        <a:srgbClr val="75BFD8"/>
      </a:hlink>
      <a:folHlink>
        <a:srgbClr val="37A7BF"/>
      </a:folHlink>
    </a:clrScheme>
    <a:fontScheme name="HU_Kenniscentrum_ivz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_Kenniscentrum_ivz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_Kenniscentrum_ivz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8">
        <a:dk1>
          <a:srgbClr val="000000"/>
        </a:dk1>
        <a:lt1>
          <a:srgbClr val="575757"/>
        </a:lt1>
        <a:dk2>
          <a:srgbClr val="000000"/>
        </a:dk2>
        <a:lt2>
          <a:srgbClr val="71CAE6"/>
        </a:lt2>
        <a:accent1>
          <a:srgbClr val="00A0D2"/>
        </a:accent1>
        <a:accent2>
          <a:srgbClr val="FFFFFF"/>
        </a:accent2>
        <a:accent3>
          <a:srgbClr val="B4B4B4"/>
        </a:accent3>
        <a:accent4>
          <a:srgbClr val="000000"/>
        </a:accent4>
        <a:accent5>
          <a:srgbClr val="AACDE5"/>
        </a:accent5>
        <a:accent6>
          <a:srgbClr val="E7E7E7"/>
        </a:accent6>
        <a:hlink>
          <a:srgbClr val="75BFD8"/>
        </a:hlink>
        <a:folHlink>
          <a:srgbClr val="37A7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_Kenniscentrum_ivz_EN 9">
        <a:dk1>
          <a:srgbClr val="000000"/>
        </a:dk1>
        <a:lt1>
          <a:srgbClr val="FFFFFF"/>
        </a:lt1>
        <a:dk2>
          <a:srgbClr val="000000"/>
        </a:dk2>
        <a:lt2>
          <a:srgbClr val="71CAE6"/>
        </a:lt2>
        <a:accent1>
          <a:srgbClr val="00A0D2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DE5"/>
        </a:accent5>
        <a:accent6>
          <a:srgbClr val="E7E7E7"/>
        </a:accent6>
        <a:hlink>
          <a:srgbClr val="75BFD8"/>
        </a:hlink>
        <a:folHlink>
          <a:srgbClr val="37A7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C4836AA8EB44AAC3A26C8078B4C40" ma:contentTypeVersion="0" ma:contentTypeDescription="Een nieuw document maken." ma:contentTypeScope="" ma:versionID="a1d104eea52ebf45dbdd24318b79d2d2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F34806B-B1BA-4D54-B847-64814E1F1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DFF2E89-18D6-4E86-BB18-12D257A04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080F3-9C15-4C34-A774-A14BBF915F2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D7F90DF-EE5E-4743-8FE0-F8DB4E03712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HU_Kenniscentrum_ivz_EN</Template>
  <TotalTime>742</TotalTime>
  <Words>1447</Words>
  <Application>Microsoft Office PowerPoint</Application>
  <PresentationFormat>On-screen Show (4:3)</PresentationFormat>
  <Paragraphs>384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HU_Kenniscentrum_ivz_EN</vt:lpstr>
      <vt:lpstr>Slide 1</vt:lpstr>
      <vt:lpstr>Expanding  e-Health Knowledge  for older adults  Research Group  Demand Driven Care</vt:lpstr>
      <vt:lpstr>Presentation overview</vt:lpstr>
      <vt:lpstr>Research Center For Innovations in Healthcare</vt:lpstr>
      <vt:lpstr>Mission</vt:lpstr>
      <vt:lpstr>Research Group Demand Driven Care</vt:lpstr>
      <vt:lpstr>Trends in Care</vt:lpstr>
      <vt:lpstr>Increasing care demand</vt:lpstr>
      <vt:lpstr>Availability of professional carers </vt:lpstr>
      <vt:lpstr>Telecare </vt:lpstr>
      <vt:lpstr>iKOP E-Health Knowledge for  SMB’s &amp; Older Adults</vt:lpstr>
      <vt:lpstr>Partners: An international consortium   </vt:lpstr>
      <vt:lpstr>Aim</vt:lpstr>
      <vt:lpstr>SMB’s</vt:lpstr>
      <vt:lpstr>Instruments</vt:lpstr>
      <vt:lpstr>Helianthe.Kort@hu.nl, www.helianthekort.research.hu.nl</vt:lpstr>
      <vt:lpstr>SENSOR TECHNOLOGY, THE PERCEPTION OF FAMILY CARERS AND OLDER ADULTS, a pilot study   Research Group  Demand Driven Care. J. Dijkstra;  J Coppes, F Raymakers, S van Vliet , J Willemsen .</vt:lpstr>
      <vt:lpstr>Presentation overview</vt:lpstr>
      <vt:lpstr>Background</vt:lpstr>
      <vt:lpstr>E-Health solutions</vt:lpstr>
      <vt:lpstr>The system </vt:lpstr>
      <vt:lpstr>Aim</vt:lpstr>
      <vt:lpstr>Method</vt:lpstr>
      <vt:lpstr>Results older Adults</vt:lpstr>
      <vt:lpstr>Results older Adults</vt:lpstr>
      <vt:lpstr>Results family carers</vt:lpstr>
      <vt:lpstr>Results family carers</vt:lpstr>
      <vt:lpstr>Results family carers</vt:lpstr>
      <vt:lpstr>Results family carers</vt:lpstr>
      <vt:lpstr>Results</vt:lpstr>
      <vt:lpstr>Conclusion</vt:lpstr>
      <vt:lpstr>Helianthe.Kort@hu.nl,  www.helianthekort.research.hu.nl</vt:lpstr>
    </vt:vector>
  </TitlesOfParts>
  <Company>Privé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subject of presentation. Space for subtitle.</dc:title>
  <dc:creator>www.cav.nl</dc:creator>
  <cp:lastModifiedBy>presentatie</cp:lastModifiedBy>
  <cp:revision>71</cp:revision>
  <dcterms:created xsi:type="dcterms:W3CDTF">2009-06-11T08:19:29Z</dcterms:created>
  <dcterms:modified xsi:type="dcterms:W3CDTF">2012-05-28T22:13:05Z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