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10.xml" ContentType="application/vnd.openxmlformats-officedocument.presentationml.comment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omments/comment11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omments/comment13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3" r:id="rId6"/>
    <p:sldId id="275" r:id="rId7"/>
    <p:sldId id="281" r:id="rId8"/>
    <p:sldId id="265" r:id="rId9"/>
    <p:sldId id="292" r:id="rId10"/>
    <p:sldId id="285" r:id="rId11"/>
    <p:sldId id="282" r:id="rId12"/>
    <p:sldId id="293" r:id="rId13"/>
    <p:sldId id="267" r:id="rId14"/>
    <p:sldId id="276" r:id="rId15"/>
    <p:sldId id="274" r:id="rId16"/>
    <p:sldId id="294" r:id="rId17"/>
    <p:sldId id="295" r:id="rId18"/>
    <p:sldId id="266" r:id="rId19"/>
    <p:sldId id="280" r:id="rId20"/>
    <p:sldId id="270" r:id="rId21"/>
    <p:sldId id="269" r:id="rId22"/>
    <p:sldId id="283" r:id="rId23"/>
    <p:sldId id="288" r:id="rId24"/>
    <p:sldId id="289" r:id="rId25"/>
    <p:sldId id="290" r:id="rId26"/>
    <p:sldId id="291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o.antonietti" initials="a" lastIdx="23" clrIdx="0"/>
  <p:cmAuthor id="1" name="Uw gebruikersnaam" initials="Ug" lastIdx="4" clrIdx="1"/>
  <p:cmAuthor id="2" name="presentatie" initials="p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0353" autoAdjust="0"/>
  </p:normalViewPr>
  <p:slideViewPr>
    <p:cSldViewPr snapToGrid="0">
      <p:cViewPr varScale="1">
        <p:scale>
          <a:sx n="63" d="100"/>
          <a:sy n="63" d="100"/>
        </p:scale>
        <p:origin x="-1506" y="-96"/>
      </p:cViewPr>
      <p:guideLst>
        <p:guide orient="horz" pos="239"/>
        <p:guide orient="horz" pos="4084"/>
        <p:guide orient="horz" pos="959"/>
        <p:guide orient="horz" pos="1077"/>
        <p:guide orient="horz" pos="2997"/>
        <p:guide orient="horz" pos="3119"/>
        <p:guide orient="horz" pos="3594"/>
        <p:guide orient="horz" pos="3734"/>
        <p:guide pos="239"/>
        <p:guide pos="5525"/>
        <p:guide pos="4692"/>
        <p:guide pos="4569"/>
        <p:guide pos="2462"/>
        <p:guide pos="23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elvin\Desktop\Map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aantal personen</c:v>
          </c:tx>
          <c:invertIfNegative val="0"/>
          <c:cat>
            <c:strRef>
              <c:f>[Map1.xlsx]Blad1!$A$2:$A$13</c:f>
              <c:strCache>
                <c:ptCount val="12"/>
                <c:pt idx="0">
                  <c:v>reguliere consulten tussen hulpverlener en client</c:v>
                </c:pt>
                <c:pt idx="1">
                  <c:v>chat</c:v>
                </c:pt>
                <c:pt idx="2">
                  <c:v>email</c:v>
                </c:pt>
                <c:pt idx="3">
                  <c:v>agenda</c:v>
                </c:pt>
                <c:pt idx="4">
                  <c:v>prikbord</c:v>
                </c:pt>
                <c:pt idx="5">
                  <c:v>notulen maken tijdens/na consult</c:v>
                </c:pt>
                <c:pt idx="6">
                  <c:v>afspraak herinnering</c:v>
                </c:pt>
                <c:pt idx="7">
                  <c:v>groepsessies</c:v>
                </c:pt>
                <c:pt idx="8">
                  <c:v>terugkijken van chat/regulieren consulten</c:v>
                </c:pt>
                <c:pt idx="9">
                  <c:v>24-uurs beeldcontact</c:v>
                </c:pt>
                <c:pt idx="10">
                  <c:v>mogelijkheid tot contact met andere clienten</c:v>
                </c:pt>
                <c:pt idx="11">
                  <c:v>mantelzorgondersteuning</c:v>
                </c:pt>
              </c:strCache>
            </c:strRef>
          </c:cat>
          <c:val>
            <c:numRef>
              <c:f>[Map1.xlsx]Blad1!$B$2:$B$13</c:f>
              <c:numCache>
                <c:formatCode>General</c:formatCode>
                <c:ptCount val="12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89952"/>
        <c:axId val="140055680"/>
      </c:barChart>
      <c:catAx>
        <c:axId val="20589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nl-NL"/>
          </a:p>
        </c:txPr>
        <c:crossAx val="140055680"/>
        <c:crosses val="autoZero"/>
        <c:auto val="1"/>
        <c:lblAlgn val="ctr"/>
        <c:lblOffset val="100"/>
        <c:noMultiLvlLbl val="0"/>
      </c:catAx>
      <c:valAx>
        <c:axId val="14005568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0589952"/>
        <c:crosses val="autoZero"/>
        <c:crossBetween val="between"/>
        <c:min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aseline="0"/>
              <a:t>Relative population older adults (65+) in the Netherlands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65-80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Blad1!$A$2:$A$12</c:f>
              <c:numCache>
                <c:formatCode>General</c:formatCode>
                <c:ptCount val="11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</c:numCache>
            </c:numRef>
          </c:cat>
          <c:val>
            <c:numRef>
              <c:f>Blad1!$B$2:$B$12</c:f>
              <c:numCache>
                <c:formatCode>General</c:formatCode>
                <c:ptCount val="11"/>
                <c:pt idx="0">
                  <c:v>6.7</c:v>
                </c:pt>
                <c:pt idx="1">
                  <c:v>7.6</c:v>
                </c:pt>
                <c:pt idx="2">
                  <c:v>8.4</c:v>
                </c:pt>
                <c:pt idx="3">
                  <c:v>9.3000000000000007</c:v>
                </c:pt>
                <c:pt idx="4">
                  <c:v>9.9</c:v>
                </c:pt>
                <c:pt idx="5">
                  <c:v>10.4</c:v>
                </c:pt>
                <c:pt idx="6">
                  <c:v>11.4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&gt; 80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Blad1!$A$2:$A$12</c:f>
              <c:numCache>
                <c:formatCode>General</c:formatCode>
                <c:ptCount val="11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</c:numCache>
            </c:numRef>
          </c:cat>
          <c:val>
            <c:numRef>
              <c:f>Blad1!$C$2:$C$12</c:f>
              <c:numCache>
                <c:formatCode>General</c:formatCode>
                <c:ptCount val="11"/>
                <c:pt idx="0">
                  <c:v>1</c:v>
                </c:pt>
                <c:pt idx="1">
                  <c:v>1.4</c:v>
                </c:pt>
                <c:pt idx="2">
                  <c:v>1.7000000000000008</c:v>
                </c:pt>
                <c:pt idx="3">
                  <c:v>2.2000000000000002</c:v>
                </c:pt>
                <c:pt idx="4">
                  <c:v>2.9</c:v>
                </c:pt>
                <c:pt idx="5">
                  <c:v>3.2</c:v>
                </c:pt>
                <c:pt idx="6">
                  <c:v>3.9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&gt; 65 (expected)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Blad1!$A$2:$A$12</c:f>
              <c:numCache>
                <c:formatCode>General</c:formatCode>
                <c:ptCount val="11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</c:numCache>
            </c:numRef>
          </c:cat>
          <c:val>
            <c:numRef>
              <c:f>Blad1!$D$2:$D$12</c:f>
              <c:numCache>
                <c:formatCode>General</c:formatCode>
                <c:ptCount val="11"/>
                <c:pt idx="7">
                  <c:v>19.7</c:v>
                </c:pt>
                <c:pt idx="8">
                  <c:v>23.6</c:v>
                </c:pt>
                <c:pt idx="9">
                  <c:v>25.6</c:v>
                </c:pt>
                <c:pt idx="10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105391616"/>
        <c:axId val="105393536"/>
      </c:barChart>
      <c:catAx>
        <c:axId val="105391616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>
                  <a:alpha val="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100" b="1" baseline="0"/>
                </a:pPr>
                <a:r>
                  <a:rPr lang="en-US" sz="1100" b="1" baseline="0"/>
                  <a:t>Year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05393536"/>
        <c:crosses val="autoZero"/>
        <c:auto val="1"/>
        <c:lblAlgn val="ctr"/>
        <c:lblOffset val="100"/>
        <c:noMultiLvlLbl val="0"/>
      </c:catAx>
      <c:valAx>
        <c:axId val="105393536"/>
        <c:scaling>
          <c:orientation val="minMax"/>
        </c:scaling>
        <c:delete val="0"/>
        <c:axPos val="l"/>
        <c:majorGridlines>
          <c:spPr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c:spPr>
        </c:majorGridlines>
        <c:title>
          <c:tx>
            <c:rich>
              <a:bodyPr rot="-5400000" vert="horz"/>
              <a:lstStyle/>
              <a:p>
                <a:pPr>
                  <a:defRPr sz="1100" b="0" i="0" baseline="0"/>
                </a:pPr>
                <a:r>
                  <a:rPr lang="en-US" sz="1100" b="1" i="0" baseline="0"/>
                  <a:t>Relative Population (%) 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05391616"/>
        <c:crosses val="autoZero"/>
        <c:crossBetween val="between"/>
      </c:valAx>
      <c:spPr>
        <a:noFill/>
        <a:ln w="9525" cap="sq">
          <a:solidFill>
            <a:schemeClr val="tx1"/>
          </a:solidFill>
          <a:prstDash val="solid"/>
          <a:round/>
        </a:ln>
      </c:spPr>
    </c:plotArea>
    <c:legend>
      <c:legendPos val="b"/>
      <c:layout>
        <c:manualLayout>
          <c:xMode val="edge"/>
          <c:yMode val="edge"/>
          <c:x val="0.3007500181458318"/>
          <c:y val="0.11907111535209701"/>
          <c:w val="0.35917041560983437"/>
          <c:h val="0.10577824438508079"/>
        </c:manualLayout>
      </c:layout>
      <c:overlay val="0"/>
    </c:legend>
    <c:plotVisOnly val="1"/>
    <c:dispBlanksAs val="gap"/>
    <c:showDLblsOverMax val="0"/>
  </c:chart>
  <c:spPr>
    <a:ln w="12700" cmpd="sng">
      <a:solidFill>
        <a:sysClr val="windowText" lastClr="000000"/>
      </a:solidFill>
    </a:ln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05-27T23:33:30.187" idx="3">
    <p:pos x="1714" y="168"/>
    <p:text>Wat gaan we vertellen: 
-	Hoe past beeldbellen in het begrip e-health
-	Wat is er in Nederland op het gebied van 	videocommunicatie
-	Project Zibber</p:text>
  </p:cm>
  <p:cm authorId="1" dt="2012-05-28T01:35:40.453" idx="4">
    <p:pos x="10" y="10"/>
    <p:text>- Introduce Me
3 parts: 
- What is ehealth and video communication?
- What is done with video communication of ziber?
- Pilot project within a mental healthcare institution.	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24T10:16:39.446" idx="18">
    <p:pos x="194" y="223"/>
    <p:text>Other pilot group: Mental health care institution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24T12:12:02.437" idx="13">
    <p:pos x="10" y="10"/>
    <p:text>- How to Use still unclear
- step by step 
- convinced this will be the future
No doubts at the end.
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24T08:55:14.576" idx="21">
    <p:pos x="10" y="16"/>
    <p:text>- Explained by Helianthe
- Repeat question
- step back: Reason for project 
- What is E-health
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24T08:59:26.836" idx="22">
    <p:pos x="10" y="10"/>
    <p:text>- Aging society
-show graph
	- nr older adult &gt;
	- older older group &gt;
	- healtcare costs &gt;
	- nursing staff &lt;
- Solutions: E-HEALTH, what is it? 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24T09:42:51.648" idx="23">
    <p:pos x="10" y="10"/>
    <p:text>- VC in Healthcare: confusing terms
- Mean te same, different!
- eg. Remote Care &gt; Screen care
- term: Video communication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2-05-24T07:31:49.687" idx="1">
    <p:pos x="10" y="10"/>
    <p:text>
3 parts
part 1: 	definitions 
	VC in Expanding E-health knowledge
part 2: 	Opdrachtgever, working system + projects
part 3: 	Users GGZ  
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24T08:55:14.576" idx="10">
    <p:pos x="10" y="16"/>
    <p:text>- Explained by Helianthe
- Repeat question
- step back: Reason for project 
- What is E-health
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22T16:58:30.252" idx="8">
    <p:pos x="10" y="-245"/>
    <p:text>-	51 unique defenitions of the term e-health
-	Oh et al. found that in a systematic review 	in 2005
-	Umbrella term
-	2 universal terms: health and technology  
This slide in the beginning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24T09:20:36.208" idx="12">
    <p:pos x="10" y="10"/>
    <p:text>-VC old.
- 70's screen connected to phone
- now: simpelest model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24T10:00:06.398" idx="17">
    <p:pos x="165" y="188"/>
    <p:text>- relevant for clients and healthcare pro's
- Too many options??
- Question: what do users want? 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24T09:51:10.526" idx="15">
    <p:pos x="10" y="10"/>
    <p:text>- Zibber Client
- User adopted technology
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24T10:15:46.035" idx="16">
    <p:pos x="10" y="10"/>
    <p:text>Device:
Videophone
Tablet / Smartphone
Computer / Laptop
Only 2 companies these options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24T12:04:02.968" idx="5">
    <p:pos x="10" y="10"/>
    <p:text>Questionnaire 
Measure: 
1: Attitude towards technology
2: Task requirements
3: correlated with age?? 
Question example: 
1: VC will help me in my daily living
2: Which of the following options of the system would you like to use.
number of institutions, delete right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BF1B6-1B13-4691-97DF-6358C4C6A549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EDED-9A22-4458-A7CD-B29AFF71C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19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Klik om de opmaakprofielen van de modeltekst te bewerken</a:t>
            </a:r>
          </a:p>
          <a:p>
            <a:pPr lvl="1"/>
            <a:r>
              <a:rPr lang="en-GB" noProof="0"/>
              <a:t>Tweede niveau</a:t>
            </a:r>
          </a:p>
          <a:p>
            <a:pPr lvl="2"/>
            <a:r>
              <a:rPr lang="en-GB" noProof="0"/>
              <a:t>Derde niveau</a:t>
            </a:r>
          </a:p>
          <a:p>
            <a:pPr lvl="3"/>
            <a:r>
              <a:rPr lang="en-GB" noProof="0"/>
              <a:t>Vierde niveau</a:t>
            </a:r>
          </a:p>
          <a:p>
            <a:pPr lvl="4"/>
            <a:r>
              <a:rPr lang="en-GB" noProof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94129FAE-13EA-4912-8EE5-740001F03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55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dirty="0" err="1" smtClean="0">
                <a:latin typeface="Arial" charset="0"/>
              </a:rPr>
              <a:t>Welcome</a:t>
            </a:r>
            <a:r>
              <a:rPr lang="nl-NL" dirty="0" smtClean="0">
                <a:latin typeface="Arial" charset="0"/>
              </a:rPr>
              <a:t> </a:t>
            </a:r>
            <a:r>
              <a:rPr lang="nl-NL" dirty="0" err="1" smtClean="0">
                <a:latin typeface="Arial" charset="0"/>
              </a:rPr>
              <a:t>Everybody</a:t>
            </a:r>
            <a:r>
              <a:rPr lang="nl-NL" dirty="0" smtClean="0">
                <a:latin typeface="Arial" charset="0"/>
              </a:rPr>
              <a:t>. My name is Angelo Antonietti </a:t>
            </a:r>
            <a:r>
              <a:rPr lang="nl-NL" dirty="0" err="1" smtClean="0">
                <a:latin typeface="Arial" charset="0"/>
              </a:rPr>
              <a:t>from</a:t>
            </a:r>
            <a:r>
              <a:rPr lang="nl-NL" dirty="0" smtClean="0">
                <a:latin typeface="Arial" charset="0"/>
              </a:rPr>
              <a:t> the Utrecht </a:t>
            </a:r>
            <a:r>
              <a:rPr lang="nl-NL" dirty="0" err="1" smtClean="0">
                <a:latin typeface="Arial" charset="0"/>
              </a:rPr>
              <a:t>University</a:t>
            </a:r>
            <a:r>
              <a:rPr lang="nl-NL" dirty="0" smtClean="0">
                <a:latin typeface="Arial" charset="0"/>
              </a:rPr>
              <a:t> of </a:t>
            </a:r>
            <a:r>
              <a:rPr lang="nl-NL" dirty="0" err="1" smtClean="0">
                <a:latin typeface="Arial" charset="0"/>
              </a:rPr>
              <a:t>Applied</a:t>
            </a:r>
            <a:r>
              <a:rPr lang="nl-NL" dirty="0" smtClean="0">
                <a:latin typeface="Arial" charset="0"/>
              </a:rPr>
              <a:t> Sciences. I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work</a:t>
            </a:r>
            <a:r>
              <a:rPr lang="nl-NL" baseline="0" dirty="0" smtClean="0">
                <a:latin typeface="Arial" charset="0"/>
              </a:rPr>
              <a:t> as a PHD </a:t>
            </a:r>
            <a:r>
              <a:rPr lang="nl-NL" baseline="0" dirty="0" err="1" smtClean="0">
                <a:latin typeface="Arial" charset="0"/>
              </a:rPr>
              <a:t>candidate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on</a:t>
            </a:r>
            <a:r>
              <a:rPr lang="nl-NL" baseline="0" dirty="0" smtClean="0">
                <a:latin typeface="Arial" charset="0"/>
              </a:rPr>
              <a:t> the topic of </a:t>
            </a:r>
            <a:r>
              <a:rPr lang="nl-NL" baseline="0" dirty="0" err="1" smtClean="0">
                <a:latin typeface="Arial" charset="0"/>
              </a:rPr>
              <a:t>e-health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use</a:t>
            </a:r>
            <a:r>
              <a:rPr lang="nl-NL" baseline="0" dirty="0" smtClean="0">
                <a:latin typeface="Arial" charset="0"/>
              </a:rPr>
              <a:t> in </a:t>
            </a:r>
            <a:r>
              <a:rPr lang="nl-NL" baseline="0" dirty="0" err="1" smtClean="0">
                <a:latin typeface="Arial" charset="0"/>
              </a:rPr>
              <a:t>older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adults</a:t>
            </a:r>
            <a:r>
              <a:rPr lang="nl-NL" baseline="0" dirty="0" smtClean="0">
                <a:latin typeface="Arial" charset="0"/>
              </a:rPr>
              <a:t>. I </a:t>
            </a:r>
            <a:r>
              <a:rPr lang="nl-NL" baseline="0" dirty="0" err="1" smtClean="0">
                <a:latin typeface="Arial" charset="0"/>
              </a:rPr>
              <a:t>would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like</a:t>
            </a:r>
            <a:r>
              <a:rPr lang="nl-NL" baseline="0" dirty="0" smtClean="0">
                <a:latin typeface="Arial" charset="0"/>
              </a:rPr>
              <a:t> to </a:t>
            </a:r>
            <a:r>
              <a:rPr lang="nl-NL" baseline="0" dirty="0" err="1" smtClean="0">
                <a:latin typeface="Arial" charset="0"/>
              </a:rPr>
              <a:t>tell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you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Something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about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this</a:t>
            </a:r>
            <a:r>
              <a:rPr lang="nl-NL" baseline="0" dirty="0" smtClean="0">
                <a:latin typeface="Arial" charset="0"/>
              </a:rPr>
              <a:t> part of the IKOP project I </a:t>
            </a:r>
            <a:r>
              <a:rPr lang="nl-NL" baseline="0" dirty="0" err="1" smtClean="0">
                <a:latin typeface="Arial" charset="0"/>
              </a:rPr>
              <a:t>started</a:t>
            </a:r>
            <a:r>
              <a:rPr lang="nl-NL" baseline="0" dirty="0" smtClean="0">
                <a:latin typeface="Arial" charset="0"/>
              </a:rPr>
              <a:t> in November 2011. In this presentation I would like to tell tell something about video communication in general and how video communication fits in this project. Afterwards I would like to tell something about the company that developed the video communication tool and finaly I will tell something about the pilot study in a mental health care institution we are doing where video communication is about to be tested. 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Preliminary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4 </a:t>
            </a:r>
            <a:r>
              <a:rPr lang="nl-NL" baseline="0" dirty="0" err="1" smtClean="0"/>
              <a:t>respondents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far</a:t>
            </a:r>
            <a:r>
              <a:rPr lang="nl-NL" baseline="0" dirty="0" smtClean="0"/>
              <a:t>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29FAE-13EA-4912-8EE5-740001F0361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latin typeface="Arial" charset="0"/>
              </a:rPr>
              <a:t>- </a:t>
            </a:r>
            <a:r>
              <a:rPr lang="nl-NL" dirty="0" err="1" smtClean="0">
                <a:latin typeface="Arial" charset="0"/>
              </a:rPr>
              <a:t>Main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question</a:t>
            </a:r>
            <a:r>
              <a:rPr lang="nl-NL" baseline="0" dirty="0" smtClean="0">
                <a:latin typeface="Arial" charset="0"/>
              </a:rPr>
              <a:t>, </a:t>
            </a:r>
            <a:r>
              <a:rPr lang="nl-NL" baseline="0" dirty="0" err="1" smtClean="0">
                <a:latin typeface="Arial" charset="0"/>
              </a:rPr>
              <a:t>very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broad</a:t>
            </a:r>
            <a:r>
              <a:rPr lang="nl-NL" baseline="0" dirty="0" smtClean="0">
                <a:latin typeface="Arial" charset="0"/>
              </a:rPr>
              <a:t>. </a:t>
            </a:r>
            <a:r>
              <a:rPr lang="nl-NL" baseline="0" dirty="0" err="1" smtClean="0">
                <a:latin typeface="Arial" charset="0"/>
              </a:rPr>
              <a:t>Divided</a:t>
            </a:r>
            <a:r>
              <a:rPr lang="nl-NL" baseline="0" dirty="0" smtClean="0">
                <a:latin typeface="Arial" charset="0"/>
              </a:rPr>
              <a:t> in </a:t>
            </a:r>
            <a:r>
              <a:rPr lang="nl-NL" baseline="0" dirty="0" err="1" smtClean="0">
                <a:latin typeface="Arial" charset="0"/>
              </a:rPr>
              <a:t>subquestions</a:t>
            </a:r>
            <a:r>
              <a:rPr lang="nl-NL" baseline="0" dirty="0" smtClean="0">
                <a:latin typeface="Arial" charset="0"/>
              </a:rPr>
              <a:t>. </a:t>
            </a:r>
            <a:r>
              <a:rPr lang="nl-NL" baseline="0" dirty="0" err="1" smtClean="0">
                <a:latin typeface="Arial" charset="0"/>
              </a:rPr>
              <a:t>Main</a:t>
            </a:r>
            <a:r>
              <a:rPr lang="nl-NL" baseline="0" dirty="0" smtClean="0">
                <a:latin typeface="Arial" charset="0"/>
              </a:rPr>
              <a:t> goal is to: let </a:t>
            </a:r>
            <a:r>
              <a:rPr lang="nl-NL" baseline="0" dirty="0" err="1" smtClean="0">
                <a:latin typeface="Arial" charset="0"/>
              </a:rPr>
              <a:t>older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adults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age-in-place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independantly</a:t>
            </a:r>
            <a:r>
              <a:rPr lang="nl-NL" baseline="0" dirty="0" smtClean="0">
                <a:latin typeface="Arial" charset="0"/>
              </a:rPr>
              <a:t>, </a:t>
            </a:r>
            <a:r>
              <a:rPr lang="nl-NL" baseline="0" dirty="0" err="1" smtClean="0">
                <a:latin typeface="Arial" charset="0"/>
              </a:rPr>
              <a:t>dispite</a:t>
            </a:r>
            <a:r>
              <a:rPr lang="nl-NL" baseline="0" dirty="0" smtClean="0">
                <a:latin typeface="Arial" charset="0"/>
              </a:rPr>
              <a:t> of the </a:t>
            </a:r>
            <a:r>
              <a:rPr lang="nl-NL" baseline="0" dirty="0" err="1" smtClean="0">
                <a:latin typeface="Arial" charset="0"/>
              </a:rPr>
              <a:t>hinderance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they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experience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because</a:t>
            </a:r>
            <a:r>
              <a:rPr lang="nl-NL" baseline="0" dirty="0" smtClean="0">
                <a:latin typeface="Arial" charset="0"/>
              </a:rPr>
              <a:t> of a </a:t>
            </a:r>
            <a:r>
              <a:rPr lang="nl-NL" baseline="0" dirty="0" err="1" smtClean="0">
                <a:latin typeface="Arial" charset="0"/>
              </a:rPr>
              <a:t>chronical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disease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or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because</a:t>
            </a:r>
            <a:r>
              <a:rPr lang="nl-NL" baseline="0" dirty="0" smtClean="0">
                <a:latin typeface="Arial" charset="0"/>
              </a:rPr>
              <a:t> of the </a:t>
            </a:r>
            <a:r>
              <a:rPr lang="nl-NL" baseline="0" dirty="0" err="1" smtClean="0">
                <a:latin typeface="Arial" charset="0"/>
              </a:rPr>
              <a:t>disturbing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effects</a:t>
            </a:r>
            <a:r>
              <a:rPr lang="nl-NL" baseline="0" dirty="0" smtClean="0">
                <a:latin typeface="Arial" charset="0"/>
              </a:rPr>
              <a:t> of the </a:t>
            </a:r>
            <a:r>
              <a:rPr lang="nl-NL" baseline="0" dirty="0" err="1" smtClean="0">
                <a:latin typeface="Arial" charset="0"/>
              </a:rPr>
              <a:t>biological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ageing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process</a:t>
            </a:r>
            <a:r>
              <a:rPr lang="nl-NL" baseline="0" dirty="0" smtClean="0">
                <a:latin typeface="Arial" charset="0"/>
              </a:rPr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>
                <a:latin typeface="Arial" charset="0"/>
              </a:rPr>
              <a:t>- </a:t>
            </a:r>
            <a:r>
              <a:rPr lang="nl-NL" baseline="0" dirty="0" err="1" smtClean="0">
                <a:latin typeface="Arial" charset="0"/>
              </a:rPr>
              <a:t>Each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subquestion</a:t>
            </a:r>
            <a:r>
              <a:rPr lang="nl-NL" baseline="0" dirty="0" smtClean="0">
                <a:latin typeface="Arial" charset="0"/>
              </a:rPr>
              <a:t> starts at </a:t>
            </a:r>
            <a:r>
              <a:rPr lang="nl-NL" baseline="0" dirty="0" err="1" smtClean="0">
                <a:latin typeface="Arial" charset="0"/>
              </a:rPr>
              <a:t>an</a:t>
            </a:r>
            <a:r>
              <a:rPr lang="nl-NL" baseline="0" dirty="0" smtClean="0">
                <a:latin typeface="Arial" charset="0"/>
              </a:rPr>
              <a:t> SME (Medium </a:t>
            </a:r>
            <a:r>
              <a:rPr lang="nl-NL" baseline="0" dirty="0" err="1" smtClean="0">
                <a:latin typeface="Arial" charset="0"/>
              </a:rPr>
              <a:t>or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small</a:t>
            </a:r>
            <a:r>
              <a:rPr lang="nl-NL" baseline="0" dirty="0" smtClean="0">
                <a:latin typeface="Arial" charset="0"/>
              </a:rPr>
              <a:t> business </a:t>
            </a:r>
            <a:r>
              <a:rPr lang="nl-NL" baseline="0" dirty="0" err="1" smtClean="0">
                <a:latin typeface="Arial" charset="0"/>
              </a:rPr>
              <a:t>that</a:t>
            </a:r>
            <a:r>
              <a:rPr lang="nl-NL" baseline="0" dirty="0" smtClean="0">
                <a:latin typeface="Arial" charset="0"/>
              </a:rPr>
              <a:t> is </a:t>
            </a:r>
            <a:r>
              <a:rPr lang="nl-NL" baseline="0" dirty="0" err="1" smtClean="0">
                <a:latin typeface="Arial" charset="0"/>
              </a:rPr>
              <a:t>involved</a:t>
            </a:r>
            <a:r>
              <a:rPr lang="nl-NL" baseline="0" dirty="0" smtClean="0">
                <a:latin typeface="Arial" charset="0"/>
              </a:rPr>
              <a:t> in </a:t>
            </a:r>
            <a:r>
              <a:rPr lang="nl-NL" baseline="0" dirty="0" err="1" smtClean="0">
                <a:latin typeface="Arial" charset="0"/>
              </a:rPr>
              <a:t>an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E-health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innovation</a:t>
            </a:r>
            <a:r>
              <a:rPr lang="nl-NL" baseline="0" dirty="0" smtClean="0">
                <a:latin typeface="Arial" charset="0"/>
              </a:rPr>
              <a:t>: eg: </a:t>
            </a:r>
            <a:r>
              <a:rPr lang="nl-NL" baseline="0" dirty="0" err="1" smtClean="0">
                <a:latin typeface="Arial" charset="0"/>
              </a:rPr>
              <a:t>developer</a:t>
            </a:r>
            <a:r>
              <a:rPr lang="nl-NL" baseline="0" dirty="0" smtClean="0">
                <a:latin typeface="Arial" charset="0"/>
              </a:rPr>
              <a:t> of </a:t>
            </a:r>
            <a:r>
              <a:rPr lang="nl-NL" baseline="0" dirty="0" err="1" smtClean="0">
                <a:latin typeface="Arial" charset="0"/>
              </a:rPr>
              <a:t>passive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alarmsystems</a:t>
            </a:r>
            <a:r>
              <a:rPr lang="nl-NL" baseline="0" dirty="0" smtClean="0">
                <a:latin typeface="Arial" charset="0"/>
              </a:rPr>
              <a:t>, </a:t>
            </a:r>
            <a:r>
              <a:rPr lang="nl-NL" baseline="0" dirty="0" err="1" smtClean="0">
                <a:latin typeface="Arial" charset="0"/>
              </a:rPr>
              <a:t>or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doorkey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systems</a:t>
            </a:r>
            <a:r>
              <a:rPr lang="nl-NL" baseline="0" dirty="0" smtClean="0">
                <a:latin typeface="Arial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>
                <a:latin typeface="Arial" charset="0"/>
                <a:sym typeface="Wingdings" pitchFamily="2" charset="2"/>
              </a:rPr>
              <a:t>- Research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Centres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of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Applied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sciences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of the HU, Rotterdam,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vague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question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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workable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research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question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 research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by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students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and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researchers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(me).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err="1" smtClean="0">
                <a:latin typeface="Arial" charset="0"/>
                <a:sym typeface="Wingdings" pitchFamily="2" charset="2"/>
              </a:rPr>
              <a:t>Answer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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new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question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, and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hopefully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a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better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product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or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a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breakthrough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by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the SME.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Also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beneficial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for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the </a:t>
            </a:r>
            <a:r>
              <a:rPr lang="nl-NL" b="1" baseline="0" dirty="0" err="1" smtClean="0">
                <a:latin typeface="Arial" charset="0"/>
                <a:sym typeface="Wingdings" pitchFamily="2" charset="2"/>
              </a:rPr>
              <a:t>education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,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by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expanding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knowledge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and direct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by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student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internships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.</a:t>
            </a: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29FAE-13EA-4912-8EE5-740001F0361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As Hilly introduced The IKOP expanding e-health project I would like to address once more that</a:t>
            </a:r>
            <a:r>
              <a:rPr lang="nl-NL" baseline="0" dirty="0" smtClean="0"/>
              <a:t> the main reason for this project is that the older population in the Netherlands, but I think it’s a worldwide problem, is growing rapidly. In this graph you can see the relative population of older adults in the Netherlands. Not only the the population of 65+ is growing, but the population older adults is getting older (as you can see the population of 80+ is growing in time). The bigger aim of this project is to find ways older adults can live at their own homes independantly as long as they want. 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29FAE-13EA-4912-8EE5-740001F0361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29FAE-13EA-4912-8EE5-740001F03618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HU, Utrecht </a:t>
            </a:r>
            <a:r>
              <a:rPr lang="nl-NL" dirty="0" err="1" smtClean="0"/>
              <a:t>University</a:t>
            </a:r>
            <a:r>
              <a:rPr lang="nl-NL" dirty="0" smtClean="0"/>
              <a:t> of </a:t>
            </a:r>
            <a:r>
              <a:rPr lang="nl-NL" dirty="0" err="1" smtClean="0"/>
              <a:t>Applied</a:t>
            </a:r>
            <a:r>
              <a:rPr lang="nl-NL" dirty="0" smtClean="0"/>
              <a:t> Sciences, </a:t>
            </a:r>
            <a:r>
              <a:rPr lang="nl-NL" dirty="0" err="1" smtClean="0"/>
              <a:t>department</a:t>
            </a:r>
            <a:r>
              <a:rPr lang="nl-NL" dirty="0" smtClean="0"/>
              <a:t> </a:t>
            </a:r>
            <a:r>
              <a:rPr lang="nl-NL" dirty="0" err="1" smtClean="0"/>
              <a:t>demand</a:t>
            </a:r>
            <a:r>
              <a:rPr lang="nl-NL" dirty="0" smtClean="0"/>
              <a:t> </a:t>
            </a:r>
            <a:r>
              <a:rPr lang="nl-NL" dirty="0" err="1" smtClean="0"/>
              <a:t>driven</a:t>
            </a:r>
            <a:r>
              <a:rPr lang="nl-NL" dirty="0" smtClean="0"/>
              <a:t> care</a:t>
            </a:r>
          </a:p>
          <a:p>
            <a:r>
              <a:rPr lang="nl-NL" dirty="0" smtClean="0"/>
              <a:t>Rotterdam, </a:t>
            </a:r>
            <a:r>
              <a:rPr lang="nl-NL" dirty="0" err="1" smtClean="0"/>
              <a:t>Uni</a:t>
            </a:r>
            <a:r>
              <a:rPr lang="nl-NL" dirty="0" smtClean="0"/>
              <a:t> of </a:t>
            </a:r>
            <a:r>
              <a:rPr lang="nl-NL" dirty="0" err="1" smtClean="0"/>
              <a:t>applied</a:t>
            </a:r>
            <a:r>
              <a:rPr lang="nl-NL" dirty="0" smtClean="0"/>
              <a:t> </a:t>
            </a:r>
            <a:r>
              <a:rPr lang="nl-NL" dirty="0" err="1" smtClean="0"/>
              <a:t>sciences</a:t>
            </a:r>
            <a:r>
              <a:rPr lang="nl-NL" dirty="0" smtClean="0"/>
              <a:t>, </a:t>
            </a:r>
            <a:r>
              <a:rPr lang="nl-NL" dirty="0" err="1" smtClean="0"/>
              <a:t>department</a:t>
            </a:r>
            <a:r>
              <a:rPr lang="nl-NL" dirty="0" smtClean="0"/>
              <a:t> </a:t>
            </a:r>
          </a:p>
          <a:p>
            <a:r>
              <a:rPr lang="nl-NL" dirty="0" smtClean="0"/>
              <a:t>CAST: Centre of </a:t>
            </a:r>
            <a:r>
              <a:rPr lang="nl-NL" dirty="0" err="1" smtClean="0"/>
              <a:t>ageing</a:t>
            </a:r>
            <a:r>
              <a:rPr lang="nl-NL" dirty="0" smtClean="0"/>
              <a:t> Services Technologies (</a:t>
            </a:r>
            <a:r>
              <a:rPr lang="nl-NL" dirty="0" err="1" smtClean="0"/>
              <a:t>translation</a:t>
            </a:r>
            <a:r>
              <a:rPr lang="nl-NL" dirty="0" smtClean="0"/>
              <a:t> of the </a:t>
            </a:r>
            <a:r>
              <a:rPr lang="nl-NL" dirty="0" err="1" smtClean="0"/>
              <a:t>results</a:t>
            </a:r>
            <a:r>
              <a:rPr lang="nl-NL" baseline="0" dirty="0" smtClean="0"/>
              <a:t> of the research project)</a:t>
            </a:r>
          </a:p>
          <a:p>
            <a:r>
              <a:rPr lang="nl-NL" baseline="0" dirty="0" smtClean="0"/>
              <a:t>ISG: International Society of </a:t>
            </a:r>
            <a:r>
              <a:rPr lang="nl-NL" baseline="0" dirty="0" err="1" smtClean="0"/>
              <a:t>Gerontechnology</a:t>
            </a:r>
            <a:r>
              <a:rPr lang="nl-NL" baseline="0" dirty="0" smtClean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translation</a:t>
            </a:r>
            <a:r>
              <a:rPr lang="nl-NL" dirty="0" smtClean="0"/>
              <a:t> of the </a:t>
            </a:r>
            <a:r>
              <a:rPr lang="nl-NL" dirty="0" err="1" smtClean="0"/>
              <a:t>results</a:t>
            </a:r>
            <a:r>
              <a:rPr lang="nl-NL" baseline="0" dirty="0" smtClean="0"/>
              <a:t> of the research project)</a:t>
            </a:r>
          </a:p>
          <a:p>
            <a:r>
              <a:rPr lang="nl-NL" baseline="0" smtClean="0"/>
              <a:t>Simon Frasier University in Vancouver, Canada.</a:t>
            </a:r>
          </a:p>
          <a:p>
            <a:r>
              <a:rPr lang="nl-NL" baseline="0" smtClean="0"/>
              <a:t>Smarthomes</a:t>
            </a:r>
            <a:r>
              <a:rPr lang="nl-NL" baseline="0" dirty="0" smtClean="0"/>
              <a:t>: Dutch </a:t>
            </a:r>
            <a:r>
              <a:rPr lang="nl-NL" baseline="0" dirty="0" err="1" smtClean="0"/>
              <a:t>cooperation</a:t>
            </a:r>
            <a:r>
              <a:rPr lang="nl-NL" baseline="0" dirty="0" smtClean="0"/>
              <a:t> of 80-90 </a:t>
            </a:r>
            <a:r>
              <a:rPr lang="nl-NL" baseline="0" dirty="0" err="1" smtClean="0"/>
              <a:t>SME’s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who</a:t>
            </a:r>
            <a:r>
              <a:rPr lang="nl-NL" baseline="0" dirty="0" smtClean="0"/>
              <a:t> are all </a:t>
            </a:r>
            <a:r>
              <a:rPr lang="nl-NL" baseline="0" dirty="0" err="1" smtClean="0"/>
              <a:t>involved</a:t>
            </a:r>
            <a:r>
              <a:rPr lang="nl-NL" baseline="0" dirty="0" smtClean="0"/>
              <a:t> in home </a:t>
            </a:r>
            <a:r>
              <a:rPr lang="nl-NL" baseline="0" dirty="0" err="1" smtClean="0"/>
              <a:t>automation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technology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Financed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SIA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29FAE-13EA-4912-8EE5-740001F0361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29FAE-13EA-4912-8EE5-740001F0361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latin typeface="Arial" charset="0"/>
              </a:rPr>
              <a:t>- </a:t>
            </a:r>
            <a:r>
              <a:rPr lang="nl-NL" dirty="0" err="1" smtClean="0">
                <a:latin typeface="Arial" charset="0"/>
              </a:rPr>
              <a:t>Main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question</a:t>
            </a:r>
            <a:r>
              <a:rPr lang="nl-NL" baseline="0" dirty="0" smtClean="0">
                <a:latin typeface="Arial" charset="0"/>
              </a:rPr>
              <a:t>, </a:t>
            </a:r>
            <a:r>
              <a:rPr lang="nl-NL" baseline="0" dirty="0" err="1" smtClean="0">
                <a:latin typeface="Arial" charset="0"/>
              </a:rPr>
              <a:t>very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broad</a:t>
            </a:r>
            <a:r>
              <a:rPr lang="nl-NL" baseline="0" dirty="0" smtClean="0">
                <a:latin typeface="Arial" charset="0"/>
              </a:rPr>
              <a:t>. </a:t>
            </a:r>
            <a:r>
              <a:rPr lang="nl-NL" baseline="0" dirty="0" err="1" smtClean="0">
                <a:latin typeface="Arial" charset="0"/>
              </a:rPr>
              <a:t>Divided</a:t>
            </a:r>
            <a:r>
              <a:rPr lang="nl-NL" baseline="0" dirty="0" smtClean="0">
                <a:latin typeface="Arial" charset="0"/>
              </a:rPr>
              <a:t> in </a:t>
            </a:r>
            <a:r>
              <a:rPr lang="nl-NL" baseline="0" dirty="0" err="1" smtClean="0">
                <a:latin typeface="Arial" charset="0"/>
              </a:rPr>
              <a:t>subquestions</a:t>
            </a:r>
            <a:r>
              <a:rPr lang="nl-NL" baseline="0" dirty="0" smtClean="0">
                <a:latin typeface="Arial" charset="0"/>
              </a:rPr>
              <a:t>. </a:t>
            </a:r>
            <a:r>
              <a:rPr lang="nl-NL" baseline="0" dirty="0" err="1" smtClean="0">
                <a:latin typeface="Arial" charset="0"/>
              </a:rPr>
              <a:t>Main</a:t>
            </a:r>
            <a:r>
              <a:rPr lang="nl-NL" baseline="0" dirty="0" smtClean="0">
                <a:latin typeface="Arial" charset="0"/>
              </a:rPr>
              <a:t> goal is to: let </a:t>
            </a:r>
            <a:r>
              <a:rPr lang="nl-NL" baseline="0" dirty="0" err="1" smtClean="0">
                <a:latin typeface="Arial" charset="0"/>
              </a:rPr>
              <a:t>older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adults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age-in-place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independantly</a:t>
            </a:r>
            <a:r>
              <a:rPr lang="nl-NL" baseline="0" dirty="0" smtClean="0">
                <a:latin typeface="Arial" charset="0"/>
              </a:rPr>
              <a:t>, </a:t>
            </a:r>
            <a:r>
              <a:rPr lang="nl-NL" baseline="0" dirty="0" err="1" smtClean="0">
                <a:latin typeface="Arial" charset="0"/>
              </a:rPr>
              <a:t>dispite</a:t>
            </a:r>
            <a:r>
              <a:rPr lang="nl-NL" baseline="0" dirty="0" smtClean="0">
                <a:latin typeface="Arial" charset="0"/>
              </a:rPr>
              <a:t> of the </a:t>
            </a:r>
            <a:r>
              <a:rPr lang="nl-NL" baseline="0" dirty="0" err="1" smtClean="0">
                <a:latin typeface="Arial" charset="0"/>
              </a:rPr>
              <a:t>hinderance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they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experience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because</a:t>
            </a:r>
            <a:r>
              <a:rPr lang="nl-NL" baseline="0" dirty="0" smtClean="0">
                <a:latin typeface="Arial" charset="0"/>
              </a:rPr>
              <a:t> of a </a:t>
            </a:r>
            <a:r>
              <a:rPr lang="nl-NL" baseline="0" dirty="0" err="1" smtClean="0">
                <a:latin typeface="Arial" charset="0"/>
              </a:rPr>
              <a:t>chronical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disease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or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because</a:t>
            </a:r>
            <a:r>
              <a:rPr lang="nl-NL" baseline="0" dirty="0" smtClean="0">
                <a:latin typeface="Arial" charset="0"/>
              </a:rPr>
              <a:t> of the </a:t>
            </a:r>
            <a:r>
              <a:rPr lang="nl-NL" baseline="0" dirty="0" err="1" smtClean="0">
                <a:latin typeface="Arial" charset="0"/>
              </a:rPr>
              <a:t>disturbing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effects</a:t>
            </a:r>
            <a:r>
              <a:rPr lang="nl-NL" baseline="0" dirty="0" smtClean="0">
                <a:latin typeface="Arial" charset="0"/>
              </a:rPr>
              <a:t> of the </a:t>
            </a:r>
            <a:r>
              <a:rPr lang="nl-NL" baseline="0" dirty="0" err="1" smtClean="0">
                <a:latin typeface="Arial" charset="0"/>
              </a:rPr>
              <a:t>biological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ageing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process</a:t>
            </a:r>
            <a:r>
              <a:rPr lang="nl-NL" baseline="0" dirty="0" smtClean="0">
                <a:latin typeface="Arial" charset="0"/>
              </a:rPr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>
                <a:latin typeface="Arial" charset="0"/>
              </a:rPr>
              <a:t>- </a:t>
            </a:r>
            <a:r>
              <a:rPr lang="nl-NL" baseline="0" dirty="0" err="1" smtClean="0">
                <a:latin typeface="Arial" charset="0"/>
              </a:rPr>
              <a:t>Each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subquestion</a:t>
            </a:r>
            <a:r>
              <a:rPr lang="nl-NL" baseline="0" dirty="0" smtClean="0">
                <a:latin typeface="Arial" charset="0"/>
              </a:rPr>
              <a:t> starts at </a:t>
            </a:r>
            <a:r>
              <a:rPr lang="nl-NL" baseline="0" dirty="0" err="1" smtClean="0">
                <a:latin typeface="Arial" charset="0"/>
              </a:rPr>
              <a:t>an</a:t>
            </a:r>
            <a:r>
              <a:rPr lang="nl-NL" baseline="0" dirty="0" smtClean="0">
                <a:latin typeface="Arial" charset="0"/>
              </a:rPr>
              <a:t> SME (Medium </a:t>
            </a:r>
            <a:r>
              <a:rPr lang="nl-NL" baseline="0" dirty="0" err="1" smtClean="0">
                <a:latin typeface="Arial" charset="0"/>
              </a:rPr>
              <a:t>or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small</a:t>
            </a:r>
            <a:r>
              <a:rPr lang="nl-NL" baseline="0" dirty="0" smtClean="0">
                <a:latin typeface="Arial" charset="0"/>
              </a:rPr>
              <a:t> business </a:t>
            </a:r>
            <a:r>
              <a:rPr lang="nl-NL" baseline="0" dirty="0" err="1" smtClean="0">
                <a:latin typeface="Arial" charset="0"/>
              </a:rPr>
              <a:t>that</a:t>
            </a:r>
            <a:r>
              <a:rPr lang="nl-NL" baseline="0" dirty="0" smtClean="0">
                <a:latin typeface="Arial" charset="0"/>
              </a:rPr>
              <a:t> is </a:t>
            </a:r>
            <a:r>
              <a:rPr lang="nl-NL" baseline="0" dirty="0" err="1" smtClean="0">
                <a:latin typeface="Arial" charset="0"/>
              </a:rPr>
              <a:t>involved</a:t>
            </a:r>
            <a:r>
              <a:rPr lang="nl-NL" baseline="0" dirty="0" smtClean="0">
                <a:latin typeface="Arial" charset="0"/>
              </a:rPr>
              <a:t> in </a:t>
            </a:r>
            <a:r>
              <a:rPr lang="nl-NL" baseline="0" dirty="0" err="1" smtClean="0">
                <a:latin typeface="Arial" charset="0"/>
              </a:rPr>
              <a:t>an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E-health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innovation</a:t>
            </a:r>
            <a:r>
              <a:rPr lang="nl-NL" baseline="0" dirty="0" smtClean="0">
                <a:latin typeface="Arial" charset="0"/>
              </a:rPr>
              <a:t>: eg: </a:t>
            </a:r>
            <a:r>
              <a:rPr lang="nl-NL" baseline="0" dirty="0" err="1" smtClean="0">
                <a:latin typeface="Arial" charset="0"/>
              </a:rPr>
              <a:t>developer</a:t>
            </a:r>
            <a:r>
              <a:rPr lang="nl-NL" baseline="0" dirty="0" smtClean="0">
                <a:latin typeface="Arial" charset="0"/>
              </a:rPr>
              <a:t> of </a:t>
            </a:r>
            <a:r>
              <a:rPr lang="nl-NL" baseline="0" dirty="0" err="1" smtClean="0">
                <a:latin typeface="Arial" charset="0"/>
              </a:rPr>
              <a:t>passive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alarmsystems</a:t>
            </a:r>
            <a:r>
              <a:rPr lang="nl-NL" baseline="0" dirty="0" smtClean="0">
                <a:latin typeface="Arial" charset="0"/>
              </a:rPr>
              <a:t>, </a:t>
            </a:r>
            <a:r>
              <a:rPr lang="nl-NL" baseline="0" dirty="0" err="1" smtClean="0">
                <a:latin typeface="Arial" charset="0"/>
              </a:rPr>
              <a:t>or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doorkey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systems</a:t>
            </a:r>
            <a:r>
              <a:rPr lang="nl-NL" baseline="0" dirty="0" smtClean="0">
                <a:latin typeface="Arial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>
                <a:latin typeface="Arial" charset="0"/>
                <a:sym typeface="Wingdings" pitchFamily="2" charset="2"/>
              </a:rPr>
              <a:t>- Research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Centres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of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Applied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sciences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of the HU, Rotterdam,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vague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question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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workable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research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question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 research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by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students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and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researchers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(me).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err="1" smtClean="0">
                <a:latin typeface="Arial" charset="0"/>
                <a:sym typeface="Wingdings" pitchFamily="2" charset="2"/>
              </a:rPr>
              <a:t>Answer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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new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question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, and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hopefully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a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better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product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or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a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breakthrough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by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the SME.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Also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beneficial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for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the </a:t>
            </a:r>
            <a:r>
              <a:rPr lang="nl-NL" b="1" baseline="0" dirty="0" err="1" smtClean="0">
                <a:latin typeface="Arial" charset="0"/>
                <a:sym typeface="Wingdings" pitchFamily="2" charset="2"/>
              </a:rPr>
              <a:t>education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,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by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expanding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knowledge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and direct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by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 student </a:t>
            </a:r>
            <a:r>
              <a:rPr lang="nl-NL" baseline="0" dirty="0" err="1" smtClean="0">
                <a:latin typeface="Arial" charset="0"/>
                <a:sym typeface="Wingdings" pitchFamily="2" charset="2"/>
              </a:rPr>
              <a:t>internships</a:t>
            </a:r>
            <a:r>
              <a:rPr lang="nl-NL" baseline="0" dirty="0" smtClean="0">
                <a:latin typeface="Arial" charset="0"/>
                <a:sym typeface="Wingdings" pitchFamily="2" charset="2"/>
              </a:rPr>
              <a:t>.</a:t>
            </a: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29FAE-13EA-4912-8EE5-740001F0361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>
                <a:latin typeface="Arial" charset="0"/>
              </a:rPr>
              <a:t>Before</a:t>
            </a:r>
            <a:r>
              <a:rPr lang="nl-NL" dirty="0" smtClean="0">
                <a:latin typeface="Arial" charset="0"/>
              </a:rPr>
              <a:t> questionnaires </a:t>
            </a:r>
            <a:r>
              <a:rPr lang="nl-NL" dirty="0" err="1" smtClean="0">
                <a:latin typeface="Arial" charset="0"/>
              </a:rPr>
              <a:t>for</a:t>
            </a:r>
            <a:r>
              <a:rPr lang="nl-NL" baseline="0" dirty="0" smtClean="0">
                <a:latin typeface="Arial" charset="0"/>
              </a:rPr>
              <a:t> user </a:t>
            </a:r>
            <a:r>
              <a:rPr lang="nl-NL" baseline="0" dirty="0" err="1" smtClean="0">
                <a:latin typeface="Arial" charset="0"/>
              </a:rPr>
              <a:t>requirements</a:t>
            </a:r>
            <a:r>
              <a:rPr lang="nl-NL" baseline="0" dirty="0" smtClean="0">
                <a:latin typeface="Arial" charset="0"/>
              </a:rPr>
              <a:t> are </a:t>
            </a:r>
            <a:r>
              <a:rPr lang="nl-NL" baseline="0" dirty="0" err="1" smtClean="0">
                <a:latin typeface="Arial" charset="0"/>
              </a:rPr>
              <a:t>develloped</a:t>
            </a:r>
            <a:r>
              <a:rPr lang="nl-NL" baseline="0" dirty="0" smtClean="0">
                <a:latin typeface="Arial" charset="0"/>
              </a:rPr>
              <a:t> 3 </a:t>
            </a:r>
            <a:r>
              <a:rPr lang="nl-NL" baseline="0" dirty="0" err="1" smtClean="0">
                <a:latin typeface="Arial" charset="0"/>
              </a:rPr>
              <a:t>students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performed</a:t>
            </a:r>
            <a:r>
              <a:rPr lang="nl-NL" baseline="0" dirty="0" smtClean="0">
                <a:latin typeface="Arial" charset="0"/>
              </a:rPr>
              <a:t> a </a:t>
            </a:r>
            <a:r>
              <a:rPr lang="nl-NL" baseline="0" dirty="0" err="1" smtClean="0">
                <a:latin typeface="Arial" charset="0"/>
              </a:rPr>
              <a:t>literature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study</a:t>
            </a:r>
            <a:r>
              <a:rPr lang="nl-NL" baseline="0" dirty="0" smtClean="0">
                <a:latin typeface="Arial" charset="0"/>
              </a:rPr>
              <a:t>, of </a:t>
            </a:r>
            <a:r>
              <a:rPr lang="nl-NL" baseline="0" dirty="0" err="1" smtClean="0">
                <a:latin typeface="Arial" charset="0"/>
              </a:rPr>
              <a:t>which</a:t>
            </a:r>
            <a:r>
              <a:rPr lang="nl-NL" baseline="0" dirty="0" smtClean="0">
                <a:latin typeface="Arial" charset="0"/>
              </a:rPr>
              <a:t> the </a:t>
            </a:r>
            <a:r>
              <a:rPr lang="nl-NL" baseline="0" dirty="0" err="1" smtClean="0">
                <a:latin typeface="Arial" charset="0"/>
              </a:rPr>
              <a:t>results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will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be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seen</a:t>
            </a:r>
            <a:r>
              <a:rPr lang="nl-NL" baseline="0" dirty="0" smtClean="0">
                <a:latin typeface="Arial" charset="0"/>
              </a:rPr>
              <a:t> in </a:t>
            </a:r>
            <a:r>
              <a:rPr lang="nl-NL" baseline="0" dirty="0" err="1" smtClean="0">
                <a:latin typeface="Arial" charset="0"/>
              </a:rPr>
              <a:t>this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slide</a:t>
            </a:r>
            <a:r>
              <a:rPr lang="nl-NL" baseline="0" dirty="0" smtClean="0">
                <a:latin typeface="Arial" charset="0"/>
              </a:rPr>
              <a:t>. </a:t>
            </a:r>
            <a:r>
              <a:rPr lang="nl-NL" baseline="0" dirty="0" err="1" smtClean="0">
                <a:latin typeface="Arial" charset="0"/>
              </a:rPr>
              <a:t>Unfurtunately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this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slide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dirty="0" smtClean="0">
                <a:latin typeface="Arial" charset="0"/>
              </a:rPr>
              <a:t>is </a:t>
            </a:r>
            <a:r>
              <a:rPr lang="nl-NL" dirty="0" err="1" smtClean="0">
                <a:latin typeface="Arial" charset="0"/>
              </a:rPr>
              <a:t>not</a:t>
            </a:r>
            <a:r>
              <a:rPr lang="nl-NL" dirty="0" smtClean="0">
                <a:latin typeface="Arial" charset="0"/>
              </a:rPr>
              <a:t> </a:t>
            </a:r>
            <a:r>
              <a:rPr lang="nl-NL" dirty="0" err="1" smtClean="0">
                <a:latin typeface="Arial" charset="0"/>
              </a:rPr>
              <a:t>finished</a:t>
            </a:r>
            <a:r>
              <a:rPr lang="nl-NL" dirty="0" smtClean="0">
                <a:latin typeface="Arial" charset="0"/>
              </a:rPr>
              <a:t> </a:t>
            </a:r>
            <a:r>
              <a:rPr lang="nl-NL" dirty="0" err="1" smtClean="0">
                <a:latin typeface="Arial" charset="0"/>
              </a:rPr>
              <a:t>yet</a:t>
            </a:r>
            <a:r>
              <a:rPr lang="nl-NL" dirty="0" smtClean="0">
                <a:latin typeface="Arial" charset="0"/>
              </a:rPr>
              <a:t>….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latin typeface="Arial" charset="0"/>
              </a:rPr>
              <a:t>The </a:t>
            </a:r>
            <a:r>
              <a:rPr lang="nl-NL" dirty="0" err="1" smtClean="0">
                <a:latin typeface="Arial" charset="0"/>
              </a:rPr>
              <a:t>main</a:t>
            </a:r>
            <a:r>
              <a:rPr lang="nl-NL" dirty="0" smtClean="0">
                <a:latin typeface="Arial" charset="0"/>
              </a:rPr>
              <a:t> </a:t>
            </a:r>
            <a:r>
              <a:rPr lang="nl-NL" dirty="0" err="1" smtClean="0">
                <a:latin typeface="Arial" charset="0"/>
              </a:rPr>
              <a:t>outcome</a:t>
            </a:r>
            <a:r>
              <a:rPr lang="nl-NL" baseline="0" dirty="0" smtClean="0">
                <a:latin typeface="Arial" charset="0"/>
              </a:rPr>
              <a:t> is </a:t>
            </a:r>
            <a:r>
              <a:rPr lang="nl-NL" baseline="0" dirty="0" err="1" smtClean="0">
                <a:latin typeface="Arial" charset="0"/>
              </a:rPr>
              <a:t>that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E-health</a:t>
            </a:r>
            <a:r>
              <a:rPr lang="nl-NL" baseline="0" dirty="0" smtClean="0">
                <a:latin typeface="Arial" charset="0"/>
              </a:rPr>
              <a:t> is </a:t>
            </a:r>
            <a:r>
              <a:rPr lang="nl-NL" baseline="0" dirty="0" err="1" smtClean="0">
                <a:latin typeface="Arial" charset="0"/>
              </a:rPr>
              <a:t>an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unbrella</a:t>
            </a:r>
            <a:r>
              <a:rPr lang="nl-NL" baseline="0" dirty="0" smtClean="0">
                <a:latin typeface="Arial" charset="0"/>
              </a:rPr>
              <a:t> term </a:t>
            </a:r>
            <a:r>
              <a:rPr lang="nl-NL" baseline="0" dirty="0" err="1" smtClean="0">
                <a:latin typeface="Arial" charset="0"/>
              </a:rPr>
              <a:t>with</a:t>
            </a:r>
            <a:r>
              <a:rPr lang="nl-NL" baseline="0" dirty="0" smtClean="0">
                <a:latin typeface="Arial" charset="0"/>
              </a:rPr>
              <a:t> a lot of different </a:t>
            </a:r>
            <a:r>
              <a:rPr lang="nl-NL" baseline="0" dirty="0" err="1" smtClean="0">
                <a:latin typeface="Arial" charset="0"/>
              </a:rPr>
              <a:t>original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definitions</a:t>
            </a:r>
            <a:r>
              <a:rPr lang="nl-NL" baseline="0" dirty="0" smtClean="0">
                <a:latin typeface="Arial" charset="0"/>
              </a:rPr>
              <a:t>. 51, </a:t>
            </a:r>
            <a:r>
              <a:rPr lang="nl-NL" baseline="0" dirty="0" err="1" smtClean="0">
                <a:latin typeface="Arial" charset="0"/>
              </a:rPr>
              <a:t>that’s</a:t>
            </a:r>
            <a:r>
              <a:rPr lang="nl-NL" baseline="0" dirty="0" smtClean="0">
                <a:latin typeface="Arial" charset="0"/>
              </a:rPr>
              <a:t> a lot. Universal term: Health and </a:t>
            </a:r>
            <a:r>
              <a:rPr lang="nl-NL" baseline="0" dirty="0" err="1" smtClean="0">
                <a:latin typeface="Arial" charset="0"/>
              </a:rPr>
              <a:t>Technology</a:t>
            </a:r>
            <a:r>
              <a:rPr lang="nl-NL" baseline="0" dirty="0" smtClean="0">
                <a:latin typeface="Arial" charset="0"/>
              </a:rPr>
              <a:t>. </a:t>
            </a:r>
            <a:r>
              <a:rPr lang="nl-NL" baseline="0" dirty="0" err="1" smtClean="0">
                <a:latin typeface="Arial" charset="0"/>
              </a:rPr>
              <a:t>One</a:t>
            </a:r>
            <a:r>
              <a:rPr lang="nl-NL" baseline="0" dirty="0" smtClean="0">
                <a:latin typeface="Arial" charset="0"/>
              </a:rPr>
              <a:t> of the </a:t>
            </a:r>
            <a:r>
              <a:rPr lang="nl-NL" baseline="0" dirty="0" err="1" smtClean="0">
                <a:latin typeface="Arial" charset="0"/>
              </a:rPr>
              <a:t>terms</a:t>
            </a:r>
            <a:r>
              <a:rPr lang="nl-NL" baseline="0" dirty="0" smtClean="0">
                <a:latin typeface="Arial" charset="0"/>
              </a:rPr>
              <a:t>  </a:t>
            </a:r>
            <a:endParaRPr lang="en-US" dirty="0" smtClean="0">
              <a:latin typeface="Arial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29FAE-13EA-4912-8EE5-740001F0361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SME </a:t>
            </a:r>
            <a:r>
              <a:rPr lang="nl-NL" dirty="0" err="1" smtClean="0"/>
              <a:t>that</a:t>
            </a:r>
            <a:r>
              <a:rPr lang="nl-NL" dirty="0" smtClean="0"/>
              <a:t> we </a:t>
            </a:r>
            <a:r>
              <a:rPr lang="nl-NL" dirty="0" err="1" smtClean="0"/>
              <a:t>did</a:t>
            </a:r>
            <a:r>
              <a:rPr lang="nl-NL" dirty="0" smtClean="0"/>
              <a:t> research </a:t>
            </a:r>
            <a:r>
              <a:rPr lang="nl-NL" dirty="0" err="1" smtClean="0"/>
              <a:t>for</a:t>
            </a:r>
            <a:r>
              <a:rPr lang="nl-NL" dirty="0" smtClean="0"/>
              <a:t> 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specialized</a:t>
            </a:r>
            <a:r>
              <a:rPr lang="nl-NL" baseline="0" dirty="0" smtClean="0"/>
              <a:t> in video </a:t>
            </a:r>
            <a:r>
              <a:rPr lang="nl-NL" baseline="0" dirty="0" err="1" smtClean="0"/>
              <a:t>communication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products</a:t>
            </a:r>
            <a:r>
              <a:rPr lang="nl-NL" baseline="0" dirty="0" smtClean="0"/>
              <a:t>. </a:t>
            </a:r>
          </a:p>
          <a:p>
            <a:r>
              <a:rPr lang="nl-NL" dirty="0" smtClean="0"/>
              <a:t>First </a:t>
            </a:r>
            <a:r>
              <a:rPr lang="nl-NL" dirty="0" err="1" smtClean="0"/>
              <a:t>Audio-video</a:t>
            </a:r>
            <a:r>
              <a:rPr lang="nl-NL" dirty="0" smtClean="0"/>
              <a:t> </a:t>
            </a:r>
            <a:r>
              <a:rPr lang="nl-NL" dirty="0" err="1" smtClean="0"/>
              <a:t>connection</a:t>
            </a:r>
            <a:r>
              <a:rPr lang="nl-NL" dirty="0" smtClean="0"/>
              <a:t> was </a:t>
            </a:r>
            <a:r>
              <a:rPr lang="nl-NL" dirty="0" err="1" smtClean="0"/>
              <a:t>already</a:t>
            </a:r>
            <a:r>
              <a:rPr lang="nl-NL" dirty="0" smtClean="0"/>
              <a:t> made in 1927. In 85 </a:t>
            </a:r>
            <a:r>
              <a:rPr lang="nl-NL" dirty="0" err="1" smtClean="0"/>
              <a:t>years</a:t>
            </a:r>
            <a:r>
              <a:rPr lang="nl-NL" dirty="0" smtClean="0"/>
              <a:t> we made </a:t>
            </a:r>
            <a:r>
              <a:rPr lang="nl-NL" dirty="0" err="1" smtClean="0"/>
              <a:t>some</a:t>
            </a:r>
            <a:r>
              <a:rPr lang="nl-NL" dirty="0" smtClean="0"/>
              <a:t> big steps </a:t>
            </a:r>
            <a:r>
              <a:rPr lang="nl-NL" dirty="0" err="1" smtClean="0"/>
              <a:t>fortunately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because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videocommunication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looks</a:t>
            </a:r>
            <a:r>
              <a:rPr lang="nl-NL" baseline="0" dirty="0" smtClean="0"/>
              <a:t> more </a:t>
            </a:r>
            <a:r>
              <a:rPr lang="nl-NL" baseline="0" dirty="0" err="1" smtClean="0"/>
              <a:t>like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…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29FAE-13EA-4912-8EE5-740001F0361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Zibber</a:t>
            </a:r>
            <a:r>
              <a:rPr lang="nl-NL" dirty="0" smtClean="0"/>
              <a:t>, 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company</a:t>
            </a:r>
            <a:r>
              <a:rPr lang="nl-NL" baseline="0" dirty="0" smtClean="0"/>
              <a:t> in the </a:t>
            </a:r>
            <a:r>
              <a:rPr lang="nl-NL" baseline="0" dirty="0" err="1" smtClean="0"/>
              <a:t>Netherlands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specialized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development</a:t>
            </a:r>
            <a:r>
              <a:rPr lang="nl-NL" baseline="0" dirty="0" smtClean="0"/>
              <a:t> of video </a:t>
            </a:r>
            <a:r>
              <a:rPr lang="nl-NL" baseline="0" dirty="0" err="1" smtClean="0"/>
              <a:t>communication</a:t>
            </a:r>
            <a:r>
              <a:rPr lang="nl-NL" baseline="0" dirty="0" smtClean="0"/>
              <a:t> tools.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same</a:t>
            </a:r>
            <a:r>
              <a:rPr lang="nl-NL" baseline="0" dirty="0" smtClean="0"/>
              <a:t> software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older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users</a:t>
            </a:r>
            <a:r>
              <a:rPr lang="nl-NL" baseline="0" dirty="0" smtClean="0"/>
              <a:t> (video </a:t>
            </a:r>
            <a:r>
              <a:rPr lang="nl-NL" baseline="0" dirty="0" err="1" smtClean="0"/>
              <a:t>phone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resambles</a:t>
            </a:r>
            <a:r>
              <a:rPr lang="nl-NL" baseline="0" dirty="0" smtClean="0"/>
              <a:t> a traditional </a:t>
            </a:r>
            <a:r>
              <a:rPr lang="nl-NL" baseline="0" dirty="0" err="1" smtClean="0"/>
              <a:t>telefphone</a:t>
            </a:r>
            <a:r>
              <a:rPr lang="nl-NL" baseline="0" dirty="0" smtClean="0"/>
              <a:t>) and </a:t>
            </a:r>
            <a:r>
              <a:rPr lang="nl-NL" baseline="0" dirty="0" err="1" smtClean="0"/>
              <a:t>younger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users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might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prefer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smartphone</a:t>
            </a:r>
            <a:r>
              <a:rPr lang="nl-NL" baseline="0" dirty="0" smtClean="0"/>
              <a:t>)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29FAE-13EA-4912-8EE5-740001F0361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dirty="0" smtClean="0"/>
              <a:t>1 of the 2 </a:t>
            </a:r>
            <a:r>
              <a:rPr lang="nl-NL" sz="1200" dirty="0" err="1" smtClean="0"/>
              <a:t>devices</a:t>
            </a:r>
            <a:r>
              <a:rPr lang="nl-NL" sz="1200" dirty="0" smtClean="0"/>
              <a:t> </a:t>
            </a:r>
          </a:p>
          <a:p>
            <a:r>
              <a:rPr lang="nl-NL" sz="1200" dirty="0" smtClean="0"/>
              <a:t>Software </a:t>
            </a:r>
            <a:r>
              <a:rPr lang="nl-NL" sz="1200" dirty="0" err="1" smtClean="0"/>
              <a:t>can</a:t>
            </a:r>
            <a:r>
              <a:rPr lang="nl-NL" sz="1200" dirty="0" smtClean="0"/>
              <a:t> </a:t>
            </a:r>
            <a:r>
              <a:rPr lang="nl-NL" sz="1200" dirty="0" err="1" smtClean="0"/>
              <a:t>also</a:t>
            </a:r>
            <a:r>
              <a:rPr lang="nl-NL" sz="1200" dirty="0" smtClean="0"/>
              <a:t> </a:t>
            </a:r>
            <a:r>
              <a:rPr lang="nl-NL" sz="1200" dirty="0" err="1" smtClean="0"/>
              <a:t>be</a:t>
            </a:r>
            <a:r>
              <a:rPr lang="nl-NL" sz="1200" dirty="0" smtClean="0"/>
              <a:t> </a:t>
            </a:r>
            <a:r>
              <a:rPr lang="nl-NL" sz="1200" dirty="0" err="1" smtClean="0"/>
              <a:t>linked</a:t>
            </a:r>
            <a:r>
              <a:rPr lang="nl-NL" sz="1200" dirty="0" smtClean="0"/>
              <a:t> to </a:t>
            </a:r>
            <a:r>
              <a:rPr lang="nl-NL" sz="1200" dirty="0" err="1" smtClean="0"/>
              <a:t>other</a:t>
            </a:r>
            <a:r>
              <a:rPr lang="nl-NL" sz="1200" dirty="0" smtClean="0"/>
              <a:t> </a:t>
            </a:r>
            <a:r>
              <a:rPr lang="nl-NL" sz="1200" dirty="0" err="1" smtClean="0"/>
              <a:t>devices</a:t>
            </a:r>
            <a:r>
              <a:rPr lang="nl-NL" sz="1200" dirty="0" smtClean="0"/>
              <a:t>, </a:t>
            </a:r>
            <a:r>
              <a:rPr lang="nl-NL" sz="1200" dirty="0" err="1" smtClean="0"/>
              <a:t>like</a:t>
            </a:r>
            <a:r>
              <a:rPr lang="nl-NL" sz="1200" dirty="0" smtClean="0"/>
              <a:t> </a:t>
            </a:r>
            <a:r>
              <a:rPr lang="nl-NL" sz="1200" dirty="0" err="1" smtClean="0"/>
              <a:t>sensorsistems</a:t>
            </a:r>
            <a:r>
              <a:rPr lang="nl-NL" sz="1200" baseline="0" dirty="0" smtClean="0"/>
              <a:t> of alarm </a:t>
            </a:r>
            <a:r>
              <a:rPr lang="nl-NL" sz="1200" baseline="0" dirty="0" err="1" smtClean="0"/>
              <a:t>devices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like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you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can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see</a:t>
            </a:r>
            <a:r>
              <a:rPr lang="nl-NL" sz="1200" baseline="0" dirty="0" smtClean="0"/>
              <a:t> at the </a:t>
            </a:r>
            <a:r>
              <a:rPr lang="nl-NL" sz="1200" baseline="0" dirty="0" err="1" smtClean="0"/>
              <a:t>bottom</a:t>
            </a:r>
            <a:r>
              <a:rPr lang="nl-NL" sz="1200" baseline="0" dirty="0" smtClean="0"/>
              <a:t> right</a:t>
            </a:r>
            <a:endParaRPr lang="nl-NL" sz="12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29FAE-13EA-4912-8EE5-740001F0361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Research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question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broad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divided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subquestions</a:t>
            </a:r>
            <a:r>
              <a:rPr lang="nl-NL" baseline="0" dirty="0" smtClean="0"/>
              <a:t>. </a:t>
            </a:r>
            <a:r>
              <a:rPr lang="nl-NL" b="0" baseline="0" dirty="0" smtClean="0"/>
              <a:t>out the </a:t>
            </a:r>
            <a:r>
              <a:rPr lang="nl-NL" b="0" baseline="0" dirty="0" err="1" smtClean="0"/>
              <a:t>video</a:t>
            </a:r>
            <a:r>
              <a:rPr lang="nl-NL" baseline="0" dirty="0" err="1" smtClean="0"/>
              <a:t>Users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both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health</a:t>
            </a:r>
            <a:r>
              <a:rPr lang="nl-NL" baseline="0" dirty="0" smtClean="0"/>
              <a:t> care professionals and </a:t>
            </a:r>
            <a:r>
              <a:rPr lang="nl-NL" baseline="0" dirty="0" err="1" smtClean="0"/>
              <a:t>older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adults</a:t>
            </a:r>
            <a:r>
              <a:rPr lang="nl-NL" baseline="0" dirty="0" smtClean="0"/>
              <a:t>.</a:t>
            </a:r>
          </a:p>
          <a:p>
            <a:r>
              <a:rPr lang="nl-NL" b="1" baseline="0" dirty="0" err="1" smtClean="0"/>
              <a:t>Reason</a:t>
            </a:r>
            <a:r>
              <a:rPr lang="nl-NL" b="1" baseline="0" dirty="0" smtClean="0"/>
              <a:t> </a:t>
            </a:r>
            <a:r>
              <a:rPr lang="nl-NL" b="0" baseline="0" dirty="0" err="1" smtClean="0"/>
              <a:t>for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this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question</a:t>
            </a:r>
            <a:r>
              <a:rPr lang="nl-NL" b="0" baseline="0" dirty="0" smtClean="0"/>
              <a:t> is a </a:t>
            </a:r>
            <a:r>
              <a:rPr lang="nl-NL" b="0" baseline="0" dirty="0" err="1" smtClean="0"/>
              <a:t>Pilot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group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that</a:t>
            </a:r>
            <a:r>
              <a:rPr lang="nl-NL" b="0" baseline="0" dirty="0" smtClean="0"/>
              <a:t> is </a:t>
            </a:r>
            <a:r>
              <a:rPr lang="nl-NL" b="0" baseline="0" dirty="0" err="1" smtClean="0"/>
              <a:t>about</a:t>
            </a:r>
            <a:r>
              <a:rPr lang="nl-NL" b="0" baseline="0" dirty="0" smtClean="0"/>
              <a:t> to </a:t>
            </a:r>
            <a:r>
              <a:rPr lang="nl-NL" b="0" baseline="0" dirty="0" err="1" smtClean="0"/>
              <a:t>try</a:t>
            </a:r>
            <a:r>
              <a:rPr lang="nl-NL" b="0" baseline="0" dirty="0" smtClean="0"/>
              <a:t> system of </a:t>
            </a:r>
            <a:r>
              <a:rPr lang="nl-NL" b="0" baseline="0" dirty="0" err="1" smtClean="0"/>
              <a:t>zibber</a:t>
            </a:r>
            <a:r>
              <a:rPr lang="nl-NL" b="0" baseline="0" dirty="0" smtClean="0"/>
              <a:t>. </a:t>
            </a:r>
            <a:r>
              <a:rPr lang="nl-NL" b="0" baseline="0" dirty="0" err="1" smtClean="0"/>
              <a:t>This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pilot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group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consists</a:t>
            </a:r>
            <a:r>
              <a:rPr lang="nl-NL" b="0" baseline="0" dirty="0" smtClean="0"/>
              <a:t> of 6 mental </a:t>
            </a:r>
            <a:r>
              <a:rPr lang="nl-NL" b="0" baseline="0" dirty="0" err="1" smtClean="0"/>
              <a:t>health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carers</a:t>
            </a:r>
            <a:r>
              <a:rPr lang="nl-NL" b="0" baseline="0" dirty="0" smtClean="0"/>
              <a:t> and 20 </a:t>
            </a:r>
            <a:r>
              <a:rPr lang="nl-NL" b="0" baseline="0" dirty="0" err="1" smtClean="0"/>
              <a:t>clients</a:t>
            </a:r>
            <a:r>
              <a:rPr lang="nl-NL" b="0" baseline="0" dirty="0" smtClean="0"/>
              <a:t>. </a:t>
            </a:r>
            <a:endParaRPr lang="en-US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29FAE-13EA-4912-8EE5-740001F0361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dirty="0" err="1" smtClean="0">
                <a:latin typeface="Arial" charset="0"/>
              </a:rPr>
              <a:t>If</a:t>
            </a:r>
            <a:r>
              <a:rPr lang="nl-NL" dirty="0" smtClean="0">
                <a:latin typeface="Arial" charset="0"/>
              </a:rPr>
              <a:t> </a:t>
            </a:r>
            <a:r>
              <a:rPr lang="nl-NL" dirty="0" err="1" smtClean="0">
                <a:latin typeface="Arial" charset="0"/>
              </a:rPr>
              <a:t>you</a:t>
            </a:r>
            <a:r>
              <a:rPr lang="nl-NL" dirty="0" smtClean="0">
                <a:latin typeface="Arial" charset="0"/>
              </a:rPr>
              <a:t> have </a:t>
            </a:r>
            <a:r>
              <a:rPr lang="nl-NL" dirty="0" err="1" smtClean="0">
                <a:latin typeface="Arial" charset="0"/>
              </a:rPr>
              <a:t>any</a:t>
            </a:r>
            <a:r>
              <a:rPr lang="nl-NL" dirty="0" smtClean="0">
                <a:latin typeface="Arial" charset="0"/>
              </a:rPr>
              <a:t> </a:t>
            </a:r>
            <a:r>
              <a:rPr lang="nl-NL" dirty="0" err="1" smtClean="0">
                <a:latin typeface="Arial" charset="0"/>
              </a:rPr>
              <a:t>unanswered</a:t>
            </a:r>
            <a:r>
              <a:rPr lang="nl-NL" dirty="0" smtClean="0">
                <a:latin typeface="Arial" charset="0"/>
              </a:rPr>
              <a:t> </a:t>
            </a:r>
            <a:r>
              <a:rPr lang="nl-NL" dirty="0" err="1" smtClean="0">
                <a:latin typeface="Arial" charset="0"/>
              </a:rPr>
              <a:t>questions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or</a:t>
            </a:r>
            <a:r>
              <a:rPr lang="nl-NL" baseline="0" dirty="0" smtClean="0">
                <a:latin typeface="Arial" charset="0"/>
              </a:rPr>
              <a:t> </a:t>
            </a:r>
            <a:r>
              <a:rPr lang="nl-NL" baseline="0" dirty="0" err="1" smtClean="0">
                <a:latin typeface="Arial" charset="0"/>
              </a:rPr>
              <a:t>remarks</a:t>
            </a:r>
            <a:r>
              <a:rPr lang="nl-NL" baseline="0" dirty="0" smtClean="0">
                <a:latin typeface="Arial" charset="0"/>
              </a:rPr>
              <a:t>, </a:t>
            </a:r>
            <a:r>
              <a:rPr lang="nl-NL" baseline="0" dirty="0" err="1" smtClean="0">
                <a:latin typeface="Arial" charset="0"/>
              </a:rPr>
              <a:t>please</a:t>
            </a:r>
            <a:r>
              <a:rPr lang="nl-NL" baseline="0" dirty="0" smtClean="0">
                <a:latin typeface="Arial" charset="0"/>
              </a:rPr>
              <a:t> mail to angelo.antonietti@hu.nl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57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U_Logo_01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black">
          <a:xfrm>
            <a:off x="7446963" y="379413"/>
            <a:ext cx="13239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 descr="p1ENGmod"/>
          <p:cNvPicPr>
            <a:picLocks noChangeAspect="1" noChangeArrowheads="1"/>
          </p:cNvPicPr>
          <p:nvPr userDrawn="1"/>
        </p:nvPicPr>
        <p:blipFill>
          <a:blip r:embed="rId3"/>
          <a:srcRect l="261" t="23337" r="20624"/>
          <a:stretch>
            <a:fillRect/>
          </a:stretch>
        </p:blipFill>
        <p:spPr bwMode="auto">
          <a:xfrm>
            <a:off x="0" y="5705475"/>
            <a:ext cx="72532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5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379413" y="1670050"/>
            <a:ext cx="6873875" cy="1258888"/>
          </a:xfrm>
        </p:spPr>
        <p:txBody>
          <a:bodyPr/>
          <a:lstStyle>
            <a:lvl1pPr>
              <a:lnSpc>
                <a:spcPct val="85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het </a:t>
            </a:r>
            <a:r>
              <a:rPr lang="en-GB" dirty="0" err="1"/>
              <a:t>opmaakprofiel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9413" y="3160713"/>
            <a:ext cx="6873875" cy="881062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800">
                <a:solidFill>
                  <a:srgbClr val="00A0D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het </a:t>
            </a:r>
            <a:r>
              <a:rPr lang="en-GB" dirty="0" err="1"/>
              <a:t>opmaakprofiel</a:t>
            </a:r>
            <a:r>
              <a:rPr lang="en-GB" dirty="0"/>
              <a:t> van de </a:t>
            </a:r>
            <a:r>
              <a:rPr lang="en-GB" dirty="0" err="1"/>
              <a:t>modelondertitel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79413" y="6054725"/>
            <a:ext cx="2133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GB" sz="1100">
                <a:latin typeface="Arial" pitchFamily="-112" charset="0"/>
              </a:rPr>
              <a:t>Research Centre for</a:t>
            </a:r>
          </a:p>
          <a:p>
            <a:pPr>
              <a:lnSpc>
                <a:spcPct val="90000"/>
              </a:lnSpc>
              <a:defRPr/>
            </a:pPr>
            <a:r>
              <a:rPr lang="en-GB" sz="1100">
                <a:latin typeface="Arial" pitchFamily="-112" charset="0"/>
              </a:rPr>
              <a:t>Innovations in Health Care</a:t>
            </a:r>
          </a:p>
          <a:p>
            <a:pPr>
              <a:lnSpc>
                <a:spcPct val="90000"/>
              </a:lnSpc>
              <a:defRPr/>
            </a:pPr>
            <a:r>
              <a:rPr lang="en-GB" sz="1100">
                <a:solidFill>
                  <a:srgbClr val="00A0D2"/>
                </a:solidFill>
                <a:latin typeface="Arial" pitchFamily="-112" charset="0"/>
              </a:rPr>
              <a:t>www.kenniscentrumivz.hu.nl</a:t>
            </a:r>
          </a:p>
        </p:txBody>
      </p:sp>
      <p:pic>
        <p:nvPicPr>
          <p:cNvPr id="1029" name="Picture 14" descr="HU_Logo_0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black">
          <a:xfrm>
            <a:off x="7448550" y="379413"/>
            <a:ext cx="13223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662113"/>
            <a:ext cx="68738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opmaakprofielen</a:t>
            </a:r>
            <a:r>
              <a:rPr lang="en-GB" dirty="0" smtClean="0"/>
              <a:t> van de </a:t>
            </a:r>
            <a:r>
              <a:rPr lang="en-GB" dirty="0" err="1" smtClean="0"/>
              <a:t>modeltekst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379413"/>
            <a:ext cx="68738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het </a:t>
            </a:r>
            <a:r>
              <a:rPr lang="en-GB" dirty="0" err="1" smtClean="0"/>
              <a:t>opmaakprofiel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6" r:id="rId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pitchFamily="-112" charset="0"/>
        </a:defRPr>
      </a:lvl9pPr>
    </p:titleStyle>
    <p:bodyStyle>
      <a:lvl1pPr marL="271463" indent="-271463" algn="l" rtl="0" eaLnBrk="0" fontAlgn="base" hangingPunct="0">
        <a:lnSpc>
          <a:spcPct val="91000"/>
        </a:lnSpc>
        <a:spcBef>
          <a:spcPct val="0"/>
        </a:spcBef>
        <a:spcAft>
          <a:spcPct val="0"/>
        </a:spcAft>
        <a:buChar char="•"/>
        <a:defRPr sz="4400">
          <a:solidFill>
            <a:schemeClr val="tx1"/>
          </a:solidFill>
          <a:latin typeface="+mn-lt"/>
          <a:ea typeface="+mn-ea"/>
          <a:cs typeface="+mn-cs"/>
        </a:defRPr>
      </a:lvl1pPr>
      <a:lvl2pPr marL="550863" indent="-277813" algn="l" rtl="0" eaLnBrk="0" fontAlgn="base" hangingPunct="0">
        <a:lnSpc>
          <a:spcPct val="91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812800" indent="-260350" algn="l" rtl="0" eaLnBrk="0" fontAlgn="base" hangingPunct="0">
        <a:lnSpc>
          <a:spcPct val="91000"/>
        </a:lnSpc>
        <a:spcBef>
          <a:spcPct val="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084263" indent="-269875" algn="l" rtl="0" eaLnBrk="0" fontAlgn="base" hangingPunct="0">
        <a:lnSpc>
          <a:spcPct val="91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354138" indent="-268288" algn="l" rtl="0" eaLnBrk="0" fontAlgn="base" hangingPunct="0">
        <a:lnSpc>
          <a:spcPct val="910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1811338" indent="-268288" algn="l" rtl="0" fontAlgn="base">
        <a:lnSpc>
          <a:spcPct val="91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112" charset="-128"/>
        </a:defRPr>
      </a:lvl6pPr>
      <a:lvl7pPr marL="2268538" indent="-268288" algn="l" rtl="0" fontAlgn="base">
        <a:lnSpc>
          <a:spcPct val="91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112" charset="-128"/>
        </a:defRPr>
      </a:lvl7pPr>
      <a:lvl8pPr marL="2725738" indent="-268288" algn="l" rtl="0" fontAlgn="base">
        <a:lnSpc>
          <a:spcPct val="91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112" charset="-128"/>
        </a:defRPr>
      </a:lvl8pPr>
      <a:lvl9pPr marL="3182938" indent="-268288" algn="l" rtl="0" fontAlgn="base">
        <a:lnSpc>
          <a:spcPct val="91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comments" Target="../comments/commen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Use of Video communication for   E-mental Health in an ageing society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0" dirty="0" err="1" smtClean="0">
                <a:solidFill>
                  <a:srgbClr val="00A0D2"/>
                </a:solidFill>
              </a:rPr>
              <a:t>iKOP</a:t>
            </a:r>
            <a:r>
              <a:rPr lang="en-GB" sz="2800" b="0" dirty="0" smtClean="0">
                <a:solidFill>
                  <a:srgbClr val="00A0D2"/>
                </a:solidFill>
              </a:rPr>
              <a:t> Expanding E-health knowledge.</a:t>
            </a:r>
          </a:p>
        </p:txBody>
      </p:sp>
      <p:sp>
        <p:nvSpPr>
          <p:cNvPr id="143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5107" y="3444535"/>
            <a:ext cx="7048870" cy="623871"/>
          </a:xfrm>
        </p:spPr>
        <p:txBody>
          <a:bodyPr/>
          <a:lstStyle/>
          <a:p>
            <a:pPr eaLnBrk="1" hangingPunct="1"/>
            <a:endParaRPr lang="en-GB" sz="1400" dirty="0" smtClean="0"/>
          </a:p>
          <a:p>
            <a:pPr eaLnBrk="1" hangingPunct="1"/>
            <a:endParaRPr lang="en-GB" sz="1400" dirty="0" smtClean="0"/>
          </a:p>
          <a:p>
            <a:pPr eaLnBrk="1" hangingPunct="1"/>
            <a:endParaRPr lang="en-GB" sz="1400" dirty="0" smtClean="0"/>
          </a:p>
          <a:p>
            <a:pPr eaLnBrk="1" hangingPunct="1"/>
            <a:r>
              <a:rPr lang="en-GB" sz="1400" dirty="0" smtClean="0"/>
              <a:t>Angelo Antonietti MSc.  </a:t>
            </a:r>
          </a:p>
          <a:p>
            <a:pPr eaLnBrk="1" hangingPunct="1"/>
            <a:r>
              <a:rPr lang="en-GB" sz="1400" dirty="0" smtClean="0"/>
              <a:t>Junior researcher at Utrecht university of applied sciences.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sz="1400" dirty="0" smtClean="0"/>
              <a:t>Angelo.antonietti@hu.nl</a:t>
            </a:r>
          </a:p>
          <a:p>
            <a:pPr eaLnBrk="1" hangingPunct="1"/>
            <a:r>
              <a:rPr lang="en-GB" sz="1400" dirty="0" smtClean="0"/>
              <a:t>29/05/2012</a:t>
            </a:r>
          </a:p>
          <a:p>
            <a:pPr eaLnBrk="1" hangingPunct="1"/>
            <a:endParaRPr lang="en-GB" sz="14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nl-NL" sz="1400" dirty="0" err="1" smtClean="0">
                <a:solidFill>
                  <a:schemeClr val="accent1"/>
                </a:solidFill>
              </a:rPr>
              <a:t>www.innovationsinhealthcare.research.hu.nl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eaLnBrk="1" hangingPunct="1"/>
            <a:endParaRPr lang="en-GB" sz="1400" dirty="0" smtClean="0"/>
          </a:p>
          <a:p>
            <a:pPr eaLnBrk="1" hangingPunct="1"/>
            <a:endParaRPr lang="en-GB" sz="14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405" y="1562148"/>
            <a:ext cx="6873875" cy="281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455569" y="4882447"/>
            <a:ext cx="2800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 smtClean="0"/>
              <a:t>Technology</a:t>
            </a:r>
            <a:endParaRPr lang="en-US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5607697" y="4885555"/>
            <a:ext cx="2015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User</a:t>
            </a:r>
            <a:endParaRPr lang="en-US" sz="4400" dirty="0"/>
          </a:p>
        </p:txBody>
      </p:sp>
      <p:sp>
        <p:nvSpPr>
          <p:cNvPr id="6" name="PIJL-LINKS en -RECHTS 5"/>
          <p:cNvSpPr/>
          <p:nvPr/>
        </p:nvSpPr>
        <p:spPr>
          <a:xfrm>
            <a:off x="3219061" y="4665306"/>
            <a:ext cx="2295331" cy="118498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3509789" y="4982546"/>
            <a:ext cx="191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Connection</a:t>
            </a:r>
            <a:endParaRPr lang="en-US" dirty="0"/>
          </a:p>
        </p:txBody>
      </p:sp>
      <p:pic>
        <p:nvPicPr>
          <p:cNvPr id="9" name="Picture 2" descr="E:\Praag\logoZibb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71" y="277176"/>
            <a:ext cx="3360026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Zibber.me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349" y="398525"/>
            <a:ext cx="2265231" cy="456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Beeldbellen-e13279232957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1" y="5086529"/>
            <a:ext cx="2617829" cy="14268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hoek 7"/>
          <p:cNvSpPr/>
          <p:nvPr/>
        </p:nvSpPr>
        <p:spPr>
          <a:xfrm>
            <a:off x="5368473" y="3066892"/>
            <a:ext cx="2412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4400" dirty="0" smtClean="0">
                <a:solidFill>
                  <a:srgbClr val="000000"/>
                </a:solidFill>
              </a:rPr>
              <a:t>Software</a:t>
            </a:r>
          </a:p>
        </p:txBody>
      </p:sp>
      <p:cxnSp>
        <p:nvCxnSpPr>
          <p:cNvPr id="21" name="Rechte verbindingslijn met pijl 20"/>
          <p:cNvCxnSpPr>
            <a:stCxn id="8" idx="1"/>
          </p:cNvCxnSpPr>
          <p:nvPr/>
        </p:nvCxnSpPr>
        <p:spPr>
          <a:xfrm rot="10800000">
            <a:off x="2397967" y="1838131"/>
            <a:ext cx="2970506" cy="161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>
            <a:stCxn id="8" idx="1"/>
          </p:cNvCxnSpPr>
          <p:nvPr/>
        </p:nvCxnSpPr>
        <p:spPr>
          <a:xfrm rot="10800000">
            <a:off x="1931437" y="3312367"/>
            <a:ext cx="3437036" cy="139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 flipV="1">
            <a:off x="2883159" y="3470273"/>
            <a:ext cx="2457324" cy="14842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Pilot Study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877078" y="1082351"/>
            <a:ext cx="6233481" cy="409342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3200" dirty="0" smtClean="0"/>
              <a:t> Mental Healthcare Organization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/>
              <a:t>1200 Health care </a:t>
            </a:r>
            <a:r>
              <a:rPr lang="nl-NL" sz="2000" dirty="0" err="1" smtClean="0"/>
              <a:t>pro’s</a:t>
            </a:r>
            <a:endParaRPr lang="nl-NL" sz="2000" dirty="0" smtClean="0"/>
          </a:p>
          <a:p>
            <a:pPr lvl="1">
              <a:buFont typeface="Arial" pitchFamily="34" charset="0"/>
              <a:buChar char="•"/>
            </a:pPr>
            <a:r>
              <a:rPr lang="nl-NL" sz="2000" dirty="0" smtClean="0"/>
              <a:t> 6000 </a:t>
            </a:r>
            <a:r>
              <a:rPr lang="nl-NL" sz="2000" dirty="0" err="1" smtClean="0"/>
              <a:t>Clients</a:t>
            </a:r>
            <a:endParaRPr lang="nl-NL" sz="2000" dirty="0" smtClean="0"/>
          </a:p>
          <a:p>
            <a:pPr lvl="1">
              <a:buFont typeface="Arial" pitchFamily="34" charset="0"/>
              <a:buChar char="•"/>
            </a:pPr>
            <a:r>
              <a:rPr lang="nl-NL" sz="2000" dirty="0" smtClean="0"/>
              <a:t> Rotterdam </a:t>
            </a:r>
            <a:r>
              <a:rPr lang="nl-NL" sz="2000" dirty="0" err="1" smtClean="0"/>
              <a:t>area</a:t>
            </a:r>
            <a:endParaRPr lang="nl-NL" sz="2000" dirty="0" smtClean="0"/>
          </a:p>
          <a:p>
            <a:pPr>
              <a:buFont typeface="Arial" pitchFamily="34" charset="0"/>
              <a:buChar char="•"/>
            </a:pPr>
            <a:endParaRPr lang="nl-NL" sz="3200" dirty="0" smtClean="0"/>
          </a:p>
          <a:p>
            <a:pPr>
              <a:buFont typeface="Arial" pitchFamily="34" charset="0"/>
              <a:buChar char="•"/>
            </a:pPr>
            <a:r>
              <a:rPr lang="nl-NL" sz="3200" dirty="0" smtClean="0"/>
              <a:t> Pilot group (future users):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/>
              <a:t> 6 Health care </a:t>
            </a:r>
            <a:r>
              <a:rPr lang="nl-NL" sz="2000" dirty="0" err="1" smtClean="0"/>
              <a:t>pro’s</a:t>
            </a:r>
            <a:r>
              <a:rPr lang="nl-NL" sz="2000" dirty="0" smtClean="0"/>
              <a:t>, </a:t>
            </a:r>
            <a:r>
              <a:rPr lang="nl-NL" sz="2000" dirty="0" err="1" smtClean="0"/>
              <a:t>app</a:t>
            </a:r>
            <a:r>
              <a:rPr lang="nl-NL" sz="2000" dirty="0" smtClean="0"/>
              <a:t>. 20 inpatients</a:t>
            </a:r>
          </a:p>
          <a:p>
            <a:pPr>
              <a:buFont typeface="Arial" pitchFamily="34" charset="0"/>
              <a:buChar char="•"/>
            </a:pPr>
            <a:endParaRPr lang="nl-NL" sz="3200" dirty="0" smtClean="0"/>
          </a:p>
          <a:p>
            <a:pPr>
              <a:buFont typeface="Arial" pitchFamily="34" charset="0"/>
              <a:buChar char="•"/>
            </a:pPr>
            <a:endParaRPr lang="nl-NL" sz="3200" dirty="0" smtClean="0"/>
          </a:p>
          <a:p>
            <a:pPr lvl="1">
              <a:buFont typeface="Arial" pitchFamily="34" charset="0"/>
              <a:buChar char="•"/>
            </a:pPr>
            <a:endParaRPr lang="nl-NL" sz="2000" dirty="0" smtClean="0"/>
          </a:p>
        </p:txBody>
      </p:sp>
      <p:sp>
        <p:nvSpPr>
          <p:cNvPr id="3" name="AutoShape 2" descr="http://upload.wikimedia.org/wikipedia/commons/thumb/2/27/EU-Netherlands.svg/264px-EU-Netherlands.svg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2" name="Picture 4" descr="http://www.luisterenddienen.nl/site/uploadedImgs/Nederland(2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082" y="4442857"/>
            <a:ext cx="2899642" cy="18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ransitionsabroad.com/images/maps/europe_map_living_abro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80" y="3972273"/>
            <a:ext cx="2168574" cy="26053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19" idx="0"/>
          </p:cNvCxnSpPr>
          <p:nvPr/>
        </p:nvCxnSpPr>
        <p:spPr>
          <a:xfrm flipV="1">
            <a:off x="3289868" y="4442857"/>
            <a:ext cx="1985214" cy="832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9" idx="4"/>
          </p:cNvCxnSpPr>
          <p:nvPr/>
        </p:nvCxnSpPr>
        <p:spPr>
          <a:xfrm>
            <a:off x="3289868" y="5588409"/>
            <a:ext cx="1985214" cy="645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115469" y="5274959"/>
            <a:ext cx="348798" cy="31345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l 25"/>
          <p:cNvSpPr/>
          <p:nvPr/>
        </p:nvSpPr>
        <p:spPr>
          <a:xfrm>
            <a:off x="6216682" y="5274959"/>
            <a:ext cx="348798" cy="38264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Skype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Problems:</a:t>
            </a:r>
          </a:p>
          <a:p>
            <a:endParaRPr lang="nl-NL" dirty="0"/>
          </a:p>
          <a:p>
            <a:r>
              <a:rPr lang="nl-NL" dirty="0" smtClean="0"/>
              <a:t>Not controlable by IT</a:t>
            </a:r>
          </a:p>
          <a:p>
            <a:r>
              <a:rPr lang="nl-NL" dirty="0" smtClean="0"/>
              <a:t>Software size too big</a:t>
            </a:r>
          </a:p>
          <a:p>
            <a:pPr lvl="1"/>
            <a:r>
              <a:rPr lang="nl-NL" dirty="0" smtClean="0"/>
              <a:t>Disturbance</a:t>
            </a:r>
          </a:p>
          <a:p>
            <a:pPr lvl="1"/>
            <a:r>
              <a:rPr lang="nl-NL" dirty="0" smtClean="0"/>
              <a:t>Slow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Sulution: Zibber.me’s </a:t>
            </a:r>
            <a:r>
              <a:rPr lang="nl-NL" dirty="0" smtClean="0"/>
              <a:t>Videophone?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63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Zibber.me’s Questions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Before the start of the pilot:</a:t>
            </a:r>
          </a:p>
          <a:p>
            <a:endParaRPr lang="nl-NL" dirty="0" smtClean="0"/>
          </a:p>
          <a:p>
            <a:r>
              <a:rPr lang="nl-NL" dirty="0" smtClean="0"/>
              <a:t>Does the pilotgroup want to use VC?</a:t>
            </a:r>
          </a:p>
          <a:p>
            <a:endParaRPr lang="nl-NL" dirty="0" smtClean="0"/>
          </a:p>
          <a:p>
            <a:r>
              <a:rPr lang="nl-NL" dirty="0" smtClean="0"/>
              <a:t>Why / why not?</a:t>
            </a:r>
          </a:p>
          <a:p>
            <a:endParaRPr lang="nl-NL" dirty="0" smtClean="0"/>
          </a:p>
          <a:p>
            <a:r>
              <a:rPr lang="nl-NL" smtClean="0"/>
              <a:t>What features / options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229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Research </a:t>
            </a:r>
            <a:r>
              <a:rPr lang="nl-NL" dirty="0"/>
              <a:t>Q</a:t>
            </a:r>
            <a:r>
              <a:rPr lang="nl-NL" dirty="0" smtClean="0"/>
              <a:t>uestion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What requirements should video communication have according to future users in an E-mental health setting.</a:t>
            </a:r>
          </a:p>
          <a:p>
            <a:pPr>
              <a:buNone/>
            </a:pPr>
            <a:endParaRPr lang="nl-NL" dirty="0" smtClean="0"/>
          </a:p>
          <a:p>
            <a:pPr lvl="2"/>
            <a:r>
              <a:rPr lang="nl-NL" sz="2400" dirty="0" smtClean="0"/>
              <a:t>Future users’ option needs</a:t>
            </a:r>
          </a:p>
          <a:p>
            <a:pPr lvl="2"/>
            <a:r>
              <a:rPr lang="nl-NL" sz="2400" dirty="0" err="1" smtClean="0"/>
              <a:t>Future</a:t>
            </a:r>
            <a:r>
              <a:rPr lang="nl-NL" sz="2400" dirty="0" smtClean="0"/>
              <a:t> </a:t>
            </a:r>
            <a:r>
              <a:rPr lang="nl-NL" sz="2400" dirty="0" err="1" smtClean="0"/>
              <a:t>users</a:t>
            </a:r>
            <a:r>
              <a:rPr lang="nl-NL" sz="2400" dirty="0" smtClean="0"/>
              <a:t>’ attitude</a:t>
            </a:r>
          </a:p>
          <a:p>
            <a:pPr lvl="2"/>
            <a:r>
              <a:rPr lang="nl-NL" sz="2400" dirty="0" err="1" smtClean="0"/>
              <a:t>Requirement</a:t>
            </a:r>
            <a:r>
              <a:rPr lang="nl-NL" sz="2400" dirty="0" smtClean="0"/>
              <a:t> </a:t>
            </a:r>
            <a:r>
              <a:rPr lang="nl-NL" sz="2400" dirty="0" err="1" smtClean="0"/>
              <a:t>differences</a:t>
            </a:r>
            <a:r>
              <a:rPr lang="nl-NL" sz="2400" dirty="0" smtClean="0"/>
              <a:t> (</a:t>
            </a:r>
            <a:r>
              <a:rPr lang="nl-NL" sz="2400" dirty="0" err="1" smtClean="0"/>
              <a:t>young</a:t>
            </a:r>
            <a:r>
              <a:rPr lang="nl-NL" sz="2400" dirty="0" smtClean="0"/>
              <a:t> vs. old)</a:t>
            </a:r>
          </a:p>
          <a:p>
            <a:pPr lvl="2"/>
            <a:endParaRPr lang="nl-NL" sz="2400" dirty="0"/>
          </a:p>
          <a:p>
            <a:pPr lvl="2"/>
            <a:r>
              <a:rPr lang="nl-NL" sz="2400" dirty="0" smtClean="0"/>
              <a:t>Future users: Health care pro’s &amp; older adults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Use of Video communication for   E-mental Health in an ageing society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0" dirty="0" err="1" smtClean="0">
                <a:solidFill>
                  <a:srgbClr val="00A0D2"/>
                </a:solidFill>
              </a:rPr>
              <a:t>iKOP</a:t>
            </a:r>
            <a:r>
              <a:rPr lang="en-GB" sz="2800" b="0" dirty="0" smtClean="0">
                <a:solidFill>
                  <a:srgbClr val="00A0D2"/>
                </a:solidFill>
              </a:rPr>
              <a:t> Expanding E-health knowledge.</a:t>
            </a:r>
          </a:p>
        </p:txBody>
      </p:sp>
      <p:sp>
        <p:nvSpPr>
          <p:cNvPr id="143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5107" y="3444535"/>
            <a:ext cx="7048870" cy="623871"/>
          </a:xfrm>
        </p:spPr>
        <p:txBody>
          <a:bodyPr/>
          <a:lstStyle/>
          <a:p>
            <a:pPr eaLnBrk="1" hangingPunct="1"/>
            <a:endParaRPr lang="en-GB" sz="1400" dirty="0" smtClean="0"/>
          </a:p>
          <a:p>
            <a:pPr eaLnBrk="1" hangingPunct="1"/>
            <a:endParaRPr lang="en-GB" sz="1400" dirty="0" smtClean="0"/>
          </a:p>
          <a:p>
            <a:pPr eaLnBrk="1" hangingPunct="1"/>
            <a:endParaRPr lang="en-GB" sz="1400" dirty="0" smtClean="0"/>
          </a:p>
          <a:p>
            <a:pPr eaLnBrk="1" hangingPunct="1"/>
            <a:r>
              <a:rPr lang="en-GB" sz="1400" dirty="0" smtClean="0"/>
              <a:t>Angelo Antonietti MSc.  </a:t>
            </a:r>
          </a:p>
          <a:p>
            <a:pPr eaLnBrk="1" hangingPunct="1"/>
            <a:r>
              <a:rPr lang="en-GB" sz="1400" dirty="0" smtClean="0"/>
              <a:t>Junior researcher at Utrecht university of applied sciences.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sz="4000" dirty="0" smtClean="0"/>
              <a:t>angelo.antonietti@hu.nl</a:t>
            </a:r>
          </a:p>
          <a:p>
            <a:pPr eaLnBrk="1" hangingPunct="1"/>
            <a:r>
              <a:rPr lang="en-GB" sz="1400" dirty="0" smtClean="0"/>
              <a:t>29/05/2012</a:t>
            </a:r>
          </a:p>
          <a:p>
            <a:pPr eaLnBrk="1" hangingPunct="1"/>
            <a:endParaRPr lang="en-GB" sz="14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nl-NL" sz="1400" dirty="0" err="1" smtClean="0">
                <a:solidFill>
                  <a:schemeClr val="accent1"/>
                </a:solidFill>
              </a:rPr>
              <a:t>www.innovationsinhealthcare.research.hu.nl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eaLnBrk="1" hangingPunct="1"/>
            <a:endParaRPr lang="en-GB" sz="1400" dirty="0" smtClean="0"/>
          </a:p>
          <a:p>
            <a:pPr eaLnBrk="1" hangingPunct="1"/>
            <a:endParaRPr lang="en-GB" sz="1400" dirty="0" smtClean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355107" y="5282214"/>
            <a:ext cx="53976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Next</a:t>
            </a:r>
            <a:r>
              <a:rPr lang="nl-NL" dirty="0" smtClean="0"/>
              <a:t> steps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 smtClean="0"/>
              <a:t>Test user </a:t>
            </a:r>
            <a:r>
              <a:rPr lang="nl-NL" dirty="0" err="1" smtClean="0"/>
              <a:t>requirements</a:t>
            </a:r>
            <a:r>
              <a:rPr lang="nl-NL" dirty="0" smtClean="0"/>
              <a:t> at </a:t>
            </a:r>
            <a:r>
              <a:rPr lang="nl-NL" dirty="0" err="1" smtClean="0"/>
              <a:t>larger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MHI</a:t>
            </a:r>
          </a:p>
          <a:p>
            <a:r>
              <a:rPr lang="nl-NL" dirty="0" smtClean="0"/>
              <a:t>3 week trial </a:t>
            </a:r>
            <a:r>
              <a:rPr lang="nl-NL" dirty="0" err="1" smtClean="0"/>
              <a:t>by</a:t>
            </a:r>
            <a:r>
              <a:rPr lang="nl-NL" dirty="0" smtClean="0"/>
              <a:t> the </a:t>
            </a:r>
            <a:r>
              <a:rPr lang="nl-NL" dirty="0" err="1" smtClean="0"/>
              <a:t>pilot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endParaRPr lang="nl-NL" dirty="0" smtClean="0"/>
          </a:p>
          <a:p>
            <a:r>
              <a:rPr lang="nl-NL" dirty="0" smtClean="0"/>
              <a:t>Test user </a:t>
            </a:r>
            <a:r>
              <a:rPr lang="nl-NL" dirty="0" err="1" smtClean="0"/>
              <a:t>requirements</a:t>
            </a:r>
            <a:r>
              <a:rPr lang="nl-NL" dirty="0" smtClean="0"/>
              <a:t> </a:t>
            </a:r>
            <a:r>
              <a:rPr lang="nl-NL" dirty="0" err="1" smtClean="0"/>
              <a:t>again</a:t>
            </a:r>
            <a:endParaRPr lang="nl-NL" dirty="0" smtClean="0"/>
          </a:p>
          <a:p>
            <a:r>
              <a:rPr lang="nl-NL" dirty="0" smtClean="0"/>
              <a:t>Test in </a:t>
            </a:r>
            <a:r>
              <a:rPr lang="nl-NL" dirty="0" err="1" smtClean="0"/>
              <a:t>Client</a:t>
            </a:r>
            <a:r>
              <a:rPr lang="nl-NL" dirty="0" smtClean="0"/>
              <a:t> </a:t>
            </a:r>
            <a:r>
              <a:rPr lang="nl-NL" dirty="0" err="1" smtClean="0"/>
              <a:t>Friendly</a:t>
            </a:r>
            <a:r>
              <a:rPr lang="nl-NL" dirty="0" smtClean="0"/>
              <a:t> </a:t>
            </a:r>
            <a:r>
              <a:rPr lang="nl-NL" dirty="0" err="1" smtClean="0"/>
              <a:t>pilot</a:t>
            </a:r>
            <a:r>
              <a:rPr lang="nl-NL" dirty="0" smtClean="0"/>
              <a:t> </a:t>
            </a:r>
            <a:r>
              <a:rPr lang="nl-NL" dirty="0" err="1" smtClean="0"/>
              <a:t>groups</a:t>
            </a:r>
            <a:endParaRPr lang="nl-NL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First </a:t>
            </a:r>
            <a:r>
              <a:rPr lang="nl-NL" dirty="0" err="1" smtClean="0"/>
              <a:t>results</a:t>
            </a:r>
            <a:endParaRPr lang="en-US" dirty="0"/>
          </a:p>
        </p:txBody>
      </p:sp>
      <p:graphicFrame>
        <p:nvGraphicFramePr>
          <p:cNvPr id="6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379413" y="1662113"/>
          <a:ext cx="7450692" cy="402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ansgrid.net/wp-content/webcomic/sansgrid/Video%20phone%20call%20down%20side.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284" cy="68627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379414"/>
            <a:ext cx="6873875" cy="925604"/>
          </a:xfrm>
        </p:spPr>
        <p:txBody>
          <a:bodyPr/>
          <a:lstStyle/>
          <a:p>
            <a:pPr algn="ctr" eaLnBrk="1" hangingPunct="1"/>
            <a:r>
              <a:rPr lang="en-GB" sz="4400" dirty="0" smtClean="0">
                <a:solidFill>
                  <a:schemeClr val="bg2">
                    <a:lumMod val="75000"/>
                  </a:schemeClr>
                </a:solidFill>
              </a:rPr>
              <a:t>Content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62113"/>
            <a:ext cx="6873875" cy="384204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en-GB" sz="4000" dirty="0" smtClean="0"/>
              <a:t>Introduction, E-health, Video communication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en-GB" sz="4000" dirty="0" smtClean="0"/>
              <a:t>SME: </a:t>
            </a:r>
            <a:r>
              <a:rPr lang="en-GB" sz="4000" dirty="0" smtClean="0"/>
              <a:t>Zibber.me</a:t>
            </a:r>
            <a:endParaRPr lang="en-GB" sz="4000" dirty="0" smtClean="0"/>
          </a:p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en-GB" sz="4000" dirty="0" smtClean="0"/>
              <a:t>Pilot Study </a:t>
            </a:r>
          </a:p>
          <a:p>
            <a:pPr eaLnBrk="1" hangingPunct="1">
              <a:spcBef>
                <a:spcPts val="1200"/>
              </a:spcBef>
            </a:pPr>
            <a:endParaRPr lang="en-GB" sz="32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0384" y="3926897"/>
            <a:ext cx="2946092" cy="276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5420" y="3897296"/>
            <a:ext cx="1872447" cy="140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5016" y="3641718"/>
            <a:ext cx="1494130" cy="152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235" y="3806300"/>
            <a:ext cx="1979723" cy="148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nl-NL" dirty="0" smtClean="0"/>
              <a:t>IKOP </a:t>
            </a:r>
            <a:br>
              <a:rPr lang="nl-NL" dirty="0" smtClean="0"/>
            </a:br>
            <a:r>
              <a:rPr lang="nl-NL" sz="2000" dirty="0" err="1" smtClean="0"/>
              <a:t>Expanding</a:t>
            </a:r>
            <a:r>
              <a:rPr lang="nl-NL" sz="2000" dirty="0" smtClean="0"/>
              <a:t> </a:t>
            </a:r>
            <a:r>
              <a:rPr lang="nl-NL" sz="2000" dirty="0" err="1" smtClean="0"/>
              <a:t>E-health</a:t>
            </a:r>
            <a:r>
              <a:rPr lang="nl-NL" sz="2000" dirty="0" smtClean="0"/>
              <a:t> </a:t>
            </a:r>
            <a:r>
              <a:rPr lang="nl-NL" sz="2000" dirty="0" err="1" smtClean="0"/>
              <a:t>Knowledge</a:t>
            </a:r>
            <a:endParaRPr lang="en-US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6431" y="3355758"/>
            <a:ext cx="2991775" cy="479395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 </a:t>
            </a:r>
            <a:r>
              <a:rPr lang="nl-NL" sz="2800" dirty="0" err="1" smtClean="0"/>
              <a:t>Question</a:t>
            </a:r>
            <a:r>
              <a:rPr lang="nl-NL" dirty="0" smtClean="0"/>
              <a:t> </a:t>
            </a:r>
            <a:r>
              <a:rPr lang="nl-NL" sz="2800" dirty="0" smtClean="0"/>
              <a:t>SME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sp>
        <p:nvSpPr>
          <p:cNvPr id="16" name="PIJL-OMLAAG 15"/>
          <p:cNvSpPr/>
          <p:nvPr/>
        </p:nvSpPr>
        <p:spPr>
          <a:xfrm rot="16200000">
            <a:off x="2896191" y="4014775"/>
            <a:ext cx="219959" cy="787958"/>
          </a:xfrm>
          <a:prstGeom prst="downArrow">
            <a:avLst>
              <a:gd name="adj1" fmla="val 50000"/>
              <a:gd name="adj2" fmla="val 658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hoek 17"/>
          <p:cNvSpPr/>
          <p:nvPr/>
        </p:nvSpPr>
        <p:spPr>
          <a:xfrm>
            <a:off x="3431220" y="3063741"/>
            <a:ext cx="1838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kern="0" dirty="0" smtClean="0">
                <a:solidFill>
                  <a:srgbClr val="000000"/>
                </a:solidFill>
                <a:latin typeface="Arial"/>
              </a:rPr>
              <a:t>Research</a:t>
            </a:r>
            <a:r>
              <a:rPr lang="nl-NL" sz="3200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PIJL-OMLAAG 19"/>
          <p:cNvSpPr/>
          <p:nvPr/>
        </p:nvSpPr>
        <p:spPr>
          <a:xfrm rot="16200000">
            <a:off x="5769032" y="4091151"/>
            <a:ext cx="284087" cy="713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hoek 34"/>
          <p:cNvSpPr/>
          <p:nvPr/>
        </p:nvSpPr>
        <p:spPr>
          <a:xfrm>
            <a:off x="6628660" y="3171755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kern="0" dirty="0" err="1" smtClean="0">
                <a:solidFill>
                  <a:srgbClr val="000000"/>
                </a:solidFill>
                <a:latin typeface="Arial"/>
              </a:rPr>
              <a:t>Answer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2971060" y="5062694"/>
            <a:ext cx="283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1800" kern="0" dirty="0" smtClean="0">
                <a:solidFill>
                  <a:srgbClr val="000000"/>
                </a:solidFill>
                <a:latin typeface="Arial"/>
              </a:rPr>
              <a:t>Research Centre </a:t>
            </a:r>
            <a:r>
              <a:rPr lang="nl-NL" sz="1800" kern="0" dirty="0" err="1" smtClean="0">
                <a:solidFill>
                  <a:srgbClr val="000000"/>
                </a:solidFill>
                <a:latin typeface="Arial"/>
              </a:rPr>
              <a:t>Demand-Driven</a:t>
            </a:r>
            <a:r>
              <a:rPr lang="nl-NL" sz="1800" kern="0" dirty="0" smtClean="0">
                <a:solidFill>
                  <a:srgbClr val="000000"/>
                </a:solidFill>
                <a:latin typeface="Arial"/>
              </a:rPr>
              <a:t> Care, HU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4" name="Gekromde PIJL-OMLAAG 23"/>
          <p:cNvSpPr/>
          <p:nvPr/>
        </p:nvSpPr>
        <p:spPr>
          <a:xfrm rot="10800000">
            <a:off x="2006353" y="5486399"/>
            <a:ext cx="5069149" cy="1012054"/>
          </a:xfrm>
          <a:prstGeom prst="curvedDownArrow">
            <a:avLst>
              <a:gd name="adj1" fmla="val 26088"/>
              <a:gd name="adj2" fmla="val 50557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ijdelijke aanduiding voor inhoud 2"/>
          <p:cNvSpPr txBox="1">
            <a:spLocks/>
          </p:cNvSpPr>
          <p:nvPr/>
        </p:nvSpPr>
        <p:spPr bwMode="auto">
          <a:xfrm>
            <a:off x="379413" y="1662114"/>
            <a:ext cx="7654878" cy="148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l" defTabSz="914400" rtl="0" eaLnBrk="0" fontAlgn="base" latinLnBrk="0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 </a:t>
            </a:r>
            <a:r>
              <a:rPr kumimoji="0" lang="nl-NL" sz="32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</a:t>
            </a: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“What are the criteria </a:t>
            </a:r>
            <a:r>
              <a:rPr kumimoji="0" lang="en-US" sz="1600" b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e-Health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needs to fulfill, in order to be understandable for professionals, in order to be used by older adults, in order to really lead to a lessening of the burden of care, and in order to enable people to remain living in their own home?” </a:t>
            </a: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1463" marR="0" lvl="0" indent="-271463" algn="l" defTabSz="914400" rtl="0" eaLnBrk="0" fontAlgn="base" latinLnBrk="0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1463" marR="0" lvl="0" indent="-271463" algn="l" defTabSz="914400" rtl="0" eaLnBrk="0" fontAlgn="base" latinLnBrk="0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5561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Introduction</a:t>
            </a:r>
            <a:endParaRPr lang="en-US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379413" y="1662113"/>
          <a:ext cx="6971298" cy="4046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77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en/thumb/f/f5/Question_mark.PNG/300px-Question_mark.PN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2684171" y="2059020"/>
            <a:ext cx="2783568" cy="278356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  <p:sp>
        <p:nvSpPr>
          <p:cNvPr id="4" name="Tijdelijke aanduiding voor inhoud 3"/>
          <p:cNvSpPr txBox="1">
            <a:spLocks noGrp="1"/>
          </p:cNvSpPr>
          <p:nvPr>
            <p:ph idx="1"/>
          </p:nvPr>
        </p:nvSpPr>
        <p:spPr>
          <a:xfrm rot="21072531">
            <a:off x="892288" y="2054438"/>
            <a:ext cx="2397649" cy="44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l-NL" dirty="0" err="1" smtClean="0"/>
              <a:t>Videophone</a:t>
            </a:r>
            <a:endParaRPr lang="en-US" dirty="0"/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 bwMode="auto">
          <a:xfrm rot="20605008">
            <a:off x="4469324" y="3250893"/>
            <a:ext cx="3307549" cy="89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1463" marR="0" lvl="0" indent="-271463" algn="ctr" defTabSz="914400" rtl="0" eaLnBrk="0" fontAlgn="base" latinLnBrk="0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 </a:t>
            </a:r>
            <a:r>
              <a:rPr kumimoji="0" lang="nl-N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Conferencing</a:t>
            </a:r>
            <a:r>
              <a:rPr kumimoji="0" lang="nl-NL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3"/>
          <p:cNvSpPr txBox="1">
            <a:spLocks/>
          </p:cNvSpPr>
          <p:nvPr/>
        </p:nvSpPr>
        <p:spPr bwMode="auto">
          <a:xfrm rot="423947">
            <a:off x="278703" y="2960081"/>
            <a:ext cx="3326002" cy="4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1463" marR="0" lvl="0" indent="-271463" algn="ctr" defTabSz="914400" rtl="0" eaLnBrk="0" fontAlgn="base" latinLnBrk="0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</a:t>
            </a: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3"/>
          <p:cNvSpPr txBox="1">
            <a:spLocks/>
          </p:cNvSpPr>
          <p:nvPr/>
        </p:nvSpPr>
        <p:spPr bwMode="auto">
          <a:xfrm rot="20605008">
            <a:off x="821014" y="4271179"/>
            <a:ext cx="2448650" cy="4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1463" marR="0" lvl="0" indent="-271463" algn="ctr" defTabSz="914400" rtl="0" eaLnBrk="0" fontAlgn="base" latinLnBrk="0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Screen Care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3"/>
          <p:cNvSpPr txBox="1">
            <a:spLocks/>
          </p:cNvSpPr>
          <p:nvPr/>
        </p:nvSpPr>
        <p:spPr bwMode="auto">
          <a:xfrm rot="1067465">
            <a:off x="4565320" y="2167693"/>
            <a:ext cx="2909917" cy="4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1463" marR="0" lvl="0" indent="-271463" algn="ctr" defTabSz="914400" rtl="0" eaLnBrk="0" fontAlgn="base" latinLnBrk="0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Telemedicine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379413" y="379413"/>
            <a:ext cx="68738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Video </a:t>
            </a:r>
            <a:r>
              <a:rPr kumimoji="0" lang="nl-NL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397080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055" y="5086905"/>
            <a:ext cx="2406717" cy="149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Partners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60024" y="1750424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1874" y="2828649"/>
            <a:ext cx="2733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7561" y="1908469"/>
            <a:ext cx="872461" cy="87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38954" y="3082268"/>
            <a:ext cx="2374406" cy="53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059" y="2088673"/>
            <a:ext cx="23812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60848" y="5132912"/>
            <a:ext cx="2152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6348" y="5057359"/>
            <a:ext cx="1704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/>
          <p:nvPr/>
        </p:nvSpPr>
        <p:spPr>
          <a:xfrm>
            <a:off x="920319" y="1227546"/>
            <a:ext cx="30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kern="0" dirty="0" smtClean="0">
                <a:solidFill>
                  <a:srgbClr val="000000"/>
                </a:solidFill>
                <a:latin typeface="Arial"/>
              </a:rPr>
              <a:t>General Partners: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95166" y="4504886"/>
            <a:ext cx="3403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kern="0" dirty="0" smtClean="0">
                <a:solidFill>
                  <a:srgbClr val="000000"/>
                </a:solidFill>
                <a:latin typeface="Arial"/>
              </a:rPr>
              <a:t>Partners subproject: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nl-NL" dirty="0" smtClean="0"/>
              <a:t>IKOP </a:t>
            </a:r>
            <a:br>
              <a:rPr lang="nl-NL" dirty="0" smtClean="0"/>
            </a:br>
            <a:r>
              <a:rPr lang="nl-NL" sz="2000" dirty="0" err="1" smtClean="0"/>
              <a:t>Expanding</a:t>
            </a:r>
            <a:r>
              <a:rPr lang="nl-NL" sz="2000" dirty="0" smtClean="0"/>
              <a:t> </a:t>
            </a:r>
            <a:r>
              <a:rPr lang="nl-NL" sz="2000" dirty="0" err="1" smtClean="0"/>
              <a:t>E-health</a:t>
            </a:r>
            <a:r>
              <a:rPr lang="nl-NL" sz="2000" dirty="0" smtClean="0"/>
              <a:t> </a:t>
            </a:r>
            <a:r>
              <a:rPr lang="nl-NL" sz="2000" dirty="0" err="1" smtClean="0"/>
              <a:t>Knowledge</a:t>
            </a:r>
            <a:endParaRPr lang="en-US" sz="2000" dirty="0"/>
          </a:p>
        </p:txBody>
      </p:sp>
      <p:sp>
        <p:nvSpPr>
          <p:cNvPr id="29" name="Tijdelijke aanduiding voor inhoud 2"/>
          <p:cNvSpPr txBox="1">
            <a:spLocks/>
          </p:cNvSpPr>
          <p:nvPr/>
        </p:nvSpPr>
        <p:spPr bwMode="auto">
          <a:xfrm>
            <a:off x="379413" y="1662114"/>
            <a:ext cx="7286307" cy="109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l" defTabSz="914400" rtl="0" eaLnBrk="0" fontAlgn="base" latinLnBrk="0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What are the criteria </a:t>
            </a:r>
            <a:r>
              <a:rPr kumimoji="0" lang="en-US" sz="4000" b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e-Health</a:t>
            </a:r>
            <a:r>
              <a:rPr kumimoji="0" lang="en-US" sz="4000" b="1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needs to fulfill, in order to be:</a:t>
            </a:r>
          </a:p>
          <a:p>
            <a:pPr marL="271463" lvl="0" indent="-271463" eaLnBrk="0" hangingPunct="0">
              <a:lnSpc>
                <a:spcPct val="91000"/>
              </a:lnSpc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1463" marR="0" lvl="0" indent="-271463" algn="l" defTabSz="914400" rtl="0" eaLnBrk="0" fontAlgn="base" latinLnBrk="0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hthoek 34"/>
          <p:cNvSpPr/>
          <p:nvPr/>
        </p:nvSpPr>
        <p:spPr>
          <a:xfrm>
            <a:off x="379413" y="2910144"/>
            <a:ext cx="754538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/>
              <a:t>understandable for </a:t>
            </a:r>
            <a:r>
              <a:rPr lang="en-US" sz="2800" kern="0" dirty="0" smtClean="0"/>
              <a:t>professionals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/>
              <a:t>used by older </a:t>
            </a:r>
            <a:r>
              <a:rPr lang="en-US" sz="2800" kern="0" dirty="0" smtClean="0"/>
              <a:t>adults</a:t>
            </a:r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/>
              <a:t>lead to a lessening of the burden of </a:t>
            </a:r>
            <a:r>
              <a:rPr lang="en-US" sz="2800" kern="0" dirty="0" smtClean="0"/>
              <a:t>care</a:t>
            </a:r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dirty="0"/>
              <a:t>enable people to remain living in their own home</a:t>
            </a:r>
            <a:r>
              <a:rPr lang="en-US" sz="2800" kern="0" dirty="0" smtClean="0"/>
              <a:t>?</a:t>
            </a:r>
            <a:endParaRPr lang="en-US" sz="2800" dirty="0">
              <a:solidFill>
                <a:srgbClr val="00000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9117404">
            <a:off x="1165117" y="1196982"/>
            <a:ext cx="5249694" cy="506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1785257" y="1962810"/>
            <a:ext cx="4110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200" dirty="0" smtClean="0">
                <a:solidFill>
                  <a:schemeClr val="accent1"/>
                </a:solidFill>
              </a:rPr>
              <a:t>  E-health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7030509" y="6411885"/>
            <a:ext cx="13532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baseline="30000" dirty="0" smtClean="0"/>
              <a:t>1</a:t>
            </a:r>
            <a:r>
              <a:rPr lang="nl-NL" sz="1200" dirty="0" smtClean="0"/>
              <a:t> Oh et al. (2005)</a:t>
            </a:r>
            <a:endParaRPr lang="en-US" sz="1200" dirty="0" smtClean="0"/>
          </a:p>
        </p:txBody>
      </p:sp>
      <p:sp>
        <p:nvSpPr>
          <p:cNvPr id="9" name="Rechthoek 6"/>
          <p:cNvSpPr/>
          <p:nvPr/>
        </p:nvSpPr>
        <p:spPr>
          <a:xfrm>
            <a:off x="4086976" y="324421"/>
            <a:ext cx="3011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/>
              <a:t>…definitions</a:t>
            </a:r>
            <a:r>
              <a:rPr lang="nl-NL" sz="3600" baseline="60000" dirty="0" smtClean="0"/>
              <a:t>1</a:t>
            </a:r>
            <a:endParaRPr lang="en-US" sz="3600" dirty="0"/>
          </a:p>
        </p:txBody>
      </p:sp>
      <p:sp>
        <p:nvSpPr>
          <p:cNvPr id="10" name="Rechthoek 6"/>
          <p:cNvSpPr/>
          <p:nvPr/>
        </p:nvSpPr>
        <p:spPr>
          <a:xfrm>
            <a:off x="3390984" y="93588"/>
            <a:ext cx="1188784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sz="6600" b="1" dirty="0" smtClean="0"/>
              <a:t>51</a:t>
            </a:r>
            <a:endParaRPr lang="en-US" sz="6600" b="1" dirty="0"/>
          </a:p>
        </p:txBody>
      </p:sp>
      <p:sp>
        <p:nvSpPr>
          <p:cNvPr id="11" name="Rechthoek 7"/>
          <p:cNvSpPr/>
          <p:nvPr/>
        </p:nvSpPr>
        <p:spPr>
          <a:xfrm>
            <a:off x="769708" y="4057675"/>
            <a:ext cx="2118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E-consults</a:t>
            </a:r>
          </a:p>
        </p:txBody>
      </p:sp>
      <p:sp>
        <p:nvSpPr>
          <p:cNvPr id="12" name="Rechthoek 7"/>
          <p:cNvSpPr/>
          <p:nvPr/>
        </p:nvSpPr>
        <p:spPr>
          <a:xfrm rot="853383">
            <a:off x="1198385" y="4734771"/>
            <a:ext cx="2692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 </a:t>
            </a:r>
            <a:r>
              <a:rPr lang="nl-NL" b="1" u="sng" dirty="0" smtClean="0">
                <a:solidFill>
                  <a:srgbClr val="FF0000"/>
                </a:solidFill>
              </a:rPr>
              <a:t>Video </a:t>
            </a:r>
            <a:r>
              <a:rPr lang="nl-NL" b="1" u="sng" dirty="0" err="1" smtClean="0">
                <a:solidFill>
                  <a:srgbClr val="FF0000"/>
                </a:solidFill>
              </a:rPr>
              <a:t>Communication</a:t>
            </a:r>
            <a:endParaRPr lang="en-US" dirty="0" smtClean="0"/>
          </a:p>
        </p:txBody>
      </p:sp>
      <p:sp>
        <p:nvSpPr>
          <p:cNvPr id="13" name="Rechthoek 7"/>
          <p:cNvSpPr/>
          <p:nvPr/>
        </p:nvSpPr>
        <p:spPr>
          <a:xfrm>
            <a:off x="-1" y="1532856"/>
            <a:ext cx="21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 smtClean="0">
                <a:solidFill>
                  <a:schemeClr val="accent1"/>
                </a:solidFill>
              </a:rPr>
              <a:t>Health</a:t>
            </a:r>
            <a:endParaRPr lang="en-US" sz="4400" dirty="0" smtClean="0">
              <a:solidFill>
                <a:schemeClr val="accent1"/>
              </a:solidFill>
            </a:endParaRPr>
          </a:p>
        </p:txBody>
      </p:sp>
      <p:sp>
        <p:nvSpPr>
          <p:cNvPr id="14" name="Rechthoek 7"/>
          <p:cNvSpPr/>
          <p:nvPr/>
        </p:nvSpPr>
        <p:spPr>
          <a:xfrm>
            <a:off x="6066971" y="1621314"/>
            <a:ext cx="2982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smtClean="0">
                <a:solidFill>
                  <a:schemeClr val="accent1"/>
                </a:solidFill>
              </a:rPr>
              <a:t>Technology</a:t>
            </a:r>
            <a:endParaRPr lang="en-US" sz="4000" dirty="0" smtClean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85257" y="2095427"/>
            <a:ext cx="566057" cy="4675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47657" y="2095427"/>
            <a:ext cx="387447" cy="3539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hoek 7"/>
          <p:cNvSpPr/>
          <p:nvPr/>
        </p:nvSpPr>
        <p:spPr>
          <a:xfrm rot="443289">
            <a:off x="4005129" y="4492456"/>
            <a:ext cx="1989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Digital key</a:t>
            </a:r>
            <a:endParaRPr lang="en-US" dirty="0" smtClean="0"/>
          </a:p>
        </p:txBody>
      </p:sp>
      <p:sp>
        <p:nvSpPr>
          <p:cNvPr id="20" name="Rechthoek 7"/>
          <p:cNvSpPr/>
          <p:nvPr/>
        </p:nvSpPr>
        <p:spPr>
          <a:xfrm rot="1438304">
            <a:off x="3777499" y="5580888"/>
            <a:ext cx="2463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Sensor system</a:t>
            </a:r>
          </a:p>
        </p:txBody>
      </p:sp>
      <p:sp>
        <p:nvSpPr>
          <p:cNvPr id="21" name="Rechthoek 7"/>
          <p:cNvSpPr/>
          <p:nvPr/>
        </p:nvSpPr>
        <p:spPr>
          <a:xfrm rot="20902623">
            <a:off x="4930572" y="4833196"/>
            <a:ext cx="2559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 </a:t>
            </a:r>
            <a:r>
              <a:rPr lang="nl-NL" dirty="0" err="1" smtClean="0"/>
              <a:t>Telemedicine</a:t>
            </a:r>
            <a:endParaRPr lang="nl-NL" dirty="0" smtClean="0"/>
          </a:p>
        </p:txBody>
      </p:sp>
      <p:sp>
        <p:nvSpPr>
          <p:cNvPr id="27" name="Freeform 26"/>
          <p:cNvSpPr/>
          <p:nvPr/>
        </p:nvSpPr>
        <p:spPr>
          <a:xfrm>
            <a:off x="1164279" y="4544251"/>
            <a:ext cx="2446667" cy="1211487"/>
          </a:xfrm>
          <a:custGeom>
            <a:avLst/>
            <a:gdLst>
              <a:gd name="connsiteX0" fmla="*/ 741959 w 2358649"/>
              <a:gd name="connsiteY0" fmla="*/ 7504 h 1328986"/>
              <a:gd name="connsiteX1" fmla="*/ 146873 w 2358649"/>
              <a:gd name="connsiteY1" fmla="*/ 297790 h 1328986"/>
              <a:gd name="connsiteX2" fmla="*/ 190416 w 2358649"/>
              <a:gd name="connsiteY2" fmla="*/ 1096076 h 1328986"/>
              <a:gd name="connsiteX3" fmla="*/ 2207902 w 2358649"/>
              <a:gd name="connsiteY3" fmla="*/ 1299276 h 1328986"/>
              <a:gd name="connsiteX4" fmla="*/ 2048245 w 2358649"/>
              <a:gd name="connsiteY4" fmla="*/ 559047 h 1328986"/>
              <a:gd name="connsiteX5" fmla="*/ 741959 w 2358649"/>
              <a:gd name="connsiteY5" fmla="*/ 7504 h 132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8649" h="1328986">
                <a:moveTo>
                  <a:pt x="741959" y="7504"/>
                </a:moveTo>
                <a:cubicBezTo>
                  <a:pt x="425064" y="-36039"/>
                  <a:pt x="238797" y="116361"/>
                  <a:pt x="146873" y="297790"/>
                </a:cubicBezTo>
                <a:cubicBezTo>
                  <a:pt x="54949" y="479219"/>
                  <a:pt x="-153089" y="929162"/>
                  <a:pt x="190416" y="1096076"/>
                </a:cubicBezTo>
                <a:cubicBezTo>
                  <a:pt x="533921" y="1262990"/>
                  <a:pt x="1898264" y="1388781"/>
                  <a:pt x="2207902" y="1299276"/>
                </a:cubicBezTo>
                <a:cubicBezTo>
                  <a:pt x="2517540" y="1209771"/>
                  <a:pt x="2292569" y="771923"/>
                  <a:pt x="2048245" y="559047"/>
                </a:cubicBezTo>
                <a:cubicBezTo>
                  <a:pt x="1803921" y="346171"/>
                  <a:pt x="1058854" y="51047"/>
                  <a:pt x="741959" y="7504"/>
                </a:cubicBezTo>
                <a:close/>
              </a:path>
            </a:pathLst>
          </a:custGeom>
          <a:gradFill flip="none" rotWithShape="0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16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9" grpId="0"/>
      <p:bldP spid="20" grpId="0"/>
      <p:bldP spid="21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Video Communication</a:t>
            </a:r>
            <a:endParaRPr lang="en-US" dirty="0"/>
          </a:p>
        </p:txBody>
      </p:sp>
      <p:pic>
        <p:nvPicPr>
          <p:cNvPr id="8" name="Tijdelijke aanduiding voor inhoud 7" descr="1e openbare 2-wegsvideocom 1927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027" y="1504779"/>
            <a:ext cx="2682588" cy="1920489"/>
          </a:xfrm>
        </p:spPr>
      </p:pic>
      <p:sp>
        <p:nvSpPr>
          <p:cNvPr id="10" name="Tekstvak 9"/>
          <p:cNvSpPr txBox="1"/>
          <p:nvPr/>
        </p:nvSpPr>
        <p:spPr>
          <a:xfrm>
            <a:off x="-270588" y="3650381"/>
            <a:ext cx="3293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/>
              <a:t>1</a:t>
            </a:r>
            <a:r>
              <a:rPr lang="nl-NL" sz="2000" baseline="30000" dirty="0" smtClean="0"/>
              <a:t>st</a:t>
            </a:r>
            <a:r>
              <a:rPr lang="nl-NL" sz="2000" dirty="0" smtClean="0"/>
              <a:t> </a:t>
            </a:r>
            <a:r>
              <a:rPr lang="nl-NL" sz="2000" dirty="0" err="1" smtClean="0"/>
              <a:t>two-way</a:t>
            </a:r>
            <a:r>
              <a:rPr lang="nl-NL" sz="2000" dirty="0" smtClean="0"/>
              <a:t> video </a:t>
            </a:r>
            <a:r>
              <a:rPr lang="nl-NL" sz="2000" dirty="0" err="1" smtClean="0"/>
              <a:t>communication</a:t>
            </a:r>
            <a:r>
              <a:rPr lang="nl-NL" sz="2000" dirty="0" smtClean="0"/>
              <a:t> in public 1927 </a:t>
            </a:r>
            <a:endParaRPr lang="en-US" sz="2000" dirty="0"/>
          </a:p>
        </p:txBody>
      </p:sp>
      <p:pic>
        <p:nvPicPr>
          <p:cNvPr id="19458" name="Picture 2" descr="http://gajitz.com/wp-content/uploads/2010/05/retrofuturistic-video-pho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2082" y="2098581"/>
            <a:ext cx="2839552" cy="2269215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2764972" y="4379168"/>
            <a:ext cx="329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err="1" smtClean="0"/>
              <a:t>Videophone</a:t>
            </a:r>
            <a:r>
              <a:rPr lang="nl-NL" sz="2000" dirty="0" smtClean="0"/>
              <a:t> in the 70’s</a:t>
            </a:r>
            <a:endParaRPr lang="en-US" sz="2000" dirty="0"/>
          </a:p>
        </p:txBody>
      </p:sp>
      <p:sp>
        <p:nvSpPr>
          <p:cNvPr id="9" name="Tekstvak 8"/>
          <p:cNvSpPr txBox="1"/>
          <p:nvPr/>
        </p:nvSpPr>
        <p:spPr>
          <a:xfrm>
            <a:off x="5735217" y="5156718"/>
            <a:ext cx="329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err="1" smtClean="0"/>
              <a:t>Videophone</a:t>
            </a:r>
            <a:r>
              <a:rPr lang="nl-NL" sz="2000" dirty="0" smtClean="0"/>
              <a:t> </a:t>
            </a:r>
            <a:r>
              <a:rPr lang="nl-NL" sz="2000" dirty="0" err="1" smtClean="0"/>
              <a:t>today</a:t>
            </a:r>
            <a:endParaRPr lang="en-US" sz="2000" dirty="0"/>
          </a:p>
        </p:txBody>
      </p:sp>
      <p:pic>
        <p:nvPicPr>
          <p:cNvPr id="3076" name="Picture 4" descr="https://encrypted-tbn0.google.com/images?q=tbn:ANd9GcR_yEOEWSxOP3ONlJ-4WM__m0g3eP1Vi3P-wRx-UdzQBaMuMC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78" y="2849881"/>
            <a:ext cx="2729703" cy="208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VC in Dutch healthcare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662113"/>
            <a:ext cx="6873875" cy="383952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3600" dirty="0" smtClean="0"/>
              <a:t>Vilans knowledge centre long-term care</a:t>
            </a:r>
          </a:p>
          <a:p>
            <a:pPr>
              <a:spcAft>
                <a:spcPts val="1200"/>
              </a:spcAft>
            </a:pPr>
            <a:r>
              <a:rPr lang="nl-NL" sz="3600" dirty="0" smtClean="0"/>
              <a:t>Database: 58 VC pilot projects </a:t>
            </a:r>
          </a:p>
          <a:p>
            <a:pPr>
              <a:spcAft>
                <a:spcPts val="1200"/>
              </a:spcAft>
            </a:pPr>
            <a:r>
              <a:rPr lang="nl-NL" sz="3600" dirty="0" smtClean="0"/>
              <a:t>2004-2012</a:t>
            </a:r>
          </a:p>
          <a:p>
            <a:pPr>
              <a:spcAft>
                <a:spcPts val="1200"/>
              </a:spcAft>
            </a:pPr>
            <a:r>
              <a:rPr lang="nl-NL" sz="3600" dirty="0" smtClean="0"/>
              <a:t>Main subjects:</a:t>
            </a:r>
          </a:p>
          <a:p>
            <a:pPr lvl="1">
              <a:spcAft>
                <a:spcPts val="1200"/>
              </a:spcAft>
            </a:pPr>
            <a:r>
              <a:rPr lang="nl-NL" sz="2500" dirty="0" smtClean="0"/>
              <a:t>Older adults</a:t>
            </a:r>
          </a:p>
          <a:p>
            <a:pPr lvl="1">
              <a:spcAft>
                <a:spcPts val="1200"/>
              </a:spcAft>
            </a:pPr>
            <a:r>
              <a:rPr lang="nl-NL" sz="2500" dirty="0" smtClean="0"/>
              <a:t>Health care professionals</a:t>
            </a:r>
            <a:endParaRPr lang="nl-NL" sz="2500" dirty="0"/>
          </a:p>
          <a:p>
            <a:pPr marL="0" indent="0">
              <a:spcAft>
                <a:spcPts val="600"/>
              </a:spcAft>
              <a:buNone/>
            </a:pPr>
            <a:endParaRPr lang="nl-NL" dirty="0" smtClean="0"/>
          </a:p>
          <a:p>
            <a:pPr marL="0" indent="0">
              <a:spcAft>
                <a:spcPts val="600"/>
              </a:spcAft>
              <a:buNone/>
            </a:pPr>
            <a:endParaRPr lang="nl-NL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35" y="4983480"/>
            <a:ext cx="2294605" cy="131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3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 smtClean="0"/>
              <a:t>&gt; 10 Pilots</a:t>
            </a:r>
            <a:r>
              <a:rPr lang="nl-NL" dirty="0" smtClean="0"/>
              <a:t> </a:t>
            </a:r>
          </a:p>
          <a:p>
            <a:pPr lvl="1"/>
            <a:r>
              <a:rPr lang="nl-NL" sz="2400" dirty="0" err="1" smtClean="0"/>
              <a:t>Netherlands</a:t>
            </a:r>
            <a:r>
              <a:rPr lang="nl-NL" sz="2400" dirty="0" smtClean="0"/>
              <a:t> </a:t>
            </a:r>
          </a:p>
          <a:p>
            <a:pPr lvl="1"/>
            <a:r>
              <a:rPr lang="nl-NL" sz="2400" dirty="0" err="1" smtClean="0"/>
              <a:t>Belgium</a:t>
            </a:r>
            <a:endParaRPr lang="nl-NL" sz="2400" dirty="0" smtClean="0"/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endParaRPr lang="nl-NL" dirty="0" smtClean="0"/>
          </a:p>
          <a:p>
            <a:r>
              <a:rPr lang="nl-NL" sz="3600" dirty="0" smtClean="0"/>
              <a:t>Friese Land </a:t>
            </a:r>
          </a:p>
          <a:p>
            <a:pPr lvl="1"/>
            <a:r>
              <a:rPr lang="nl-NL" sz="2400" dirty="0" smtClean="0"/>
              <a:t>2009 - now</a:t>
            </a:r>
          </a:p>
          <a:p>
            <a:pPr lvl="1"/>
            <a:r>
              <a:rPr lang="nl-NL" sz="2400" dirty="0" smtClean="0"/>
              <a:t>&gt;100 </a:t>
            </a:r>
            <a:r>
              <a:rPr lang="nl-NL" sz="2400" dirty="0" err="1" smtClean="0"/>
              <a:t>Older</a:t>
            </a:r>
            <a:r>
              <a:rPr lang="nl-NL" sz="2400" dirty="0" smtClean="0"/>
              <a:t> </a:t>
            </a:r>
            <a:r>
              <a:rPr lang="nl-NL" sz="2400" dirty="0" err="1" smtClean="0"/>
              <a:t>adults</a:t>
            </a:r>
            <a:r>
              <a:rPr lang="nl-NL" sz="2400" dirty="0" smtClean="0"/>
              <a:t> (More </a:t>
            </a:r>
            <a:r>
              <a:rPr lang="nl-NL" sz="2400" dirty="0" err="1" smtClean="0"/>
              <a:t>Voluntary</a:t>
            </a:r>
            <a:r>
              <a:rPr lang="nl-NL" sz="2400" dirty="0" smtClean="0"/>
              <a:t> </a:t>
            </a:r>
            <a:r>
              <a:rPr lang="nl-NL" sz="2400" dirty="0" err="1" smtClean="0"/>
              <a:t>Carers</a:t>
            </a:r>
            <a:r>
              <a:rPr lang="nl-NL" sz="2400" dirty="0" smtClean="0"/>
              <a:t>)</a:t>
            </a:r>
          </a:p>
          <a:p>
            <a:pPr lvl="1"/>
            <a:r>
              <a:rPr lang="nl-NL" sz="2400" dirty="0" smtClean="0"/>
              <a:t>1 care centre </a:t>
            </a:r>
          </a:p>
          <a:p>
            <a:pPr lvl="1"/>
            <a:endParaRPr lang="en-US" dirty="0"/>
          </a:p>
        </p:txBody>
      </p:sp>
      <p:pic>
        <p:nvPicPr>
          <p:cNvPr id="2050" name="Picture 2" descr="E:\Praag\logoZibb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30" y="335280"/>
            <a:ext cx="3360026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Functional</a:t>
            </a:r>
            <a:r>
              <a:rPr lang="nl-NL" b="1" dirty="0" smtClean="0"/>
              <a:t> </a:t>
            </a:r>
            <a:r>
              <a:rPr lang="nl-NL" b="1" dirty="0" err="1" smtClean="0"/>
              <a:t>Options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419877" y="1222311"/>
            <a:ext cx="79683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3200" dirty="0" smtClean="0"/>
              <a:t> Video + audio calls</a:t>
            </a:r>
          </a:p>
          <a:p>
            <a:pPr>
              <a:buFont typeface="Arial" pitchFamily="34" charset="0"/>
              <a:buChar char="•"/>
            </a:pPr>
            <a:r>
              <a:rPr lang="nl-NL" sz="3200" dirty="0" smtClean="0"/>
              <a:t> Group </a:t>
            </a:r>
            <a:r>
              <a:rPr lang="nl-NL" sz="3200" dirty="0" err="1" smtClean="0"/>
              <a:t>sessions</a:t>
            </a:r>
            <a:endParaRPr lang="nl-NL" sz="3200" dirty="0" smtClean="0"/>
          </a:p>
          <a:p>
            <a:pPr>
              <a:buFont typeface="Arial" pitchFamily="34" charset="0"/>
              <a:buChar char="•"/>
            </a:pPr>
            <a:r>
              <a:rPr lang="nl-NL" sz="3200" dirty="0" smtClean="0"/>
              <a:t> Contact </a:t>
            </a:r>
            <a:r>
              <a:rPr lang="nl-NL" sz="3200" dirty="0" err="1" smtClean="0"/>
              <a:t>with</a:t>
            </a:r>
            <a:r>
              <a:rPr lang="nl-NL" sz="3200" dirty="0" smtClean="0"/>
              <a:t> </a:t>
            </a:r>
            <a:r>
              <a:rPr lang="nl-NL" sz="3200" dirty="0" err="1" smtClean="0"/>
              <a:t>peers</a:t>
            </a:r>
            <a:endParaRPr lang="nl-NL" sz="3200" dirty="0" smtClean="0"/>
          </a:p>
          <a:p>
            <a:pPr>
              <a:buFont typeface="Arial" pitchFamily="34" charset="0"/>
              <a:buChar char="•"/>
            </a:pPr>
            <a:r>
              <a:rPr lang="nl-NL" sz="3200" dirty="0" smtClean="0"/>
              <a:t> </a:t>
            </a:r>
            <a:r>
              <a:rPr lang="nl-NL" sz="3200" dirty="0"/>
              <a:t>C</a:t>
            </a:r>
            <a:r>
              <a:rPr lang="nl-NL" sz="3200" dirty="0" smtClean="0"/>
              <a:t>are agenda management</a:t>
            </a:r>
          </a:p>
          <a:p>
            <a:pPr>
              <a:buFont typeface="Arial" pitchFamily="34" charset="0"/>
              <a:buChar char="•"/>
            </a:pPr>
            <a:r>
              <a:rPr lang="nl-NL" sz="3200" dirty="0" smtClean="0"/>
              <a:t> </a:t>
            </a:r>
            <a:r>
              <a:rPr lang="nl-NL" sz="3200" dirty="0" err="1" smtClean="0"/>
              <a:t>Making</a:t>
            </a:r>
            <a:r>
              <a:rPr lang="nl-NL" sz="3200" dirty="0" smtClean="0"/>
              <a:t> </a:t>
            </a:r>
            <a:r>
              <a:rPr lang="nl-NL" sz="3200" dirty="0" err="1" smtClean="0"/>
              <a:t>notes</a:t>
            </a:r>
            <a:endParaRPr lang="nl-NL" sz="3200" dirty="0" smtClean="0"/>
          </a:p>
          <a:p>
            <a:pPr>
              <a:buFont typeface="Arial" pitchFamily="34" charset="0"/>
              <a:buChar char="•"/>
            </a:pPr>
            <a:r>
              <a:rPr lang="nl-NL" sz="3200" dirty="0" smtClean="0"/>
              <a:t> Look back safed video’s </a:t>
            </a:r>
          </a:p>
          <a:p>
            <a:pPr>
              <a:buFont typeface="Arial" pitchFamily="34" charset="0"/>
              <a:buChar char="•"/>
            </a:pPr>
            <a:r>
              <a:rPr lang="nl-NL" sz="3200" dirty="0"/>
              <a:t> </a:t>
            </a:r>
            <a:r>
              <a:rPr lang="nl-NL" sz="3200" dirty="0" smtClean="0"/>
              <a:t>Time registration</a:t>
            </a:r>
          </a:p>
          <a:p>
            <a:pPr>
              <a:buFont typeface="Arial" pitchFamily="34" charset="0"/>
              <a:buChar char="•"/>
            </a:pPr>
            <a:r>
              <a:rPr lang="nl-NL" sz="3200" dirty="0"/>
              <a:t> </a:t>
            </a:r>
            <a:r>
              <a:rPr lang="nl-NL" sz="3200" dirty="0" smtClean="0"/>
              <a:t>Link with other smarthome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8624" y="3959888"/>
            <a:ext cx="2233998" cy="209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>
            <a:off x="2438400" y="5006339"/>
            <a:ext cx="76022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3"/>
          </p:cNvCxnSpPr>
          <p:nvPr/>
        </p:nvCxnSpPr>
        <p:spPr>
          <a:xfrm>
            <a:off x="5432622" y="5006340"/>
            <a:ext cx="9376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39589"/>
            <a:ext cx="2286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4" t="-229" r="-58" b="-536"/>
          <a:stretch/>
        </p:blipFill>
        <p:spPr bwMode="auto">
          <a:xfrm>
            <a:off x="6065520" y="4321397"/>
            <a:ext cx="2703384" cy="1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>
            <a:endCxn id="6156" idx="2"/>
          </p:cNvCxnSpPr>
          <p:nvPr/>
        </p:nvCxnSpPr>
        <p:spPr>
          <a:xfrm flipH="1" flipV="1">
            <a:off x="985419" y="2391962"/>
            <a:ext cx="2427842" cy="22834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0"/>
            <a:endCxn id="6151" idx="2"/>
          </p:cNvCxnSpPr>
          <p:nvPr/>
        </p:nvCxnSpPr>
        <p:spPr>
          <a:xfrm flipH="1" flipV="1">
            <a:off x="3311763" y="2255520"/>
            <a:ext cx="1003860" cy="1704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65" y="421125"/>
            <a:ext cx="1834395" cy="183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94" y="421125"/>
            <a:ext cx="1994851" cy="171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Connector 27"/>
          <p:cNvCxnSpPr>
            <a:endCxn id="5" idx="0"/>
          </p:cNvCxnSpPr>
          <p:nvPr/>
        </p:nvCxnSpPr>
        <p:spPr>
          <a:xfrm flipH="1">
            <a:off x="4315623" y="1950720"/>
            <a:ext cx="1277457" cy="2009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125"/>
            <a:ext cx="1970837" cy="197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3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e3d3f82-1932-4a5c-9b41-826cc40532c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10eb18-fe92-40b4-9129-1a952b0bc6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e3d3f82-1932-4a5c-9b41-826cc40532c2"/>
</p:tagLst>
</file>

<file path=ppt/theme/theme1.xml><?xml version="1.0" encoding="utf-8"?>
<a:theme xmlns:a="http://schemas.openxmlformats.org/drawingml/2006/main" name="HU_Kenniscentrum_ivz_EN">
  <a:themeElements>
    <a:clrScheme name="Standaardontwerp 9">
      <a:dk1>
        <a:srgbClr val="000000"/>
      </a:dk1>
      <a:lt1>
        <a:srgbClr val="FFFFFF"/>
      </a:lt1>
      <a:dk2>
        <a:srgbClr val="000000"/>
      </a:dk2>
      <a:lt2>
        <a:srgbClr val="71CAE6"/>
      </a:lt2>
      <a:accent1>
        <a:srgbClr val="00A0D2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CDE5"/>
      </a:accent5>
      <a:accent6>
        <a:srgbClr val="E7E7E7"/>
      </a:accent6>
      <a:hlink>
        <a:srgbClr val="75BFD8"/>
      </a:hlink>
      <a:folHlink>
        <a:srgbClr val="37A7BF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scene3d>
          <a:camera prst="orthographicFront"/>
          <a:lightRig rig="threePt" dir="t"/>
        </a:scene3d>
        <a:sp3d prstMaterial="legacyWireframe"/>
      </a:spPr>
      <a:bodyPr wrap="square" rtlCol="0">
        <a:spAutoFit/>
      </a:bodyPr>
      <a:lstStyle>
        <a:defPPr>
          <a:buFont typeface="Arial" pitchFamily="34" charset="0"/>
          <a:buChar char="•"/>
          <a:defRPr sz="3200" dirty="0" smtClean="0">
            <a:latin typeface="+mn-lt"/>
          </a:defRPr>
        </a:defPPr>
      </a:lstStyle>
    </a:tx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0000"/>
        </a:dk1>
        <a:lt1>
          <a:srgbClr val="575757"/>
        </a:lt1>
        <a:dk2>
          <a:srgbClr val="000000"/>
        </a:dk2>
        <a:lt2>
          <a:srgbClr val="71CAE6"/>
        </a:lt2>
        <a:accent1>
          <a:srgbClr val="00A0D2"/>
        </a:accent1>
        <a:accent2>
          <a:srgbClr val="FFFFFF"/>
        </a:accent2>
        <a:accent3>
          <a:srgbClr val="B4B4B4"/>
        </a:accent3>
        <a:accent4>
          <a:srgbClr val="000000"/>
        </a:accent4>
        <a:accent5>
          <a:srgbClr val="AACDE5"/>
        </a:accent5>
        <a:accent6>
          <a:srgbClr val="E7E7E7"/>
        </a:accent6>
        <a:hlink>
          <a:srgbClr val="75BFD8"/>
        </a:hlink>
        <a:folHlink>
          <a:srgbClr val="37A7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000000"/>
        </a:dk1>
        <a:lt1>
          <a:srgbClr val="FFFFFF"/>
        </a:lt1>
        <a:dk2>
          <a:srgbClr val="000000"/>
        </a:dk2>
        <a:lt2>
          <a:srgbClr val="71CAE6"/>
        </a:lt2>
        <a:accent1>
          <a:srgbClr val="00A0D2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DE5"/>
        </a:accent5>
        <a:accent6>
          <a:srgbClr val="E7E7E7"/>
        </a:accent6>
        <a:hlink>
          <a:srgbClr val="75BFD8"/>
        </a:hlink>
        <a:folHlink>
          <a:srgbClr val="37A7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  <a:fontScheme name="Mod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">
    <a:fillStyleLst>
      <a:solidFill>
        <a:schemeClr val="phClr"/>
      </a:solidFill>
      <a:solidFill>
        <a:schemeClr val="phClr">
          <a:tint val="80000"/>
        </a:schemeClr>
      </a:solidFill>
      <a:solidFill>
        <a:schemeClr val="phClr">
          <a:shade val="30000"/>
          <a:satMod val="150000"/>
        </a:schemeClr>
      </a:solidFill>
    </a:fillStyleLst>
    <a:lnStyleLst>
      <a:ln w="9525" cap="flat" cmpd="sng" algn="ctr">
        <a:solidFill>
          <a:schemeClr val="phClr">
            <a:tint val="90000"/>
            <a:satMod val="105000"/>
          </a:schemeClr>
        </a:solidFill>
        <a:prstDash val="solid"/>
      </a:ln>
      <a:ln w="50800" cap="flat" cmpd="sng" algn="ctr">
        <a:solidFill>
          <a:schemeClr val="phClr">
            <a:tint val="90000"/>
          </a:schemeClr>
        </a:solidFill>
        <a:prstDash val="solid"/>
      </a:ln>
      <a:ln w="76200" cap="flat" cmpd="dbl" algn="ctr">
        <a:solidFill>
          <a:schemeClr val="phClr">
            <a:tint val="9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a:effectStyle>
      <a:effectStyle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a:effectStyle>
    </a:effectStyleLst>
    <a:bgFillStyleLst>
      <a:solidFill>
        <a:schemeClr val="phClr">
          <a:satMod val="125000"/>
        </a:schemeClr>
      </a:solidFill>
      <a:solidFill>
        <a:schemeClr val="phClr">
          <a:shade val="30000"/>
          <a:satMod val="150000"/>
        </a:schemeClr>
      </a:solidFill>
      <a:gradFill>
        <a:gsLst>
          <a:gs pos="0">
            <a:schemeClr val="phClr">
              <a:tint val="100000"/>
              <a:shade val="80000"/>
              <a:satMod val="135000"/>
            </a:schemeClr>
          </a:gs>
          <a:gs pos="55000">
            <a:schemeClr val="phClr">
              <a:tint val="70000"/>
              <a:shade val="100000"/>
              <a:satMod val="150000"/>
            </a:schemeClr>
          </a:gs>
          <a:gs pos="100000">
            <a:schemeClr val="phClr">
              <a:tint val="70000"/>
              <a:shade val="100000"/>
              <a:satMod val="15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837AC8C5CB6A4680BE6DEBC41A6FCC" ma:contentTypeVersion="0" ma:contentTypeDescription="Een nieuw document maken." ma:contentTypeScope="" ma:versionID="c02fd126da89fb105ec8fd243cb179b6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60DCFA5-8B08-4323-B042-DC8D54F0E9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8E126AB-B911-40A4-A569-2D54BDBAE4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6449AB-E71F-45D9-93B8-5F19D15F9824}">
  <ds:schemaRefs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HU_Kenniscentrum_ivz_EN.pot</Template>
  <TotalTime>2586</TotalTime>
  <Words>1326</Words>
  <Application>Microsoft Office PowerPoint</Application>
  <PresentationFormat>On-screen Show (4:3)</PresentationFormat>
  <Paragraphs>177</Paragraphs>
  <Slides>23</Slides>
  <Notes>14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HU_Kenniscentrum_ivz_EN</vt:lpstr>
      <vt:lpstr>Use of Video communication for   E-mental Health in an ageing society  iKOP Expanding E-health knowledge.</vt:lpstr>
      <vt:lpstr>Content</vt:lpstr>
      <vt:lpstr>IKOP  Expanding E-health Knowledge</vt:lpstr>
      <vt:lpstr>PowerPoint Presentation</vt:lpstr>
      <vt:lpstr>Video Communication</vt:lpstr>
      <vt:lpstr>VC in Dutch healthcare</vt:lpstr>
      <vt:lpstr>PowerPoint Presentation</vt:lpstr>
      <vt:lpstr>Functional Options </vt:lpstr>
      <vt:lpstr>PowerPoint Presentation</vt:lpstr>
      <vt:lpstr>PowerPoint Presentation</vt:lpstr>
      <vt:lpstr>PowerPoint Presentation</vt:lpstr>
      <vt:lpstr>Pilot Study</vt:lpstr>
      <vt:lpstr>Skype</vt:lpstr>
      <vt:lpstr>Zibber.me’s Questions</vt:lpstr>
      <vt:lpstr>Research Question</vt:lpstr>
      <vt:lpstr>Use of Video communication for   E-mental Health in an ageing society  iKOP Expanding E-health knowledge.</vt:lpstr>
      <vt:lpstr>Next steps</vt:lpstr>
      <vt:lpstr>First results</vt:lpstr>
      <vt:lpstr>PowerPoint Presentation</vt:lpstr>
      <vt:lpstr>IKOP  Expanding E-health Knowledge</vt:lpstr>
      <vt:lpstr>Introduction</vt:lpstr>
      <vt:lpstr>PowerPoint Presentation</vt:lpstr>
      <vt:lpstr>Partners</vt:lpstr>
    </vt:vector>
  </TitlesOfParts>
  <Company>Hogeschool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of the presentation. Subtitle.</dc:title>
  <dc:creator>Claudia Druppers</dc:creator>
  <cp:lastModifiedBy>Uw gebruikersnaam</cp:lastModifiedBy>
  <cp:revision>162</cp:revision>
  <dcterms:created xsi:type="dcterms:W3CDTF">2009-10-22T11:20:27Z</dcterms:created>
  <dcterms:modified xsi:type="dcterms:W3CDTF">2012-05-29T10:00:09Z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0x0101007C837AC8C5CB6A4680BE6DEBC41A6FCC</vt:lpwstr>
  </property>
</Properties>
</file>