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57" r:id="rId4"/>
    <p:sldId id="279" r:id="rId5"/>
    <p:sldId id="270" r:id="rId6"/>
    <p:sldId id="280" r:id="rId7"/>
    <p:sldId id="285" r:id="rId8"/>
    <p:sldId id="281" r:id="rId9"/>
    <p:sldId id="282" r:id="rId10"/>
    <p:sldId id="272" r:id="rId11"/>
    <p:sldId id="288" r:id="rId12"/>
    <p:sldId id="286" r:id="rId13"/>
    <p:sldId id="277" r:id="rId14"/>
    <p:sldId id="268" r:id="rId15"/>
    <p:sldId id="290" r:id="rId16"/>
    <p:sldId id="289" r:id="rId17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0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0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0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0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7AB93C1-CD31-437D-93EE-37E04F42178E}" type="datetime1">
              <a:rPr lang="nl-NL"/>
              <a:pPr>
                <a:defRPr/>
              </a:pPr>
              <a:t>25-5-2012</a:t>
            </a:fld>
            <a:endParaRPr lang="nl-NL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78EA9B9-06FA-4282-A82A-94BB342E4F1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pitchFamily="-109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pitchFamily="-10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pitchFamily="-10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pitchFamily="-10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l-NL" dirty="0" err="1" smtClean="0"/>
              <a:t>Welcome</a:t>
            </a:r>
            <a:r>
              <a:rPr lang="nl-NL" dirty="0" smtClean="0"/>
              <a:t> and </a:t>
            </a:r>
            <a:r>
              <a:rPr lang="nl-NL" dirty="0" err="1" smtClean="0"/>
              <a:t>thanks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attending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presentation</a:t>
            </a:r>
            <a:r>
              <a:rPr lang="nl-NL" dirty="0" smtClean="0"/>
              <a:t>.</a:t>
            </a:r>
          </a:p>
          <a:p>
            <a:pPr eaLnBrk="1" hangingPunct="1"/>
            <a:r>
              <a:rPr lang="nl-NL" dirty="0" smtClean="0"/>
              <a:t>I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briefly</a:t>
            </a:r>
            <a:r>
              <a:rPr lang="nl-NL" dirty="0" smtClean="0"/>
              <a:t> present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findings</a:t>
            </a:r>
            <a:r>
              <a:rPr lang="nl-NL" dirty="0" smtClean="0"/>
              <a:t> </a:t>
            </a:r>
            <a:r>
              <a:rPr lang="nl-NL" dirty="0" err="1" smtClean="0"/>
              <a:t>on</a:t>
            </a:r>
            <a:r>
              <a:rPr lang="nl-NL" dirty="0" smtClean="0"/>
              <a:t> research </a:t>
            </a:r>
            <a:r>
              <a:rPr lang="nl-NL" dirty="0" err="1" smtClean="0"/>
              <a:t>from</a:t>
            </a:r>
            <a:r>
              <a:rPr lang="nl-NL" dirty="0" smtClean="0"/>
              <a:t> the </a:t>
            </a:r>
            <a:r>
              <a:rPr lang="nl-NL" dirty="0" err="1" smtClean="0"/>
              <a:t>Netherlands</a:t>
            </a:r>
            <a:r>
              <a:rPr lang="nl-NL" dirty="0" smtClean="0"/>
              <a:t>, </a:t>
            </a:r>
            <a:r>
              <a:rPr lang="nl-NL" dirty="0" err="1" smtClean="0"/>
              <a:t>where</a:t>
            </a:r>
            <a:r>
              <a:rPr lang="nl-NL" dirty="0" smtClean="0"/>
              <a:t> </a:t>
            </a:r>
            <a:r>
              <a:rPr lang="nl-NL" dirty="0" err="1" smtClean="0"/>
              <a:t>videoconferencing</a:t>
            </a:r>
            <a:r>
              <a:rPr lang="nl-NL" baseline="0" dirty="0" smtClean="0"/>
              <a:t> is a more and more </a:t>
            </a:r>
            <a:r>
              <a:rPr lang="nl-NL" baseline="0" dirty="0" err="1" smtClean="0"/>
              <a:t>popular</a:t>
            </a:r>
            <a:r>
              <a:rPr lang="nl-NL" baseline="0" dirty="0" smtClean="0"/>
              <a:t> tool in </a:t>
            </a:r>
            <a:r>
              <a:rPr lang="nl-NL" baseline="0" dirty="0" err="1" smtClean="0"/>
              <a:t>telehealth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elderly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subject the Rotterdam </a:t>
            </a:r>
            <a:r>
              <a:rPr lang="nl-NL" baseline="0" dirty="0" err="1" smtClean="0"/>
              <a:t>University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working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together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collegues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Utrecht</a:t>
            </a:r>
            <a:r>
              <a:rPr lang="nl-NL" dirty="0" err="1" smtClean="0"/>
              <a:t>.My</a:t>
            </a:r>
            <a:r>
              <a:rPr lang="nl-NL" dirty="0" smtClean="0"/>
              <a:t> name is Yvonne Schikhof and I </a:t>
            </a:r>
            <a:r>
              <a:rPr lang="nl-NL" dirty="0" err="1" smtClean="0"/>
              <a:t>work</a:t>
            </a:r>
            <a:r>
              <a:rPr lang="nl-NL" dirty="0" smtClean="0"/>
              <a:t> in a </a:t>
            </a:r>
            <a:r>
              <a:rPr lang="nl-NL" dirty="0" err="1" smtClean="0"/>
              <a:t>centre</a:t>
            </a:r>
            <a:r>
              <a:rPr lang="nl-NL" dirty="0" smtClean="0"/>
              <a:t> of expertise </a:t>
            </a:r>
            <a:r>
              <a:rPr lang="nl-NL" dirty="0" err="1" smtClean="0"/>
              <a:t>Innovation</a:t>
            </a:r>
            <a:r>
              <a:rPr lang="nl-NL" baseline="0" dirty="0" smtClean="0"/>
              <a:t> in Care</a:t>
            </a:r>
            <a:r>
              <a:rPr lang="nl-NL" dirty="0" smtClean="0"/>
              <a:t>  </a:t>
            </a:r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</p:txBody>
      </p:sp>
      <p:sp>
        <p:nvSpPr>
          <p:cNvPr id="1946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FCC38-8B55-4B27-A8C3-E5F1F5DD846A}" type="slidenum">
              <a:rPr lang="nl-NL" smtClean="0"/>
              <a:pPr/>
              <a:t>2</a:t>
            </a:fld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defTabSz="914400" eaLnBrk="1" hangingPunct="1"/>
            <a:r>
              <a:rPr lang="nl-NL" dirty="0" smtClean="0"/>
              <a:t>Back to the </a:t>
            </a:r>
            <a:r>
              <a:rPr lang="nl-NL" dirty="0" err="1" smtClean="0"/>
              <a:t>elderly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can’t</a:t>
            </a:r>
            <a:r>
              <a:rPr lang="nl-NL" baseline="0" dirty="0" smtClean="0"/>
              <a:t> live at home </a:t>
            </a:r>
            <a:r>
              <a:rPr lang="nl-NL" baseline="0" dirty="0" err="1" smtClean="0"/>
              <a:t>any</a:t>
            </a:r>
            <a:r>
              <a:rPr lang="nl-NL" baseline="0" dirty="0" smtClean="0"/>
              <a:t> more</a:t>
            </a:r>
            <a:r>
              <a:rPr lang="nl-NL" dirty="0" smtClean="0"/>
              <a:t> </a:t>
            </a:r>
            <a:endParaRPr lang="nl-NL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The </a:t>
            </a:r>
            <a:r>
              <a:rPr lang="nl-NL" dirty="0" err="1" smtClean="0"/>
              <a:t>elderly</a:t>
            </a:r>
            <a:r>
              <a:rPr lang="nl-NL" dirty="0" smtClean="0"/>
              <a:t> care </a:t>
            </a:r>
            <a:r>
              <a:rPr lang="nl-NL" dirty="0" err="1" smtClean="0"/>
              <a:t>physician</a:t>
            </a:r>
            <a:r>
              <a:rPr lang="nl-NL" dirty="0" smtClean="0"/>
              <a:t> </a:t>
            </a:r>
            <a:r>
              <a:rPr lang="nl-NL" dirty="0" err="1" smtClean="0"/>
              <a:t>responsible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called</a:t>
            </a:r>
            <a:r>
              <a:rPr lang="nl-NL" dirty="0" smtClean="0"/>
              <a:t> </a:t>
            </a:r>
            <a:r>
              <a:rPr lang="nl-NL" dirty="0" err="1" smtClean="0"/>
              <a:t>nursing</a:t>
            </a:r>
            <a:r>
              <a:rPr lang="nl-NL" baseline="0" dirty="0" smtClean="0"/>
              <a:t> home </a:t>
            </a:r>
            <a:r>
              <a:rPr lang="nl-NL" baseline="0" dirty="0" err="1" smtClean="0"/>
              <a:t>patients</a:t>
            </a:r>
            <a:r>
              <a:rPr lang="nl-NL" baseline="0" dirty="0" smtClean="0"/>
              <a:t> in the care </a:t>
            </a:r>
            <a:r>
              <a:rPr lang="nl-NL" baseline="0" dirty="0" err="1" smtClean="0"/>
              <a:t>apartments</a:t>
            </a:r>
            <a:r>
              <a:rPr lang="nl-NL" baseline="0" dirty="0" smtClean="0"/>
              <a:t>, has </a:t>
            </a:r>
            <a:r>
              <a:rPr lang="nl-NL" baseline="0" dirty="0" err="1" smtClean="0"/>
              <a:t>used</a:t>
            </a:r>
            <a:r>
              <a:rPr lang="nl-NL" baseline="0" dirty="0" smtClean="0"/>
              <a:t> her </a:t>
            </a:r>
            <a:r>
              <a:rPr lang="nl-NL" baseline="0" dirty="0" err="1" smtClean="0"/>
              <a:t>videophone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first</a:t>
            </a:r>
            <a:r>
              <a:rPr lang="nl-NL" baseline="0" dirty="0" smtClean="0"/>
              <a:t> week.</a:t>
            </a:r>
          </a:p>
          <a:p>
            <a:r>
              <a:rPr lang="nl-NL" baseline="0" dirty="0" smtClean="0"/>
              <a:t>These are her </a:t>
            </a:r>
            <a:r>
              <a:rPr lang="nl-NL" baseline="0" dirty="0" err="1" smtClean="0"/>
              <a:t>first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experiences</a:t>
            </a:r>
            <a:r>
              <a:rPr lang="nl-NL" baseline="0" dirty="0" smtClean="0"/>
              <a:t>. Her homebase is a </a:t>
            </a:r>
            <a:r>
              <a:rPr lang="nl-NL" baseline="0" dirty="0" err="1" smtClean="0"/>
              <a:t>nursing</a:t>
            </a:r>
            <a:r>
              <a:rPr lang="nl-NL" baseline="0" dirty="0" smtClean="0"/>
              <a:t> home </a:t>
            </a:r>
            <a:r>
              <a:rPr lang="nl-NL" baseline="0" dirty="0" err="1" smtClean="0"/>
              <a:t>on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distance</a:t>
            </a:r>
            <a:r>
              <a:rPr lang="nl-NL" baseline="0" dirty="0" smtClean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EA9B9-06FA-4282-A82A-94BB342E4F1B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85800" lvl="1" indent="-228600" defTabSz="914400" eaLnBrk="1" hangingPunct="1">
              <a:buFontTx/>
              <a:buChar char="-"/>
            </a:pPr>
            <a:r>
              <a:rPr lang="nl-NL" dirty="0" smtClean="0"/>
              <a:t>Of </a:t>
            </a:r>
            <a:r>
              <a:rPr lang="nl-NL" dirty="0" err="1" smtClean="0"/>
              <a:t>course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is </a:t>
            </a:r>
            <a:r>
              <a:rPr lang="nl-NL" dirty="0" err="1" smtClean="0"/>
              <a:t>blended</a:t>
            </a:r>
            <a:r>
              <a:rPr lang="nl-NL" dirty="0" smtClean="0"/>
              <a:t> care:</a:t>
            </a:r>
            <a:r>
              <a:rPr lang="nl-NL" baseline="0" dirty="0" smtClean="0"/>
              <a:t> face to face contact </a:t>
            </a:r>
            <a:r>
              <a:rPr lang="nl-NL" baseline="0" dirty="0" err="1" smtClean="0"/>
              <a:t>when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needed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videocommunication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possible</a:t>
            </a:r>
            <a:r>
              <a:rPr lang="nl-NL" baseline="0" dirty="0" smtClean="0"/>
              <a:t>.</a:t>
            </a:r>
            <a:endParaRPr lang="nl-NL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The care professionals are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still</a:t>
            </a:r>
            <a:r>
              <a:rPr lang="nl-NL" baseline="0" dirty="0" smtClean="0"/>
              <a:t> in the </a:t>
            </a:r>
            <a:r>
              <a:rPr lang="nl-NL" baseline="0" dirty="0" err="1" smtClean="0"/>
              <a:t>process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implementing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videoconferencing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daily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practice</a:t>
            </a:r>
            <a:r>
              <a:rPr lang="nl-NL" baseline="0" dirty="0" smtClean="0"/>
              <a:t>.</a:t>
            </a:r>
          </a:p>
          <a:p>
            <a:r>
              <a:rPr lang="nl-NL" baseline="0" dirty="0" err="1" smtClean="0"/>
              <a:t>There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personal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alarmdevice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every</a:t>
            </a:r>
            <a:r>
              <a:rPr lang="nl-NL" baseline="0" dirty="0" smtClean="0"/>
              <a:t> resident, </a:t>
            </a:r>
            <a:r>
              <a:rPr lang="nl-NL" baseline="0" dirty="0" err="1" smtClean="0"/>
              <a:t>but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having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two</a:t>
            </a:r>
            <a:r>
              <a:rPr lang="nl-NL" baseline="0" dirty="0" smtClean="0"/>
              <a:t> interfaces </a:t>
            </a:r>
            <a:r>
              <a:rPr lang="nl-NL" baseline="0" dirty="0" err="1" smtClean="0"/>
              <a:t>means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videophone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used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less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expected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Residents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know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the alarm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generate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quick</a:t>
            </a:r>
            <a:r>
              <a:rPr lang="nl-NL" baseline="0" dirty="0" smtClean="0"/>
              <a:t> response.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EA9B9-06FA-4282-A82A-94BB342E4F1B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The </a:t>
            </a:r>
            <a:r>
              <a:rPr lang="nl-NL" dirty="0" err="1" smtClean="0"/>
              <a:t>residents</a:t>
            </a:r>
            <a:r>
              <a:rPr lang="nl-NL" dirty="0" smtClean="0"/>
              <a:t> </a:t>
            </a:r>
            <a:r>
              <a:rPr lang="nl-NL" dirty="0" err="1" smtClean="0"/>
              <a:t>form</a:t>
            </a:r>
            <a:r>
              <a:rPr lang="nl-NL" dirty="0" smtClean="0"/>
              <a:t> a </a:t>
            </a:r>
            <a:r>
              <a:rPr lang="nl-NL" dirty="0" err="1" smtClean="0"/>
              <a:t>heterogeneous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r>
              <a:rPr lang="nl-NL" dirty="0" smtClean="0"/>
              <a:t>,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considering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health</a:t>
            </a:r>
            <a:r>
              <a:rPr lang="nl-NL" dirty="0" smtClean="0"/>
              <a:t> </a:t>
            </a:r>
            <a:r>
              <a:rPr lang="nl-NL" dirty="0" err="1" smtClean="0"/>
              <a:t>problems</a:t>
            </a:r>
            <a:r>
              <a:rPr lang="nl-NL" dirty="0" smtClean="0"/>
              <a:t> </a:t>
            </a:r>
            <a:r>
              <a:rPr lang="nl-NL" dirty="0" err="1" smtClean="0"/>
              <a:t>but</a:t>
            </a:r>
            <a:r>
              <a:rPr lang="nl-NL" dirty="0" smtClean="0"/>
              <a:t> </a:t>
            </a:r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condidering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self-ability</a:t>
            </a:r>
            <a:r>
              <a:rPr lang="nl-NL" dirty="0" smtClean="0"/>
              <a:t>.</a:t>
            </a:r>
          </a:p>
          <a:p>
            <a:r>
              <a:rPr lang="nl-NL" dirty="0" err="1" smtClean="0"/>
              <a:t>Inclusion</a:t>
            </a:r>
            <a:r>
              <a:rPr lang="nl-NL" dirty="0" smtClean="0"/>
              <a:t> </a:t>
            </a:r>
            <a:r>
              <a:rPr lang="nl-NL" dirty="0" err="1" smtClean="0"/>
              <a:t>croteria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movung</a:t>
            </a:r>
            <a:r>
              <a:rPr lang="nl-NL" dirty="0" smtClean="0"/>
              <a:t> to care </a:t>
            </a:r>
            <a:r>
              <a:rPr lang="nl-NL" dirty="0" err="1" smtClean="0"/>
              <a:t>apartments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have</a:t>
            </a:r>
            <a:r>
              <a:rPr lang="nl-NL" baseline="0" dirty="0" smtClean="0"/>
              <a:t> to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discussed</a:t>
            </a:r>
            <a:r>
              <a:rPr lang="nl-NL" baseline="0" dirty="0" smtClean="0"/>
              <a:t>.</a:t>
            </a:r>
          </a:p>
          <a:p>
            <a:r>
              <a:rPr lang="nl-NL" baseline="0" dirty="0" err="1" smtClean="0"/>
              <a:t>Also</a:t>
            </a:r>
            <a:r>
              <a:rPr lang="nl-NL" baseline="0" dirty="0" smtClean="0"/>
              <a:t> training of </a:t>
            </a:r>
            <a:r>
              <a:rPr lang="nl-NL" baseline="0" dirty="0" err="1" smtClean="0"/>
              <a:t>staff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to </a:t>
            </a:r>
            <a:r>
              <a:rPr lang="nl-NL" baseline="0" dirty="0" err="1" smtClean="0"/>
              <a:t>stimulate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self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ability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needed</a:t>
            </a:r>
            <a:r>
              <a:rPr lang="nl-NL" baseline="0" dirty="0" smtClean="0"/>
              <a:t>.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EA9B9-06FA-4282-A82A-94BB342E4F1B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Discussion</a:t>
            </a:r>
            <a:r>
              <a:rPr lang="nl-NL" dirty="0" smtClean="0"/>
              <a:t> / </a:t>
            </a:r>
            <a:r>
              <a:rPr lang="nl-NL" dirty="0" err="1" smtClean="0"/>
              <a:t>questions</a:t>
            </a:r>
            <a:r>
              <a:rPr lang="nl-NL" dirty="0" smtClean="0"/>
              <a:t>??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EA9B9-06FA-4282-A82A-94BB342E4F1B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l-NL" dirty="0" err="1" smtClean="0"/>
              <a:t>Here</a:t>
            </a:r>
            <a:r>
              <a:rPr lang="nl-NL" dirty="0" smtClean="0"/>
              <a:t> is </a:t>
            </a: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information</a:t>
            </a:r>
            <a:r>
              <a:rPr lang="nl-NL" dirty="0" smtClean="0"/>
              <a:t> of the </a:t>
            </a:r>
            <a:r>
              <a:rPr lang="nl-NL" dirty="0" err="1" smtClean="0"/>
              <a:t>centre</a:t>
            </a:r>
            <a:r>
              <a:rPr lang="nl-NL" dirty="0" smtClean="0"/>
              <a:t> .</a:t>
            </a:r>
          </a:p>
          <a:p>
            <a:pPr eaLnBrk="1" hangingPunct="1"/>
            <a:r>
              <a:rPr lang="nl-NL" dirty="0" smtClean="0"/>
              <a:t>As </a:t>
            </a:r>
            <a:r>
              <a:rPr lang="nl-NL" dirty="0" err="1" smtClean="0"/>
              <a:t>our</a:t>
            </a:r>
            <a:r>
              <a:rPr lang="nl-NL" dirty="0" smtClean="0"/>
              <a:t> research is </a:t>
            </a:r>
            <a:r>
              <a:rPr lang="nl-NL" dirty="0" err="1" smtClean="0"/>
              <a:t>initiated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questions</a:t>
            </a:r>
            <a:r>
              <a:rPr lang="nl-NL" dirty="0" smtClean="0"/>
              <a:t> </a:t>
            </a:r>
            <a:r>
              <a:rPr lang="nl-NL" dirty="0" err="1" smtClean="0"/>
              <a:t>formulated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the </a:t>
            </a:r>
            <a:r>
              <a:rPr lang="nl-NL" dirty="0" err="1" smtClean="0"/>
              <a:t>practice</a:t>
            </a:r>
            <a:r>
              <a:rPr lang="nl-NL" dirty="0" smtClean="0"/>
              <a:t>, and </a:t>
            </a:r>
            <a:r>
              <a:rPr lang="nl-NL" dirty="0" err="1" smtClean="0"/>
              <a:t>our</a:t>
            </a:r>
            <a:r>
              <a:rPr lang="nl-NL" dirty="0" smtClean="0"/>
              <a:t> goal is </a:t>
            </a:r>
            <a:r>
              <a:rPr lang="nl-NL" dirty="0" err="1" smtClean="0"/>
              <a:t>both</a:t>
            </a:r>
            <a:r>
              <a:rPr lang="nl-NL" dirty="0" smtClean="0"/>
              <a:t> to </a:t>
            </a:r>
            <a:r>
              <a:rPr lang="nl-NL" dirty="0" err="1" smtClean="0"/>
              <a:t>be</a:t>
            </a:r>
            <a:r>
              <a:rPr lang="nl-NL" dirty="0" smtClean="0"/>
              <a:t> of </a:t>
            </a:r>
            <a:r>
              <a:rPr lang="nl-NL" dirty="0" err="1" smtClean="0"/>
              <a:t>revelance</a:t>
            </a:r>
            <a:r>
              <a:rPr lang="nl-NL" dirty="0" smtClean="0"/>
              <a:t> to </a:t>
            </a:r>
            <a:r>
              <a:rPr lang="nl-NL" dirty="0" err="1" smtClean="0"/>
              <a:t>practice</a:t>
            </a:r>
            <a:r>
              <a:rPr lang="nl-NL" dirty="0" smtClean="0"/>
              <a:t> and </a:t>
            </a:r>
            <a:r>
              <a:rPr lang="nl-NL" dirty="0" err="1" smtClean="0"/>
              <a:t>education</a:t>
            </a:r>
            <a:r>
              <a:rPr lang="nl-NL" dirty="0" smtClean="0"/>
              <a:t>, we are </a:t>
            </a:r>
            <a:r>
              <a:rPr lang="nl-NL" dirty="0" err="1" smtClean="0"/>
              <a:t>very</a:t>
            </a:r>
            <a:r>
              <a:rPr lang="nl-NL" dirty="0" smtClean="0"/>
              <a:t> keen </a:t>
            </a:r>
            <a:r>
              <a:rPr lang="nl-NL" dirty="0" err="1" smtClean="0"/>
              <a:t>on</a:t>
            </a:r>
            <a:r>
              <a:rPr lang="nl-NL" dirty="0" smtClean="0"/>
              <a:t> </a:t>
            </a:r>
            <a:r>
              <a:rPr lang="nl-NL" dirty="0" err="1" smtClean="0"/>
              <a:t>working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a </a:t>
            </a:r>
            <a:r>
              <a:rPr lang="nl-NL" dirty="0" err="1" smtClean="0"/>
              <a:t>multidiciplinary</a:t>
            </a:r>
            <a:r>
              <a:rPr lang="nl-NL" dirty="0" smtClean="0"/>
              <a:t> </a:t>
            </a:r>
            <a:r>
              <a:rPr lang="nl-NL" dirty="0" err="1" smtClean="0"/>
              <a:t>approach</a:t>
            </a:r>
            <a:r>
              <a:rPr lang="nl-NL" dirty="0" smtClean="0"/>
              <a:t>. I </a:t>
            </a:r>
            <a:r>
              <a:rPr lang="nl-NL" dirty="0" err="1" smtClean="0"/>
              <a:t>personally</a:t>
            </a:r>
            <a:r>
              <a:rPr lang="nl-NL" dirty="0" smtClean="0"/>
              <a:t> </a:t>
            </a:r>
            <a:r>
              <a:rPr lang="nl-NL" dirty="0" err="1" smtClean="0"/>
              <a:t>like</a:t>
            </a:r>
            <a:r>
              <a:rPr lang="nl-NL" dirty="0" smtClean="0"/>
              <a:t> to </a:t>
            </a:r>
            <a:r>
              <a:rPr lang="nl-NL" dirty="0" err="1" smtClean="0"/>
              <a:t>work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engineers</a:t>
            </a:r>
            <a:r>
              <a:rPr lang="nl-NL" dirty="0" smtClean="0"/>
              <a:t>, </a:t>
            </a:r>
            <a:r>
              <a:rPr lang="nl-NL" dirty="0" err="1" smtClean="0"/>
              <a:t>ict</a:t>
            </a:r>
            <a:r>
              <a:rPr lang="nl-NL" dirty="0" smtClean="0"/>
              <a:t> </a:t>
            </a:r>
            <a:r>
              <a:rPr lang="nl-NL" dirty="0" err="1" smtClean="0"/>
              <a:t>specialists</a:t>
            </a:r>
            <a:r>
              <a:rPr lang="nl-NL" dirty="0" smtClean="0"/>
              <a:t>, doctors,  </a:t>
            </a:r>
            <a:r>
              <a:rPr lang="nl-NL" dirty="0" err="1" smtClean="0"/>
              <a:t>SMB’s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students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health</a:t>
            </a:r>
            <a:r>
              <a:rPr lang="nl-NL" baseline="0" dirty="0" smtClean="0"/>
              <a:t> care </a:t>
            </a:r>
            <a:r>
              <a:rPr lang="nl-NL" baseline="0" dirty="0" err="1" smtClean="0"/>
              <a:t>technology</a:t>
            </a:r>
            <a:r>
              <a:rPr lang="nl-NL" baseline="0" dirty="0" smtClean="0"/>
              <a:t>,  </a:t>
            </a:r>
            <a:r>
              <a:rPr lang="nl-NL" baseline="0" dirty="0" err="1" smtClean="0"/>
              <a:t>nursing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paramedics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informatics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care professionals </a:t>
            </a:r>
            <a:r>
              <a:rPr lang="nl-NL" baseline="0" dirty="0" err="1" smtClean="0"/>
              <a:t>who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like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challenge</a:t>
            </a:r>
            <a:r>
              <a:rPr lang="nl-NL" baseline="0" dirty="0" smtClean="0"/>
              <a:t>.</a:t>
            </a:r>
            <a:endParaRPr lang="nl-NL" dirty="0" smtClean="0"/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BF184-1145-47C0-991F-994F87298FDD}" type="slidenum">
              <a:rPr lang="nl-NL" smtClean="0"/>
              <a:pPr/>
              <a:t>3</a:t>
            </a:fld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l-NL" dirty="0" smtClean="0"/>
              <a:t>In</a:t>
            </a:r>
            <a:r>
              <a:rPr lang="nl-NL" baseline="0" dirty="0" smtClean="0"/>
              <a:t> 2005 the </a:t>
            </a:r>
            <a:r>
              <a:rPr lang="nl-NL" baseline="0" dirty="0" err="1" smtClean="0"/>
              <a:t>experiences</a:t>
            </a:r>
            <a:r>
              <a:rPr lang="nl-NL" baseline="0" dirty="0" smtClean="0"/>
              <a:t> of the </a:t>
            </a:r>
            <a:r>
              <a:rPr lang="nl-NL" baseline="0" dirty="0" err="1" smtClean="0"/>
              <a:t>first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projects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were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published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discussed</a:t>
            </a:r>
            <a:r>
              <a:rPr lang="nl-NL" baseline="0" dirty="0" smtClean="0"/>
              <a:t> in the </a:t>
            </a:r>
            <a:r>
              <a:rPr lang="nl-NL" baseline="0" dirty="0" err="1" smtClean="0"/>
              <a:t>Netherlands</a:t>
            </a:r>
            <a:r>
              <a:rPr lang="nl-NL" baseline="0" dirty="0" smtClean="0"/>
              <a:t> </a:t>
            </a:r>
            <a:r>
              <a:rPr lang="nl-NL" baseline="0" dirty="0" smtClean="0"/>
              <a:t>.</a:t>
            </a:r>
          </a:p>
          <a:p>
            <a:pPr eaLnBrk="1" hangingPunct="1"/>
            <a:r>
              <a:rPr lang="nl-NL" baseline="0" dirty="0" smtClean="0"/>
              <a:t>Research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Actiz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Organization</a:t>
            </a:r>
            <a:r>
              <a:rPr lang="nl-NL" baseline="0" dirty="0" smtClean="0"/>
              <a:t> of Health Care providers and NIVEL, </a:t>
            </a:r>
            <a:r>
              <a:rPr lang="nl-NL" baseline="0" dirty="0" err="1" smtClean="0"/>
              <a:t>Netherlands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Inistitute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health</a:t>
            </a:r>
            <a:r>
              <a:rPr lang="nl-NL" baseline="0" dirty="0" smtClean="0"/>
              <a:t> Services Research.</a:t>
            </a:r>
          </a:p>
          <a:p>
            <a:pPr eaLnBrk="1" hangingPunct="1"/>
            <a:r>
              <a:rPr lang="nl-NL" baseline="0" dirty="0" smtClean="0"/>
              <a:t>In 2009 765 </a:t>
            </a:r>
            <a:r>
              <a:rPr lang="nl-NL" baseline="0" dirty="0" err="1" smtClean="0"/>
              <a:t>clients</a:t>
            </a:r>
            <a:r>
              <a:rPr lang="nl-NL" baseline="0" dirty="0" smtClean="0"/>
              <a:t> in home care </a:t>
            </a:r>
            <a:r>
              <a:rPr lang="nl-NL" baseline="0" dirty="0" err="1" smtClean="0"/>
              <a:t>were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screen-to-screen</a:t>
            </a:r>
            <a:r>
              <a:rPr lang="nl-NL" baseline="0" dirty="0" smtClean="0"/>
              <a:t> care.</a:t>
            </a:r>
          </a:p>
          <a:p>
            <a:pPr eaLnBrk="1" hangingPunct="1"/>
            <a:r>
              <a:rPr lang="nl-NL" baseline="0" dirty="0" smtClean="0"/>
              <a:t>At </a:t>
            </a:r>
            <a:r>
              <a:rPr lang="nl-NL" baseline="0" dirty="0" err="1" smtClean="0"/>
              <a:t>first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televsion</a:t>
            </a:r>
            <a:r>
              <a:rPr lang="nl-NL" baseline="0" dirty="0" smtClean="0"/>
              <a:t> was </a:t>
            </a:r>
            <a:r>
              <a:rPr lang="nl-NL" baseline="0" dirty="0" err="1" smtClean="0"/>
              <a:t>used</a:t>
            </a:r>
            <a:r>
              <a:rPr lang="nl-NL" baseline="0" dirty="0" smtClean="0"/>
              <a:t> and later </a:t>
            </a:r>
            <a:r>
              <a:rPr lang="nl-NL" baseline="0" dirty="0" err="1" smtClean="0"/>
              <a:t>new</a:t>
            </a:r>
            <a:r>
              <a:rPr lang="nl-NL" baseline="0" dirty="0" smtClean="0"/>
              <a:t> interfaces </a:t>
            </a:r>
            <a:r>
              <a:rPr lang="nl-NL" baseline="0" dirty="0" err="1" smtClean="0"/>
              <a:t>like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videophone</a:t>
            </a:r>
            <a:r>
              <a:rPr lang="nl-NL" baseline="0" dirty="0" smtClean="0"/>
              <a:t>.</a:t>
            </a:r>
          </a:p>
          <a:p>
            <a:pPr eaLnBrk="1" hangingPunct="1"/>
            <a:r>
              <a:rPr lang="nl-NL" baseline="0" dirty="0" err="1" smtClean="0"/>
              <a:t>Advantage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videophone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always</a:t>
            </a:r>
            <a:r>
              <a:rPr lang="nl-NL" baseline="0" dirty="0" smtClean="0"/>
              <a:t> “</a:t>
            </a:r>
            <a:r>
              <a:rPr lang="nl-NL" baseline="0" dirty="0" err="1" smtClean="0"/>
              <a:t>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line</a:t>
            </a:r>
            <a:r>
              <a:rPr lang="nl-NL" baseline="0" dirty="0" smtClean="0"/>
              <a:t>” . At the moment touch screen </a:t>
            </a:r>
            <a:r>
              <a:rPr lang="nl-NL" baseline="0" dirty="0" err="1" smtClean="0"/>
              <a:t>videophones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available</a:t>
            </a:r>
            <a:r>
              <a:rPr lang="nl-NL" baseline="0" dirty="0" smtClean="0"/>
              <a:t>.</a:t>
            </a:r>
          </a:p>
          <a:p>
            <a:pPr eaLnBrk="1" hangingPunct="1"/>
            <a:endParaRPr lang="nl-NL" dirty="0" smtClean="0"/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BF184-1145-47C0-991F-994F87298FDD}" type="slidenum">
              <a:rPr lang="nl-NL" smtClean="0"/>
              <a:pPr/>
              <a:t>4</a:t>
            </a:fld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Further</a:t>
            </a:r>
            <a:r>
              <a:rPr lang="nl-NL" dirty="0" smtClean="0"/>
              <a:t> </a:t>
            </a:r>
            <a:r>
              <a:rPr lang="nl-NL" dirty="0" err="1" smtClean="0"/>
              <a:t>development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change</a:t>
            </a:r>
            <a:r>
              <a:rPr lang="nl-NL" dirty="0" smtClean="0"/>
              <a:t> the </a:t>
            </a:r>
            <a:r>
              <a:rPr lang="nl-NL" dirty="0" err="1" smtClean="0"/>
              <a:t>way</a:t>
            </a:r>
            <a:r>
              <a:rPr lang="nl-NL" dirty="0" smtClean="0"/>
              <a:t> </a:t>
            </a:r>
            <a:r>
              <a:rPr lang="nl-NL" dirty="0" err="1" smtClean="0"/>
              <a:t>health</a:t>
            </a:r>
            <a:r>
              <a:rPr lang="nl-NL" dirty="0" smtClean="0"/>
              <a:t> care is </a:t>
            </a:r>
            <a:r>
              <a:rPr lang="nl-NL" dirty="0" err="1" smtClean="0"/>
              <a:t>provided</a:t>
            </a:r>
            <a:r>
              <a:rPr lang="nl-NL" dirty="0" smtClean="0"/>
              <a:t> to </a:t>
            </a:r>
            <a:r>
              <a:rPr lang="nl-NL" dirty="0" err="1" smtClean="0"/>
              <a:t>clients</a:t>
            </a:r>
            <a:r>
              <a:rPr lang="nl-NL" dirty="0" smtClean="0"/>
              <a:t> at home. In </a:t>
            </a:r>
            <a:r>
              <a:rPr lang="nl-NL" dirty="0" err="1" smtClean="0"/>
              <a:t>pilots</a:t>
            </a:r>
            <a:r>
              <a:rPr lang="nl-NL" dirty="0" smtClean="0"/>
              <a:t>  </a:t>
            </a:r>
            <a:r>
              <a:rPr lang="nl-NL" dirty="0" err="1" smtClean="0"/>
              <a:t>screen-to-screen</a:t>
            </a:r>
            <a:r>
              <a:rPr lang="nl-NL" dirty="0" smtClean="0"/>
              <a:t> care is </a:t>
            </a:r>
            <a:r>
              <a:rPr lang="nl-NL" dirty="0" err="1" smtClean="0"/>
              <a:t>often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additional</a:t>
            </a:r>
            <a:r>
              <a:rPr lang="nl-NL" dirty="0" smtClean="0"/>
              <a:t> care.</a:t>
            </a:r>
          </a:p>
          <a:p>
            <a:endParaRPr lang="nl-NL" dirty="0" smtClean="0"/>
          </a:p>
          <a:p>
            <a:r>
              <a:rPr lang="nl-NL" dirty="0" err="1" smtClean="0"/>
              <a:t>Safety</a:t>
            </a:r>
            <a:r>
              <a:rPr lang="nl-NL" dirty="0" smtClean="0"/>
              <a:t> 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very</a:t>
            </a:r>
            <a:r>
              <a:rPr lang="nl-NL" baseline="0" dirty="0" smtClean="0"/>
              <a:t> important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clients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When</a:t>
            </a:r>
            <a:r>
              <a:rPr lang="nl-NL" baseline="0" dirty="0" smtClean="0"/>
              <a:t> video contact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relatives</a:t>
            </a:r>
            <a:r>
              <a:rPr lang="nl-NL" baseline="0" dirty="0" smtClean="0"/>
              <a:t> was </a:t>
            </a:r>
            <a:r>
              <a:rPr lang="nl-NL" baseline="0" dirty="0" err="1" smtClean="0"/>
              <a:t>available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clients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said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appriciated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the most!</a:t>
            </a:r>
          </a:p>
          <a:p>
            <a:r>
              <a:rPr lang="nl-NL" baseline="0" dirty="0" smtClean="0"/>
              <a:t>Overall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contributes</a:t>
            </a:r>
            <a:r>
              <a:rPr lang="nl-NL" baseline="0" dirty="0" smtClean="0"/>
              <a:t> to </a:t>
            </a:r>
            <a:r>
              <a:rPr lang="nl-NL" baseline="0" dirty="0" err="1" smtClean="0"/>
              <a:t>QoL</a:t>
            </a:r>
            <a:endParaRPr lang="nl-NL" baseline="0" dirty="0" smtClean="0"/>
          </a:p>
          <a:p>
            <a:r>
              <a:rPr lang="nl-NL" baseline="0" dirty="0" err="1" smtClean="0"/>
              <a:t>Also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was </a:t>
            </a:r>
            <a:r>
              <a:rPr lang="nl-NL" baseline="0" dirty="0" err="1" smtClean="0"/>
              <a:t>reported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informal</a:t>
            </a:r>
            <a:r>
              <a:rPr lang="nl-NL" baseline="0" dirty="0" smtClean="0"/>
              <a:t> care </a:t>
            </a:r>
            <a:r>
              <a:rPr lang="nl-NL" baseline="0" dirty="0" err="1" smtClean="0"/>
              <a:t>givers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like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children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experienced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less</a:t>
            </a:r>
            <a:r>
              <a:rPr lang="nl-NL" baseline="0" dirty="0" smtClean="0"/>
              <a:t> stress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EA9B9-06FA-4282-A82A-94BB342E4F1B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 the last few </a:t>
            </a:r>
            <a:r>
              <a:rPr lang="nl-NL" dirty="0" err="1" smtClean="0"/>
              <a:t>years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health</a:t>
            </a:r>
            <a:r>
              <a:rPr lang="nl-NL" dirty="0" smtClean="0"/>
              <a:t> care settings </a:t>
            </a:r>
            <a:r>
              <a:rPr lang="nl-NL" dirty="0" err="1" smtClean="0"/>
              <a:t>opt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video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conferencing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contacts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clients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In Rotterdam </a:t>
            </a:r>
            <a:r>
              <a:rPr lang="nl-NL" baseline="0" dirty="0" err="1" smtClean="0"/>
              <a:t>new</a:t>
            </a:r>
            <a:r>
              <a:rPr lang="nl-NL" baseline="0" dirty="0" smtClean="0"/>
              <a:t> care </a:t>
            </a:r>
            <a:r>
              <a:rPr lang="nl-NL" baseline="0" dirty="0" err="1" smtClean="0"/>
              <a:t>apartments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were</a:t>
            </a:r>
            <a:r>
              <a:rPr lang="nl-NL" baseline="0" dirty="0" smtClean="0"/>
              <a:t> built to house </a:t>
            </a:r>
            <a:r>
              <a:rPr lang="nl-NL" baseline="0" dirty="0" err="1" smtClean="0"/>
              <a:t>clients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othjerwise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should</a:t>
            </a:r>
            <a:r>
              <a:rPr lang="nl-NL" baseline="0" dirty="0" smtClean="0"/>
              <a:t> have to move to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old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people’s</a:t>
            </a:r>
            <a:r>
              <a:rPr lang="nl-NL" baseline="0" dirty="0" smtClean="0"/>
              <a:t> home to </a:t>
            </a:r>
            <a:r>
              <a:rPr lang="nl-NL" baseline="0" dirty="0" err="1" smtClean="0"/>
              <a:t>receive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needed</a:t>
            </a:r>
            <a:r>
              <a:rPr lang="nl-NL" baseline="0" dirty="0" smtClean="0"/>
              <a:t> care </a:t>
            </a:r>
            <a:r>
              <a:rPr lang="nl-NL" baseline="0" dirty="0" err="1" smtClean="0"/>
              <a:t>or</a:t>
            </a:r>
            <a:r>
              <a:rPr lang="nl-NL" baseline="0" dirty="0" smtClean="0"/>
              <a:t> even to a </a:t>
            </a:r>
            <a:r>
              <a:rPr lang="nl-NL" baseline="0" dirty="0" err="1" smtClean="0"/>
              <a:t>nursing</a:t>
            </a:r>
            <a:r>
              <a:rPr lang="nl-NL" baseline="0" dirty="0" smtClean="0"/>
              <a:t> home. </a:t>
            </a:r>
            <a:r>
              <a:rPr lang="nl-NL" baseline="0" dirty="0" err="1" smtClean="0"/>
              <a:t>Exclusion</a:t>
            </a:r>
            <a:r>
              <a:rPr lang="nl-NL" baseline="0" dirty="0" smtClean="0"/>
              <a:t> criterium is dementia.</a:t>
            </a:r>
          </a:p>
          <a:p>
            <a:r>
              <a:rPr lang="nl-NL" baseline="0" dirty="0" smtClean="0"/>
              <a:t>The </a:t>
            </a:r>
            <a:r>
              <a:rPr lang="nl-NL" baseline="0" dirty="0" err="1" smtClean="0"/>
              <a:t>health</a:t>
            </a:r>
            <a:r>
              <a:rPr lang="nl-NL" baseline="0" dirty="0" smtClean="0"/>
              <a:t> care </a:t>
            </a:r>
            <a:r>
              <a:rPr lang="nl-NL" baseline="0" dirty="0" err="1" smtClean="0"/>
              <a:t>organization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opted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integrated</a:t>
            </a:r>
            <a:r>
              <a:rPr lang="nl-NL" baseline="0" dirty="0" smtClean="0"/>
              <a:t> system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videophone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only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nursing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staff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could</a:t>
            </a:r>
            <a:r>
              <a:rPr lang="nl-NL" baseline="0" dirty="0" smtClean="0"/>
              <a:t> contact the </a:t>
            </a:r>
            <a:r>
              <a:rPr lang="nl-NL" baseline="0" dirty="0" err="1" smtClean="0"/>
              <a:t>residents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means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videophone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but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elderly</a:t>
            </a:r>
            <a:r>
              <a:rPr lang="nl-NL" baseline="0" dirty="0" smtClean="0"/>
              <a:t> care </a:t>
            </a:r>
            <a:r>
              <a:rPr lang="nl-NL" baseline="0" dirty="0" err="1" smtClean="0"/>
              <a:t>physician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who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responsible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the care of the </a:t>
            </a:r>
            <a:r>
              <a:rPr lang="nl-NL" baseline="0" dirty="0" err="1" smtClean="0"/>
              <a:t>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called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nursing</a:t>
            </a:r>
            <a:r>
              <a:rPr lang="nl-NL" baseline="0" dirty="0" smtClean="0"/>
              <a:t> home </a:t>
            </a:r>
            <a:r>
              <a:rPr lang="nl-NL" baseline="0" dirty="0" err="1" smtClean="0"/>
              <a:t>patients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Family and </a:t>
            </a:r>
            <a:r>
              <a:rPr lang="nl-NL" baseline="0" dirty="0" err="1" smtClean="0"/>
              <a:t>friends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</a:t>
            </a:r>
            <a:r>
              <a:rPr lang="nl-NL" baseline="0" dirty="0" smtClean="0"/>
              <a:t> video </a:t>
            </a:r>
            <a:r>
              <a:rPr lang="nl-NL" baseline="0" dirty="0" err="1" smtClean="0"/>
              <a:t>communication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PC and </a:t>
            </a:r>
            <a:r>
              <a:rPr lang="nl-NL" baseline="0" dirty="0" err="1" smtClean="0"/>
              <a:t>webcam</a:t>
            </a:r>
            <a:r>
              <a:rPr lang="nl-NL" baseline="0" dirty="0" smtClean="0"/>
              <a:t>, tablet, etc..</a:t>
            </a:r>
          </a:p>
          <a:p>
            <a:endParaRPr lang="nl-NL" baseline="0" dirty="0" smtClean="0"/>
          </a:p>
          <a:p>
            <a:r>
              <a:rPr lang="nl-NL" baseline="0" dirty="0" smtClean="0"/>
              <a:t>In the IKOP project a </a:t>
            </a:r>
            <a:r>
              <a:rPr lang="nl-NL" baseline="0" dirty="0" err="1" smtClean="0"/>
              <a:t>small</a:t>
            </a:r>
            <a:r>
              <a:rPr lang="nl-NL" baseline="0" dirty="0" smtClean="0"/>
              <a:t> business had a </a:t>
            </a:r>
            <a:r>
              <a:rPr lang="nl-NL" baseline="0" dirty="0" err="1" smtClean="0"/>
              <a:t>client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wanted</a:t>
            </a:r>
            <a:r>
              <a:rPr lang="nl-NL" baseline="0" dirty="0" smtClean="0"/>
              <a:t> to </a:t>
            </a:r>
            <a:r>
              <a:rPr lang="nl-NL" baseline="0" dirty="0" err="1" smtClean="0"/>
              <a:t>know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if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there</a:t>
            </a:r>
            <a:r>
              <a:rPr lang="nl-NL" baseline="0" dirty="0" smtClean="0"/>
              <a:t> was </a:t>
            </a:r>
            <a:r>
              <a:rPr lang="nl-NL" baseline="0" dirty="0" err="1" smtClean="0"/>
              <a:t>evidence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people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ABI </a:t>
            </a:r>
            <a:r>
              <a:rPr lang="nl-NL" baseline="0" dirty="0" err="1" smtClean="0"/>
              <a:t>could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benefit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videoconferencing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health</a:t>
            </a:r>
            <a:r>
              <a:rPr lang="nl-NL" baseline="0" dirty="0" smtClean="0"/>
              <a:t> care </a:t>
            </a:r>
            <a:r>
              <a:rPr lang="nl-NL" baseline="0" dirty="0" err="1" smtClean="0"/>
              <a:t>organization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provided</a:t>
            </a:r>
            <a:r>
              <a:rPr lang="nl-NL" baseline="0" dirty="0" smtClean="0"/>
              <a:t> ambulant care and </a:t>
            </a:r>
            <a:r>
              <a:rPr lang="nl-NL" baseline="0" dirty="0" err="1" smtClean="0"/>
              <a:t>wanted</a:t>
            </a:r>
            <a:r>
              <a:rPr lang="nl-NL" baseline="0" dirty="0" smtClean="0"/>
              <a:t> to </a:t>
            </a:r>
            <a:r>
              <a:rPr lang="nl-NL" baseline="0" dirty="0" err="1" smtClean="0"/>
              <a:t>use</a:t>
            </a:r>
            <a:r>
              <a:rPr lang="nl-NL" baseline="0" dirty="0" smtClean="0"/>
              <a:t> a care </a:t>
            </a:r>
            <a:r>
              <a:rPr lang="nl-NL" baseline="0" dirty="0" err="1" smtClean="0"/>
              <a:t>centre</a:t>
            </a:r>
            <a:r>
              <a:rPr lang="nl-NL" baseline="0" dirty="0" smtClean="0"/>
              <a:t> to </a:t>
            </a:r>
            <a:r>
              <a:rPr lang="nl-NL" baseline="0" dirty="0" err="1" smtClean="0"/>
              <a:t>answer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unscheduled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demand</a:t>
            </a:r>
            <a:r>
              <a:rPr lang="nl-NL" baseline="0" dirty="0" smtClean="0"/>
              <a:t> of care. </a:t>
            </a:r>
            <a:r>
              <a:rPr lang="nl-NL" baseline="0" dirty="0" err="1" smtClean="0"/>
              <a:t>They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wanted</a:t>
            </a:r>
            <a:r>
              <a:rPr lang="nl-NL" baseline="0" dirty="0" smtClean="0"/>
              <a:t> to </a:t>
            </a:r>
            <a:r>
              <a:rPr lang="nl-NL" baseline="0" dirty="0" err="1" smtClean="0"/>
              <a:t>use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videophones</a:t>
            </a:r>
            <a:r>
              <a:rPr lang="nl-NL" baseline="0" dirty="0" smtClean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EA9B9-06FA-4282-A82A-94BB342E4F1B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During</a:t>
            </a:r>
            <a:r>
              <a:rPr lang="nl-NL" baseline="0" dirty="0" smtClean="0"/>
              <a:t> research in Rotterdam we </a:t>
            </a:r>
            <a:r>
              <a:rPr lang="nl-NL" baseline="0" dirty="0" err="1" smtClean="0"/>
              <a:t>tested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seceral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videophones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older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people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EA9B9-06FA-4282-A82A-94BB342E4F1B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The </a:t>
            </a:r>
            <a:r>
              <a:rPr lang="nl-NL" dirty="0" err="1" smtClean="0"/>
              <a:t>newest</a:t>
            </a:r>
            <a:r>
              <a:rPr lang="nl-NL" dirty="0" smtClean="0"/>
              <a:t> </a:t>
            </a:r>
            <a:r>
              <a:rPr lang="nl-NL" dirty="0" err="1" smtClean="0"/>
              <a:t>videophones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a touch screen </a:t>
            </a:r>
            <a:r>
              <a:rPr lang="nl-NL" dirty="0" err="1" smtClean="0"/>
              <a:t>were</a:t>
            </a:r>
            <a:r>
              <a:rPr lang="nl-NL" dirty="0" smtClean="0"/>
              <a:t> more easy to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than</a:t>
            </a:r>
            <a:r>
              <a:rPr lang="nl-NL" dirty="0" smtClean="0"/>
              <a:t> push buttons. </a:t>
            </a:r>
            <a:r>
              <a:rPr lang="nl-NL" dirty="0" err="1" smtClean="0"/>
              <a:t>Beacause</a:t>
            </a:r>
            <a:r>
              <a:rPr lang="nl-NL" dirty="0" smtClean="0"/>
              <a:t> the </a:t>
            </a:r>
            <a:r>
              <a:rPr lang="nl-NL" dirty="0" err="1" smtClean="0"/>
              <a:t>videophones</a:t>
            </a:r>
            <a:r>
              <a:rPr lang="nl-NL" dirty="0" smtClean="0"/>
              <a:t> are </a:t>
            </a:r>
            <a:r>
              <a:rPr lang="nl-NL" dirty="0" err="1" smtClean="0"/>
              <a:t>designed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in the office, </a:t>
            </a:r>
            <a:r>
              <a:rPr lang="nl-NL" dirty="0" err="1" smtClean="0"/>
              <a:t>lots</a:t>
            </a:r>
            <a:r>
              <a:rPr lang="nl-NL" dirty="0" smtClean="0"/>
              <a:t> of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options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available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consequently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trhat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means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lots</a:t>
            </a:r>
            <a:r>
              <a:rPr lang="nl-NL" baseline="0" dirty="0" smtClean="0"/>
              <a:t> of buttons!</a:t>
            </a:r>
          </a:p>
          <a:p>
            <a:r>
              <a:rPr lang="nl-NL" baseline="0" dirty="0" err="1" smtClean="0"/>
              <a:t>Using</a:t>
            </a:r>
            <a:r>
              <a:rPr lang="nl-NL" baseline="0" dirty="0" smtClean="0"/>
              <a:t> the touch screen is easy to </a:t>
            </a:r>
            <a:r>
              <a:rPr lang="nl-NL" baseline="0" dirty="0" err="1" smtClean="0"/>
              <a:t>learn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Remarkable</a:t>
            </a:r>
            <a:r>
              <a:rPr lang="nl-NL" baseline="0" dirty="0" smtClean="0"/>
              <a:t> was the </a:t>
            </a:r>
            <a:r>
              <a:rPr lang="nl-NL" baseline="0" dirty="0" err="1" smtClean="0"/>
              <a:t>wish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a smaller screen </a:t>
            </a:r>
            <a:r>
              <a:rPr lang="nl-NL" baseline="0" dirty="0" err="1" smtClean="0"/>
              <a:t>because</a:t>
            </a:r>
            <a:r>
              <a:rPr lang="nl-NL" baseline="0" dirty="0" smtClean="0"/>
              <a:t> a big screen </a:t>
            </a:r>
            <a:r>
              <a:rPr lang="nl-NL" baseline="0" dirty="0" err="1" smtClean="0"/>
              <a:t>looked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like</a:t>
            </a:r>
            <a:r>
              <a:rPr lang="nl-NL" baseline="0" dirty="0" smtClean="0"/>
              <a:t> a computer. Most </a:t>
            </a:r>
            <a:r>
              <a:rPr lang="nl-NL" baseline="0" dirty="0" err="1" smtClean="0"/>
              <a:t>participants</a:t>
            </a:r>
            <a:r>
              <a:rPr lang="nl-NL" baseline="0" dirty="0" smtClean="0"/>
              <a:t> of the focus </a:t>
            </a:r>
            <a:r>
              <a:rPr lang="nl-NL" baseline="0" dirty="0" err="1" smtClean="0"/>
              <a:t>group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found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intrusive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attractive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living room! </a:t>
            </a:r>
            <a:r>
              <a:rPr lang="nl-NL" baseline="0" dirty="0" err="1" smtClean="0"/>
              <a:t>Perhaps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change</a:t>
            </a:r>
            <a:r>
              <a:rPr lang="nl-NL" baseline="0" dirty="0" smtClean="0"/>
              <a:t> over the </a:t>
            </a:r>
            <a:r>
              <a:rPr lang="nl-NL" baseline="0" dirty="0" err="1" smtClean="0"/>
              <a:t>next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years</a:t>
            </a:r>
            <a:r>
              <a:rPr lang="nl-NL" baseline="0" dirty="0" smtClean="0"/>
              <a:t>.</a:t>
            </a:r>
          </a:p>
          <a:p>
            <a:r>
              <a:rPr lang="nl-NL" baseline="0" dirty="0" err="1" smtClean="0"/>
              <a:t>Ofcourse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quality</a:t>
            </a:r>
            <a:r>
              <a:rPr lang="nl-NL" baseline="0" dirty="0" smtClean="0"/>
              <a:t> of video and sound was </a:t>
            </a:r>
            <a:r>
              <a:rPr lang="nl-NL" baseline="0" dirty="0" err="1" smtClean="0"/>
              <a:t>very</a:t>
            </a:r>
            <a:r>
              <a:rPr lang="nl-NL" baseline="0" dirty="0" smtClean="0"/>
              <a:t> important.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EA9B9-06FA-4282-A82A-94BB342E4F1B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For the target </a:t>
            </a:r>
            <a:r>
              <a:rPr lang="nl-NL" dirty="0" err="1" smtClean="0"/>
              <a:t>group</a:t>
            </a:r>
            <a:r>
              <a:rPr lang="nl-NL" dirty="0" smtClean="0"/>
              <a:t> of </a:t>
            </a:r>
            <a:r>
              <a:rPr lang="nl-NL" dirty="0" err="1" smtClean="0"/>
              <a:t>people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ABI </a:t>
            </a:r>
            <a:r>
              <a:rPr lang="nl-NL" dirty="0" err="1" smtClean="0"/>
              <a:t>students</a:t>
            </a:r>
            <a:r>
              <a:rPr lang="nl-NL" dirty="0" smtClean="0"/>
              <a:t> </a:t>
            </a:r>
            <a:r>
              <a:rPr lang="nl-NL" dirty="0" err="1" smtClean="0"/>
              <a:t>conducted</a:t>
            </a:r>
            <a:r>
              <a:rPr lang="nl-NL" dirty="0" smtClean="0"/>
              <a:t> a </a:t>
            </a:r>
            <a:r>
              <a:rPr lang="nl-NL" dirty="0" err="1" smtClean="0"/>
              <a:t>literature</a:t>
            </a:r>
            <a:r>
              <a:rPr lang="nl-NL" dirty="0" smtClean="0"/>
              <a:t> search.</a:t>
            </a:r>
          </a:p>
          <a:p>
            <a:r>
              <a:rPr lang="nl-NL" dirty="0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conclusion</a:t>
            </a:r>
            <a:r>
              <a:rPr lang="nl-NL" baseline="0" dirty="0" smtClean="0"/>
              <a:t> was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were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promising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results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mostly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based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on</a:t>
            </a:r>
            <a:r>
              <a:rPr lang="nl-NL" baseline="0" dirty="0" smtClean="0"/>
              <a:t> case studies, </a:t>
            </a:r>
            <a:r>
              <a:rPr lang="nl-NL" baseline="0" dirty="0" err="1" smtClean="0"/>
              <a:t>but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solid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evidence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Only</a:t>
            </a:r>
            <a:r>
              <a:rPr lang="nl-NL" baseline="0" dirty="0" smtClean="0"/>
              <a:t> 1 relevant RCT was </a:t>
            </a:r>
            <a:r>
              <a:rPr lang="nl-NL" baseline="0" dirty="0" err="1" smtClean="0"/>
              <a:t>found</a:t>
            </a:r>
            <a:r>
              <a:rPr lang="nl-NL" baseline="0" dirty="0" smtClean="0"/>
              <a:t>.</a:t>
            </a:r>
          </a:p>
          <a:p>
            <a:r>
              <a:rPr lang="nl-NL" baseline="0" dirty="0" err="1" smtClean="0"/>
              <a:t>Nevertheless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health</a:t>
            </a:r>
            <a:r>
              <a:rPr lang="nl-NL" baseline="0" dirty="0" smtClean="0"/>
              <a:t> care provider has </a:t>
            </a:r>
            <a:r>
              <a:rPr lang="nl-NL" baseline="0" dirty="0" err="1" smtClean="0"/>
              <a:t>decided</a:t>
            </a:r>
            <a:r>
              <a:rPr lang="nl-NL" baseline="0" dirty="0" smtClean="0"/>
              <a:t> to start a </a:t>
            </a:r>
            <a:r>
              <a:rPr lang="nl-NL" baseline="0" dirty="0" err="1" smtClean="0"/>
              <a:t>pilot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based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on</a:t>
            </a:r>
            <a:r>
              <a:rPr lang="nl-NL" baseline="0" dirty="0" smtClean="0"/>
              <a:t> the business case </a:t>
            </a:r>
            <a:r>
              <a:rPr lang="nl-NL" baseline="0" dirty="0" err="1" smtClean="0"/>
              <a:t>written</a:t>
            </a:r>
            <a:r>
              <a:rPr lang="nl-NL" baseline="0" dirty="0" smtClean="0"/>
              <a:t> 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the SMB.</a:t>
            </a:r>
          </a:p>
          <a:p>
            <a:r>
              <a:rPr lang="nl-NL" baseline="0" dirty="0" smtClean="0"/>
              <a:t>Of </a:t>
            </a:r>
            <a:r>
              <a:rPr lang="nl-NL" baseline="0" dirty="0" err="1" smtClean="0"/>
              <a:t>course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they</a:t>
            </a:r>
            <a:r>
              <a:rPr lang="nl-NL" baseline="0" dirty="0" smtClean="0"/>
              <a:t> want to </a:t>
            </a:r>
            <a:r>
              <a:rPr lang="nl-NL" baseline="0" dirty="0" err="1" smtClean="0"/>
              <a:t>compare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use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videoconferencing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face to face </a:t>
            </a:r>
            <a:r>
              <a:rPr lang="nl-NL" baseline="0" dirty="0" err="1" smtClean="0"/>
              <a:t>visits</a:t>
            </a:r>
            <a:r>
              <a:rPr lang="nl-NL" baseline="0" dirty="0" smtClean="0"/>
              <a:t>, and </a:t>
            </a:r>
            <a:r>
              <a:rPr lang="nl-NL" baseline="0" dirty="0" err="1" smtClean="0"/>
              <a:t>they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very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interested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influence</a:t>
            </a:r>
            <a:r>
              <a:rPr lang="nl-NL" baseline="0" dirty="0" smtClean="0"/>
              <a:t> the job </a:t>
            </a:r>
            <a:r>
              <a:rPr lang="nl-NL" baseline="0" dirty="0" err="1" smtClean="0"/>
              <a:t>satisfaction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professionals.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EA9B9-06FA-4282-A82A-94BB342E4F1B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Within</a:t>
            </a:r>
            <a:r>
              <a:rPr lang="nl-NL" dirty="0" smtClean="0"/>
              <a:t> </a:t>
            </a:r>
            <a:r>
              <a:rPr lang="nl-NL" dirty="0" err="1" smtClean="0"/>
              <a:t>iKOP</a:t>
            </a:r>
            <a:r>
              <a:rPr lang="nl-NL" dirty="0" smtClean="0"/>
              <a:t> the </a:t>
            </a:r>
            <a:r>
              <a:rPr lang="nl-NL" dirty="0" err="1" smtClean="0"/>
              <a:t>first</a:t>
            </a:r>
            <a:r>
              <a:rPr lang="nl-NL" dirty="0" smtClean="0"/>
              <a:t> </a:t>
            </a:r>
            <a:r>
              <a:rPr lang="nl-NL" dirty="0" err="1" smtClean="0"/>
              <a:t>survey</a:t>
            </a:r>
            <a:r>
              <a:rPr lang="nl-NL" dirty="0" smtClean="0"/>
              <a:t> has been </a:t>
            </a:r>
            <a:r>
              <a:rPr lang="nl-NL" dirty="0" err="1" smtClean="0"/>
              <a:t>executed</a:t>
            </a:r>
            <a:r>
              <a:rPr lang="nl-NL" dirty="0" smtClean="0"/>
              <a:t> and the </a:t>
            </a:r>
            <a:r>
              <a:rPr lang="nl-NL" dirty="0" err="1" smtClean="0"/>
              <a:t>preliminary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r>
              <a:rPr lang="nl-NL" dirty="0" smtClean="0"/>
              <a:t> are </a:t>
            </a:r>
            <a:r>
              <a:rPr lang="nl-NL" dirty="0" err="1" smtClean="0"/>
              <a:t>currently</a:t>
            </a:r>
            <a:r>
              <a:rPr lang="nl-NL" dirty="0" smtClean="0"/>
              <a:t> </a:t>
            </a:r>
            <a:r>
              <a:rPr lang="nl-NL" dirty="0" err="1" smtClean="0"/>
              <a:t>discussed</a:t>
            </a:r>
            <a:r>
              <a:rPr lang="nl-NL" dirty="0" smtClean="0"/>
              <a:t>, 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is a </a:t>
            </a:r>
            <a:r>
              <a:rPr lang="nl-NL" dirty="0" err="1" smtClean="0"/>
              <a:t>sneak</a:t>
            </a:r>
            <a:r>
              <a:rPr lang="nl-NL" dirty="0" smtClean="0"/>
              <a:t> preview!</a:t>
            </a:r>
          </a:p>
          <a:p>
            <a:r>
              <a:rPr lang="nl-NL" dirty="0" err="1" smtClean="0"/>
              <a:t>Quantitative</a:t>
            </a:r>
            <a:r>
              <a:rPr lang="nl-NL" dirty="0" smtClean="0"/>
              <a:t> </a:t>
            </a:r>
            <a:r>
              <a:rPr lang="nl-NL" dirty="0" err="1" smtClean="0"/>
              <a:t>mrthod</a:t>
            </a:r>
            <a:r>
              <a:rPr lang="nl-NL" dirty="0" smtClean="0"/>
              <a:t>: </a:t>
            </a:r>
            <a:r>
              <a:rPr lang="nl-NL" dirty="0" err="1" smtClean="0"/>
              <a:t>validated</a:t>
            </a:r>
            <a:r>
              <a:rPr lang="nl-NL" dirty="0" smtClean="0"/>
              <a:t> </a:t>
            </a:r>
            <a:r>
              <a:rPr lang="nl-NL" dirty="0" err="1" smtClean="0"/>
              <a:t>questionaires</a:t>
            </a:r>
            <a:r>
              <a:rPr lang="nl-NL" dirty="0" smtClean="0"/>
              <a:t> </a:t>
            </a:r>
            <a:r>
              <a:rPr lang="nl-NL" dirty="0" err="1" smtClean="0"/>
              <a:t>were</a:t>
            </a:r>
            <a:r>
              <a:rPr lang="nl-NL" dirty="0" smtClean="0"/>
              <a:t> 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added</a:t>
            </a:r>
            <a:r>
              <a:rPr lang="nl-NL" dirty="0" smtClean="0"/>
              <a:t> statements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connection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technology</a:t>
            </a:r>
            <a:r>
              <a:rPr lang="nl-NL" dirty="0" smtClean="0"/>
              <a:t>.</a:t>
            </a:r>
          </a:p>
          <a:p>
            <a:r>
              <a:rPr lang="nl-NL" dirty="0" smtClean="0"/>
              <a:t>The job </a:t>
            </a:r>
            <a:r>
              <a:rPr lang="nl-NL" dirty="0" err="1" smtClean="0"/>
              <a:t>satsisfaction</a:t>
            </a:r>
            <a:r>
              <a:rPr lang="nl-NL" dirty="0" smtClean="0"/>
              <a:t> of the </a:t>
            </a:r>
            <a:r>
              <a:rPr lang="nl-NL" dirty="0" err="1" smtClean="0"/>
              <a:t>respondents</a:t>
            </a:r>
            <a:r>
              <a:rPr lang="nl-NL" dirty="0" smtClean="0"/>
              <a:t> was </a:t>
            </a:r>
            <a:r>
              <a:rPr lang="nl-NL" dirty="0" err="1" smtClean="0"/>
              <a:t>higeher</a:t>
            </a:r>
            <a:r>
              <a:rPr lang="nl-NL" dirty="0" smtClean="0"/>
              <a:t> </a:t>
            </a:r>
            <a:r>
              <a:rPr lang="nl-NL" dirty="0" err="1" smtClean="0"/>
              <a:t>than</a:t>
            </a:r>
            <a:r>
              <a:rPr lang="nl-NL" dirty="0" smtClean="0"/>
              <a:t> the </a:t>
            </a:r>
            <a:r>
              <a:rPr lang="nl-NL" dirty="0" err="1" smtClean="0"/>
              <a:t>national</a:t>
            </a:r>
            <a:r>
              <a:rPr lang="nl-NL" dirty="0" smtClean="0"/>
              <a:t> average. </a:t>
            </a:r>
            <a:r>
              <a:rPr lang="nl-NL" dirty="0" err="1" smtClean="0"/>
              <a:t>Proeffesionals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who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included</a:t>
            </a:r>
            <a:r>
              <a:rPr lang="nl-NL" baseline="0" dirty="0" smtClean="0"/>
              <a:t> in the </a:t>
            </a:r>
            <a:r>
              <a:rPr lang="nl-NL" baseline="0" dirty="0" err="1" smtClean="0"/>
              <a:t>pilot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were</a:t>
            </a:r>
            <a:r>
              <a:rPr lang="nl-NL" baseline="0" dirty="0" smtClean="0"/>
              <a:t> more </a:t>
            </a:r>
            <a:r>
              <a:rPr lang="nl-NL" baseline="0" dirty="0" err="1" smtClean="0"/>
              <a:t>positive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promotion </a:t>
            </a:r>
            <a:r>
              <a:rPr lang="nl-NL" baseline="0" dirty="0" err="1" smtClean="0"/>
              <a:t>prospects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There</a:t>
            </a:r>
            <a:r>
              <a:rPr lang="nl-NL" baseline="0" dirty="0" smtClean="0"/>
              <a:t> was </a:t>
            </a:r>
            <a:r>
              <a:rPr lang="nl-NL" baseline="0" dirty="0" err="1" smtClean="0"/>
              <a:t>no</a:t>
            </a:r>
            <a:r>
              <a:rPr lang="nl-NL" baseline="0" dirty="0" smtClean="0"/>
              <a:t> significant </a:t>
            </a:r>
            <a:r>
              <a:rPr lang="nl-NL" baseline="0" dirty="0" err="1" smtClean="0"/>
              <a:t>difference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but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nevertheless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difference</a:t>
            </a:r>
            <a:r>
              <a:rPr lang="nl-NL" baseline="0" dirty="0" smtClean="0"/>
              <a:t> in the </a:t>
            </a:r>
            <a:r>
              <a:rPr lang="nl-NL" baseline="0" dirty="0" err="1" smtClean="0"/>
              <a:t>valuing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operational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autonomy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the professionals in the </a:t>
            </a:r>
            <a:r>
              <a:rPr lang="nl-NL" baseline="0" dirty="0" err="1" smtClean="0"/>
              <a:t>pilot</a:t>
            </a:r>
            <a:r>
              <a:rPr lang="nl-NL" baseline="0" dirty="0" smtClean="0"/>
              <a:t>. These </a:t>
            </a:r>
            <a:r>
              <a:rPr lang="nl-NL" baseline="0" dirty="0" err="1" smtClean="0"/>
              <a:t>professuonals</a:t>
            </a:r>
            <a:r>
              <a:rPr lang="nl-NL" baseline="0" dirty="0" smtClean="0"/>
              <a:t> have a </a:t>
            </a:r>
            <a:r>
              <a:rPr lang="nl-NL" baseline="0" dirty="0" err="1" smtClean="0"/>
              <a:t>positive</a:t>
            </a:r>
            <a:r>
              <a:rPr lang="nl-NL" baseline="0" dirty="0" smtClean="0"/>
              <a:t> attitude </a:t>
            </a:r>
            <a:r>
              <a:rPr lang="nl-NL" baseline="0" dirty="0" err="1" smtClean="0"/>
              <a:t>towards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use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thechnology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aslo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expect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clients</a:t>
            </a:r>
            <a:r>
              <a:rPr lang="nl-NL" baseline="0" dirty="0" smtClean="0"/>
              <a:t> to benefit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videoconferencing</a:t>
            </a:r>
            <a:r>
              <a:rPr lang="nl-NL" baseline="0" dirty="0" smtClean="0"/>
              <a:t>.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The job </a:t>
            </a:r>
            <a:r>
              <a:rPr lang="nl-NL" dirty="0" err="1" smtClean="0"/>
              <a:t>satisfaction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EA9B9-06FA-4282-A82A-94BB342E4F1B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CE1D4-E055-4D44-98A8-24A3C0B3A563}" type="datetime1">
              <a:rPr lang="nl-NL"/>
              <a:pPr>
                <a:defRPr/>
              </a:pPr>
              <a:t>25-5-2012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457A2-5E44-427B-8EDD-AA298FFDB7D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8A22-6847-4BFA-941B-7A6DEEA586FE}" type="datetime1">
              <a:rPr lang="nl-NL"/>
              <a:pPr>
                <a:defRPr/>
              </a:pPr>
              <a:t>25-5-2012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CF02F-80FC-47EB-9832-AD968E1A564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33C7-0D9E-4A9A-AB44-6A3F56A2A881}" type="datetime1">
              <a:rPr lang="nl-NL"/>
              <a:pPr>
                <a:defRPr/>
              </a:pPr>
              <a:t>25-5-2012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78333-2A7B-4447-9F37-12B3BA01A9D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9D340-AFF3-482D-8C55-D922E1B529F2}" type="datetime1">
              <a:rPr lang="nl-NL"/>
              <a:pPr>
                <a:defRPr/>
              </a:pPr>
              <a:t>25-5-2012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A1398-4183-4230-B889-E827688BB2E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91FB4-095A-4887-BADF-DF02A95E79A2}" type="datetime1">
              <a:rPr lang="nl-NL"/>
              <a:pPr>
                <a:defRPr/>
              </a:pPr>
              <a:t>25-5-2012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DDCCB-6514-4CFC-ABEB-B35B4B2105E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62729-E281-40BB-AA07-C0832B29B1EF}" type="datetime1">
              <a:rPr lang="nl-NL"/>
              <a:pPr>
                <a:defRPr/>
              </a:pPr>
              <a:t>25-5-2012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F25F-2881-4181-85D7-21FC13FF75C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80E1-B520-46C5-A81B-E2C54909DF1D}" type="datetime1">
              <a:rPr lang="nl-NL"/>
              <a:pPr>
                <a:defRPr/>
              </a:pPr>
              <a:t>25-5-2012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C775-2049-4136-B074-E596A7E9A88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7FBB-6DF9-4EDB-B9BB-E0235D34F5FC}" type="datetime1">
              <a:rPr lang="nl-NL"/>
              <a:pPr>
                <a:defRPr/>
              </a:pPr>
              <a:t>25-5-2012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CE83F-7A1C-4E12-AA33-D7ED192E80F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F3898-49BE-4C67-A458-4433B63ED125}" type="datetime1">
              <a:rPr lang="nl-NL"/>
              <a:pPr>
                <a:defRPr/>
              </a:pPr>
              <a:t>25-5-2012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7CC8D-068A-4C10-8FA9-9116C9C5E1D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ABAD8-EAA8-444D-A5BC-266776DB0FB3}" type="datetime1">
              <a:rPr lang="nl-NL"/>
              <a:pPr>
                <a:defRPr/>
              </a:pPr>
              <a:t>25-5-2012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E1347-1648-4BB8-B215-5627BB1D89D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003CF-807C-4703-A45D-26B35B9FCC3D}" type="datetime1">
              <a:rPr lang="nl-NL"/>
              <a:pPr>
                <a:defRPr/>
              </a:pPr>
              <a:t>25-5-2012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CCA00-6650-463B-942D-E33E22CA874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3D1C465-8CD9-4C70-A221-1A1D8EDB1445}" type="datetime1">
              <a:rPr lang="nl-NL"/>
              <a:pPr>
                <a:defRPr/>
              </a:pPr>
              <a:t>25-5-2012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1C8438A-7DE0-4E79-A9BD-20F19862B0B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-128"/>
          <a:cs typeface="Geneva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 descr="ppt zorginnovatie U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 txBox="1">
            <a:spLocks noChangeArrowheads="1"/>
          </p:cNvSpPr>
          <p:nvPr/>
        </p:nvSpPr>
        <p:spPr bwMode="auto">
          <a:xfrm>
            <a:off x="685800" y="1143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en-US" sz="4000" b="1" dirty="0" smtClean="0">
              <a:latin typeface="Verdana" pitchFamily="34" charset="0"/>
            </a:endParaRPr>
          </a:p>
          <a:p>
            <a:pPr algn="ctr" defTabSz="914400"/>
            <a:r>
              <a:rPr lang="en-US" sz="4000" b="1" dirty="0" smtClean="0">
                <a:latin typeface="Verdana" pitchFamily="34" charset="0"/>
              </a:rPr>
              <a:t>Videoconference as a tool in </a:t>
            </a:r>
            <a:r>
              <a:rPr lang="en-US" sz="4000" b="1" dirty="0" err="1" smtClean="0">
                <a:latin typeface="Verdana" pitchFamily="34" charset="0"/>
              </a:rPr>
              <a:t>telehealth</a:t>
            </a:r>
            <a:r>
              <a:rPr lang="en-US" sz="4000" b="1" dirty="0" smtClean="0">
                <a:latin typeface="Verdana" pitchFamily="34" charset="0"/>
              </a:rPr>
              <a:t> for the elderly</a:t>
            </a:r>
            <a:endParaRPr lang="en-US" sz="4000" b="1" dirty="0">
              <a:latin typeface="Verdana" pitchFamily="34" charset="0"/>
            </a:endParaRPr>
          </a:p>
        </p:txBody>
      </p:sp>
      <p:sp>
        <p:nvSpPr>
          <p:cNvPr id="2052" name="Rectangle 3"/>
          <p:cNvSpPr txBox="1">
            <a:spLocks noChangeArrowheads="1"/>
          </p:cNvSpPr>
          <p:nvPr/>
        </p:nvSpPr>
        <p:spPr bwMode="auto">
          <a:xfrm>
            <a:off x="352425" y="2286000"/>
            <a:ext cx="84582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/>
            <a:endParaRPr lang="en-US" sz="3200" b="1" dirty="0"/>
          </a:p>
          <a:p>
            <a:pPr marL="342900" indent="-342900" defTabSz="914400"/>
            <a:endParaRPr lang="en-US" sz="3200" b="1" dirty="0"/>
          </a:p>
          <a:p>
            <a:pPr marL="342900" indent="-342900" defTabSz="914400"/>
            <a:endParaRPr lang="en-US" dirty="0"/>
          </a:p>
          <a:p>
            <a:pPr marL="342900" indent="-342900" defTabSz="914400"/>
            <a:endParaRPr lang="en-US" dirty="0"/>
          </a:p>
          <a:p>
            <a:pPr marL="342900" indent="-342900" algn="ctr" defTabSz="914400"/>
            <a:endParaRPr lang="en-US" dirty="0"/>
          </a:p>
          <a:p>
            <a:pPr marL="342900" indent="-342900" algn="ctr" defTabSz="914400"/>
            <a:r>
              <a:rPr lang="en-US" b="1" dirty="0" smtClean="0">
                <a:solidFill>
                  <a:srgbClr val="898989"/>
                </a:solidFill>
              </a:rPr>
              <a:t>Yvonne </a:t>
            </a:r>
            <a:r>
              <a:rPr lang="en-US" b="1" dirty="0" err="1" smtClean="0">
                <a:solidFill>
                  <a:srgbClr val="898989"/>
                </a:solidFill>
              </a:rPr>
              <a:t>Schikhof</a:t>
            </a:r>
            <a:endParaRPr lang="en-US" b="1" dirty="0" smtClean="0">
              <a:solidFill>
                <a:srgbClr val="898989"/>
              </a:solidFill>
            </a:endParaRPr>
          </a:p>
          <a:p>
            <a:pPr marL="342900" indent="-342900" algn="ctr" defTabSz="914400"/>
            <a:r>
              <a:rPr lang="en-US" b="1" dirty="0" smtClean="0">
                <a:solidFill>
                  <a:srgbClr val="898989"/>
                </a:solidFill>
              </a:rPr>
              <a:t>Rotterdam University of Applied Sciences</a:t>
            </a:r>
            <a:endParaRPr lang="en-US" b="1" dirty="0">
              <a:solidFill>
                <a:srgbClr val="898989"/>
              </a:solidFill>
            </a:endParaRPr>
          </a:p>
          <a:p>
            <a:pPr marL="342900" indent="-342900" algn="ctr" defTabSz="914400"/>
            <a:r>
              <a:rPr lang="en-US" b="1" dirty="0" smtClean="0">
                <a:solidFill>
                  <a:srgbClr val="898989"/>
                </a:solidFill>
              </a:rPr>
              <a:t>Centre of Expertise Innovation in Care</a:t>
            </a:r>
          </a:p>
          <a:p>
            <a:pPr marL="342900" indent="-342900" algn="ctr" defTabSz="914400"/>
            <a:endParaRPr lang="en-US" b="1" dirty="0">
              <a:solidFill>
                <a:srgbClr val="898989"/>
              </a:solidFill>
            </a:endParaRPr>
          </a:p>
          <a:p>
            <a:pPr marL="342900" indent="-342900" algn="ctr" defTabSz="914400"/>
            <a:r>
              <a:rPr lang="en-US" b="1" dirty="0">
                <a:solidFill>
                  <a:srgbClr val="898989"/>
                </a:solidFill>
              </a:rPr>
              <a:t>Research on Integrated Care for Older </a:t>
            </a:r>
            <a:r>
              <a:rPr lang="en-US" b="1" dirty="0" smtClean="0">
                <a:solidFill>
                  <a:srgbClr val="898989"/>
                </a:solidFill>
              </a:rPr>
              <a:t>Persons</a:t>
            </a:r>
          </a:p>
          <a:p>
            <a:pPr marL="342900" indent="-342900" algn="ctr" defTabSz="914400"/>
            <a:r>
              <a:rPr lang="en-US" b="1" dirty="0" smtClean="0">
                <a:solidFill>
                  <a:srgbClr val="898989"/>
                </a:solidFill>
              </a:rPr>
              <a:t>Technology for Care</a:t>
            </a:r>
            <a:endParaRPr lang="en-US" b="1" dirty="0">
              <a:solidFill>
                <a:srgbClr val="898989"/>
              </a:solidFill>
            </a:endParaRPr>
          </a:p>
          <a:p>
            <a:pPr marL="342900" indent="-342900" algn="ctr" defTabSz="914400"/>
            <a:endParaRPr lang="en-US" b="1" dirty="0">
              <a:solidFill>
                <a:srgbClr val="898989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298575" y="5713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Afbeelding 6" descr="ppt zorginnovatie UK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685800" y="1143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4000" b="1" dirty="0" smtClean="0"/>
              <a:t>First survey professionals before pilot</a:t>
            </a:r>
            <a:endParaRPr lang="en-US" sz="4000" b="1" dirty="0"/>
          </a:p>
        </p:txBody>
      </p:sp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352425" y="2286000"/>
            <a:ext cx="84582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/>
            <a:r>
              <a:rPr lang="en-GB" sz="2400" dirty="0" smtClean="0"/>
              <a:t>Job satisfaction and technology:</a:t>
            </a:r>
            <a:endParaRPr lang="en-GB" sz="2400" dirty="0"/>
          </a:p>
          <a:p>
            <a:pPr marL="342900" indent="-342900" defTabSz="914400"/>
            <a:endParaRPr lang="en-GB" sz="2400" dirty="0"/>
          </a:p>
          <a:p>
            <a:pPr marL="342900" indent="-342900" defTabSz="914400">
              <a:buFontTx/>
              <a:buChar char="•"/>
            </a:pPr>
            <a:r>
              <a:rPr lang="en-GB" sz="2400" dirty="0" smtClean="0"/>
              <a:t>Job satisfaction higher than average before pilot </a:t>
            </a:r>
            <a:endParaRPr lang="en-GB" sz="2400" dirty="0"/>
          </a:p>
          <a:p>
            <a:pPr marL="342900" indent="-342900" defTabSz="914400">
              <a:buFontTx/>
              <a:buChar char="•"/>
            </a:pPr>
            <a:endParaRPr lang="nl-NL" sz="2400" dirty="0"/>
          </a:p>
          <a:p>
            <a:pPr marL="342900" indent="-342900" defTabSz="914400">
              <a:buFontTx/>
              <a:buChar char="•"/>
            </a:pPr>
            <a:r>
              <a:rPr lang="en-GB" sz="2400" dirty="0" smtClean="0"/>
              <a:t>Positive about promotion prospects</a:t>
            </a:r>
          </a:p>
          <a:p>
            <a:pPr marL="342900" indent="-342900" defTabSz="914400">
              <a:buFontTx/>
              <a:buChar char="•"/>
            </a:pPr>
            <a:endParaRPr lang="en-GB" sz="2400" dirty="0"/>
          </a:p>
          <a:p>
            <a:pPr marL="342900" indent="-342900" defTabSz="914400">
              <a:buFontTx/>
              <a:buChar char="•"/>
            </a:pPr>
            <a:r>
              <a:rPr lang="en-GB" sz="2400" dirty="0" smtClean="0"/>
              <a:t>Operational autonomy is an important factor?</a:t>
            </a:r>
            <a:endParaRPr lang="en-GB" sz="2400" dirty="0"/>
          </a:p>
          <a:p>
            <a:pPr marL="342900" indent="-342900" defTabSz="914400">
              <a:buFontTx/>
              <a:buChar char="•"/>
            </a:pPr>
            <a:endParaRPr lang="nl-NL" sz="2400" dirty="0"/>
          </a:p>
          <a:p>
            <a:pPr marL="342900" indent="-342900" defTabSz="914400">
              <a:buFontTx/>
              <a:buChar char="•"/>
            </a:pPr>
            <a:r>
              <a:rPr lang="en-GB" sz="2400" dirty="0" smtClean="0"/>
              <a:t>Propositions about videoconferencing with clients: </a:t>
            </a:r>
          </a:p>
          <a:p>
            <a:pPr marL="342900" indent="-342900" defTabSz="914400"/>
            <a:r>
              <a:rPr lang="en-GB" sz="2400" dirty="0"/>
              <a:t>	</a:t>
            </a:r>
            <a:r>
              <a:rPr lang="en-GB" sz="2400" dirty="0" smtClean="0"/>
              <a:t>positive attitude</a:t>
            </a:r>
            <a:endParaRPr lang="nl-NL" sz="2400" dirty="0"/>
          </a:p>
          <a:p>
            <a:pPr marL="342900" indent="-342900" defTabSz="914400"/>
            <a:endParaRPr lang="en-US" sz="2400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98575" y="5713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/>
            <a:endParaRPr lang="nl-NL" smtClean="0">
              <a:ea typeface="Geneva" pitchFamily="-109" charset="-128"/>
            </a:endParaRPr>
          </a:p>
        </p:txBody>
      </p:sp>
      <p:pic>
        <p:nvPicPr>
          <p:cNvPr id="13315" name="Picture 3" descr="rollator_thui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138113"/>
            <a:ext cx="9324975" cy="711200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Afbeelding 6" descr="ppt zorginnovatie UK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685800" y="1143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4000" b="1" dirty="0" smtClean="0"/>
              <a:t>First experience </a:t>
            </a:r>
          </a:p>
          <a:p>
            <a:pPr algn="ctr" defTabSz="914400"/>
            <a:r>
              <a:rPr lang="en-US" sz="4000" b="1" dirty="0" smtClean="0"/>
              <a:t>Elderly Care Physician</a:t>
            </a:r>
            <a:endParaRPr lang="en-US" sz="4000" b="1" dirty="0"/>
          </a:p>
        </p:txBody>
      </p:sp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352425" y="2286000"/>
            <a:ext cx="84582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/>
            <a:r>
              <a:rPr lang="en-GB" sz="2400" dirty="0" smtClean="0"/>
              <a:t>Contact with patients in apartment complex by videophone:</a:t>
            </a:r>
            <a:endParaRPr lang="en-GB" sz="2400" dirty="0"/>
          </a:p>
          <a:p>
            <a:pPr marL="342900" indent="-342900" defTabSz="914400"/>
            <a:endParaRPr lang="en-GB" sz="2400" dirty="0"/>
          </a:p>
          <a:p>
            <a:pPr marL="342900" indent="-342900" defTabSz="914400">
              <a:buFontTx/>
              <a:buChar char="•"/>
            </a:pPr>
            <a:r>
              <a:rPr lang="en-GB" sz="2400" dirty="0" smtClean="0"/>
              <a:t>Pleasurable contact, timesaving</a:t>
            </a:r>
            <a:endParaRPr lang="en-GB" sz="2400" dirty="0"/>
          </a:p>
          <a:p>
            <a:pPr marL="342900" indent="-342900" defTabSz="914400">
              <a:buFontTx/>
              <a:buChar char="•"/>
            </a:pPr>
            <a:endParaRPr lang="nl-NL" sz="2400" dirty="0"/>
          </a:p>
          <a:p>
            <a:pPr marL="342900" indent="-342900" defTabSz="914400">
              <a:buFontTx/>
              <a:buChar char="•"/>
            </a:pPr>
            <a:r>
              <a:rPr lang="en-GB" sz="2400" dirty="0" smtClean="0"/>
              <a:t>More feedback than by phone: emotion visible </a:t>
            </a:r>
            <a:endParaRPr lang="en-GB" sz="2400" dirty="0"/>
          </a:p>
          <a:p>
            <a:pPr marL="342900" indent="-342900" defTabSz="914400">
              <a:buFontTx/>
              <a:buChar char="•"/>
            </a:pPr>
            <a:endParaRPr lang="nl-NL" sz="2400" dirty="0"/>
          </a:p>
          <a:p>
            <a:pPr marL="342900" indent="-342900" defTabSz="914400">
              <a:buFontTx/>
              <a:buChar char="•"/>
            </a:pPr>
            <a:r>
              <a:rPr lang="nl-NL" sz="2400" dirty="0" err="1" smtClean="0"/>
              <a:t>Conversation</a:t>
            </a:r>
            <a:r>
              <a:rPr lang="nl-NL" sz="2400" dirty="0" smtClean="0"/>
              <a:t> </a:t>
            </a:r>
            <a:r>
              <a:rPr lang="nl-NL" sz="2400" dirty="0" err="1" smtClean="0"/>
              <a:t>with</a:t>
            </a:r>
            <a:r>
              <a:rPr lang="nl-NL" sz="2400" dirty="0" smtClean="0"/>
              <a:t> </a:t>
            </a:r>
            <a:r>
              <a:rPr lang="nl-NL" sz="2400" dirty="0" err="1" smtClean="0"/>
              <a:t>patient</a:t>
            </a:r>
            <a:r>
              <a:rPr lang="nl-NL" sz="2400" dirty="0" smtClean="0"/>
              <a:t> </a:t>
            </a:r>
            <a:r>
              <a:rPr lang="nl-NL" sz="2400" dirty="0" err="1" smtClean="0"/>
              <a:t>or</a:t>
            </a:r>
            <a:r>
              <a:rPr lang="nl-NL" sz="2400" dirty="0" smtClean="0"/>
              <a:t> partner : </a:t>
            </a:r>
            <a:r>
              <a:rPr lang="nl-NL" sz="2400" dirty="0" err="1" smtClean="0"/>
              <a:t>videophone</a:t>
            </a:r>
            <a:r>
              <a:rPr lang="nl-NL" sz="2400" dirty="0" smtClean="0"/>
              <a:t> </a:t>
            </a:r>
            <a:r>
              <a:rPr lang="nl-NL" sz="2400" dirty="0" err="1" smtClean="0"/>
              <a:t>first</a:t>
            </a:r>
            <a:r>
              <a:rPr lang="nl-NL" sz="2400" dirty="0" smtClean="0"/>
              <a:t> </a:t>
            </a:r>
            <a:r>
              <a:rPr lang="nl-NL" sz="2400" dirty="0" err="1" smtClean="0"/>
              <a:t>choice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contact</a:t>
            </a:r>
          </a:p>
          <a:p>
            <a:pPr marL="342900" indent="-342900" defTabSz="914400">
              <a:buFontTx/>
              <a:buChar char="•"/>
            </a:pPr>
            <a:r>
              <a:rPr lang="nl-NL" sz="2400" dirty="0" err="1" smtClean="0"/>
              <a:t>Answering</a:t>
            </a:r>
            <a:r>
              <a:rPr lang="nl-NL" sz="2400" dirty="0" smtClean="0"/>
              <a:t> </a:t>
            </a:r>
            <a:r>
              <a:rPr lang="nl-NL" sz="2400" dirty="0" err="1" smtClean="0"/>
              <a:t>questions</a:t>
            </a:r>
            <a:r>
              <a:rPr lang="nl-NL" sz="2400" dirty="0" smtClean="0"/>
              <a:t> / </a:t>
            </a:r>
            <a:r>
              <a:rPr lang="nl-NL" sz="2400" dirty="0" err="1" smtClean="0"/>
              <a:t>reporting</a:t>
            </a:r>
            <a:r>
              <a:rPr lang="nl-NL" sz="2400" dirty="0" smtClean="0"/>
              <a:t> </a:t>
            </a:r>
            <a:r>
              <a:rPr lang="nl-NL" sz="2400" dirty="0" err="1" smtClean="0"/>
              <a:t>results</a:t>
            </a:r>
            <a:endParaRPr lang="nl-NL" sz="2400" dirty="0"/>
          </a:p>
          <a:p>
            <a:pPr marL="342900" indent="-342900" defTabSz="914400"/>
            <a:endParaRPr lang="en-US" sz="2400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98575" y="5713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/>
            <a:endParaRPr lang="nl-NL" smtClean="0">
              <a:ea typeface="Geneva" pitchFamily="-109" charset="-128"/>
            </a:endParaRPr>
          </a:p>
        </p:txBody>
      </p:sp>
      <p:pic>
        <p:nvPicPr>
          <p:cNvPr id="15363" name="Picture 3" descr="nieuwe zorgpro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350"/>
            <a:ext cx="9144000" cy="6851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fbeelding 6" descr="ppt zorginnovatie UK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0" y="10001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4000" b="1" dirty="0" smtClean="0">
                <a:latin typeface="Verdana" pitchFamily="34" charset="0"/>
              </a:rPr>
              <a:t>First experiences care professionals</a:t>
            </a:r>
            <a:endParaRPr lang="en-US" sz="4000" b="1" dirty="0">
              <a:latin typeface="Verdana" pitchFamily="34" charset="0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352425" y="2132013"/>
            <a:ext cx="84582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buFontTx/>
              <a:buChar char="•"/>
            </a:pPr>
            <a:endParaRPr lang="nl-NL" sz="2400" dirty="0" smtClean="0"/>
          </a:p>
          <a:p>
            <a:pPr marL="342900" indent="-342900" defTabSz="914400">
              <a:buFontTx/>
              <a:buChar char="•"/>
            </a:pPr>
            <a:r>
              <a:rPr lang="nl-NL" sz="2400" dirty="0" err="1" smtClean="0"/>
              <a:t>Videophone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evening</a:t>
            </a:r>
            <a:r>
              <a:rPr lang="nl-NL" sz="2400" dirty="0" smtClean="0"/>
              <a:t> </a:t>
            </a:r>
            <a:r>
              <a:rPr lang="nl-NL" sz="2400" dirty="0" err="1" smtClean="0"/>
              <a:t>rounds</a:t>
            </a:r>
            <a:endParaRPr lang="nl-NL" sz="2400" dirty="0"/>
          </a:p>
          <a:p>
            <a:pPr marL="342900" indent="-342900" defTabSz="914400">
              <a:buFontTx/>
              <a:buChar char="•"/>
            </a:pPr>
            <a:r>
              <a:rPr lang="en-GB" sz="2400" dirty="0" smtClean="0"/>
              <a:t>Difficult to stop habits like “visiting resident because I am on the same floor” </a:t>
            </a:r>
            <a:endParaRPr lang="en-GB" sz="2400" dirty="0"/>
          </a:p>
          <a:p>
            <a:pPr marL="342900" indent="-342900" defTabSz="914400">
              <a:buFontTx/>
              <a:buChar char="•"/>
            </a:pPr>
            <a:r>
              <a:rPr lang="en-GB" sz="2400" dirty="0" smtClean="0"/>
              <a:t>Some residents prefer contact by videophone: less intrusive than visit</a:t>
            </a:r>
          </a:p>
          <a:p>
            <a:pPr marL="342900" indent="-342900" defTabSz="914400">
              <a:buFontTx/>
              <a:buChar char="•"/>
            </a:pPr>
            <a:r>
              <a:rPr lang="en-GB" sz="2400" dirty="0" smtClean="0"/>
              <a:t>Some residents contact staff by using their alarm instead of videophone: quick response</a:t>
            </a:r>
          </a:p>
          <a:p>
            <a:pPr marL="342900" indent="-342900" defTabSz="914400"/>
            <a:r>
              <a:rPr lang="en-GB" sz="2400" dirty="0"/>
              <a:t>	</a:t>
            </a:r>
          </a:p>
          <a:p>
            <a:pPr marL="342900" indent="-342900" defTabSz="914400"/>
            <a:endParaRPr lang="nl-NL" sz="2400" dirty="0"/>
          </a:p>
          <a:p>
            <a:pPr marL="342900" indent="-342900" defTabSz="914400">
              <a:buFontTx/>
              <a:buChar char="•"/>
            </a:pPr>
            <a:endParaRPr lang="en-GB" dirty="0"/>
          </a:p>
          <a:p>
            <a:pPr marL="342900" indent="-342900" defTabSz="914400">
              <a:buFontTx/>
              <a:buChar char="•"/>
            </a:pPr>
            <a:endParaRPr lang="nl-NL" sz="2400" dirty="0"/>
          </a:p>
          <a:p>
            <a:pPr marL="342900" indent="-342900" defTabSz="914400"/>
            <a:endParaRPr lang="en-US" sz="2400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298575" y="5713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fbeelding 6" descr="ppt zorginnovatie UK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0" y="10001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4000" b="1" dirty="0" smtClean="0">
                <a:latin typeface="Verdana" pitchFamily="34" charset="0"/>
              </a:rPr>
              <a:t>Residents in care apartments</a:t>
            </a:r>
            <a:endParaRPr lang="en-US" sz="4000" b="1" dirty="0">
              <a:latin typeface="Verdana" pitchFamily="34" charset="0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352425" y="2132013"/>
            <a:ext cx="84582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buFontTx/>
              <a:buChar char="•"/>
            </a:pPr>
            <a:endParaRPr lang="nl-NL" sz="2400" dirty="0" smtClean="0"/>
          </a:p>
          <a:p>
            <a:pPr marL="342900" indent="-342900" defTabSz="914400"/>
            <a:r>
              <a:rPr lang="nl-NL" sz="2400" dirty="0" smtClean="0"/>
              <a:t>First </a:t>
            </a:r>
            <a:r>
              <a:rPr lang="nl-NL" sz="2400" dirty="0" err="1" smtClean="0"/>
              <a:t>results</a:t>
            </a:r>
            <a:endParaRPr lang="nl-NL" sz="2400" dirty="0" smtClean="0"/>
          </a:p>
          <a:p>
            <a:pPr marL="342900" indent="-342900" defTabSz="914400">
              <a:buFontTx/>
              <a:buChar char="•"/>
            </a:pPr>
            <a:r>
              <a:rPr lang="en-GB" sz="2400" dirty="0" smtClean="0"/>
              <a:t>“Younger” residents (&lt;70 y.) make good use of the videophone and also call each other</a:t>
            </a:r>
          </a:p>
          <a:p>
            <a:pPr marL="342900" indent="-342900" defTabSz="914400">
              <a:buFontTx/>
              <a:buChar char="•"/>
            </a:pPr>
            <a:r>
              <a:rPr lang="en-GB" sz="2400" dirty="0" smtClean="0"/>
              <a:t>Many residents understand the basics of the videophone, like opening the door, contacting and answering staff  </a:t>
            </a:r>
            <a:endParaRPr lang="en-GB" sz="2400" dirty="0"/>
          </a:p>
          <a:p>
            <a:pPr marL="342900" indent="-342900" defTabSz="914400">
              <a:buFontTx/>
              <a:buChar char="•"/>
            </a:pPr>
            <a:r>
              <a:rPr lang="en-GB" sz="2400" dirty="0" smtClean="0"/>
              <a:t>Residents who need much instruction how to use the videophone, often haven’t used a mobile phone</a:t>
            </a:r>
          </a:p>
          <a:p>
            <a:pPr marL="342900" indent="-342900" defTabSz="914400">
              <a:buFontTx/>
              <a:buChar char="•"/>
            </a:pPr>
            <a:endParaRPr lang="en-GB" sz="2400" dirty="0" smtClean="0"/>
          </a:p>
          <a:p>
            <a:pPr marL="342900" indent="-342900" defTabSz="914400">
              <a:buFontTx/>
              <a:buChar char="•"/>
            </a:pPr>
            <a:r>
              <a:rPr lang="en-GB" sz="2400" dirty="0" smtClean="0"/>
              <a:t>Inclusion criteria for care apartments are very important</a:t>
            </a:r>
            <a:endParaRPr lang="en-GB" sz="2400" dirty="0"/>
          </a:p>
          <a:p>
            <a:pPr marL="342900" indent="-342900" defTabSz="914400">
              <a:buFontTx/>
              <a:buChar char="•"/>
            </a:pPr>
            <a:r>
              <a:rPr lang="en-GB" sz="2400" dirty="0" smtClean="0"/>
              <a:t>Self ability is needed and needs stimulation!</a:t>
            </a:r>
          </a:p>
          <a:p>
            <a:pPr marL="342900" indent="-342900" defTabSz="914400"/>
            <a:r>
              <a:rPr lang="en-GB" sz="2400" dirty="0"/>
              <a:t>	</a:t>
            </a:r>
          </a:p>
          <a:p>
            <a:pPr marL="342900" indent="-342900" defTabSz="914400"/>
            <a:endParaRPr lang="nl-NL" sz="2400" dirty="0"/>
          </a:p>
          <a:p>
            <a:pPr marL="342900" indent="-342900" defTabSz="914400">
              <a:buFontTx/>
              <a:buChar char="•"/>
            </a:pPr>
            <a:endParaRPr lang="en-GB" dirty="0"/>
          </a:p>
          <a:p>
            <a:pPr marL="342900" indent="-342900" defTabSz="914400">
              <a:buFontTx/>
              <a:buChar char="•"/>
            </a:pPr>
            <a:endParaRPr lang="nl-NL" sz="2400" dirty="0"/>
          </a:p>
          <a:p>
            <a:pPr marL="342900" indent="-342900" defTabSz="914400"/>
            <a:endParaRPr lang="en-US" sz="2400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298575" y="5713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fbeelding 6" descr="ppt zorginnovatie UK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0" y="10001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4000" b="1">
                <a:latin typeface="Verdana" pitchFamily="34" charset="0"/>
              </a:rPr>
              <a:t>Conclusions</a:t>
            </a: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352425" y="2132013"/>
            <a:ext cx="84582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buFontTx/>
              <a:buChar char="•"/>
            </a:pPr>
            <a:r>
              <a:rPr lang="en-GB" sz="2400" dirty="0" err="1" smtClean="0"/>
              <a:t>Telehealth</a:t>
            </a:r>
            <a:r>
              <a:rPr lang="en-GB" sz="2400" dirty="0" smtClean="0"/>
              <a:t>, using videoconferencing, is promising for an ageing target group, but still a challenge </a:t>
            </a:r>
          </a:p>
          <a:p>
            <a:pPr marL="342900" indent="-342900" defTabSz="914400">
              <a:buFontTx/>
              <a:buChar char="•"/>
            </a:pPr>
            <a:r>
              <a:rPr lang="en-GB" sz="2400" dirty="0" smtClean="0"/>
              <a:t>Challenges for health care providers, the ageing and researchers</a:t>
            </a:r>
            <a:endParaRPr lang="en-GB" sz="2400" dirty="0"/>
          </a:p>
          <a:p>
            <a:pPr marL="342900" indent="-342900" defTabSz="914400">
              <a:buFontTx/>
              <a:buChar char="•"/>
            </a:pPr>
            <a:r>
              <a:rPr lang="nl-NL" sz="2400" dirty="0" smtClean="0"/>
              <a:t>We </a:t>
            </a:r>
            <a:r>
              <a:rPr lang="nl-NL" sz="2400" dirty="0" err="1" smtClean="0"/>
              <a:t>can</a:t>
            </a:r>
            <a:r>
              <a:rPr lang="nl-NL" sz="2400" dirty="0" smtClean="0"/>
              <a:t> </a:t>
            </a:r>
            <a:r>
              <a:rPr lang="nl-NL" sz="2400" dirty="0" err="1" smtClean="0"/>
              <a:t>learn</a:t>
            </a:r>
            <a:r>
              <a:rPr lang="nl-NL" sz="2400" dirty="0" smtClean="0"/>
              <a:t> </a:t>
            </a:r>
            <a:r>
              <a:rPr lang="nl-NL" sz="2400" dirty="0" err="1" smtClean="0"/>
              <a:t>from</a:t>
            </a:r>
            <a:r>
              <a:rPr lang="nl-NL" sz="2400" dirty="0" smtClean="0"/>
              <a:t> </a:t>
            </a:r>
            <a:r>
              <a:rPr lang="nl-NL" sz="2400" dirty="0" err="1" smtClean="0"/>
              <a:t>pilots</a:t>
            </a:r>
            <a:r>
              <a:rPr lang="nl-NL" sz="2400" dirty="0" smtClean="0"/>
              <a:t> </a:t>
            </a:r>
            <a:r>
              <a:rPr lang="nl-NL" sz="2400" dirty="0" err="1" smtClean="0"/>
              <a:t>but</a:t>
            </a:r>
            <a:r>
              <a:rPr lang="nl-NL" sz="2400" dirty="0" smtClean="0"/>
              <a:t> we </a:t>
            </a:r>
            <a:r>
              <a:rPr lang="nl-NL" sz="2400" dirty="0" err="1" smtClean="0"/>
              <a:t>need</a:t>
            </a:r>
            <a:r>
              <a:rPr lang="nl-NL" sz="2400" dirty="0" smtClean="0"/>
              <a:t> more research data and </a:t>
            </a:r>
            <a:r>
              <a:rPr lang="nl-NL" sz="2400" dirty="0" err="1" smtClean="0"/>
              <a:t>dissemination</a:t>
            </a:r>
            <a:r>
              <a:rPr lang="nl-NL" sz="2400" dirty="0" smtClean="0"/>
              <a:t> (international)</a:t>
            </a:r>
          </a:p>
          <a:p>
            <a:pPr marL="342900" indent="-342900" defTabSz="914400">
              <a:buFontTx/>
              <a:buChar char="•"/>
            </a:pPr>
            <a:r>
              <a:rPr lang="nl-NL" sz="2400" dirty="0" smtClean="0"/>
              <a:t>We have to focus </a:t>
            </a:r>
            <a:r>
              <a:rPr lang="nl-NL" sz="2400" dirty="0" err="1" smtClean="0"/>
              <a:t>on</a:t>
            </a:r>
            <a:r>
              <a:rPr lang="nl-NL" sz="2400" dirty="0" smtClean="0"/>
              <a:t> all end </a:t>
            </a:r>
            <a:r>
              <a:rPr lang="nl-NL" sz="2400" dirty="0" err="1" smtClean="0"/>
              <a:t>users</a:t>
            </a:r>
            <a:r>
              <a:rPr lang="nl-NL" sz="2400" dirty="0" smtClean="0"/>
              <a:t>: </a:t>
            </a:r>
            <a:r>
              <a:rPr lang="nl-NL" sz="2400" dirty="0" err="1" smtClean="0"/>
              <a:t>both</a:t>
            </a:r>
            <a:r>
              <a:rPr lang="nl-NL" sz="2400" dirty="0" smtClean="0"/>
              <a:t> </a:t>
            </a:r>
            <a:r>
              <a:rPr lang="nl-NL" sz="2400" dirty="0" err="1" smtClean="0"/>
              <a:t>older</a:t>
            </a:r>
            <a:r>
              <a:rPr lang="nl-NL" sz="2400" dirty="0" smtClean="0"/>
              <a:t> </a:t>
            </a:r>
            <a:r>
              <a:rPr lang="nl-NL" sz="2400" dirty="0" err="1" smtClean="0"/>
              <a:t>people</a:t>
            </a:r>
            <a:r>
              <a:rPr lang="nl-NL" sz="2400" dirty="0" smtClean="0"/>
              <a:t> and </a:t>
            </a:r>
            <a:r>
              <a:rPr lang="nl-NL" sz="2400" dirty="0" err="1" smtClean="0"/>
              <a:t>health</a:t>
            </a:r>
            <a:r>
              <a:rPr lang="nl-NL" sz="2400" dirty="0" smtClean="0"/>
              <a:t> care professionals</a:t>
            </a:r>
          </a:p>
          <a:p>
            <a:pPr marL="342900" indent="-342900" defTabSz="914400">
              <a:buFontTx/>
              <a:buChar char="•"/>
            </a:pPr>
            <a:r>
              <a:rPr lang="nl-NL" sz="2400" dirty="0" smtClean="0"/>
              <a:t>We have to </a:t>
            </a:r>
            <a:r>
              <a:rPr lang="nl-NL" sz="2400" dirty="0" err="1" smtClean="0"/>
              <a:t>share</a:t>
            </a:r>
            <a:r>
              <a:rPr lang="nl-NL" sz="2400" dirty="0" smtClean="0"/>
              <a:t> </a:t>
            </a:r>
            <a:r>
              <a:rPr lang="nl-NL" sz="2400" dirty="0" err="1" smtClean="0"/>
              <a:t>experiences</a:t>
            </a:r>
            <a:r>
              <a:rPr lang="nl-NL" sz="2400" dirty="0" smtClean="0"/>
              <a:t> </a:t>
            </a:r>
            <a:r>
              <a:rPr lang="nl-NL" sz="2400" dirty="0" err="1" smtClean="0"/>
              <a:t>with</a:t>
            </a:r>
            <a:r>
              <a:rPr lang="nl-NL" sz="2400" dirty="0" smtClean="0"/>
              <a:t> </a:t>
            </a:r>
            <a:r>
              <a:rPr lang="nl-NL" sz="2400" dirty="0" err="1" smtClean="0"/>
              <a:t>health</a:t>
            </a:r>
            <a:r>
              <a:rPr lang="nl-NL" sz="2400" dirty="0" smtClean="0"/>
              <a:t> care professionals and </a:t>
            </a:r>
            <a:r>
              <a:rPr lang="nl-NL" sz="2400" dirty="0" err="1" smtClean="0"/>
              <a:t>SMB’s</a:t>
            </a:r>
            <a:endParaRPr lang="nl-NL" sz="2400" dirty="0" smtClean="0"/>
          </a:p>
          <a:p>
            <a:pPr marL="342900" indent="-342900" defTabSz="914400">
              <a:buFontTx/>
              <a:buChar char="•"/>
            </a:pPr>
            <a:r>
              <a:rPr lang="en-GB" sz="2400" dirty="0" smtClean="0"/>
              <a:t>Concerning the interfaces: there is no “one size fits all” </a:t>
            </a:r>
          </a:p>
          <a:p>
            <a:pPr marL="342900" indent="-342900" defTabSz="914400"/>
            <a:endParaRPr lang="nl-NL" sz="2400" dirty="0"/>
          </a:p>
          <a:p>
            <a:pPr marL="342900" indent="-342900" defTabSz="914400"/>
            <a:endParaRPr lang="nl-NL" sz="2400" dirty="0"/>
          </a:p>
          <a:p>
            <a:pPr marL="342900" indent="-342900" defTabSz="914400"/>
            <a:endParaRPr lang="nl-NL" sz="2400" dirty="0"/>
          </a:p>
          <a:p>
            <a:pPr marL="342900" indent="-342900" defTabSz="914400">
              <a:buFontTx/>
              <a:buChar char="•"/>
            </a:pPr>
            <a:endParaRPr lang="en-GB" dirty="0"/>
          </a:p>
          <a:p>
            <a:pPr marL="342900" indent="-342900" defTabSz="914400">
              <a:buFontTx/>
              <a:buChar char="•"/>
            </a:pPr>
            <a:endParaRPr lang="nl-NL" sz="2400" dirty="0"/>
          </a:p>
          <a:p>
            <a:pPr marL="342900" indent="-342900" defTabSz="914400"/>
            <a:endParaRPr lang="en-US" sz="2400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298575" y="5713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6" descr="ppt zorginnovatie UK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685800" y="1143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4000" b="1">
                <a:latin typeface="Verdana" pitchFamily="34" charset="0"/>
              </a:rPr>
              <a:t>Choose your Care!</a:t>
            </a:r>
          </a:p>
        </p:txBody>
      </p:sp>
      <p:sp>
        <p:nvSpPr>
          <p:cNvPr id="3076" name="Rectangle 3"/>
          <p:cNvSpPr txBox="1">
            <a:spLocks noChangeArrowheads="1"/>
          </p:cNvSpPr>
          <p:nvPr/>
        </p:nvSpPr>
        <p:spPr bwMode="auto">
          <a:xfrm>
            <a:off x="352425" y="2286000"/>
            <a:ext cx="84582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/>
            <a:endParaRPr lang="en-US" sz="3200" b="1"/>
          </a:p>
          <a:p>
            <a:pPr marL="342900" indent="-342900" defTabSz="914400"/>
            <a:endParaRPr lang="en-US" sz="3200" b="1"/>
          </a:p>
          <a:p>
            <a:pPr marL="342900" indent="-342900" defTabSz="914400"/>
            <a:r>
              <a:rPr lang="en-US" sz="3200" b="1"/>
              <a:t>seniors in charge in homes for the elderly</a:t>
            </a:r>
            <a:r>
              <a:rPr lang="en-US"/>
              <a:t> </a:t>
            </a:r>
          </a:p>
          <a:p>
            <a:pPr marL="342900" indent="-342900" defTabSz="914400"/>
            <a:endParaRPr lang="en-US"/>
          </a:p>
          <a:p>
            <a:pPr marL="342900" indent="-342900" defTabSz="914400"/>
            <a:endParaRPr lang="en-US"/>
          </a:p>
          <a:p>
            <a:pPr marL="342900" indent="-342900" defTabSz="914400"/>
            <a:endParaRPr lang="en-US"/>
          </a:p>
          <a:p>
            <a:pPr marL="342900" indent="-342900" defTabSz="914400"/>
            <a:endParaRPr lang="en-US"/>
          </a:p>
          <a:p>
            <a:pPr marL="342900" indent="-342900" defTabSz="914400"/>
            <a:endParaRPr lang="en-US"/>
          </a:p>
          <a:p>
            <a:pPr marL="342900" indent="-342900" algn="ctr" defTabSz="914400"/>
            <a:endParaRPr lang="en-US"/>
          </a:p>
          <a:p>
            <a:pPr marL="342900" indent="-342900" algn="ctr" defTabSz="914400"/>
            <a:r>
              <a:rPr lang="en-US" b="1">
                <a:solidFill>
                  <a:srgbClr val="898989"/>
                </a:solidFill>
              </a:rPr>
              <a:t>Marleen Goumans, PhD &amp; Evelyn Finnema, PhD, RN</a:t>
            </a:r>
          </a:p>
          <a:p>
            <a:pPr marL="342900" indent="-342900" algn="ctr" defTabSz="914400"/>
            <a:r>
              <a:rPr lang="en-US" b="1">
                <a:solidFill>
                  <a:srgbClr val="898989"/>
                </a:solidFill>
              </a:rPr>
              <a:t>Research on Integrated Care for Older Persons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98575" y="5713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nl-NL"/>
          </a:p>
        </p:txBody>
      </p:sp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650" y="5895975"/>
            <a:ext cx="7969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stockxpertbidge spelers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163638"/>
            <a:ext cx="9324975" cy="8016876"/>
          </a:xfrm>
          <a:prstGeom prst="rect">
            <a:avLst/>
          </a:prstGeom>
          <a:noFill/>
          <a:ln w="9525">
            <a:pattFill prst="pct25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3080" name="Text Box 12"/>
          <p:cNvSpPr txBox="1">
            <a:spLocks noChangeArrowheads="1"/>
          </p:cNvSpPr>
          <p:nvPr/>
        </p:nvSpPr>
        <p:spPr bwMode="auto">
          <a:xfrm rot="-843698">
            <a:off x="892175" y="276225"/>
            <a:ext cx="541813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nl-NL" sz="6600">
                <a:solidFill>
                  <a:srgbClr val="FF3399"/>
                </a:solidFill>
              </a:rPr>
              <a:t>Welcome !</a:t>
            </a:r>
          </a:p>
          <a:p>
            <a:pPr defTabSz="914400"/>
            <a:endParaRPr lang="nl-NL" sz="660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6" descr="ppt zorginnovatie UK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271463" y="676275"/>
            <a:ext cx="8643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r>
              <a:rPr lang="en-US" sz="3600" b="1"/>
              <a:t>Centre of Expertise Innovation in Care</a:t>
            </a:r>
          </a:p>
        </p:txBody>
      </p:sp>
      <p:sp>
        <p:nvSpPr>
          <p:cNvPr id="4100" name="Rectangle 3"/>
          <p:cNvSpPr txBox="1">
            <a:spLocks noChangeArrowheads="1"/>
          </p:cNvSpPr>
          <p:nvPr/>
        </p:nvSpPr>
        <p:spPr bwMode="auto">
          <a:xfrm>
            <a:off x="271463" y="1819275"/>
            <a:ext cx="84582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buFontTx/>
              <a:buChar char="•"/>
            </a:pPr>
            <a:r>
              <a:rPr lang="en-US" sz="2400" dirty="0"/>
              <a:t>One of the 6 </a:t>
            </a:r>
            <a:r>
              <a:rPr lang="en-US" sz="2400" dirty="0" err="1"/>
              <a:t>Centres</a:t>
            </a:r>
            <a:r>
              <a:rPr lang="en-US" sz="2400" dirty="0"/>
              <a:t> of Expertise of the Institute of Research and </a:t>
            </a:r>
            <a:r>
              <a:rPr lang="en-US" sz="2400" dirty="0" smtClean="0"/>
              <a:t>Innovation at </a:t>
            </a:r>
            <a:r>
              <a:rPr lang="en-US" sz="2400" dirty="0"/>
              <a:t>R</a:t>
            </a:r>
            <a:r>
              <a:rPr lang="en-US" sz="2400" dirty="0" smtClean="0"/>
              <a:t>otterdam University</a:t>
            </a:r>
            <a:endParaRPr lang="en-US" sz="2400" dirty="0"/>
          </a:p>
          <a:p>
            <a:pPr marL="342900" indent="-342900" defTabSz="914400">
              <a:buFontTx/>
              <a:buChar char="•"/>
            </a:pPr>
            <a:r>
              <a:rPr lang="en-US" sz="2400" dirty="0"/>
              <a:t>Closely related to the institute of Health Care studies:</a:t>
            </a:r>
          </a:p>
          <a:p>
            <a:pPr marL="342900" indent="-342900" defTabSz="914400"/>
            <a:r>
              <a:rPr lang="en-US" sz="2400" dirty="0"/>
              <a:t>	nursing students and allied health professional 	 	  	students (</a:t>
            </a:r>
            <a:r>
              <a:rPr lang="nl-NL" sz="2400" dirty="0"/>
              <a:t>2575</a:t>
            </a:r>
            <a:r>
              <a:rPr lang="en-US" sz="2400" dirty="0"/>
              <a:t>) and educators (</a:t>
            </a:r>
            <a:r>
              <a:rPr lang="nl-NL" sz="2400" dirty="0"/>
              <a:t>190</a:t>
            </a:r>
            <a:r>
              <a:rPr lang="en-US" sz="2400" dirty="0"/>
              <a:t>);</a:t>
            </a:r>
          </a:p>
          <a:p>
            <a:pPr marL="342900" indent="-342900" defTabSz="914400">
              <a:buFontTx/>
              <a:buChar char="•"/>
            </a:pPr>
            <a:r>
              <a:rPr lang="en-US" sz="2400" dirty="0" smtClean="0"/>
              <a:t>Researchers / lecturers </a:t>
            </a:r>
            <a:r>
              <a:rPr lang="en-US" sz="2400" dirty="0"/>
              <a:t>(50) and professors (7);</a:t>
            </a:r>
          </a:p>
          <a:p>
            <a:pPr marL="342900" indent="-342900" defTabSz="914400">
              <a:buFontTx/>
              <a:buChar char="•"/>
            </a:pPr>
            <a:r>
              <a:rPr lang="en-US" sz="2400" dirty="0"/>
              <a:t>One strategic research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;</a:t>
            </a:r>
          </a:p>
          <a:p>
            <a:pPr marL="342900" indent="-342900" defTabSz="914400">
              <a:buFontTx/>
              <a:buChar char="•"/>
            </a:pPr>
            <a:r>
              <a:rPr lang="en-US" sz="2400" dirty="0" smtClean="0"/>
              <a:t>Diversity </a:t>
            </a:r>
            <a:r>
              <a:rPr lang="en-US" sz="2400" dirty="0"/>
              <a:t>in research projects</a:t>
            </a:r>
            <a:r>
              <a:rPr lang="en-US" sz="2400" dirty="0" smtClean="0"/>
              <a:t>;</a:t>
            </a:r>
          </a:p>
          <a:p>
            <a:pPr marL="342900" indent="-342900" defTabSz="914400">
              <a:buFontTx/>
              <a:buChar char="•"/>
            </a:pPr>
            <a:r>
              <a:rPr lang="en-US" sz="2400" dirty="0" smtClean="0"/>
              <a:t>Technology for Care; Integrated Care </a:t>
            </a:r>
            <a:r>
              <a:rPr lang="en-US" sz="2400" dirty="0"/>
              <a:t>	</a:t>
            </a:r>
            <a:r>
              <a:rPr lang="en-US" sz="2400" dirty="0" smtClean="0"/>
              <a:t>for the Elderly; Evidence Based Care Nursing; Participation and                       </a:t>
            </a:r>
          </a:p>
          <a:p>
            <a:pPr marL="342900" indent="-342900" defTabSz="914400"/>
            <a:r>
              <a:rPr lang="en-US" sz="2400" dirty="0"/>
              <a:t>	</a:t>
            </a:r>
            <a:r>
              <a:rPr lang="en-US" sz="2400" dirty="0" err="1" smtClean="0"/>
              <a:t>Selfmanagement</a:t>
            </a:r>
            <a:r>
              <a:rPr lang="en-US" sz="2400" dirty="0" smtClean="0"/>
              <a:t>;</a:t>
            </a:r>
          </a:p>
          <a:p>
            <a:pPr marL="342900" indent="-342900" defTabSz="914400"/>
            <a:r>
              <a:rPr lang="en-US" sz="2400" dirty="0" smtClean="0"/>
              <a:t>Partnership in </a:t>
            </a:r>
            <a:r>
              <a:rPr lang="en-US" sz="2400" dirty="0" err="1" smtClean="0"/>
              <a:t>iKOP</a:t>
            </a:r>
            <a:r>
              <a:rPr lang="en-US" sz="2400" dirty="0" smtClean="0"/>
              <a:t> and other projects</a:t>
            </a:r>
          </a:p>
          <a:p>
            <a:pPr marL="342900" indent="-342900" defTabSz="914400"/>
            <a:endParaRPr lang="en-US" sz="2400" dirty="0" smtClean="0"/>
          </a:p>
          <a:p>
            <a:pPr marL="342900" indent="-342900" defTabSz="914400"/>
            <a:endParaRPr lang="en-US" sz="2400" dirty="0"/>
          </a:p>
          <a:p>
            <a:pPr marL="342900" indent="-342900" defTabSz="914400"/>
            <a:r>
              <a:rPr lang="en-US" sz="2400" dirty="0" smtClean="0"/>
              <a:t> </a:t>
            </a:r>
            <a:endParaRPr lang="en-US" sz="2400" dirty="0"/>
          </a:p>
          <a:p>
            <a:pPr marL="342900" indent="-342900" defTabSz="914400"/>
            <a:r>
              <a:rPr lang="en-US" sz="2400" dirty="0"/>
              <a:t> </a:t>
            </a:r>
          </a:p>
          <a:p>
            <a:pPr marL="342900" indent="-342900" defTabSz="914400"/>
            <a:endParaRPr lang="en-US" sz="2400" b="1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298575" y="5713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nl-NL"/>
          </a:p>
        </p:txBody>
      </p:sp>
      <p:pic>
        <p:nvPicPr>
          <p:cNvPr id="8" name="Afbeelding 7" descr="http://www.deresen.nl/portfolio2/images/logo_hu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5649912"/>
            <a:ext cx="10668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6" descr="ppt zorginnovatie UK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271463" y="676275"/>
            <a:ext cx="8643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r>
              <a:rPr lang="en-US" sz="3600" b="1" dirty="0" smtClean="0"/>
              <a:t>Screen-to-screen care in the Netherlands</a:t>
            </a:r>
            <a:endParaRPr lang="en-US" sz="3600" b="1" dirty="0"/>
          </a:p>
        </p:txBody>
      </p:sp>
      <p:sp>
        <p:nvSpPr>
          <p:cNvPr id="4100" name="Rectangle 3"/>
          <p:cNvSpPr txBox="1">
            <a:spLocks noChangeArrowheads="1"/>
          </p:cNvSpPr>
          <p:nvPr/>
        </p:nvSpPr>
        <p:spPr bwMode="auto">
          <a:xfrm>
            <a:off x="271463" y="1819275"/>
            <a:ext cx="84582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buFontTx/>
              <a:buChar char="•"/>
            </a:pPr>
            <a:r>
              <a:rPr lang="en-US" sz="2400" dirty="0" smtClean="0"/>
              <a:t>In home care </a:t>
            </a:r>
          </a:p>
          <a:p>
            <a:pPr marL="342900" indent="-342900" defTabSz="914400">
              <a:buFontTx/>
              <a:buChar char="•"/>
            </a:pPr>
            <a:r>
              <a:rPr lang="en-US" sz="2400" dirty="0" smtClean="0"/>
              <a:t>By means of set-top box, camera and television screen with remote control </a:t>
            </a:r>
          </a:p>
          <a:p>
            <a:pPr marL="342900" indent="-342900" defTabSz="914400"/>
            <a:endParaRPr lang="en-US" sz="2400" dirty="0" smtClean="0"/>
          </a:p>
          <a:p>
            <a:pPr marL="342900" indent="-342900" defTabSz="914400"/>
            <a:endParaRPr lang="en-US" sz="2400" dirty="0" smtClean="0"/>
          </a:p>
          <a:p>
            <a:pPr marL="342900" indent="-342900" defTabSz="914400">
              <a:buFontTx/>
              <a:buChar char="•"/>
            </a:pPr>
            <a:endParaRPr lang="en-US" sz="2400" dirty="0" smtClean="0"/>
          </a:p>
          <a:p>
            <a:pPr marL="342900" indent="-342900" defTabSz="914400">
              <a:buFontTx/>
              <a:buChar char="•"/>
            </a:pPr>
            <a:endParaRPr lang="en-US" sz="2400" dirty="0" smtClean="0"/>
          </a:p>
          <a:p>
            <a:pPr marL="342900" indent="-342900" defTabSz="914400">
              <a:buFontTx/>
              <a:buChar char="•"/>
            </a:pPr>
            <a:endParaRPr lang="en-US" sz="2400" dirty="0" smtClean="0"/>
          </a:p>
          <a:p>
            <a:pPr marL="342900" indent="-342900" defTabSz="914400">
              <a:buFontTx/>
              <a:buChar char="•"/>
            </a:pPr>
            <a:r>
              <a:rPr lang="en-US" sz="2400" dirty="0" smtClean="0"/>
              <a:t>Later also by means of videophone</a:t>
            </a:r>
          </a:p>
          <a:p>
            <a:pPr marL="342900" indent="-342900" defTabSz="914400">
              <a:buFontTx/>
              <a:buChar char="•"/>
            </a:pPr>
            <a:r>
              <a:rPr lang="en-US" sz="2400" dirty="0" smtClean="0"/>
              <a:t>First projects evaluated in Qualitative Monitor reports (2005; 2006; 2008) by </a:t>
            </a:r>
            <a:r>
              <a:rPr lang="en-US" sz="2400" dirty="0" err="1" smtClean="0"/>
              <a:t>ActiZ</a:t>
            </a:r>
            <a:endParaRPr lang="en-US" sz="2400" dirty="0" smtClean="0"/>
          </a:p>
          <a:p>
            <a:pPr marL="342900" indent="-342900" defTabSz="914400">
              <a:buFontTx/>
              <a:buChar char="•"/>
            </a:pPr>
            <a:r>
              <a:rPr lang="en-US" sz="2400" dirty="0" smtClean="0"/>
              <a:t>Quantitative Monitor reports by NIVEL (last: 2009)</a:t>
            </a:r>
          </a:p>
          <a:p>
            <a:pPr marL="342900" indent="-342900" defTabSz="914400">
              <a:buFontTx/>
              <a:buChar char="•"/>
            </a:pPr>
            <a:r>
              <a:rPr lang="en-US" sz="2400" dirty="0" smtClean="0"/>
              <a:t>2009: total of 765 clients in home care</a:t>
            </a:r>
          </a:p>
          <a:p>
            <a:pPr marL="342900" indent="-342900" defTabSz="914400"/>
            <a:r>
              <a:rPr lang="en-US" sz="2400" dirty="0"/>
              <a:t>	</a:t>
            </a:r>
            <a:endParaRPr lang="en-US" sz="2400" dirty="0" smtClean="0"/>
          </a:p>
          <a:p>
            <a:pPr marL="342900" indent="-342900" defTabSz="914400"/>
            <a:endParaRPr lang="en-US" sz="2400" dirty="0" smtClean="0"/>
          </a:p>
          <a:p>
            <a:pPr marL="342900" indent="-342900" defTabSz="914400"/>
            <a:endParaRPr lang="en-US" sz="2400" dirty="0"/>
          </a:p>
          <a:p>
            <a:pPr marL="342900" indent="-342900" defTabSz="914400"/>
            <a:r>
              <a:rPr lang="en-US" sz="2400" dirty="0" smtClean="0"/>
              <a:t> </a:t>
            </a:r>
            <a:endParaRPr lang="en-US" sz="2400" dirty="0"/>
          </a:p>
          <a:p>
            <a:pPr marL="342900" indent="-342900" defTabSz="914400"/>
            <a:r>
              <a:rPr lang="en-US" sz="2400" dirty="0"/>
              <a:t> </a:t>
            </a:r>
          </a:p>
          <a:p>
            <a:pPr marL="342900" indent="-342900" defTabSz="914400"/>
            <a:endParaRPr lang="en-US" sz="2400" b="1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298575" y="5713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nl-NL"/>
          </a:p>
        </p:txBody>
      </p:sp>
      <p:pic>
        <p:nvPicPr>
          <p:cNvPr id="8" name="Afbeelding 7" descr="beeldzorgadvies-t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399" y="2605087"/>
            <a:ext cx="2295525" cy="2265054"/>
          </a:xfrm>
          <a:prstGeom prst="rect">
            <a:avLst/>
          </a:prstGeom>
        </p:spPr>
      </p:pic>
      <p:pic>
        <p:nvPicPr>
          <p:cNvPr id="9" name="Picture 4" descr="100121 foto Mevrouw Nauta en de heer Kuilm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0161" y="3086100"/>
            <a:ext cx="2638782" cy="1758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Afbeelding 6" descr="ppt zorginnovatie UK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 txBox="1">
            <a:spLocks noChangeArrowheads="1"/>
          </p:cNvSpPr>
          <p:nvPr/>
        </p:nvSpPr>
        <p:spPr bwMode="auto">
          <a:xfrm>
            <a:off x="685800" y="1143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4000" b="1" dirty="0" smtClean="0"/>
              <a:t>Qualitative results </a:t>
            </a:r>
            <a:endParaRPr lang="en-US" sz="4000" b="1" dirty="0"/>
          </a:p>
        </p:txBody>
      </p: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352425" y="2286000"/>
            <a:ext cx="84582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buFontTx/>
              <a:buChar char="•"/>
            </a:pPr>
            <a:r>
              <a:rPr lang="en-GB" sz="2400" dirty="0" smtClean="0"/>
              <a:t>Changes in infrastructure and further development of screen-to-screen care can lead to a system innovation</a:t>
            </a:r>
          </a:p>
          <a:p>
            <a:pPr marL="342900" indent="-342900" defTabSz="914400">
              <a:buFontTx/>
              <a:buChar char="•"/>
            </a:pPr>
            <a:endParaRPr lang="nl-NL" sz="2400" dirty="0"/>
          </a:p>
          <a:p>
            <a:pPr marL="342900" indent="-342900" defTabSz="914400">
              <a:buFontTx/>
              <a:buChar char="•"/>
            </a:pPr>
            <a:r>
              <a:rPr lang="nl-NL" sz="2400" dirty="0" err="1" smtClean="0"/>
              <a:t>Clients</a:t>
            </a:r>
            <a:r>
              <a:rPr lang="nl-NL" sz="2400" dirty="0" smtClean="0"/>
              <a:t>: more </a:t>
            </a:r>
            <a:r>
              <a:rPr lang="nl-NL" sz="2400" dirty="0" err="1" smtClean="0"/>
              <a:t>safety</a:t>
            </a:r>
            <a:r>
              <a:rPr lang="nl-NL" sz="2400" dirty="0" smtClean="0"/>
              <a:t> and </a:t>
            </a:r>
            <a:r>
              <a:rPr lang="nl-NL" sz="2400" dirty="0" err="1" smtClean="0"/>
              <a:t>confidence</a:t>
            </a:r>
            <a:r>
              <a:rPr lang="nl-NL" sz="2400" dirty="0" smtClean="0"/>
              <a:t>, </a:t>
            </a:r>
            <a:r>
              <a:rPr lang="nl-NL" sz="2400" dirty="0" err="1" smtClean="0"/>
              <a:t>less</a:t>
            </a:r>
            <a:r>
              <a:rPr lang="nl-NL" sz="2400" dirty="0" smtClean="0"/>
              <a:t> </a:t>
            </a:r>
            <a:r>
              <a:rPr lang="nl-NL" sz="2400" dirty="0" err="1" smtClean="0"/>
              <a:t>complications</a:t>
            </a:r>
            <a:endParaRPr lang="en-GB" sz="2400" dirty="0"/>
          </a:p>
          <a:p>
            <a:pPr marL="342900" indent="-342900" defTabSz="914400">
              <a:buFontTx/>
              <a:buChar char="•"/>
            </a:pPr>
            <a:r>
              <a:rPr lang="en-GB" sz="2400" dirty="0" smtClean="0"/>
              <a:t>More contact, especially video communication with family and friends, contributes to quality of life</a:t>
            </a:r>
          </a:p>
          <a:p>
            <a:pPr marL="342900" indent="-342900" defTabSz="914400">
              <a:buFontTx/>
              <a:buChar char="•"/>
            </a:pPr>
            <a:endParaRPr lang="en-GB" sz="2400" dirty="0"/>
          </a:p>
          <a:p>
            <a:pPr marL="342900" indent="-342900" defTabSz="914400">
              <a:buFontTx/>
              <a:buChar char="•"/>
            </a:pPr>
            <a:r>
              <a:rPr lang="nl-NL" sz="2400" dirty="0" err="1" smtClean="0"/>
              <a:t>Less</a:t>
            </a:r>
            <a:r>
              <a:rPr lang="nl-NL" sz="2400" dirty="0" smtClean="0"/>
              <a:t> stress </a:t>
            </a:r>
            <a:r>
              <a:rPr lang="nl-NL" sz="2400" dirty="0" err="1" smtClean="0"/>
              <a:t>informal</a:t>
            </a:r>
            <a:r>
              <a:rPr lang="nl-NL" sz="2400" dirty="0" smtClean="0"/>
              <a:t> care </a:t>
            </a:r>
            <a:r>
              <a:rPr lang="nl-NL" sz="2400" dirty="0" err="1" smtClean="0"/>
              <a:t>givers</a:t>
            </a:r>
            <a:endParaRPr lang="nl-NL" sz="2400" dirty="0" smtClean="0"/>
          </a:p>
          <a:p>
            <a:pPr marL="342900" indent="-342900" defTabSz="914400"/>
            <a:endParaRPr lang="nl-NL" sz="2400" dirty="0"/>
          </a:p>
          <a:p>
            <a:pPr marL="342900" indent="-342900" defTabSz="914400">
              <a:buFontTx/>
              <a:buChar char="•"/>
            </a:pPr>
            <a:endParaRPr lang="nl-NL" sz="2400" dirty="0"/>
          </a:p>
          <a:p>
            <a:pPr marL="342900" indent="-342900" defTabSz="914400"/>
            <a:endParaRPr lang="nl-NL" sz="2400" dirty="0"/>
          </a:p>
          <a:p>
            <a:pPr marL="342900" indent="-342900" defTabSz="914400"/>
            <a:endParaRPr lang="en-US" sz="2400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298575" y="5713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Afbeelding 6" descr="ppt zorginnovatie UK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 txBox="1">
            <a:spLocks noChangeArrowheads="1"/>
          </p:cNvSpPr>
          <p:nvPr/>
        </p:nvSpPr>
        <p:spPr bwMode="auto">
          <a:xfrm>
            <a:off x="685800" y="1143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4000" b="1" dirty="0" smtClean="0"/>
              <a:t>Other settings</a:t>
            </a:r>
            <a:endParaRPr lang="en-US" sz="4000" b="1" dirty="0"/>
          </a:p>
        </p:txBody>
      </p: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352425" y="1838325"/>
            <a:ext cx="84582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/>
            <a:endParaRPr lang="en-GB" sz="2400" dirty="0"/>
          </a:p>
          <a:p>
            <a:pPr marL="342900" indent="-342900" defTabSz="914400"/>
            <a:r>
              <a:rPr lang="nl-NL" sz="2400" dirty="0" err="1" smtClean="0"/>
              <a:t>Combining</a:t>
            </a:r>
            <a:r>
              <a:rPr lang="nl-NL" sz="2400" dirty="0" smtClean="0"/>
              <a:t> care as in </a:t>
            </a:r>
            <a:r>
              <a:rPr lang="nl-NL" sz="2400" dirty="0" smtClean="0"/>
              <a:t>a home </a:t>
            </a:r>
            <a:r>
              <a:rPr lang="nl-NL" sz="2400" dirty="0" err="1" smtClean="0"/>
              <a:t>for</a:t>
            </a:r>
            <a:r>
              <a:rPr lang="nl-NL" sz="2400" dirty="0" smtClean="0"/>
              <a:t> the </a:t>
            </a:r>
            <a:r>
              <a:rPr lang="nl-NL" sz="2400" dirty="0" err="1" smtClean="0"/>
              <a:t>elderly</a:t>
            </a:r>
            <a:r>
              <a:rPr lang="nl-NL" sz="2400" dirty="0" smtClean="0"/>
              <a:t> </a:t>
            </a:r>
            <a:r>
              <a:rPr lang="nl-NL" sz="2400" dirty="0" smtClean="0"/>
              <a:t>and in a </a:t>
            </a:r>
            <a:r>
              <a:rPr lang="nl-NL" sz="2400" dirty="0" err="1" smtClean="0"/>
              <a:t>nursing</a:t>
            </a:r>
            <a:r>
              <a:rPr lang="nl-NL" sz="2400" dirty="0" smtClean="0"/>
              <a:t> home in a </a:t>
            </a:r>
            <a:r>
              <a:rPr lang="nl-NL" sz="2400" dirty="0" err="1" smtClean="0"/>
              <a:t>new</a:t>
            </a:r>
            <a:r>
              <a:rPr lang="nl-NL" sz="2400" dirty="0" smtClean="0"/>
              <a:t> </a:t>
            </a:r>
            <a:r>
              <a:rPr lang="nl-NL" sz="2400" dirty="0" err="1" smtClean="0"/>
              <a:t>apartment</a:t>
            </a:r>
            <a:r>
              <a:rPr lang="nl-NL" sz="2400" dirty="0" smtClean="0"/>
              <a:t> complex</a:t>
            </a:r>
            <a:endParaRPr lang="nl-NL" sz="2400" dirty="0"/>
          </a:p>
          <a:p>
            <a:pPr marL="342900" indent="-342900" defTabSz="914400">
              <a:buFontTx/>
              <a:buChar char="•"/>
            </a:pPr>
            <a:r>
              <a:rPr lang="nl-NL" sz="2400" dirty="0" smtClean="0"/>
              <a:t>Video </a:t>
            </a:r>
            <a:r>
              <a:rPr lang="nl-NL" sz="2400" dirty="0" err="1" smtClean="0"/>
              <a:t>conferencing</a:t>
            </a:r>
            <a:r>
              <a:rPr lang="nl-NL" sz="2400" dirty="0" smtClean="0"/>
              <a:t> </a:t>
            </a:r>
            <a:r>
              <a:rPr lang="nl-NL" sz="2400" dirty="0" err="1" smtClean="0"/>
              <a:t>between</a:t>
            </a:r>
            <a:r>
              <a:rPr lang="nl-NL" sz="2400" dirty="0" smtClean="0"/>
              <a:t> </a:t>
            </a:r>
            <a:r>
              <a:rPr lang="nl-NL" sz="2400" dirty="0" err="1" smtClean="0"/>
              <a:t>nursing</a:t>
            </a:r>
            <a:r>
              <a:rPr lang="nl-NL" sz="2400" dirty="0" smtClean="0"/>
              <a:t> </a:t>
            </a:r>
            <a:r>
              <a:rPr lang="nl-NL" sz="2400" dirty="0" err="1" smtClean="0"/>
              <a:t>staff</a:t>
            </a:r>
            <a:r>
              <a:rPr lang="nl-NL" sz="2400" dirty="0" smtClean="0"/>
              <a:t> and </a:t>
            </a:r>
            <a:r>
              <a:rPr lang="nl-NL" sz="2400" dirty="0" err="1" smtClean="0"/>
              <a:t>residents</a:t>
            </a:r>
            <a:endParaRPr lang="nl-NL" sz="2400" dirty="0" smtClean="0"/>
          </a:p>
          <a:p>
            <a:pPr marL="342900" indent="-342900" defTabSz="914400">
              <a:buFontTx/>
              <a:buChar char="•"/>
            </a:pPr>
            <a:r>
              <a:rPr lang="nl-NL" sz="2400" dirty="0" smtClean="0"/>
              <a:t>Video </a:t>
            </a:r>
            <a:r>
              <a:rPr lang="nl-NL" sz="2400" dirty="0" err="1" smtClean="0"/>
              <a:t>conferencing</a:t>
            </a:r>
            <a:r>
              <a:rPr lang="nl-NL" sz="2400" dirty="0" smtClean="0"/>
              <a:t> </a:t>
            </a:r>
            <a:r>
              <a:rPr lang="nl-NL" sz="2400" dirty="0" err="1" smtClean="0"/>
              <a:t>between</a:t>
            </a:r>
            <a:r>
              <a:rPr lang="nl-NL" sz="2400" dirty="0" smtClean="0"/>
              <a:t> doctor and </a:t>
            </a:r>
            <a:r>
              <a:rPr lang="nl-NL" sz="2400" dirty="0" err="1" smtClean="0"/>
              <a:t>patient</a:t>
            </a:r>
            <a:endParaRPr lang="nl-NL" sz="2400" dirty="0" smtClean="0"/>
          </a:p>
          <a:p>
            <a:pPr marL="342900" indent="-342900" defTabSz="914400"/>
            <a:endParaRPr lang="nl-NL" sz="2400" dirty="0" smtClean="0"/>
          </a:p>
          <a:p>
            <a:pPr marL="342900" indent="-342900" defTabSz="914400"/>
            <a:endParaRPr lang="nl-NL" sz="2400" dirty="0"/>
          </a:p>
          <a:p>
            <a:pPr marL="342900" indent="-342900" defTabSz="914400"/>
            <a:endParaRPr lang="nl-NL" sz="2400" dirty="0" smtClean="0"/>
          </a:p>
          <a:p>
            <a:pPr marL="342900" indent="-342900" defTabSz="914400"/>
            <a:endParaRPr lang="nl-NL" sz="2400" dirty="0"/>
          </a:p>
          <a:p>
            <a:pPr marL="342900" indent="-342900" defTabSz="914400"/>
            <a:endParaRPr lang="nl-NL" sz="2400" dirty="0" smtClean="0"/>
          </a:p>
          <a:p>
            <a:pPr marL="342900" indent="-342900" defTabSz="914400">
              <a:buFontTx/>
              <a:buChar char="•"/>
            </a:pPr>
            <a:endParaRPr lang="nl-NL" sz="2400" dirty="0" smtClean="0"/>
          </a:p>
          <a:p>
            <a:pPr marL="342900" indent="-342900" defTabSz="914400"/>
            <a:r>
              <a:rPr lang="nl-NL" sz="2400" dirty="0" smtClean="0"/>
              <a:t>Ambulant care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people</a:t>
            </a:r>
            <a:r>
              <a:rPr lang="nl-NL" sz="2400" dirty="0" smtClean="0"/>
              <a:t> </a:t>
            </a:r>
            <a:r>
              <a:rPr lang="nl-NL" sz="2400" dirty="0" err="1" smtClean="0"/>
              <a:t>with</a:t>
            </a:r>
            <a:r>
              <a:rPr lang="nl-NL" sz="2400" dirty="0" smtClean="0"/>
              <a:t> ABI </a:t>
            </a:r>
          </a:p>
          <a:p>
            <a:pPr marL="342900" indent="-342900" defTabSz="914400">
              <a:buFontTx/>
              <a:buChar char="•"/>
            </a:pPr>
            <a:r>
              <a:rPr lang="nl-NL" sz="2400" dirty="0" smtClean="0"/>
              <a:t>Video </a:t>
            </a:r>
            <a:r>
              <a:rPr lang="nl-NL" sz="2400" dirty="0" err="1" smtClean="0"/>
              <a:t>conferencing</a:t>
            </a:r>
            <a:r>
              <a:rPr lang="nl-NL" sz="2400" dirty="0" smtClean="0"/>
              <a:t> </a:t>
            </a:r>
            <a:r>
              <a:rPr lang="nl-NL" sz="2400" dirty="0" err="1" smtClean="0"/>
              <a:t>with</a:t>
            </a:r>
            <a:r>
              <a:rPr lang="nl-NL" sz="2400" dirty="0" smtClean="0"/>
              <a:t> care </a:t>
            </a:r>
            <a:r>
              <a:rPr lang="nl-NL" sz="2400" dirty="0" err="1" smtClean="0"/>
              <a:t>centre</a:t>
            </a:r>
            <a:endParaRPr lang="nl-NL" sz="2400" dirty="0"/>
          </a:p>
          <a:p>
            <a:pPr marL="342900" indent="-342900" defTabSz="914400">
              <a:buFontTx/>
              <a:buChar char="•"/>
            </a:pPr>
            <a:endParaRPr lang="nl-NL" sz="2400" dirty="0"/>
          </a:p>
          <a:p>
            <a:pPr marL="342900" indent="-342900" defTabSz="914400">
              <a:buFontTx/>
              <a:buChar char="•"/>
            </a:pPr>
            <a:endParaRPr lang="nl-NL" sz="2400" dirty="0"/>
          </a:p>
          <a:p>
            <a:pPr marL="342900" indent="-342900" defTabSz="914400"/>
            <a:endParaRPr lang="en-US" sz="2400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298575" y="5713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nl-NL"/>
          </a:p>
        </p:txBody>
      </p:sp>
      <p:pic>
        <p:nvPicPr>
          <p:cNvPr id="7" name="Picture 4" descr="Burghsluissing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924175" y="3746704"/>
            <a:ext cx="3305175" cy="209983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3" descr="P200510_19.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0975" y="302878"/>
            <a:ext cx="8812670" cy="634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Afbeelding 6" descr="ppt zorginnovatie UK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 txBox="1">
            <a:spLocks noChangeArrowheads="1"/>
          </p:cNvSpPr>
          <p:nvPr/>
        </p:nvSpPr>
        <p:spPr bwMode="auto">
          <a:xfrm>
            <a:off x="685800" y="1143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4000" b="1" dirty="0" smtClean="0"/>
              <a:t>Results </a:t>
            </a:r>
            <a:r>
              <a:rPr lang="en-US" sz="4000" b="1" dirty="0" err="1" smtClean="0"/>
              <a:t>focusgroup</a:t>
            </a:r>
            <a:r>
              <a:rPr lang="en-US" sz="4000" b="1" dirty="0" smtClean="0"/>
              <a:t> interface</a:t>
            </a:r>
            <a:endParaRPr lang="en-US" sz="4000" b="1" dirty="0"/>
          </a:p>
        </p:txBody>
      </p: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352425" y="2286000"/>
            <a:ext cx="84582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/>
            <a:r>
              <a:rPr lang="en-GB" sz="2400" dirty="0" smtClean="0"/>
              <a:t>Videophone:</a:t>
            </a:r>
            <a:endParaRPr lang="en-GB" sz="2400" dirty="0"/>
          </a:p>
          <a:p>
            <a:pPr marL="342900" indent="-342900" defTabSz="914400"/>
            <a:endParaRPr lang="en-GB" sz="2400" dirty="0"/>
          </a:p>
          <a:p>
            <a:pPr marL="342900" indent="-342900" defTabSz="914400">
              <a:buFontTx/>
              <a:buChar char="•"/>
            </a:pPr>
            <a:r>
              <a:rPr lang="nl-NL" sz="2400" dirty="0" smtClean="0"/>
              <a:t>Touch screen </a:t>
            </a:r>
            <a:r>
              <a:rPr lang="nl-NL" sz="2400" dirty="0" err="1" smtClean="0"/>
              <a:t>preferable</a:t>
            </a:r>
            <a:r>
              <a:rPr lang="nl-NL" sz="2400" dirty="0" smtClean="0"/>
              <a:t> to buttons </a:t>
            </a:r>
            <a:endParaRPr lang="nl-NL" sz="2400" dirty="0"/>
          </a:p>
          <a:p>
            <a:pPr marL="342900" indent="-342900" defTabSz="914400">
              <a:buFontTx/>
              <a:buChar char="•"/>
            </a:pPr>
            <a:endParaRPr lang="nl-NL" sz="2400" dirty="0"/>
          </a:p>
          <a:p>
            <a:pPr marL="342900" indent="-342900" defTabSz="914400">
              <a:buFontTx/>
              <a:buChar char="•"/>
            </a:pPr>
            <a:r>
              <a:rPr lang="nl-NL" sz="2400" dirty="0" smtClean="0"/>
              <a:t>Touch screen is easy to </a:t>
            </a:r>
            <a:r>
              <a:rPr lang="nl-NL" sz="2400" dirty="0" err="1" smtClean="0"/>
              <a:t>learn</a:t>
            </a:r>
            <a:endParaRPr lang="nl-NL" sz="2400" dirty="0" smtClean="0"/>
          </a:p>
          <a:p>
            <a:pPr marL="342900" indent="-342900" defTabSz="914400">
              <a:buFontTx/>
              <a:buChar char="•"/>
            </a:pPr>
            <a:endParaRPr lang="nl-NL" sz="2400" dirty="0" smtClean="0"/>
          </a:p>
          <a:p>
            <a:pPr marL="342900" indent="-342900" defTabSz="914400">
              <a:buFontTx/>
              <a:buChar char="•"/>
            </a:pPr>
            <a:r>
              <a:rPr lang="nl-NL" sz="2400" dirty="0" err="1" smtClean="0"/>
              <a:t>Not</a:t>
            </a:r>
            <a:r>
              <a:rPr lang="nl-NL" sz="2400" dirty="0" smtClean="0"/>
              <a:t> </a:t>
            </a:r>
            <a:r>
              <a:rPr lang="nl-NL" sz="2400" dirty="0" err="1" smtClean="0"/>
              <a:t>too</a:t>
            </a:r>
            <a:r>
              <a:rPr lang="nl-NL" sz="2400" dirty="0" smtClean="0"/>
              <a:t> big / </a:t>
            </a:r>
            <a:r>
              <a:rPr lang="nl-NL" sz="2400" dirty="0" err="1" smtClean="0"/>
              <a:t>intrusive</a:t>
            </a:r>
            <a:r>
              <a:rPr lang="nl-NL" sz="2400" dirty="0" smtClean="0"/>
              <a:t> in the living room</a:t>
            </a:r>
            <a:endParaRPr lang="nl-NL" sz="2400" dirty="0"/>
          </a:p>
          <a:p>
            <a:pPr marL="342900" indent="-342900" defTabSz="914400">
              <a:buFontTx/>
              <a:buChar char="•"/>
            </a:pPr>
            <a:endParaRPr lang="en-GB" sz="2400" dirty="0"/>
          </a:p>
          <a:p>
            <a:pPr marL="342900" indent="-342900" defTabSz="914400">
              <a:buFontTx/>
              <a:buChar char="•"/>
            </a:pPr>
            <a:r>
              <a:rPr lang="nl-NL" sz="2400" dirty="0" smtClean="0"/>
              <a:t>Rating video and sound</a:t>
            </a:r>
            <a:endParaRPr lang="nl-NL" sz="2400" dirty="0"/>
          </a:p>
          <a:p>
            <a:pPr marL="342900" indent="-342900" defTabSz="914400"/>
            <a:endParaRPr lang="en-US" sz="2400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298575" y="5713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nl-NL"/>
          </a:p>
        </p:txBody>
      </p:sp>
      <p:pic>
        <p:nvPicPr>
          <p:cNvPr id="7" name="Afbeelding 6" descr="VP2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3028" y="2286000"/>
            <a:ext cx="3327597" cy="2352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Afbeelding 6" descr="ppt zorginnovatie UK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 txBox="1">
            <a:spLocks noChangeArrowheads="1"/>
          </p:cNvSpPr>
          <p:nvPr/>
        </p:nvSpPr>
        <p:spPr bwMode="auto">
          <a:xfrm>
            <a:off x="685800" y="1143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4000" b="1" dirty="0" smtClean="0"/>
              <a:t>Results international literature </a:t>
            </a:r>
            <a:endParaRPr lang="en-US" sz="4000" b="1" dirty="0"/>
          </a:p>
        </p:txBody>
      </p: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352425" y="2286000"/>
            <a:ext cx="84582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/>
            <a:r>
              <a:rPr lang="en-GB" sz="2400" dirty="0"/>
              <a:t>(</a:t>
            </a:r>
            <a:r>
              <a:rPr lang="en-GB" sz="2400" dirty="0" smtClean="0"/>
              <a:t>Acquired Brain Injury, by students )</a:t>
            </a:r>
          </a:p>
          <a:p>
            <a:r>
              <a:rPr lang="nl-NL" sz="2400" dirty="0" smtClean="0"/>
              <a:t>Peer </a:t>
            </a:r>
            <a:r>
              <a:rPr lang="nl-NL" sz="2400" dirty="0" err="1" smtClean="0"/>
              <a:t>reviewed</a:t>
            </a:r>
            <a:endParaRPr lang="nl-NL" sz="2400" dirty="0" smtClean="0"/>
          </a:p>
          <a:p>
            <a:r>
              <a:rPr lang="nl-NL" sz="2400" dirty="0" smtClean="0"/>
              <a:t>Recent, ≥ 2000</a:t>
            </a:r>
          </a:p>
          <a:p>
            <a:r>
              <a:rPr lang="nl-NL" sz="2400" dirty="0" smtClean="0"/>
              <a:t>Databases: </a:t>
            </a:r>
            <a:r>
              <a:rPr lang="nl-NL" sz="2400" dirty="0" err="1" smtClean="0"/>
              <a:t>Cinahl</a:t>
            </a:r>
            <a:r>
              <a:rPr lang="nl-NL" sz="2400" dirty="0" smtClean="0"/>
              <a:t> plus, </a:t>
            </a:r>
            <a:r>
              <a:rPr lang="nl-NL" sz="2400" dirty="0" err="1" smtClean="0"/>
              <a:t>Cochrane</a:t>
            </a:r>
            <a:r>
              <a:rPr lang="nl-NL" sz="2400" dirty="0" smtClean="0"/>
              <a:t>, </a:t>
            </a:r>
            <a:r>
              <a:rPr lang="nl-NL" sz="2400" dirty="0" err="1" smtClean="0"/>
              <a:t>Nursing</a:t>
            </a:r>
            <a:r>
              <a:rPr lang="nl-NL" sz="2400" dirty="0" smtClean="0"/>
              <a:t> </a:t>
            </a:r>
            <a:r>
              <a:rPr lang="nl-NL" sz="2400" dirty="0" err="1" smtClean="0"/>
              <a:t>Allied</a:t>
            </a:r>
            <a:r>
              <a:rPr lang="nl-NL" sz="2400" dirty="0" smtClean="0"/>
              <a:t> Health </a:t>
            </a:r>
            <a:r>
              <a:rPr lang="nl-NL" sz="2400" dirty="0" err="1" smtClean="0"/>
              <a:t>Collection</a:t>
            </a:r>
            <a:r>
              <a:rPr lang="nl-NL" sz="2400" dirty="0" smtClean="0"/>
              <a:t>, </a:t>
            </a:r>
            <a:r>
              <a:rPr lang="nl-NL" sz="2400" dirty="0" err="1" smtClean="0"/>
              <a:t>PEDro</a:t>
            </a:r>
            <a:r>
              <a:rPr lang="nl-NL" sz="2400" dirty="0" smtClean="0"/>
              <a:t>, </a:t>
            </a:r>
            <a:r>
              <a:rPr lang="nl-NL" sz="2400" dirty="0" err="1" smtClean="0"/>
              <a:t>Picata</a:t>
            </a:r>
            <a:r>
              <a:rPr lang="nl-NL" sz="2400" dirty="0" smtClean="0"/>
              <a:t>, Trip database, </a:t>
            </a:r>
            <a:r>
              <a:rPr lang="nl-NL" sz="2400" dirty="0" err="1" smtClean="0"/>
              <a:t>Pubmed</a:t>
            </a:r>
            <a:r>
              <a:rPr lang="nl-NL" sz="2400" dirty="0" smtClean="0"/>
              <a:t>, NARCIS and </a:t>
            </a:r>
            <a:r>
              <a:rPr lang="nl-NL" sz="2400" dirty="0" err="1" smtClean="0"/>
              <a:t>Gerontechnology</a:t>
            </a:r>
            <a:r>
              <a:rPr lang="nl-NL" sz="2400" dirty="0" smtClean="0"/>
              <a:t> (ISG Journal)</a:t>
            </a:r>
          </a:p>
          <a:p>
            <a:pPr marL="342900" indent="-342900" defTabSz="914400">
              <a:buFontTx/>
              <a:buChar char="•"/>
            </a:pPr>
            <a:r>
              <a:rPr lang="nl-NL" sz="2400" dirty="0" err="1" smtClean="0"/>
              <a:t>Case-studies</a:t>
            </a:r>
            <a:endParaRPr lang="nl-NL" sz="2400" dirty="0"/>
          </a:p>
          <a:p>
            <a:pPr marL="342900" indent="-342900" defTabSz="914400">
              <a:buFontTx/>
              <a:buChar char="•"/>
            </a:pPr>
            <a:r>
              <a:rPr lang="nl-NL" sz="2400" dirty="0" smtClean="0"/>
              <a:t>1 RCT</a:t>
            </a:r>
          </a:p>
          <a:p>
            <a:pPr marL="342900" indent="-342900" defTabSz="914400">
              <a:buFontTx/>
              <a:buChar char="•"/>
            </a:pPr>
            <a:r>
              <a:rPr lang="nl-NL" sz="2400" dirty="0" err="1" smtClean="0"/>
              <a:t>Promising</a:t>
            </a:r>
            <a:r>
              <a:rPr lang="nl-NL" sz="2400" dirty="0" smtClean="0"/>
              <a:t> </a:t>
            </a:r>
            <a:r>
              <a:rPr lang="nl-NL" sz="2400" dirty="0" err="1" smtClean="0"/>
              <a:t>results</a:t>
            </a:r>
            <a:endParaRPr lang="nl-NL" sz="2400" dirty="0" smtClean="0"/>
          </a:p>
          <a:p>
            <a:pPr marL="342900" indent="-342900" defTabSz="914400">
              <a:buFontTx/>
              <a:buChar char="•"/>
            </a:pPr>
            <a:endParaRPr lang="nl-NL" sz="2400" dirty="0"/>
          </a:p>
          <a:p>
            <a:pPr marL="342900" indent="-342900" defTabSz="914400"/>
            <a:r>
              <a:rPr lang="nl-NL" sz="2400" dirty="0" smtClean="0"/>
              <a:t>Health care </a:t>
            </a:r>
            <a:r>
              <a:rPr lang="nl-NL" sz="2400" dirty="0" err="1" smtClean="0"/>
              <a:t>organization</a:t>
            </a:r>
            <a:r>
              <a:rPr lang="nl-NL" sz="2400" dirty="0" smtClean="0"/>
              <a:t> is </a:t>
            </a:r>
            <a:r>
              <a:rPr lang="nl-NL" sz="2400" dirty="0" err="1" smtClean="0"/>
              <a:t>now</a:t>
            </a:r>
            <a:r>
              <a:rPr lang="nl-NL" sz="2400" dirty="0" smtClean="0"/>
              <a:t> preparing a </a:t>
            </a:r>
            <a:r>
              <a:rPr lang="nl-NL" sz="2400" dirty="0" err="1" smtClean="0"/>
              <a:t>pilot</a:t>
            </a:r>
            <a:r>
              <a:rPr lang="nl-NL" sz="2400" dirty="0" smtClean="0"/>
              <a:t> </a:t>
            </a:r>
            <a:endParaRPr lang="nl-NL" sz="2400" dirty="0"/>
          </a:p>
          <a:p>
            <a:pPr marL="342900" indent="-342900" defTabSz="914400"/>
            <a:endParaRPr lang="en-US" sz="2400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298575" y="5713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1601</Words>
  <Application>Microsoft Office PowerPoint</Application>
  <PresentationFormat>Diavoorstelling (4:3)</PresentationFormat>
  <Paragraphs>210</Paragraphs>
  <Slides>16</Slides>
  <Notes>15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Mariël Lam</dc:creator>
  <cp:lastModifiedBy>SchiY</cp:lastModifiedBy>
  <cp:revision>98</cp:revision>
  <dcterms:created xsi:type="dcterms:W3CDTF">2011-02-28T08:57:22Z</dcterms:created>
  <dcterms:modified xsi:type="dcterms:W3CDTF">2012-05-25T09:39:27Z</dcterms:modified>
</cp:coreProperties>
</file>