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6" r:id="rId3"/>
    <p:sldId id="273" r:id="rId4"/>
    <p:sldId id="258" r:id="rId5"/>
    <p:sldId id="259" r:id="rId6"/>
    <p:sldId id="284" r:id="rId7"/>
    <p:sldId id="285" r:id="rId8"/>
    <p:sldId id="290" r:id="rId9"/>
    <p:sldId id="266" r:id="rId10"/>
    <p:sldId id="289" r:id="rId11"/>
    <p:sldId id="278" r:id="rId12"/>
    <p:sldId id="287" r:id="rId13"/>
    <p:sldId id="271" r:id="rId14"/>
    <p:sldId id="292" r:id="rId15"/>
    <p:sldId id="291" r:id="rId16"/>
    <p:sldId id="281"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099" autoAdjust="0"/>
    <p:restoredTop sz="83803" autoAdjust="0"/>
  </p:normalViewPr>
  <p:slideViewPr>
    <p:cSldViewPr>
      <p:cViewPr varScale="1">
        <p:scale>
          <a:sx n="62" d="100"/>
          <a:sy n="62" d="100"/>
        </p:scale>
        <p:origin x="-109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3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EE15E4-5AA6-4381-8AD5-BFF7B68884E6}" type="datetimeFigureOut">
              <a:rPr lang="en-US" smtClean="0"/>
              <a:pPr/>
              <a:t>5/29/2012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B3EBE8-BB67-4296-A701-52C32321AA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Digital natives meet the colonial impulse: the web and new inter-generational politics</a:t>
            </a:r>
            <a:br>
              <a:rPr lang="en-US" b="1" dirty="0" smtClean="0"/>
            </a:br>
            <a:r>
              <a:rPr lang="en-US" dirty="0" smtClean="0"/>
              <a:t>Professor Judith </a:t>
            </a:r>
            <a:r>
              <a:rPr lang="en-US" dirty="0" err="1" smtClean="0"/>
              <a:t>Bessant</a:t>
            </a:r>
            <a:r>
              <a:rPr lang="en-US" dirty="0" smtClean="0"/>
              <a:t>, School of Global Studies, Social Science &amp; Planning, RMIT University</a:t>
            </a:r>
            <a:br>
              <a:rPr lang="en-US" dirty="0" smtClean="0"/>
            </a:br>
            <a:r>
              <a:rPr lang="en-US" dirty="0" smtClean="0"/>
              <a:t>12 May</a:t>
            </a:r>
            <a:br>
              <a:rPr lang="en-US" dirty="0" smtClean="0"/>
            </a:br>
            <a:r>
              <a:rPr lang="en-US" dirty="0" smtClean="0"/>
              <a:t/>
            </a:r>
            <a:br>
              <a:rPr lang="en-US" dirty="0" smtClean="0"/>
            </a:br>
            <a:r>
              <a:rPr lang="en-US" dirty="0" smtClean="0"/>
              <a:t>In this paper I explore how young political activists who are ‘digital natives’ use the web to engage politically with older and more powerful groups, typically ‘digital immigrants‘ who are accustomed to traditional forms of political action and who attempt to regulate this new politics (</a:t>
            </a:r>
            <a:r>
              <a:rPr lang="en-US" dirty="0" err="1" smtClean="0"/>
              <a:t>Prensky</a:t>
            </a:r>
            <a:r>
              <a:rPr lang="en-US" dirty="0" smtClean="0"/>
              <a:t> 2001). The aim is to describe and </a:t>
            </a:r>
            <a:r>
              <a:rPr lang="en-US" dirty="0" err="1" smtClean="0"/>
              <a:t>analyse</a:t>
            </a:r>
            <a:r>
              <a:rPr lang="en-US" dirty="0" smtClean="0"/>
              <a:t> the power relations and dynamics of this new public sphere. Much has been said about the </a:t>
            </a:r>
            <a:r>
              <a:rPr lang="en-US" dirty="0" err="1" smtClean="0"/>
              <a:t>democratising</a:t>
            </a:r>
            <a:r>
              <a:rPr lang="en-US" dirty="0" smtClean="0"/>
              <a:t> role of digital technology in authoritarian states such as Egypt and Tunisia, how it has been used to capture significant events and disseminate information and critique with far-reaching political effect. Less attention has been given to the potential </a:t>
            </a:r>
            <a:r>
              <a:rPr lang="en-US" dirty="0" err="1" smtClean="0"/>
              <a:t>democratising</a:t>
            </a:r>
            <a:r>
              <a:rPr lang="en-US" dirty="0" smtClean="0"/>
              <a:t>  role of digital technology in authoritarian institutions which many young people inhabit (e.g. schools, the modern university). I also draw on </a:t>
            </a:r>
            <a:r>
              <a:rPr lang="en-US" dirty="0" err="1" smtClean="0"/>
              <a:t>Habermas</a:t>
            </a:r>
            <a:r>
              <a:rPr lang="en-US" dirty="0" smtClean="0"/>
              <a:t>’ (1962) work on the creation and degradation of the ‘public sphere’ to establish whether web space constitutes a new public sphere, and the implications. The ideas of ‘digital native’ and ‘colonial impulse’ are used to extend and apply the old idea that western discourses about children and youth as primitives or savages have had a </a:t>
            </a:r>
            <a:r>
              <a:rPr lang="en-US" dirty="0" err="1" smtClean="0"/>
              <a:t>colonising</a:t>
            </a:r>
            <a:r>
              <a:rPr lang="en-US" dirty="0" smtClean="0"/>
              <a:t> impact on the lives of young people by closing off space and options.</a:t>
            </a:r>
            <a:endParaRPr lang="en-US" dirty="0"/>
          </a:p>
        </p:txBody>
      </p:sp>
      <p:sp>
        <p:nvSpPr>
          <p:cNvPr id="4" name="Slide Number Placeholder 3"/>
          <p:cNvSpPr>
            <a:spLocks noGrp="1"/>
          </p:cNvSpPr>
          <p:nvPr>
            <p:ph type="sldNum" sz="quarter" idx="10"/>
          </p:nvPr>
        </p:nvSpPr>
        <p:spPr/>
        <p:txBody>
          <a:bodyPr/>
          <a:lstStyle/>
          <a:p>
            <a:fld id="{63B3EBE8-BB67-4296-A701-52C32321AA4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Digital Natives, Digital Immigrants </a:t>
            </a:r>
          </a:p>
          <a:p>
            <a:r>
              <a:rPr lang="en-US" sz="1200" kern="1200" baseline="0" dirty="0" smtClean="0">
                <a:solidFill>
                  <a:schemeClr val="tx1"/>
                </a:solidFill>
                <a:latin typeface="+mn-lt"/>
                <a:ea typeface="+mn-ea"/>
                <a:cs typeface="+mn-cs"/>
              </a:rPr>
              <a:t>By Marc </a:t>
            </a:r>
            <a:r>
              <a:rPr lang="en-US" sz="1200" kern="1200" baseline="0" dirty="0" err="1" smtClean="0">
                <a:solidFill>
                  <a:schemeClr val="tx1"/>
                </a:solidFill>
                <a:latin typeface="+mn-lt"/>
                <a:ea typeface="+mn-ea"/>
                <a:cs typeface="+mn-cs"/>
              </a:rPr>
              <a:t>Prensky</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From </a:t>
            </a:r>
            <a:r>
              <a:rPr lang="en-US" sz="1200" i="1" kern="1200" baseline="0" dirty="0" smtClean="0">
                <a:solidFill>
                  <a:schemeClr val="tx1"/>
                </a:solidFill>
                <a:latin typeface="+mn-lt"/>
                <a:ea typeface="+mn-ea"/>
                <a:cs typeface="+mn-cs"/>
              </a:rPr>
              <a:t>On the Horizon (MCB University Press, Vol. 9 No. 5, October 2001) </a:t>
            </a:r>
          </a:p>
          <a:p>
            <a:r>
              <a:rPr lang="en-US" sz="1200" kern="1200" baseline="0" dirty="0" smtClean="0">
                <a:solidFill>
                  <a:schemeClr val="tx1"/>
                </a:solidFill>
                <a:latin typeface="+mn-lt"/>
                <a:ea typeface="+mn-ea"/>
                <a:cs typeface="+mn-cs"/>
              </a:rPr>
              <a:t>© 2001 Marc </a:t>
            </a:r>
            <a:r>
              <a:rPr lang="en-US" sz="1200" kern="1200" baseline="0" dirty="0" err="1" smtClean="0">
                <a:solidFill>
                  <a:schemeClr val="tx1"/>
                </a:solidFill>
                <a:latin typeface="+mn-lt"/>
                <a:ea typeface="+mn-ea"/>
                <a:cs typeface="+mn-cs"/>
              </a:rPr>
              <a:t>Prensky</a:t>
            </a:r>
            <a:r>
              <a:rPr lang="en-US" sz="1200" kern="1200" baseline="0" dirty="0" smtClean="0">
                <a:solidFill>
                  <a:schemeClr val="tx1"/>
                </a:solidFill>
                <a:latin typeface="+mn-lt"/>
                <a:ea typeface="+mn-ea"/>
                <a:cs typeface="+mn-cs"/>
              </a:rPr>
              <a:t> </a:t>
            </a:r>
          </a:p>
          <a:p>
            <a:endParaRPr lang="en-US" sz="1200" kern="1200" baseline="0" dirty="0" smtClean="0">
              <a:solidFill>
                <a:schemeClr val="tx1"/>
              </a:solidFill>
              <a:latin typeface="+mn-lt"/>
              <a:ea typeface="+mn-ea"/>
              <a:cs typeface="+mn-cs"/>
            </a:endParaRPr>
          </a:p>
          <a:p>
            <a:r>
              <a:rPr lang="en-US" sz="1200" i="1" kern="1200" baseline="0" dirty="0" smtClean="0">
                <a:solidFill>
                  <a:schemeClr val="tx1"/>
                </a:solidFill>
                <a:latin typeface="+mn-lt"/>
                <a:ea typeface="+mn-ea"/>
                <a:cs typeface="+mn-cs"/>
              </a:rPr>
              <a:t>founder and CEO of Games2train, a game-based learning company, and founder of The Digital Multiplier, an organization dedicated to eliminating the digital divide in learning worldwide. </a:t>
            </a:r>
            <a:endParaRPr lang="en-US" dirty="0"/>
          </a:p>
        </p:txBody>
      </p:sp>
      <p:sp>
        <p:nvSpPr>
          <p:cNvPr id="4" name="Slide Number Placeholder 3"/>
          <p:cNvSpPr>
            <a:spLocks noGrp="1"/>
          </p:cNvSpPr>
          <p:nvPr>
            <p:ph type="sldNum" sz="quarter" idx="10"/>
          </p:nvPr>
        </p:nvSpPr>
        <p:spPr/>
        <p:txBody>
          <a:bodyPr/>
          <a:lstStyle/>
          <a:p>
            <a:fld id="{63B3EBE8-BB67-4296-A701-52C32321AA4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site of mediated communication which is generationally inflected.</a:t>
            </a:r>
          </a:p>
          <a:p>
            <a:endParaRPr lang="en-GB" dirty="0"/>
          </a:p>
        </p:txBody>
      </p:sp>
      <p:sp>
        <p:nvSpPr>
          <p:cNvPr id="4" name="Slide Number Placeholder 3"/>
          <p:cNvSpPr>
            <a:spLocks noGrp="1"/>
          </p:cNvSpPr>
          <p:nvPr>
            <p:ph type="sldNum" sz="quarter" idx="10"/>
          </p:nvPr>
        </p:nvSpPr>
        <p:spPr/>
        <p:txBody>
          <a:bodyPr/>
          <a:lstStyle/>
          <a:p>
            <a:fld id="{63B3EBE8-BB67-4296-A701-52C32321AA4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p>
          <a:p>
            <a:r>
              <a:rPr lang="en-US" dirty="0" smtClean="0"/>
              <a:t>Simple minded old and youth.</a:t>
            </a:r>
          </a:p>
          <a:p>
            <a:endParaRPr lang="en-US" dirty="0" smtClean="0"/>
          </a:p>
          <a:p>
            <a:r>
              <a:rPr lang="en-US" dirty="0" smtClean="0"/>
              <a:t> I also draw on </a:t>
            </a:r>
            <a:r>
              <a:rPr lang="en-US" dirty="0" err="1" smtClean="0"/>
              <a:t>Habermas</a:t>
            </a:r>
            <a:r>
              <a:rPr lang="en-US" dirty="0" smtClean="0"/>
              <a:t>’ (1962) work on the creation and degradation of the ‘public sphere’ to establish whether web space constitutes a new public sphere</a:t>
            </a:r>
            <a:endParaRPr lang="en-GB" dirty="0"/>
          </a:p>
        </p:txBody>
      </p:sp>
      <p:sp>
        <p:nvSpPr>
          <p:cNvPr id="4" name="Slide Number Placeholder 3"/>
          <p:cNvSpPr>
            <a:spLocks noGrp="1"/>
          </p:cNvSpPr>
          <p:nvPr>
            <p:ph type="sldNum" sz="quarter" idx="10"/>
          </p:nvPr>
        </p:nvSpPr>
        <p:spPr/>
        <p:txBody>
          <a:bodyPr/>
          <a:lstStyle/>
          <a:p>
            <a:fld id="{63B3EBE8-BB67-4296-A701-52C32321AA4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
            </a:r>
            <a:r>
              <a:rPr lang="en-GB" sz="1200" kern="1200" dirty="0" smtClean="0">
                <a:solidFill>
                  <a:schemeClr val="tx1"/>
                </a:solidFill>
                <a:latin typeface="+mn-lt"/>
                <a:ea typeface="+mn-ea"/>
                <a:cs typeface="+mn-cs"/>
              </a:rPr>
              <a:t> 143 </a:t>
            </a:r>
          </a:p>
          <a:p>
            <a:endParaRPr lang="en-GB" sz="1200" kern="1200" dirty="0" smtClean="0">
              <a:solidFill>
                <a:schemeClr val="tx1"/>
              </a:solidFill>
              <a:latin typeface="+mn-lt"/>
              <a:ea typeface="+mn-ea"/>
              <a:cs typeface="+mn-cs"/>
            </a:endParaRPr>
          </a:p>
          <a:p>
            <a:r>
              <a:rPr lang="en-GB" dirty="0" smtClean="0"/>
              <a:t>At stake is the important question of justice’</a:t>
            </a:r>
          </a:p>
          <a:p>
            <a:endParaRPr lang="en-GB" dirty="0" smtClean="0"/>
          </a:p>
          <a:p>
            <a:endParaRPr lang="en-GB" dirty="0" smtClean="0"/>
          </a:p>
          <a:p>
            <a:r>
              <a:rPr lang="en-GB" dirty="0" err="1" smtClean="0"/>
              <a:t>Bessant</a:t>
            </a:r>
            <a:r>
              <a:rPr lang="en-GB" dirty="0" smtClean="0"/>
              <a:t>, </a:t>
            </a:r>
            <a:r>
              <a:rPr lang="en-GB" dirty="0" err="1" smtClean="0"/>
              <a:t>Emslie</a:t>
            </a:r>
            <a:r>
              <a:rPr lang="en-GB" dirty="0" smtClean="0"/>
              <a:t> &amp; Watts 20111 accounting for future generations intergenerational equity in </a:t>
            </a:r>
            <a:r>
              <a:rPr lang="en-GB" dirty="0" err="1" smtClean="0"/>
              <a:t>australia</a:t>
            </a:r>
            <a:r>
              <a:rPr lang="en-GB" dirty="0" smtClean="0"/>
              <a:t>. Au J Pub Admin. </a:t>
            </a:r>
            <a:endParaRPr lang="en-US" dirty="0"/>
          </a:p>
        </p:txBody>
      </p:sp>
      <p:sp>
        <p:nvSpPr>
          <p:cNvPr id="4" name="Slide Number Placeholder 3"/>
          <p:cNvSpPr>
            <a:spLocks noGrp="1"/>
          </p:cNvSpPr>
          <p:nvPr>
            <p:ph type="sldNum" sz="quarter" idx="10"/>
          </p:nvPr>
        </p:nvSpPr>
        <p:spPr/>
        <p:txBody>
          <a:bodyPr/>
          <a:lstStyle/>
          <a:p>
            <a:fld id="{63B3EBE8-BB67-4296-A701-52C32321AA4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3B3EBE8-BB67-4296-A701-52C32321AA4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71% 55-64</a:t>
            </a:r>
            <a:r>
              <a:rPr lang="en-GB" baseline="0" dirty="0" smtClean="0"/>
              <a:t> ABS</a:t>
            </a:r>
            <a:endParaRPr lang="en-GB" dirty="0"/>
          </a:p>
        </p:txBody>
      </p:sp>
      <p:sp>
        <p:nvSpPr>
          <p:cNvPr id="4" name="Slide Number Placeholder 3"/>
          <p:cNvSpPr>
            <a:spLocks noGrp="1"/>
          </p:cNvSpPr>
          <p:nvPr>
            <p:ph type="sldNum" sz="quarter" idx="10"/>
          </p:nvPr>
        </p:nvSpPr>
        <p:spPr/>
        <p:txBody>
          <a:bodyPr/>
          <a:lstStyle/>
          <a:p>
            <a:fld id="{63B3EBE8-BB67-4296-A701-52C32321AA4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6">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B9922C9-1A68-41E2-ADCF-A9AF94E3E5F9}" type="datetimeFigureOut">
              <a:rPr lang="en-US" smtClean="0"/>
              <a:pPr/>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922C9-1A68-41E2-ADCF-A9AF94E3E5F9}" type="datetimeFigureOut">
              <a:rPr lang="en-US" smtClean="0"/>
              <a:pPr/>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922C9-1A68-41E2-ADCF-A9AF94E3E5F9}" type="datetimeFigureOut">
              <a:rPr lang="en-US" smtClean="0"/>
              <a:pPr/>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922C9-1A68-41E2-ADCF-A9AF94E3E5F9}" type="datetimeFigureOut">
              <a:rPr lang="en-US" smtClean="0"/>
              <a:pPr/>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9922C9-1A68-41E2-ADCF-A9AF94E3E5F9}" type="datetimeFigureOut">
              <a:rPr lang="en-US" smtClean="0"/>
              <a:pPr/>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9922C9-1A68-41E2-ADCF-A9AF94E3E5F9}" type="datetimeFigureOut">
              <a:rPr lang="en-US" smtClean="0"/>
              <a:pPr/>
              <a:t>5/29/2012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9922C9-1A68-41E2-ADCF-A9AF94E3E5F9}" type="datetimeFigureOut">
              <a:rPr lang="en-US" smtClean="0"/>
              <a:pPr/>
              <a:t>5/29/2012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9922C9-1A68-41E2-ADCF-A9AF94E3E5F9}" type="datetimeFigureOut">
              <a:rPr lang="en-US" smtClean="0"/>
              <a:pPr/>
              <a:t>5/29/2012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922C9-1A68-41E2-ADCF-A9AF94E3E5F9}" type="datetimeFigureOut">
              <a:rPr lang="en-US" smtClean="0"/>
              <a:pPr/>
              <a:t>5/29/2012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922C9-1A68-41E2-ADCF-A9AF94E3E5F9}" type="datetimeFigureOut">
              <a:rPr lang="en-US" smtClean="0"/>
              <a:pPr/>
              <a:t>5/29/2012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922C9-1A68-41E2-ADCF-A9AF94E3E5F9}" type="datetimeFigureOut">
              <a:rPr lang="en-US" smtClean="0"/>
              <a:pPr/>
              <a:t>5/29/2012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4BA32-7B71-41FA-BD9A-56DB6A2F3C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922C9-1A68-41E2-ADCF-A9AF94E3E5F9}" type="datetimeFigureOut">
              <a:rPr lang="en-US" smtClean="0"/>
              <a:pPr/>
              <a:t>5/29/2012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D4BA32-7B71-41FA-BD9A-56DB6A2F3C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Digital Divides and Intergenerational Empathy</a:t>
            </a:r>
            <a:endParaRPr lang="en-US" dirty="0"/>
          </a:p>
        </p:txBody>
      </p:sp>
      <p:sp>
        <p:nvSpPr>
          <p:cNvPr id="3" name="Subtitle 2"/>
          <p:cNvSpPr>
            <a:spLocks noGrp="1"/>
          </p:cNvSpPr>
          <p:nvPr>
            <p:ph type="subTitle" idx="1"/>
          </p:nvPr>
        </p:nvSpPr>
        <p:spPr/>
        <p:txBody>
          <a:bodyPr/>
          <a:lstStyle/>
          <a:p>
            <a:r>
              <a:rPr lang="en-US" dirty="0" smtClean="0"/>
              <a:t>Simon Biggs, Bonnie Simons, Helen Kimberley, </a:t>
            </a:r>
            <a:r>
              <a:rPr lang="en-US" dirty="0" err="1" smtClean="0"/>
              <a:t>Ariela</a:t>
            </a:r>
            <a:r>
              <a:rPr lang="en-US" dirty="0" smtClean="0"/>
              <a:t> Lowenstein &amp; </a:t>
            </a:r>
            <a:r>
              <a:rPr lang="en-US" dirty="0"/>
              <a:t>I</a:t>
            </a:r>
            <a:r>
              <a:rPr lang="en-US" dirty="0" smtClean="0"/>
              <a:t>rja Haapala </a:t>
            </a:r>
            <a:endParaRPr lang="en-US" dirty="0"/>
          </a:p>
        </p:txBody>
      </p:sp>
      <p:sp>
        <p:nvSpPr>
          <p:cNvPr id="4" name="Footer Placeholder 3"/>
          <p:cNvSpPr>
            <a:spLocks noGrp="1"/>
          </p:cNvSpPr>
          <p:nvPr>
            <p:ph type="ftr" sz="quarter" idx="11"/>
          </p:nvPr>
        </p:nvSpPr>
        <p:spPr/>
        <p:txBody>
          <a:bodyPr/>
          <a:lstStyle/>
          <a:p>
            <a:r>
              <a:rPr lang="en-US" smtClean="0"/>
              <a:t>Simon Biggs University of Melbourne</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lumMod val="75000"/>
                  </a:schemeClr>
                </a:solidFill>
                <a:latin typeface="Century Schoolbook" pitchFamily="18" charset="0"/>
              </a:rPr>
              <a:t>Cyber-Safety- Common Risks</a:t>
            </a:r>
            <a:endParaRPr lang="en-GB" dirty="0">
              <a:solidFill>
                <a:schemeClr val="accent6">
                  <a:lumMod val="75000"/>
                </a:schemeClr>
              </a:solidFill>
            </a:endParaRPr>
          </a:p>
        </p:txBody>
      </p:sp>
      <p:sp>
        <p:nvSpPr>
          <p:cNvPr id="3" name="Content Placeholder 2"/>
          <p:cNvSpPr>
            <a:spLocks noGrp="1"/>
          </p:cNvSpPr>
          <p:nvPr>
            <p:ph idx="1"/>
          </p:nvPr>
        </p:nvSpPr>
        <p:spPr/>
        <p:txBody>
          <a:bodyPr>
            <a:normAutofit fontScale="92500" lnSpcReduction="20000"/>
          </a:bodyPr>
          <a:lstStyle/>
          <a:p>
            <a:r>
              <a:rPr lang="en-AU" dirty="0" smtClean="0">
                <a:solidFill>
                  <a:schemeClr val="tx1">
                    <a:lumMod val="65000"/>
                    <a:lumOff val="35000"/>
                  </a:schemeClr>
                </a:solidFill>
                <a:latin typeface="Century Schoolbook" pitchFamily="18" charset="0"/>
              </a:rPr>
              <a:t>Internet fraud</a:t>
            </a:r>
          </a:p>
          <a:p>
            <a:r>
              <a:rPr lang="en-AU" dirty="0" smtClean="0">
                <a:solidFill>
                  <a:schemeClr val="tx1">
                    <a:lumMod val="65000"/>
                    <a:lumOff val="35000"/>
                  </a:schemeClr>
                </a:solidFill>
                <a:latin typeface="Century Schoolbook" pitchFamily="18" charset="0"/>
              </a:rPr>
              <a:t>Financial inducements from banks etc</a:t>
            </a:r>
          </a:p>
          <a:p>
            <a:r>
              <a:rPr lang="en-AU" dirty="0" smtClean="0">
                <a:solidFill>
                  <a:schemeClr val="tx1">
                    <a:lumMod val="65000"/>
                    <a:lumOff val="35000"/>
                  </a:schemeClr>
                </a:solidFill>
                <a:latin typeface="Century Schoolbook" pitchFamily="18" charset="0"/>
              </a:rPr>
              <a:t>Exposure to identity theft</a:t>
            </a:r>
          </a:p>
          <a:p>
            <a:r>
              <a:rPr lang="en-AU" dirty="0" smtClean="0">
                <a:solidFill>
                  <a:schemeClr val="tx1">
                    <a:lumMod val="65000"/>
                    <a:lumOff val="35000"/>
                  </a:schemeClr>
                </a:solidFill>
                <a:latin typeface="Century Schoolbook" pitchFamily="18" charset="0"/>
              </a:rPr>
              <a:t>Threats to personal safety through social networking</a:t>
            </a:r>
          </a:p>
          <a:p>
            <a:r>
              <a:rPr lang="en-AU" dirty="0" smtClean="0">
                <a:solidFill>
                  <a:schemeClr val="tx1">
                    <a:lumMod val="65000"/>
                    <a:lumOff val="35000"/>
                  </a:schemeClr>
                </a:solidFill>
                <a:latin typeface="Century Schoolbook" pitchFamily="18" charset="0"/>
              </a:rPr>
              <a:t>Increased reliance on internet for information provision and communication by government &amp; institutions</a:t>
            </a:r>
          </a:p>
          <a:p>
            <a:r>
              <a:rPr lang="en-AU" dirty="0" smtClean="0">
                <a:solidFill>
                  <a:schemeClr val="tx1">
                    <a:lumMod val="65000"/>
                    <a:lumOff val="35000"/>
                  </a:schemeClr>
                </a:solidFill>
                <a:latin typeface="Century Schoolbook" pitchFamily="18" charset="0"/>
              </a:rPr>
              <a:t>Deceptive safety of ICT devices e.g. tablets</a:t>
            </a:r>
          </a:p>
          <a:p>
            <a:pPr>
              <a:buNone/>
            </a:pPr>
            <a:r>
              <a:rPr lang="en-AU" dirty="0" smtClean="0">
                <a:solidFill>
                  <a:schemeClr val="tx1">
                    <a:lumMod val="65000"/>
                    <a:lumOff val="35000"/>
                  </a:schemeClr>
                </a:solidFill>
                <a:latin typeface="Century Schoolbook" pitchFamily="18" charset="0"/>
              </a:rPr>
              <a:t>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lumMod val="75000"/>
                  </a:schemeClr>
                </a:solidFill>
              </a:rPr>
              <a:t>Internet Inclusion</a:t>
            </a:r>
            <a:endParaRPr lang="en-GB" dirty="0">
              <a:solidFill>
                <a:schemeClr val="accent6">
                  <a:lumMod val="75000"/>
                </a:schemeClr>
              </a:solidFill>
            </a:endParaRPr>
          </a:p>
        </p:txBody>
      </p:sp>
      <p:sp>
        <p:nvSpPr>
          <p:cNvPr id="3" name="Content Placeholder 2"/>
          <p:cNvSpPr>
            <a:spLocks noGrp="1"/>
          </p:cNvSpPr>
          <p:nvPr>
            <p:ph idx="1"/>
          </p:nvPr>
        </p:nvSpPr>
        <p:spPr/>
        <p:txBody>
          <a:bodyPr/>
          <a:lstStyle/>
          <a:p>
            <a:r>
              <a:rPr lang="en-GB" dirty="0" smtClean="0">
                <a:solidFill>
                  <a:schemeClr val="tx1">
                    <a:lumMod val="65000"/>
                    <a:lumOff val="35000"/>
                  </a:schemeClr>
                </a:solidFill>
              </a:rPr>
              <a:t>Reduce social isolation</a:t>
            </a:r>
          </a:p>
          <a:p>
            <a:r>
              <a:rPr lang="en-GB" dirty="0" smtClean="0">
                <a:solidFill>
                  <a:schemeClr val="tx1">
                    <a:lumMod val="65000"/>
                    <a:lumOff val="35000"/>
                  </a:schemeClr>
                </a:solidFill>
              </a:rPr>
              <a:t>Establish sustainable networks</a:t>
            </a:r>
          </a:p>
          <a:p>
            <a:r>
              <a:rPr lang="en-GB" dirty="0" smtClean="0">
                <a:solidFill>
                  <a:schemeClr val="tx1">
                    <a:lumMod val="65000"/>
                    <a:lumOff val="35000"/>
                  </a:schemeClr>
                </a:solidFill>
              </a:rPr>
              <a:t>CALD populations</a:t>
            </a:r>
          </a:p>
          <a:p>
            <a:pPr>
              <a:buNone/>
            </a:pPr>
            <a:r>
              <a:rPr lang="en-GB" dirty="0" smtClean="0">
                <a:solidFill>
                  <a:schemeClr val="tx1">
                    <a:lumMod val="65000"/>
                    <a:lumOff val="35000"/>
                  </a:schemeClr>
                </a:solidFill>
              </a:rPr>
              <a:t>‘Their new networks would need face-to –face support </a:t>
            </a:r>
            <a:r>
              <a:rPr lang="en-GB" smtClean="0">
                <a:solidFill>
                  <a:schemeClr val="tx1">
                    <a:lumMod val="65000"/>
                    <a:lumOff val="35000"/>
                  </a:schemeClr>
                </a:solidFill>
              </a:rPr>
              <a:t>and nurturing </a:t>
            </a:r>
            <a:r>
              <a:rPr lang="en-GB" dirty="0" smtClean="0">
                <a:solidFill>
                  <a:schemeClr val="tx1">
                    <a:lumMod val="65000"/>
                    <a:lumOff val="35000"/>
                  </a:schemeClr>
                </a:solidFill>
              </a:rPr>
              <a:t>to become more firmly established’.</a:t>
            </a:r>
          </a:p>
          <a:p>
            <a:pPr>
              <a:buNone/>
            </a:pPr>
            <a:r>
              <a:rPr lang="en-GB" dirty="0" smtClean="0">
                <a:solidFill>
                  <a:schemeClr val="accent6">
                    <a:lumMod val="75000"/>
                  </a:schemeClr>
                </a:solidFill>
              </a:rPr>
              <a:t>							Simons 2012</a:t>
            </a:r>
            <a:endParaRPr lang="en-GB" dirty="0">
              <a:solidFill>
                <a:schemeClr val="tx1">
                  <a:lumMod val="65000"/>
                  <a:lumOff val="3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solidFill>
                  <a:schemeClr val="accent6">
                    <a:lumMod val="75000"/>
                  </a:schemeClr>
                </a:solidFill>
              </a:rPr>
              <a:t>Two </a:t>
            </a:r>
            <a:r>
              <a:rPr lang="en-GB" dirty="0" smtClean="0">
                <a:solidFill>
                  <a:schemeClr val="accent6">
                    <a:lumMod val="75000"/>
                  </a:schemeClr>
                </a:solidFill>
              </a:rPr>
              <a:t>Discourses</a:t>
            </a:r>
            <a:endParaRPr lang="en-GB" dirty="0">
              <a:solidFill>
                <a:schemeClr val="accent6">
                  <a:lumMod val="75000"/>
                </a:schemeClr>
              </a:solidFill>
            </a:endParaRPr>
          </a:p>
        </p:txBody>
      </p:sp>
      <p:sp>
        <p:nvSpPr>
          <p:cNvPr id="5" name="Content Placeholder 4"/>
          <p:cNvSpPr>
            <a:spLocks noGrp="1"/>
          </p:cNvSpPr>
          <p:nvPr>
            <p:ph sz="half" idx="1"/>
          </p:nvPr>
        </p:nvSpPr>
        <p:spPr>
          <a:solidFill>
            <a:schemeClr val="accent6">
              <a:lumMod val="20000"/>
              <a:lumOff val="80000"/>
            </a:schemeClr>
          </a:solidFill>
        </p:spPr>
        <p:txBody>
          <a:bodyPr>
            <a:normAutofit fontScale="92500"/>
          </a:bodyPr>
          <a:lstStyle/>
          <a:p>
            <a:r>
              <a:rPr lang="en-GB" dirty="0" smtClean="0">
                <a:solidFill>
                  <a:schemeClr val="tx1">
                    <a:lumMod val="65000"/>
                    <a:lumOff val="35000"/>
                  </a:schemeClr>
                </a:solidFill>
              </a:rPr>
              <a:t>Generational Conflict</a:t>
            </a:r>
            <a:endParaRPr lang="en-GB" dirty="0" smtClean="0">
              <a:solidFill>
                <a:schemeClr val="tx1">
                  <a:lumMod val="65000"/>
                  <a:lumOff val="35000"/>
                </a:schemeClr>
              </a:solidFill>
            </a:endParaRPr>
          </a:p>
          <a:p>
            <a:r>
              <a:rPr lang="en-GB" dirty="0" smtClean="0">
                <a:solidFill>
                  <a:schemeClr val="tx1">
                    <a:lumMod val="65000"/>
                    <a:lumOff val="35000"/>
                  </a:schemeClr>
                </a:solidFill>
              </a:rPr>
              <a:t>Rigid boundaries</a:t>
            </a:r>
          </a:p>
          <a:p>
            <a:r>
              <a:rPr lang="en-GB" dirty="0" smtClean="0">
                <a:solidFill>
                  <a:schemeClr val="tx1">
                    <a:lumMod val="65000"/>
                    <a:lumOff val="35000"/>
                  </a:schemeClr>
                </a:solidFill>
              </a:rPr>
              <a:t>Static positions</a:t>
            </a:r>
          </a:p>
          <a:p>
            <a:r>
              <a:rPr lang="en-GB" dirty="0" smtClean="0">
                <a:solidFill>
                  <a:schemeClr val="tx1">
                    <a:lumMod val="65000"/>
                    <a:lumOff val="35000"/>
                  </a:schemeClr>
                </a:solidFill>
              </a:rPr>
              <a:t>Cumulative advantage</a:t>
            </a:r>
          </a:p>
          <a:p>
            <a:endParaRPr lang="en-GB" dirty="0" smtClean="0">
              <a:solidFill>
                <a:schemeClr val="tx1">
                  <a:lumMod val="65000"/>
                  <a:lumOff val="35000"/>
                </a:schemeClr>
              </a:solidFill>
            </a:endParaRPr>
          </a:p>
          <a:p>
            <a:endParaRPr lang="en-GB" dirty="0" smtClean="0">
              <a:solidFill>
                <a:schemeClr val="tx1">
                  <a:lumMod val="65000"/>
                  <a:lumOff val="35000"/>
                </a:schemeClr>
              </a:solidFill>
            </a:endParaRPr>
          </a:p>
          <a:p>
            <a:endParaRPr lang="en-GB" dirty="0" smtClean="0">
              <a:solidFill>
                <a:schemeClr val="tx1">
                  <a:lumMod val="65000"/>
                  <a:lumOff val="35000"/>
                </a:schemeClr>
              </a:solidFill>
            </a:endParaRPr>
          </a:p>
          <a:p>
            <a:r>
              <a:rPr lang="en-GB" dirty="0" smtClean="0">
                <a:solidFill>
                  <a:schemeClr val="tx1">
                    <a:lumMod val="65000"/>
                    <a:lumOff val="35000"/>
                  </a:schemeClr>
                </a:solidFill>
              </a:rPr>
              <a:t>‘Us &amp; Them’ generations, </a:t>
            </a:r>
            <a:r>
              <a:rPr lang="en-GB" dirty="0" smtClean="0">
                <a:solidFill>
                  <a:schemeClr val="tx1">
                    <a:lumMod val="65000"/>
                    <a:lumOff val="35000"/>
                  </a:schemeClr>
                </a:solidFill>
              </a:rPr>
              <a:t>binary </a:t>
            </a:r>
            <a:r>
              <a:rPr lang="en-GB" dirty="0" err="1" smtClean="0">
                <a:solidFill>
                  <a:schemeClr val="tx1">
                    <a:lumMod val="65000"/>
                    <a:lumOff val="35000"/>
                  </a:schemeClr>
                </a:solidFill>
              </a:rPr>
              <a:t>opositions</a:t>
            </a:r>
            <a:endParaRPr lang="en-GB" dirty="0">
              <a:solidFill>
                <a:schemeClr val="tx1">
                  <a:lumMod val="65000"/>
                  <a:lumOff val="35000"/>
                </a:schemeClr>
              </a:solidFill>
            </a:endParaRPr>
          </a:p>
        </p:txBody>
      </p:sp>
      <p:sp>
        <p:nvSpPr>
          <p:cNvPr id="6" name="Content Placeholder 5"/>
          <p:cNvSpPr>
            <a:spLocks noGrp="1"/>
          </p:cNvSpPr>
          <p:nvPr>
            <p:ph sz="half" idx="2"/>
          </p:nvPr>
        </p:nvSpPr>
        <p:spPr>
          <a:solidFill>
            <a:schemeClr val="accent6">
              <a:lumMod val="20000"/>
              <a:lumOff val="80000"/>
            </a:schemeClr>
          </a:solidFill>
        </p:spPr>
        <p:txBody>
          <a:bodyPr>
            <a:normAutofit fontScale="92500"/>
          </a:bodyPr>
          <a:lstStyle/>
          <a:p>
            <a:r>
              <a:rPr lang="en-GB" dirty="0" smtClean="0">
                <a:solidFill>
                  <a:schemeClr val="tx1">
                    <a:lumMod val="65000"/>
                    <a:lumOff val="35000"/>
                  </a:schemeClr>
                </a:solidFill>
              </a:rPr>
              <a:t>Social inclusion</a:t>
            </a:r>
          </a:p>
          <a:p>
            <a:r>
              <a:rPr lang="en-GB" dirty="0" smtClean="0">
                <a:solidFill>
                  <a:schemeClr val="tx1">
                    <a:lumMod val="65000"/>
                    <a:lumOff val="35000"/>
                  </a:schemeClr>
                </a:solidFill>
              </a:rPr>
              <a:t>Changing contributions</a:t>
            </a:r>
          </a:p>
          <a:p>
            <a:r>
              <a:rPr lang="en-GB" dirty="0" smtClean="0">
                <a:solidFill>
                  <a:schemeClr val="tx1">
                    <a:lumMod val="65000"/>
                    <a:lumOff val="35000"/>
                  </a:schemeClr>
                </a:solidFill>
              </a:rPr>
              <a:t>Interconnection</a:t>
            </a:r>
          </a:p>
          <a:p>
            <a:r>
              <a:rPr lang="en-GB" dirty="0" smtClean="0">
                <a:solidFill>
                  <a:schemeClr val="tx1">
                    <a:lumMod val="65000"/>
                    <a:lumOff val="35000"/>
                  </a:schemeClr>
                </a:solidFill>
              </a:rPr>
              <a:t>Cumulative disadvantage</a:t>
            </a:r>
          </a:p>
          <a:p>
            <a:endParaRPr lang="en-GB" dirty="0" smtClean="0">
              <a:solidFill>
                <a:schemeClr val="tx1">
                  <a:lumMod val="65000"/>
                  <a:lumOff val="35000"/>
                </a:schemeClr>
              </a:solidFill>
            </a:endParaRPr>
          </a:p>
          <a:p>
            <a:endParaRPr lang="en-GB" dirty="0" smtClean="0">
              <a:solidFill>
                <a:schemeClr val="tx1">
                  <a:lumMod val="65000"/>
                  <a:lumOff val="35000"/>
                </a:schemeClr>
              </a:solidFill>
            </a:endParaRPr>
          </a:p>
          <a:p>
            <a:endParaRPr lang="en-GB" dirty="0" smtClean="0">
              <a:solidFill>
                <a:schemeClr val="tx1">
                  <a:lumMod val="65000"/>
                  <a:lumOff val="35000"/>
                </a:schemeClr>
              </a:solidFill>
            </a:endParaRPr>
          </a:p>
          <a:p>
            <a:r>
              <a:rPr lang="en-GB" dirty="0" smtClean="0">
                <a:solidFill>
                  <a:schemeClr val="tx1">
                    <a:lumMod val="65000"/>
                    <a:lumOff val="35000"/>
                  </a:schemeClr>
                </a:solidFill>
              </a:rPr>
              <a:t>Complementary relations across the </a:t>
            </a:r>
            <a:r>
              <a:rPr lang="en-GB" dirty="0" err="1" smtClean="0">
                <a:solidFill>
                  <a:schemeClr val="tx1">
                    <a:lumMod val="65000"/>
                    <a:lumOff val="35000"/>
                  </a:schemeClr>
                </a:solidFill>
              </a:rPr>
              <a:t>lifecourse</a:t>
            </a:r>
            <a:endParaRPr lang="en-GB" dirty="0">
              <a:solidFill>
                <a:schemeClr val="tx1">
                  <a:lumMod val="65000"/>
                  <a:lumOff val="3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AU" dirty="0" smtClean="0">
                <a:solidFill>
                  <a:schemeClr val="accent6">
                    <a:lumMod val="75000"/>
                  </a:schemeClr>
                </a:solidFill>
              </a:rPr>
              <a:t>Degrees of </a:t>
            </a:r>
            <a:r>
              <a:rPr lang="en-AU" dirty="0" smtClean="0">
                <a:solidFill>
                  <a:schemeClr val="accent6">
                    <a:lumMod val="75000"/>
                  </a:schemeClr>
                </a:solidFill>
              </a:rPr>
              <a:t>Generational Intelligence</a:t>
            </a:r>
          </a:p>
        </p:txBody>
      </p:sp>
      <p:sp>
        <p:nvSpPr>
          <p:cNvPr id="24579" name="Content Placeholder 2"/>
          <p:cNvSpPr>
            <a:spLocks noGrp="1"/>
          </p:cNvSpPr>
          <p:nvPr>
            <p:ph idx="1"/>
          </p:nvPr>
        </p:nvSpPr>
        <p:spPr/>
        <p:txBody>
          <a:bodyPr/>
          <a:lstStyle/>
          <a:p>
            <a:pPr eaLnBrk="1" hangingPunct="1"/>
            <a:r>
              <a:rPr lang="en-US" dirty="0" smtClean="0"/>
              <a:t>The degree to which one becomes conscious of  age specific </a:t>
            </a:r>
            <a:r>
              <a:rPr lang="en-US" dirty="0" smtClean="0"/>
              <a:t>positions</a:t>
            </a:r>
            <a:endParaRPr lang="en-US" dirty="0" smtClean="0"/>
          </a:p>
          <a:p>
            <a:pPr eaLnBrk="1" hangingPunct="1"/>
            <a:r>
              <a:rPr lang="en-US" dirty="0" smtClean="0"/>
              <a:t>Relative ability to put oneself in the position of other generations</a:t>
            </a:r>
          </a:p>
          <a:p>
            <a:pPr eaLnBrk="1" hangingPunct="1"/>
            <a:r>
              <a:rPr lang="en-US" dirty="0" smtClean="0"/>
              <a:t>Relative ability to negotiate between generational positions</a:t>
            </a:r>
          </a:p>
          <a:p>
            <a:pPr eaLnBrk="1" hangingPunct="1"/>
            <a:r>
              <a:rPr lang="en-US" dirty="0" smtClean="0"/>
              <a:t>The relative neutrality of the social space</a:t>
            </a:r>
          </a:p>
          <a:p>
            <a:endParaRPr lang="en-AU" dirty="0" smtClean="0"/>
          </a:p>
        </p:txBody>
      </p:sp>
      <p:sp>
        <p:nvSpPr>
          <p:cNvPr id="24580" name="Footer Placeholder 3"/>
          <p:cNvSpPr>
            <a:spLocks noGrp="1"/>
          </p:cNvSpPr>
          <p:nvPr>
            <p:ph type="ftr" sz="quarter" idx="11"/>
          </p:nvPr>
        </p:nvSpPr>
        <p:spPr>
          <a:noFill/>
        </p:spPr>
        <p:txBody>
          <a:bodyPr/>
          <a:lstStyle/>
          <a:p>
            <a:r>
              <a:rPr lang="en-GB" smtClean="0">
                <a:latin typeface="Times New Roman" charset="0"/>
                <a:cs typeface="Times New Roman" charset="0"/>
              </a:rPr>
              <a:t>Simon Biggs University of Melbourne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solidFill>
                  <a:schemeClr val="accent6">
                    <a:lumMod val="75000"/>
                  </a:schemeClr>
                </a:solidFill>
              </a:rPr>
              <a:t>Internet Empathy?</a:t>
            </a:r>
            <a:endParaRPr lang="en-AU" dirty="0">
              <a:solidFill>
                <a:schemeClr val="accent6">
                  <a:lumMod val="75000"/>
                </a:schemeClr>
              </a:solidFill>
            </a:endParaRPr>
          </a:p>
        </p:txBody>
      </p:sp>
      <p:sp>
        <p:nvSpPr>
          <p:cNvPr id="5" name="Content Placeholder 4"/>
          <p:cNvSpPr>
            <a:spLocks noGrp="1"/>
          </p:cNvSpPr>
          <p:nvPr>
            <p:ph sz="half" idx="1"/>
          </p:nvPr>
        </p:nvSpPr>
        <p:spPr>
          <a:solidFill>
            <a:schemeClr val="accent6">
              <a:lumMod val="20000"/>
              <a:lumOff val="80000"/>
            </a:schemeClr>
          </a:solidFill>
        </p:spPr>
        <p:txBody>
          <a:bodyPr/>
          <a:lstStyle/>
          <a:p>
            <a:r>
              <a:rPr lang="en-AU" dirty="0" smtClean="0"/>
              <a:t>Outsider</a:t>
            </a:r>
          </a:p>
          <a:p>
            <a:r>
              <a:rPr lang="en-AU" dirty="0" smtClean="0"/>
              <a:t>Old dog</a:t>
            </a:r>
          </a:p>
          <a:p>
            <a:r>
              <a:rPr lang="en-AU" dirty="0" smtClean="0"/>
              <a:t>Colonial metaphor</a:t>
            </a:r>
          </a:p>
          <a:p>
            <a:r>
              <a:rPr lang="en-AU" dirty="0" err="1" smtClean="0"/>
              <a:t>Truimphalism</a:t>
            </a:r>
            <a:endParaRPr lang="en-AU" dirty="0" smtClean="0"/>
          </a:p>
          <a:p>
            <a:endParaRPr lang="en-AU" dirty="0"/>
          </a:p>
        </p:txBody>
      </p:sp>
      <p:sp>
        <p:nvSpPr>
          <p:cNvPr id="6" name="Content Placeholder 5"/>
          <p:cNvSpPr>
            <a:spLocks noGrp="1"/>
          </p:cNvSpPr>
          <p:nvPr>
            <p:ph sz="half" idx="2"/>
          </p:nvPr>
        </p:nvSpPr>
        <p:spPr>
          <a:solidFill>
            <a:schemeClr val="accent6">
              <a:lumMod val="20000"/>
              <a:lumOff val="80000"/>
            </a:schemeClr>
          </a:solidFill>
        </p:spPr>
        <p:txBody>
          <a:bodyPr/>
          <a:lstStyle/>
          <a:p>
            <a:r>
              <a:rPr lang="en-AU" dirty="0" err="1" smtClean="0"/>
              <a:t>Complementarity</a:t>
            </a:r>
            <a:endParaRPr lang="en-AU" dirty="0" smtClean="0"/>
          </a:p>
          <a:p>
            <a:r>
              <a:rPr lang="en-AU" dirty="0" smtClean="0"/>
              <a:t>Continuous learning</a:t>
            </a:r>
          </a:p>
          <a:p>
            <a:r>
              <a:rPr lang="en-AU" dirty="0" smtClean="0"/>
              <a:t>Ecological metaphor</a:t>
            </a:r>
          </a:p>
          <a:p>
            <a:r>
              <a:rPr lang="en-AU" dirty="0" smtClean="0"/>
              <a:t>Co-creation</a:t>
            </a:r>
            <a:endParaRPr lang="en-AU" dirty="0" smtClean="0"/>
          </a:p>
          <a:p>
            <a:endParaRPr lang="en-AU" dirty="0" smtClean="0"/>
          </a:p>
          <a:p>
            <a:endParaRPr lang="en-A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accent6">
                    <a:lumMod val="75000"/>
                  </a:schemeClr>
                </a:solidFill>
              </a:rPr>
              <a:t>Toward A Generationally Intelligent Internet?</a:t>
            </a:r>
            <a:endParaRPr lang="en-GB" dirty="0">
              <a:solidFill>
                <a:schemeClr val="accent6">
                  <a:lumMod val="75000"/>
                </a:schemeClr>
              </a:solidFill>
            </a:endParaRPr>
          </a:p>
        </p:txBody>
      </p:sp>
      <p:sp>
        <p:nvSpPr>
          <p:cNvPr id="3" name="Content Placeholder 2"/>
          <p:cNvSpPr>
            <a:spLocks noGrp="1"/>
          </p:cNvSpPr>
          <p:nvPr>
            <p:ph idx="1"/>
          </p:nvPr>
        </p:nvSpPr>
        <p:spPr/>
        <p:txBody>
          <a:bodyPr/>
          <a:lstStyle/>
          <a:p>
            <a:r>
              <a:rPr lang="en-GB" dirty="0" smtClean="0"/>
              <a:t>Internet as generationally and socially inclusive</a:t>
            </a:r>
          </a:p>
          <a:p>
            <a:r>
              <a:rPr lang="en-GB" dirty="0" smtClean="0"/>
              <a:t>Degree to which enhances intergenerational connection</a:t>
            </a:r>
          </a:p>
          <a:p>
            <a:r>
              <a:rPr lang="en-GB" dirty="0" smtClean="0"/>
              <a:t>A critical mass of peer users</a:t>
            </a:r>
          </a:p>
          <a:p>
            <a:r>
              <a:rPr lang="en-GB" dirty="0" smtClean="0"/>
              <a:t>Part of a mixed communication network</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lumMod val="75000"/>
                  </a:schemeClr>
                </a:solidFill>
              </a:rPr>
              <a:t>Questions</a:t>
            </a:r>
            <a:endParaRPr lang="en-GB" dirty="0">
              <a:solidFill>
                <a:schemeClr val="accent6">
                  <a:lumMod val="75000"/>
                </a:schemeClr>
              </a:solidFill>
            </a:endParaRPr>
          </a:p>
        </p:txBody>
      </p:sp>
      <p:sp>
        <p:nvSpPr>
          <p:cNvPr id="3" name="Content Placeholder 2"/>
          <p:cNvSpPr>
            <a:spLocks noGrp="1"/>
          </p:cNvSpPr>
          <p:nvPr>
            <p:ph idx="1"/>
          </p:nvPr>
        </p:nvSpPr>
        <p:spPr/>
        <p:txBody>
          <a:bodyPr/>
          <a:lstStyle/>
          <a:p>
            <a:r>
              <a:rPr lang="en-GB" dirty="0" smtClean="0"/>
              <a:t>Is there an ‘Age Wars’ brewing between Youth Studies and Social Gerontology? </a:t>
            </a:r>
          </a:p>
          <a:p>
            <a:r>
              <a:rPr lang="en-GB" dirty="0" smtClean="0"/>
              <a:t>Do all generations feel e-excluded in their special way?</a:t>
            </a:r>
          </a:p>
          <a:p>
            <a:r>
              <a:rPr lang="en-GB" dirty="0" smtClean="0"/>
              <a:t>A new social space, with old style problems of inclusion</a:t>
            </a:r>
          </a:p>
          <a:p>
            <a:r>
              <a:rPr lang="en-GB" dirty="0" smtClean="0"/>
              <a:t>What room for complementary uses and intergenerational sustainability?</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lumMod val="75000"/>
                  </a:schemeClr>
                </a:solidFill>
              </a:rPr>
              <a:t>Australian Reports</a:t>
            </a:r>
            <a:endParaRPr lang="en-GB" dirty="0">
              <a:solidFill>
                <a:schemeClr val="accent6">
                  <a:lumMod val="75000"/>
                </a:schemeClr>
              </a:solidFill>
            </a:endParaRPr>
          </a:p>
        </p:txBody>
      </p:sp>
      <p:sp>
        <p:nvSpPr>
          <p:cNvPr id="3" name="Content Placeholder 2"/>
          <p:cNvSpPr>
            <a:spLocks noGrp="1"/>
          </p:cNvSpPr>
          <p:nvPr>
            <p:ph idx="1"/>
          </p:nvPr>
        </p:nvSpPr>
        <p:spPr/>
        <p:txBody>
          <a:bodyPr/>
          <a:lstStyle/>
          <a:p>
            <a:r>
              <a:rPr lang="en-GB" dirty="0" smtClean="0"/>
              <a:t>Older Australians and the Internet  CCI. </a:t>
            </a:r>
            <a:r>
              <a:rPr lang="en-GB" dirty="0" err="1" smtClean="0"/>
              <a:t>Haukka</a:t>
            </a:r>
            <a:r>
              <a:rPr lang="en-GB" dirty="0" smtClean="0"/>
              <a:t>&amp; Hegarty:2011.</a:t>
            </a:r>
          </a:p>
          <a:p>
            <a:r>
              <a:rPr lang="en-GB" dirty="0" smtClean="0"/>
              <a:t>More than cake and keyboards BSL .Simons: 2011.</a:t>
            </a:r>
          </a:p>
          <a:p>
            <a:r>
              <a:rPr lang="en-GB" dirty="0" smtClean="0"/>
              <a:t>Submission to the Inquiry into </a:t>
            </a:r>
            <a:r>
              <a:rPr lang="en-GB" dirty="0" err="1" smtClean="0"/>
              <a:t>Cybersafety</a:t>
            </a:r>
            <a:r>
              <a:rPr lang="en-GB" dirty="0" smtClean="0"/>
              <a:t> for Senior Australians. BSL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6">
                    <a:lumMod val="75000"/>
                  </a:schemeClr>
                </a:solidFill>
              </a:rPr>
              <a:t>Marc </a:t>
            </a:r>
            <a:r>
              <a:rPr lang="en-US" dirty="0" err="1" smtClean="0">
                <a:solidFill>
                  <a:schemeClr val="accent6">
                    <a:lumMod val="75000"/>
                  </a:schemeClr>
                </a:solidFill>
              </a:rPr>
              <a:t>Prensky</a:t>
            </a:r>
            <a:r>
              <a:rPr lang="en-US" dirty="0" smtClean="0">
                <a:solidFill>
                  <a:schemeClr val="accent6">
                    <a:lumMod val="75000"/>
                  </a:schemeClr>
                </a:solidFill>
              </a:rPr>
              <a:t> 2001</a:t>
            </a:r>
            <a:endParaRPr lang="en-US" dirty="0">
              <a:solidFill>
                <a:schemeClr val="accent6">
                  <a:lumMod val="75000"/>
                </a:schemeClr>
              </a:solidFill>
            </a:endParaRPr>
          </a:p>
        </p:txBody>
      </p:sp>
      <p:sp>
        <p:nvSpPr>
          <p:cNvPr id="5" name="Content Placeholder 4"/>
          <p:cNvSpPr>
            <a:spLocks noGrp="1"/>
          </p:cNvSpPr>
          <p:nvPr>
            <p:ph idx="1"/>
          </p:nvPr>
        </p:nvSpPr>
        <p:spPr/>
        <p:txBody>
          <a:bodyPr>
            <a:normAutofit fontScale="92500" lnSpcReduction="20000"/>
          </a:bodyPr>
          <a:lstStyle/>
          <a:p>
            <a:endParaRPr lang="en-US" dirty="0"/>
          </a:p>
          <a:p>
            <a:r>
              <a:rPr lang="en-US" dirty="0"/>
              <a:t> </a:t>
            </a:r>
            <a:r>
              <a:rPr lang="en-US" dirty="0">
                <a:solidFill>
                  <a:schemeClr val="tx1">
                    <a:lumMod val="65000"/>
                    <a:lumOff val="35000"/>
                  </a:schemeClr>
                </a:solidFill>
              </a:rPr>
              <a:t>the most useful designation I have found for them is </a:t>
            </a:r>
            <a:r>
              <a:rPr lang="en-US" b="1" i="1" dirty="0">
                <a:solidFill>
                  <a:schemeClr val="tx1">
                    <a:lumMod val="65000"/>
                    <a:lumOff val="35000"/>
                  </a:schemeClr>
                </a:solidFill>
              </a:rPr>
              <a:t>Digital Natives. </a:t>
            </a:r>
            <a:r>
              <a:rPr lang="en-US" i="1" dirty="0">
                <a:solidFill>
                  <a:schemeClr val="tx1">
                    <a:lumMod val="65000"/>
                    <a:lumOff val="35000"/>
                  </a:schemeClr>
                </a:solidFill>
              </a:rPr>
              <a:t>Our students today are all “native speakers” of the digital language of computers, video games and the </a:t>
            </a:r>
            <a:r>
              <a:rPr lang="en-US" i="1" dirty="0" smtClean="0">
                <a:solidFill>
                  <a:schemeClr val="tx1">
                    <a:lumMod val="65000"/>
                    <a:lumOff val="35000"/>
                  </a:schemeClr>
                </a:solidFill>
              </a:rPr>
              <a:t>Internet</a:t>
            </a:r>
          </a:p>
          <a:p>
            <a:endParaRPr lang="en-US" dirty="0">
              <a:solidFill>
                <a:schemeClr val="tx1">
                  <a:lumMod val="65000"/>
                  <a:lumOff val="35000"/>
                </a:schemeClr>
              </a:solidFill>
            </a:endParaRPr>
          </a:p>
          <a:p>
            <a:r>
              <a:rPr lang="en-US" dirty="0">
                <a:solidFill>
                  <a:schemeClr val="tx1">
                    <a:lumMod val="65000"/>
                    <a:lumOff val="35000"/>
                  </a:schemeClr>
                </a:solidFill>
              </a:rPr>
              <a:t> Those of us who were not born into the digital world but have, at some later point in our lives, become fascinated by and adopted </a:t>
            </a:r>
            <a:r>
              <a:rPr lang="en-US" dirty="0" smtClean="0">
                <a:solidFill>
                  <a:schemeClr val="tx1">
                    <a:lumMod val="65000"/>
                    <a:lumOff val="35000"/>
                  </a:schemeClr>
                </a:solidFill>
              </a:rPr>
              <a:t>many or </a:t>
            </a:r>
            <a:r>
              <a:rPr lang="en-US" dirty="0">
                <a:solidFill>
                  <a:schemeClr val="tx1">
                    <a:lumMod val="65000"/>
                    <a:lumOff val="35000"/>
                  </a:schemeClr>
                </a:solidFill>
              </a:rPr>
              <a:t>most aspects of the new technology are, and always will be compared to them, </a:t>
            </a:r>
            <a:r>
              <a:rPr lang="en-US" b="1" i="1" dirty="0">
                <a:solidFill>
                  <a:schemeClr val="tx1">
                    <a:lumMod val="65000"/>
                    <a:lumOff val="35000"/>
                  </a:schemeClr>
                </a:solidFill>
              </a:rPr>
              <a:t>Digital Immigrants.</a:t>
            </a:r>
            <a:endParaRPr lang="en-US" dirty="0">
              <a:solidFill>
                <a:schemeClr val="tx1">
                  <a:lumMod val="65000"/>
                  <a:lumOff val="3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lumMod val="75000"/>
                  </a:schemeClr>
                </a:solidFill>
              </a:rPr>
              <a:t>From Difference</a:t>
            </a:r>
            <a:endParaRPr lang="en-GB" dirty="0">
              <a:solidFill>
                <a:schemeClr val="accent6">
                  <a:lumMod val="75000"/>
                </a:schemeClr>
              </a:solidFill>
            </a:endParaRPr>
          </a:p>
        </p:txBody>
      </p:sp>
      <p:sp>
        <p:nvSpPr>
          <p:cNvPr id="3" name="Content Placeholder 2"/>
          <p:cNvSpPr>
            <a:spLocks noGrp="1"/>
          </p:cNvSpPr>
          <p:nvPr>
            <p:ph idx="1"/>
          </p:nvPr>
        </p:nvSpPr>
        <p:spPr/>
        <p:txBody>
          <a:bodyPr>
            <a:normAutofit lnSpcReduction="10000"/>
          </a:bodyPr>
          <a:lstStyle/>
          <a:p>
            <a:r>
              <a:rPr lang="en-GB" dirty="0" smtClean="0"/>
              <a:t>1960’s  the first global generation</a:t>
            </a:r>
          </a:p>
          <a:p>
            <a:pPr>
              <a:buNone/>
            </a:pPr>
            <a:endParaRPr lang="en-GB" dirty="0" smtClean="0"/>
          </a:p>
          <a:p>
            <a:r>
              <a:rPr lang="en-GB" dirty="0" smtClean="0"/>
              <a:t>1990’s  a global ‘IT’ generation</a:t>
            </a:r>
          </a:p>
          <a:p>
            <a:endParaRPr lang="en-GB" dirty="0" smtClean="0"/>
          </a:p>
          <a:p>
            <a:r>
              <a:rPr lang="en-GB" dirty="0" smtClean="0"/>
              <a:t>An identity marker for a globalised generation</a:t>
            </a:r>
          </a:p>
          <a:p>
            <a:endParaRPr lang="en-GB" dirty="0" smtClean="0"/>
          </a:p>
          <a:p>
            <a:pPr>
              <a:buNone/>
            </a:pPr>
            <a:endParaRPr lang="en-GB" dirty="0" smtClean="0"/>
          </a:p>
          <a:p>
            <a:r>
              <a:rPr lang="en-GB" dirty="0" smtClean="0">
                <a:solidFill>
                  <a:schemeClr val="accent6">
                    <a:lumMod val="75000"/>
                  </a:schemeClr>
                </a:solidFill>
              </a:rPr>
              <a:t>Edmunds and Turner 2005</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rPr>
              <a:t>To Conflict</a:t>
            </a:r>
            <a:endParaRPr lang="en-US" dirty="0">
              <a:solidFill>
                <a:schemeClr val="accent6">
                  <a:lumMod val="75000"/>
                </a:schemeClr>
              </a:solidFill>
            </a:endParaRPr>
          </a:p>
        </p:txBody>
      </p:sp>
      <p:sp>
        <p:nvSpPr>
          <p:cNvPr id="3" name="Content Placeholder 2"/>
          <p:cNvSpPr>
            <a:spLocks noGrp="1"/>
          </p:cNvSpPr>
          <p:nvPr>
            <p:ph idx="1"/>
          </p:nvPr>
        </p:nvSpPr>
        <p:spPr/>
        <p:txBody>
          <a:bodyPr>
            <a:normAutofit fontScale="85000" lnSpcReduction="10000"/>
          </a:bodyPr>
          <a:lstStyle/>
          <a:p>
            <a:pPr>
              <a:buNone/>
            </a:pPr>
            <a:r>
              <a:rPr lang="en-US" b="1" dirty="0" smtClean="0">
                <a:solidFill>
                  <a:schemeClr val="tx1">
                    <a:lumMod val="65000"/>
                    <a:lumOff val="35000"/>
                  </a:schemeClr>
                </a:solidFill>
              </a:rPr>
              <a:t>‘Digital natives meet the colonial Impulse’</a:t>
            </a:r>
          </a:p>
          <a:p>
            <a:r>
              <a:rPr lang="en-US" dirty="0" smtClean="0">
                <a:solidFill>
                  <a:schemeClr val="tx1">
                    <a:lumMod val="65000"/>
                    <a:lumOff val="35000"/>
                  </a:schemeClr>
                </a:solidFill>
              </a:rPr>
              <a:t>young political activists who are ‘digital natives’ use the web to engage politically with older and more powerful groups </a:t>
            </a:r>
          </a:p>
          <a:p>
            <a:r>
              <a:rPr lang="en-US" dirty="0" smtClean="0">
                <a:solidFill>
                  <a:schemeClr val="tx1">
                    <a:lumMod val="65000"/>
                    <a:lumOff val="35000"/>
                  </a:schemeClr>
                </a:solidFill>
              </a:rPr>
              <a:t>typically ‘digital immigrants‘ who are accustomed to traditional forms of political action and who attempt to regulate this new politics</a:t>
            </a:r>
          </a:p>
          <a:p>
            <a:r>
              <a:rPr lang="en-US" dirty="0" smtClean="0">
                <a:solidFill>
                  <a:schemeClr val="tx1">
                    <a:lumMod val="65000"/>
                    <a:lumOff val="35000"/>
                  </a:schemeClr>
                </a:solidFill>
              </a:rPr>
              <a:t>the potential </a:t>
            </a:r>
            <a:r>
              <a:rPr lang="en-US" dirty="0" err="1" smtClean="0">
                <a:solidFill>
                  <a:schemeClr val="tx1">
                    <a:lumMod val="65000"/>
                    <a:lumOff val="35000"/>
                  </a:schemeClr>
                </a:solidFill>
              </a:rPr>
              <a:t>democratising</a:t>
            </a:r>
            <a:r>
              <a:rPr lang="en-US" dirty="0" smtClean="0">
                <a:solidFill>
                  <a:schemeClr val="tx1">
                    <a:lumMod val="65000"/>
                    <a:lumOff val="35000"/>
                  </a:schemeClr>
                </a:solidFill>
              </a:rPr>
              <a:t>  role of digital technology in authoritarian institutions which many young people inhabit (e.g. schools, the modern university)</a:t>
            </a:r>
          </a:p>
          <a:p>
            <a:r>
              <a:rPr lang="en-US" dirty="0" err="1" smtClean="0">
                <a:solidFill>
                  <a:schemeClr val="accent6">
                    <a:lumMod val="75000"/>
                  </a:schemeClr>
                </a:solidFill>
              </a:rPr>
              <a:t>Bessant</a:t>
            </a:r>
            <a:r>
              <a:rPr lang="en-US" dirty="0" smtClean="0">
                <a:solidFill>
                  <a:schemeClr val="accent6">
                    <a:lumMod val="75000"/>
                  </a:schemeClr>
                </a:solidFill>
              </a:rPr>
              <a:t> 2011</a:t>
            </a:r>
            <a:endParaRPr lang="en-US" dirty="0">
              <a:solidFill>
                <a:schemeClr val="tx1">
                  <a:lumMod val="65000"/>
                  <a:lumOff val="3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chemeClr val="accent6">
                    <a:lumMod val="75000"/>
                  </a:schemeClr>
                </a:solidFill>
              </a:rPr>
              <a:t>Bessant</a:t>
            </a:r>
            <a:r>
              <a:rPr lang="en-US" dirty="0" smtClean="0">
                <a:solidFill>
                  <a:schemeClr val="accent6">
                    <a:lumMod val="75000"/>
                  </a:schemeClr>
                </a:solidFill>
              </a:rPr>
              <a:t> on the Australian Intergenerational Reports</a:t>
            </a:r>
            <a:endParaRPr lang="en-US" dirty="0">
              <a:solidFill>
                <a:schemeClr val="accent6">
                  <a:lumMod val="75000"/>
                </a:schemeClr>
              </a:solidFill>
            </a:endParaRPr>
          </a:p>
        </p:txBody>
      </p:sp>
      <p:sp>
        <p:nvSpPr>
          <p:cNvPr id="3" name="Content Placeholder 2"/>
          <p:cNvSpPr>
            <a:spLocks noGrp="1"/>
          </p:cNvSpPr>
          <p:nvPr>
            <p:ph idx="1"/>
          </p:nvPr>
        </p:nvSpPr>
        <p:spPr/>
        <p:txBody>
          <a:bodyPr>
            <a:normAutofit/>
          </a:bodyPr>
          <a:lstStyle/>
          <a:p>
            <a:r>
              <a:rPr lang="en-GB" dirty="0" smtClean="0"/>
              <a:t>‘privilege </a:t>
            </a:r>
            <a:r>
              <a:rPr lang="en-GB" dirty="0"/>
              <a:t>the elderly at the expense of young people</a:t>
            </a:r>
            <a:r>
              <a:rPr lang="en-GB" dirty="0" smtClean="0"/>
              <a:t>’…</a:t>
            </a:r>
          </a:p>
          <a:p>
            <a:r>
              <a:rPr lang="en-GB" dirty="0"/>
              <a:t>‘the absence of an interest in the needs and perspectives of young people who are alive now or of those yet to be born’ 144 </a:t>
            </a:r>
            <a:endParaRPr lang="en-GB" dirty="0" smtClean="0"/>
          </a:p>
          <a:p>
            <a:r>
              <a:rPr lang="en-GB" dirty="0" smtClean="0"/>
              <a:t>‘the unstated  </a:t>
            </a:r>
            <a:r>
              <a:rPr lang="en-GB" dirty="0"/>
              <a:t>problem is the question of intergenerational equity</a:t>
            </a:r>
            <a:r>
              <a:rPr lang="en-GB" dirty="0" smtClean="0"/>
              <a:t>..’ </a:t>
            </a:r>
            <a:r>
              <a:rPr lang="en-GB" dirty="0"/>
              <a:t>145</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lumMod val="75000"/>
                  </a:schemeClr>
                </a:solidFill>
              </a:rPr>
              <a:t>Intergenerational Issues</a:t>
            </a:r>
            <a:endParaRPr lang="en-GB" dirty="0">
              <a:solidFill>
                <a:schemeClr val="accent6">
                  <a:lumMod val="75000"/>
                </a:schemeClr>
              </a:solidFill>
            </a:endParaRPr>
          </a:p>
        </p:txBody>
      </p:sp>
      <p:sp>
        <p:nvSpPr>
          <p:cNvPr id="3" name="Content Placeholder 2"/>
          <p:cNvSpPr>
            <a:spLocks noGrp="1"/>
          </p:cNvSpPr>
          <p:nvPr>
            <p:ph idx="1"/>
          </p:nvPr>
        </p:nvSpPr>
        <p:spPr/>
        <p:txBody>
          <a:bodyPr/>
          <a:lstStyle/>
          <a:p>
            <a:r>
              <a:rPr lang="en-GB" dirty="0" smtClean="0"/>
              <a:t>The nature of inequality</a:t>
            </a:r>
          </a:p>
          <a:p>
            <a:r>
              <a:rPr lang="en-GB" dirty="0" smtClean="0"/>
              <a:t>Who </a:t>
            </a:r>
            <a:r>
              <a:rPr lang="en-GB" dirty="0" smtClean="0"/>
              <a:t>we are talking about in terms of generation</a:t>
            </a:r>
          </a:p>
          <a:p>
            <a:r>
              <a:rPr lang="en-GB" dirty="0" smtClean="0"/>
              <a:t>The qualities of this new public/private space</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Publishing\CLIENTS\ARTWORK ProComm\402 sen staff proposal template\Powerpoint\402 ppt Sen staff ppt.jpg"/>
          <p:cNvPicPr>
            <a:picLocks noChangeAspect="1" noChangeArrowheads="1"/>
          </p:cNvPicPr>
          <p:nvPr/>
        </p:nvPicPr>
        <p:blipFill>
          <a:blip r:embed="rId2" cstate="print"/>
          <a:srcRect/>
          <a:stretch>
            <a:fillRect/>
          </a:stretch>
        </p:blipFill>
        <p:spPr bwMode="auto">
          <a:xfrm>
            <a:off x="0" y="-1588"/>
            <a:ext cx="9144000" cy="6861176"/>
          </a:xfrm>
          <a:prstGeom prst="rect">
            <a:avLst/>
          </a:prstGeom>
          <a:noFill/>
          <a:ln w="9525">
            <a:noFill/>
            <a:miter lim="800000"/>
            <a:headEnd/>
            <a:tailEnd/>
          </a:ln>
        </p:spPr>
      </p:pic>
      <p:sp>
        <p:nvSpPr>
          <p:cNvPr id="3075" name="Rectangle 3"/>
          <p:cNvSpPr>
            <a:spLocks noGrp="1" noChangeArrowheads="1"/>
          </p:cNvSpPr>
          <p:nvPr>
            <p:ph type="title"/>
          </p:nvPr>
        </p:nvSpPr>
        <p:spPr/>
        <p:txBody>
          <a:bodyPr>
            <a:normAutofit fontScale="90000"/>
          </a:bodyPr>
          <a:lstStyle/>
          <a:p>
            <a:pPr eaLnBrk="1" hangingPunct="1"/>
            <a:r>
              <a:rPr lang="en-AU" sz="4000" smtClean="0">
                <a:latin typeface="Century Schoolbook" pitchFamily="18" charset="0"/>
              </a:rPr>
              <a:t>Cybersafety for Senior Australians</a:t>
            </a:r>
            <a:endParaRPr lang="en-AU" sz="4000" smtClean="0"/>
          </a:p>
        </p:txBody>
      </p:sp>
      <p:sp>
        <p:nvSpPr>
          <p:cNvPr id="2052" name="Rectangle 4"/>
          <p:cNvSpPr>
            <a:spLocks noGrp="1" noChangeArrowheads="1"/>
          </p:cNvSpPr>
          <p:nvPr>
            <p:ph type="body" idx="1"/>
          </p:nvPr>
        </p:nvSpPr>
        <p:spPr/>
        <p:txBody>
          <a:bodyPr/>
          <a:lstStyle/>
          <a:p>
            <a:pPr algn="ctr" eaLnBrk="1" hangingPunct="1">
              <a:spcBef>
                <a:spcPts val="2400"/>
              </a:spcBef>
              <a:buFontTx/>
              <a:buNone/>
              <a:defRPr/>
            </a:pPr>
            <a:r>
              <a:rPr lang="en-AU" sz="4000" cap="small" dirty="0" smtClean="0">
                <a:latin typeface="Century Schoolbook" pitchFamily="18" charset="0"/>
              </a:rPr>
              <a:t>Presentation </a:t>
            </a:r>
            <a:r>
              <a:rPr lang="en-AU" sz="4000" cap="small" dirty="0">
                <a:latin typeface="Century Schoolbook" pitchFamily="18" charset="0"/>
              </a:rPr>
              <a:t>to the Joint Select Committee on Cyber-Safety</a:t>
            </a:r>
          </a:p>
          <a:p>
            <a:pPr algn="ctr" eaLnBrk="1" hangingPunct="1">
              <a:spcBef>
                <a:spcPts val="3000"/>
              </a:spcBef>
              <a:buFontTx/>
              <a:buNone/>
              <a:defRPr/>
            </a:pPr>
            <a:r>
              <a:rPr lang="en-AU" dirty="0" smtClean="0">
                <a:latin typeface="Century Schoolbook" pitchFamily="18" charset="0"/>
              </a:rPr>
              <a:t>18 May 2012, Melbourne</a:t>
            </a:r>
            <a:endParaRPr lang="en-AU" dirty="0">
              <a:latin typeface="Century Schoolbook" pitchFamily="18" charset="0"/>
            </a:endParaRPr>
          </a:p>
          <a:p>
            <a:pPr algn="ctr" eaLnBrk="1" hangingPunct="1">
              <a:spcBef>
                <a:spcPts val="1800"/>
              </a:spcBef>
              <a:buFontTx/>
              <a:buNone/>
              <a:defRPr/>
            </a:pPr>
            <a:r>
              <a:rPr lang="en-AU" dirty="0" smtClean="0">
                <a:latin typeface="Century Schoolbook" pitchFamily="18" charset="0"/>
              </a:rPr>
              <a:t>Dr </a:t>
            </a:r>
            <a:r>
              <a:rPr lang="en-AU" dirty="0">
                <a:latin typeface="Century Schoolbook" pitchFamily="18" charset="0"/>
              </a:rPr>
              <a:t>Helen Kimberley &amp; Ms Bonnie Simons</a:t>
            </a:r>
          </a:p>
          <a:p>
            <a:pPr eaLnBrk="1" hangingPunct="1">
              <a:defRPr/>
            </a:pPr>
            <a:endParaRPr lang="en-AU"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lumMod val="75000"/>
                  </a:schemeClr>
                </a:solidFill>
                <a:latin typeface="Century Schoolbook" pitchFamily="18" charset="0"/>
              </a:rPr>
              <a:t>Low Digital Literacy</a:t>
            </a:r>
            <a:endParaRPr lang="en-GB" dirty="0">
              <a:solidFill>
                <a:schemeClr val="accent6">
                  <a:lumMod val="75000"/>
                </a:schemeClr>
              </a:solidFill>
            </a:endParaRPr>
          </a:p>
        </p:txBody>
      </p:sp>
      <p:sp>
        <p:nvSpPr>
          <p:cNvPr id="3" name="Content Placeholder 2"/>
          <p:cNvSpPr>
            <a:spLocks noGrp="1"/>
          </p:cNvSpPr>
          <p:nvPr>
            <p:ph idx="1"/>
          </p:nvPr>
        </p:nvSpPr>
        <p:spPr/>
        <p:txBody>
          <a:bodyPr>
            <a:normAutofit fontScale="92500" lnSpcReduction="20000"/>
          </a:bodyPr>
          <a:lstStyle/>
          <a:p>
            <a:pPr>
              <a:buNone/>
            </a:pPr>
            <a:r>
              <a:rPr lang="en-AU" sz="3600" dirty="0" smtClean="0">
                <a:solidFill>
                  <a:schemeClr val="tx1">
                    <a:lumMod val="65000"/>
                    <a:lumOff val="35000"/>
                  </a:schemeClr>
                </a:solidFill>
                <a:latin typeface="Century Schoolbook" pitchFamily="18" charset="0"/>
              </a:rPr>
              <a:t>Over 50% of Senior Australians:</a:t>
            </a:r>
          </a:p>
          <a:p>
            <a:pPr>
              <a:spcBef>
                <a:spcPts val="2400"/>
              </a:spcBef>
            </a:pPr>
            <a:r>
              <a:rPr lang="en-AU" dirty="0" smtClean="0">
                <a:solidFill>
                  <a:schemeClr val="tx1">
                    <a:lumMod val="65000"/>
                    <a:lumOff val="35000"/>
                  </a:schemeClr>
                </a:solidFill>
                <a:latin typeface="Century Schoolbook" pitchFamily="18" charset="0"/>
              </a:rPr>
              <a:t>Lack tacit knowledge, are not ‘streetwise’</a:t>
            </a:r>
          </a:p>
          <a:p>
            <a:r>
              <a:rPr lang="en-AU" dirty="0" smtClean="0">
                <a:solidFill>
                  <a:schemeClr val="tx1">
                    <a:lumMod val="65000"/>
                    <a:lumOff val="35000"/>
                  </a:schemeClr>
                </a:solidFill>
                <a:latin typeface="Century Schoolbook" pitchFamily="18" charset="0"/>
              </a:rPr>
              <a:t>Lack confidence in their own understanding and skills</a:t>
            </a:r>
          </a:p>
          <a:p>
            <a:r>
              <a:rPr lang="en-AU" dirty="0" smtClean="0">
                <a:solidFill>
                  <a:schemeClr val="tx1">
                    <a:lumMod val="65000"/>
                    <a:lumOff val="35000"/>
                  </a:schemeClr>
                </a:solidFill>
                <a:latin typeface="Century Schoolbook" pitchFamily="18" charset="0"/>
              </a:rPr>
              <a:t>Computers were not widespread during their learning &amp; work years</a:t>
            </a:r>
          </a:p>
          <a:p>
            <a:r>
              <a:rPr lang="en-AU" dirty="0" smtClean="0">
                <a:solidFill>
                  <a:schemeClr val="tx1">
                    <a:lumMod val="65000"/>
                    <a:lumOff val="35000"/>
                  </a:schemeClr>
                </a:solidFill>
                <a:latin typeface="Century Schoolbook" pitchFamily="18" charset="0"/>
              </a:rPr>
              <a:t>ICT skills were not needed in previous occupation</a:t>
            </a:r>
          </a:p>
          <a:p>
            <a:r>
              <a:rPr lang="en-AU" dirty="0" smtClean="0">
                <a:solidFill>
                  <a:schemeClr val="tx1">
                    <a:lumMod val="65000"/>
                    <a:lumOff val="35000"/>
                  </a:schemeClr>
                </a:solidFill>
                <a:latin typeface="Century Schoolbook" pitchFamily="18" charset="0"/>
              </a:rPr>
              <a:t>Affordability of computers &amp;/or internet connection has delayed take up</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AU" dirty="0" smtClean="0">
                <a:solidFill>
                  <a:schemeClr val="accent6">
                    <a:lumMod val="75000"/>
                  </a:schemeClr>
                </a:solidFill>
                <a:latin typeface="Century Schoolbook" pitchFamily="18" charset="0"/>
              </a:rPr>
              <a:t>Low Traditional Literacy</a:t>
            </a:r>
          </a:p>
        </p:txBody>
      </p:sp>
      <p:sp>
        <p:nvSpPr>
          <p:cNvPr id="5123" name="Content Placeholder 2"/>
          <p:cNvSpPr>
            <a:spLocks noGrp="1"/>
          </p:cNvSpPr>
          <p:nvPr>
            <p:ph idx="1"/>
          </p:nvPr>
        </p:nvSpPr>
        <p:spPr/>
        <p:txBody>
          <a:bodyPr/>
          <a:lstStyle/>
          <a:p>
            <a:pPr eaLnBrk="1" hangingPunct="1"/>
            <a:r>
              <a:rPr lang="en-AU" sz="2400" dirty="0" smtClean="0">
                <a:solidFill>
                  <a:schemeClr val="tx1">
                    <a:lumMod val="65000"/>
                    <a:lumOff val="35000"/>
                  </a:schemeClr>
                </a:solidFill>
                <a:latin typeface="Century Schoolbook" pitchFamily="18" charset="0"/>
              </a:rPr>
              <a:t>Literacy and numeracy levels are low among senior Australians. For those aged 65-74, on a 5 point scale, </a:t>
            </a:r>
          </a:p>
          <a:p>
            <a:pPr lvl="1" eaLnBrk="1" hangingPunct="1"/>
            <a:r>
              <a:rPr lang="en-AU" sz="2000" dirty="0" smtClean="0">
                <a:solidFill>
                  <a:schemeClr val="tx1">
                    <a:lumMod val="65000"/>
                    <a:lumOff val="35000"/>
                  </a:schemeClr>
                </a:solidFill>
                <a:latin typeface="Century Schoolbook" pitchFamily="18" charset="0"/>
              </a:rPr>
              <a:t>73% have prose literacy competence at Levels 1 and 2 </a:t>
            </a:r>
          </a:p>
          <a:p>
            <a:pPr lvl="1" eaLnBrk="1" hangingPunct="1"/>
            <a:r>
              <a:rPr lang="en-AU" sz="2000" dirty="0" smtClean="0">
                <a:solidFill>
                  <a:schemeClr val="tx1">
                    <a:lumMod val="65000"/>
                    <a:lumOff val="35000"/>
                  </a:schemeClr>
                </a:solidFill>
                <a:latin typeface="Century Schoolbook" pitchFamily="18" charset="0"/>
              </a:rPr>
              <a:t>79 % have document literacy and numeracy competence at Levels 1 and 2</a:t>
            </a:r>
          </a:p>
          <a:p>
            <a:pPr lvl="1" eaLnBrk="1" hangingPunct="1">
              <a:buNone/>
            </a:pPr>
            <a:r>
              <a:rPr lang="en-AU" sz="2000" dirty="0" smtClean="0">
                <a:solidFill>
                  <a:schemeClr val="tx1">
                    <a:lumMod val="65000"/>
                    <a:lumOff val="35000"/>
                  </a:schemeClr>
                </a:solidFill>
                <a:latin typeface="Century Schoolbook" pitchFamily="18" charset="0"/>
              </a:rPr>
              <a:t> </a:t>
            </a:r>
          </a:p>
          <a:p>
            <a:pPr eaLnBrk="1" hangingPunct="1"/>
            <a:r>
              <a:rPr lang="en-AU" sz="2400" dirty="0" smtClean="0">
                <a:solidFill>
                  <a:schemeClr val="tx1">
                    <a:lumMod val="65000"/>
                    <a:lumOff val="35000"/>
                  </a:schemeClr>
                </a:solidFill>
                <a:latin typeface="Century Schoolbook" pitchFamily="18" charset="0"/>
              </a:rPr>
              <a:t>Level 3 competence is required to satisfactorily manage everyday living</a:t>
            </a:r>
          </a:p>
          <a:p>
            <a:pPr algn="r" eaLnBrk="1" hangingPunct="1">
              <a:buFontTx/>
              <a:buNone/>
            </a:pPr>
            <a:endParaRPr lang="en-AU" sz="1400" dirty="0" smtClean="0">
              <a:latin typeface="Century Schoolbook" pitchFamily="18" charset="0"/>
            </a:endParaRPr>
          </a:p>
          <a:p>
            <a:pPr algn="r" eaLnBrk="1" hangingPunct="1">
              <a:buFontTx/>
              <a:buNone/>
            </a:pPr>
            <a:endParaRPr lang="en-AU" sz="1400" dirty="0" smtClean="0">
              <a:latin typeface="Century Schoolbook" pitchFamily="18" charset="0"/>
            </a:endParaRPr>
          </a:p>
          <a:p>
            <a:pPr algn="r" eaLnBrk="1" hangingPunct="1">
              <a:buFontTx/>
              <a:buNone/>
            </a:pPr>
            <a:r>
              <a:rPr lang="en-AU" sz="1400" dirty="0" smtClean="0">
                <a:latin typeface="Century Schoolbook" pitchFamily="18" charset="0"/>
              </a:rPr>
              <a:t>ABS, </a:t>
            </a:r>
            <a:r>
              <a:rPr lang="en-AU" sz="1400" i="1" dirty="0" smtClean="0">
                <a:latin typeface="Century Schoolbook" pitchFamily="18" charset="0"/>
              </a:rPr>
              <a:t>Adult Literacy and Life Skills Survey: summary results Australia 2008</a:t>
            </a:r>
            <a:r>
              <a:rPr lang="en-AU" sz="1400" dirty="0" smtClean="0">
                <a:latin typeface="Century Schoolbook" pitchFamily="18" charset="0"/>
              </a:rPr>
              <a:t>, Cat. no. 4228.0, ABS, Canberra, 2009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TotalTime>
  <Words>829</Words>
  <Application>Microsoft Office PowerPoint</Application>
  <PresentationFormat>On-screen Show (4:3)</PresentationFormat>
  <Paragraphs>138</Paragraphs>
  <Slides>17</Slides>
  <Notes>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Digital Divides and Intergenerational Empathy</vt:lpstr>
      <vt:lpstr>Marc Prensky 2001</vt:lpstr>
      <vt:lpstr>From Difference</vt:lpstr>
      <vt:lpstr>To Conflict</vt:lpstr>
      <vt:lpstr>Bessant on the Australian Intergenerational Reports</vt:lpstr>
      <vt:lpstr>Intergenerational Issues</vt:lpstr>
      <vt:lpstr>Cybersafety for Senior Australians</vt:lpstr>
      <vt:lpstr>Low Digital Literacy</vt:lpstr>
      <vt:lpstr>Low Traditional Literacy</vt:lpstr>
      <vt:lpstr>Cyber-Safety- Common Risks</vt:lpstr>
      <vt:lpstr>Internet Inclusion</vt:lpstr>
      <vt:lpstr>Two Discourses</vt:lpstr>
      <vt:lpstr>Degrees of Generational Intelligence</vt:lpstr>
      <vt:lpstr>Internet Empathy?</vt:lpstr>
      <vt:lpstr>Toward A Generationally Intelligent Internet?</vt:lpstr>
      <vt:lpstr>Questions</vt:lpstr>
      <vt:lpstr>Australian Reports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72</cp:revision>
  <dcterms:created xsi:type="dcterms:W3CDTF">2012-05-10T04:00:36Z</dcterms:created>
  <dcterms:modified xsi:type="dcterms:W3CDTF">2012-05-29T06:49:59Z</dcterms:modified>
</cp:coreProperties>
</file>