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xls" ContentType="application/vnd.ms-excel"/>
  <Default Extension="rels" ContentType="application/vnd.openxmlformats-package.relationships+xml"/>
  <Default Extension="xml" ContentType="application/xml"/>
  <Default Extension="docx" ContentType="application/vnd.openxmlformats-officedocument.wordprocessingml.document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84" r:id="rId2"/>
    <p:sldId id="273" r:id="rId3"/>
    <p:sldId id="258" r:id="rId4"/>
    <p:sldId id="261" r:id="rId5"/>
    <p:sldId id="286" r:id="rId6"/>
    <p:sldId id="260" r:id="rId7"/>
    <p:sldId id="262" r:id="rId8"/>
    <p:sldId id="263" r:id="rId9"/>
    <p:sldId id="264" r:id="rId10"/>
    <p:sldId id="272" r:id="rId11"/>
    <p:sldId id="271" r:id="rId12"/>
    <p:sldId id="266" r:id="rId13"/>
    <p:sldId id="277" r:id="rId14"/>
  </p:sldIdLst>
  <p:sldSz cx="9144000" cy="6858000" type="screen4x3"/>
  <p:notesSz cx="6797675" cy="9856788"/>
  <p:defaultTextStyle>
    <a:defPPr>
      <a:defRPr lang="sl-SI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33"/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1376" y="-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glave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5660" cy="492839"/>
          </a:xfrm>
          <a:prstGeom prst="rect">
            <a:avLst/>
          </a:prstGeom>
        </p:spPr>
        <p:txBody>
          <a:bodyPr vert="horz" lIns="95155" tIns="47578" rIns="95155" bIns="47578" rtlCol="0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3" name="Ograda datuma 2"/>
          <p:cNvSpPr>
            <a:spLocks noGrp="1"/>
          </p:cNvSpPr>
          <p:nvPr>
            <p:ph type="dt" idx="1"/>
          </p:nvPr>
        </p:nvSpPr>
        <p:spPr>
          <a:xfrm>
            <a:off x="3850442" y="1"/>
            <a:ext cx="2945660" cy="492839"/>
          </a:xfrm>
          <a:prstGeom prst="rect">
            <a:avLst/>
          </a:prstGeom>
        </p:spPr>
        <p:txBody>
          <a:bodyPr vert="horz" lIns="95155" tIns="47578" rIns="95155" bIns="47578" rtlCol="0"/>
          <a:lstStyle>
            <a:lvl1pPr algn="r">
              <a:defRPr sz="1300"/>
            </a:lvl1pPr>
          </a:lstStyle>
          <a:p>
            <a:fld id="{819F7560-7388-44ED-B729-676CE18FC907}" type="datetimeFigureOut">
              <a:rPr lang="en-GB" smtClean="0"/>
              <a:pPr/>
              <a:t>25/05/2012</a:t>
            </a:fld>
            <a:endParaRPr lang="en-GB"/>
          </a:p>
        </p:txBody>
      </p:sp>
      <p:sp>
        <p:nvSpPr>
          <p:cNvPr id="4" name="Ograda stranske slike 3"/>
          <p:cNvSpPr>
            <a:spLocks noGrp="1" noRot="1" noChangeAspect="1"/>
          </p:cNvSpPr>
          <p:nvPr>
            <p:ph type="sldImg" idx="2"/>
          </p:nvPr>
        </p:nvSpPr>
        <p:spPr>
          <a:xfrm>
            <a:off x="933450" y="738188"/>
            <a:ext cx="4930775" cy="36972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155" tIns="47578" rIns="95155" bIns="47578" rtlCol="0" anchor="ctr"/>
          <a:lstStyle/>
          <a:p>
            <a:endParaRPr lang="en-GB"/>
          </a:p>
        </p:txBody>
      </p:sp>
      <p:sp>
        <p:nvSpPr>
          <p:cNvPr id="5" name="Ograda opomb 4"/>
          <p:cNvSpPr>
            <a:spLocks noGrp="1"/>
          </p:cNvSpPr>
          <p:nvPr>
            <p:ph type="body" sz="quarter" idx="3"/>
          </p:nvPr>
        </p:nvSpPr>
        <p:spPr>
          <a:xfrm>
            <a:off x="679768" y="4681975"/>
            <a:ext cx="5438140" cy="4435555"/>
          </a:xfrm>
          <a:prstGeom prst="rect">
            <a:avLst/>
          </a:prstGeom>
        </p:spPr>
        <p:txBody>
          <a:bodyPr vert="horz" lIns="95155" tIns="47578" rIns="95155" bIns="47578" rtlCol="0">
            <a:normAutofit/>
          </a:bodyPr>
          <a:lstStyle/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GB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4"/>
          </p:nvPr>
        </p:nvSpPr>
        <p:spPr>
          <a:xfrm>
            <a:off x="0" y="9362238"/>
            <a:ext cx="2945660" cy="492839"/>
          </a:xfrm>
          <a:prstGeom prst="rect">
            <a:avLst/>
          </a:prstGeom>
        </p:spPr>
        <p:txBody>
          <a:bodyPr vert="horz" lIns="95155" tIns="47578" rIns="95155" bIns="47578" rtlCol="0" anchor="b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5"/>
          </p:nvPr>
        </p:nvSpPr>
        <p:spPr>
          <a:xfrm>
            <a:off x="3850442" y="9362238"/>
            <a:ext cx="2945660" cy="492839"/>
          </a:xfrm>
          <a:prstGeom prst="rect">
            <a:avLst/>
          </a:prstGeom>
        </p:spPr>
        <p:txBody>
          <a:bodyPr vert="horz" lIns="95155" tIns="47578" rIns="95155" bIns="47578" rtlCol="0" anchor="b"/>
          <a:lstStyle>
            <a:lvl1pPr algn="r">
              <a:defRPr sz="1300"/>
            </a:lvl1pPr>
          </a:lstStyle>
          <a:p>
            <a:fld id="{F7F019CB-3D26-4556-AD21-A9726D2FB6F6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855816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sl-SI" smtClean="0"/>
              <a:t>Kliknite, če želite urediti slog podnaslova matrice</a:t>
            </a:r>
            <a:endParaRPr lang="sl-SI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E5C324-121F-4A8A-84DC-21D9925C857E}" type="slidenum">
              <a:rPr lang="sl-SI"/>
              <a:pPr>
                <a:defRPr/>
              </a:pPr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CF37F9-2BF1-4277-B55B-1A2BC15BB804}" type="slidenum">
              <a:rPr lang="sl-SI"/>
              <a:pPr>
                <a:defRPr/>
              </a:pPr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vpični naslov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B68FB1-6670-449D-9942-2631A2950F3F}" type="slidenum">
              <a:rPr lang="sl-SI"/>
              <a:pPr>
                <a:defRPr/>
              </a:pPr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B28816-4B11-43D7-9DF0-EEF061F6F923}" type="slidenum">
              <a:rPr lang="sl-SI"/>
              <a:pPr>
                <a:defRPr/>
              </a:pPr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CD7F25-D371-4FB7-AF9B-C662DB2A5C2B}" type="slidenum">
              <a:rPr lang="sl-SI"/>
              <a:pPr>
                <a:defRPr/>
              </a:pPr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EF41DD-6E8F-421E-B897-D957D29981BC}" type="slidenum">
              <a:rPr lang="sl-SI"/>
              <a:pPr>
                <a:defRPr/>
              </a:pPr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5" name="Ograda besedila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</p:txBody>
      </p:sp>
      <p:sp>
        <p:nvSpPr>
          <p:cNvPr id="6" name="Ograda vsebin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D13496-8662-44B2-BB8E-3F5743275B3A}" type="slidenum">
              <a:rPr lang="sl-SI"/>
              <a:pPr>
                <a:defRPr/>
              </a:pPr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352C36-3E0B-42B1-A260-9CB1E00809EF}" type="slidenum">
              <a:rPr lang="sl-SI"/>
              <a:pPr>
                <a:defRPr/>
              </a:pPr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0FD036-FDFC-4D43-B45C-8D59F03B35B0}" type="slidenum">
              <a:rPr lang="sl-SI"/>
              <a:pPr>
                <a:defRPr/>
              </a:pPr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1_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F369EE-F211-4146-BDDB-8F3F300B64AB}" type="slidenum">
              <a:rPr lang="sl-SI"/>
              <a:pPr>
                <a:defRPr/>
              </a:pPr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slik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sl-SI" noProof="0" smtClean="0"/>
              <a:t>Kliknite ikono, če želite dodati sliko</a:t>
            </a:r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A50FBF-75AB-479E-84C3-0118E2B73558}" type="slidenum">
              <a:rPr lang="sl-SI"/>
              <a:pPr>
                <a:defRPr/>
              </a:pPr>
              <a:t>‹#›</a:t>
            </a:fld>
            <a:endParaRPr lang="sl-SI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l-SI" smtClean="0"/>
              <a:t>Kliknite, če želite urediti slog naslova matrice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F2325032-B3B2-4A50-BE43-E7FE4895441D}" type="slidenum">
              <a:rPr lang="sl-SI"/>
              <a:pPr>
                <a:defRPr/>
              </a:pPr>
              <a:t>‹#›</a:t>
            </a:fld>
            <a:endParaRPr lang="sl-S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11.png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Delovni_list_programa_Microsoft_Excel_97_20032.xls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emf"/><Relationship Id="rId5" Type="http://schemas.openxmlformats.org/officeDocument/2006/relationships/image" Target="../media/image5.jpe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7.e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package" Target="../embeddings/Microsoft_Wordov_dokument1.docx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8.png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9.png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Delovni_list_programa_Microsoft_Excel_97_20031.xls"/><Relationship Id="rId5" Type="http://schemas.openxmlformats.org/officeDocument/2006/relationships/image" Target="../media/image10.pn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15"/>
          <p:cNvGrpSpPr>
            <a:grpSpLocks/>
          </p:cNvGrpSpPr>
          <p:nvPr/>
        </p:nvGrpSpPr>
        <p:grpSpPr bwMode="auto">
          <a:xfrm>
            <a:off x="0" y="0"/>
            <a:ext cx="9144000" cy="6854825"/>
            <a:chOff x="0" y="0"/>
            <a:chExt cx="5760" cy="4318"/>
          </a:xfrm>
        </p:grpSpPr>
        <p:grpSp>
          <p:nvGrpSpPr>
            <p:cNvPr id="2052" name="Group 6"/>
            <p:cNvGrpSpPr>
              <a:grpSpLocks/>
            </p:cNvGrpSpPr>
            <p:nvPr/>
          </p:nvGrpSpPr>
          <p:grpSpPr bwMode="auto">
            <a:xfrm>
              <a:off x="0" y="0"/>
              <a:ext cx="5760" cy="1346"/>
              <a:chOff x="0" y="6"/>
              <a:chExt cx="11912" cy="3365"/>
            </a:xfrm>
          </p:grpSpPr>
          <p:sp>
            <p:nvSpPr>
              <p:cNvPr id="2056" name="Rectangle 7"/>
              <p:cNvSpPr>
                <a:spLocks noChangeArrowheads="1"/>
              </p:cNvSpPr>
              <p:nvPr/>
            </p:nvSpPr>
            <p:spPr bwMode="auto">
              <a:xfrm>
                <a:off x="0" y="1391"/>
                <a:ext cx="11906" cy="1980"/>
              </a:xfrm>
              <a:prstGeom prst="rect">
                <a:avLst/>
              </a:prstGeom>
              <a:gradFill rotWithShape="1">
                <a:gsLst>
                  <a:gs pos="0">
                    <a:srgbClr val="FEF7D3"/>
                  </a:gs>
                  <a:gs pos="100000">
                    <a:srgbClr val="FFFFFF">
                      <a:alpha val="0"/>
                    </a:srgbClr>
                  </a:gs>
                </a:gsLst>
                <a:lin ang="5400000" scaled="1"/>
              </a:gra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pic>
            <p:nvPicPr>
              <p:cNvPr id="2057" name="Picture 8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6" y="6"/>
                <a:ext cx="11906" cy="150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pic>
          <p:nvPicPr>
            <p:cNvPr id="2053" name="Picture 9" descr="noga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0" y="3874"/>
              <a:ext cx="5760" cy="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054" name="Picture 10" descr="lucka-prozorno ozadje"/>
            <p:cNvPicPr preferRelativeResize="0"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295" y="119"/>
              <a:ext cx="354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059" name="Text Box 11"/>
            <p:cNvSpPr txBox="1">
              <a:spLocks noChangeArrowheads="1"/>
            </p:cNvSpPr>
            <p:nvPr/>
          </p:nvSpPr>
          <p:spPr bwMode="auto">
            <a:xfrm>
              <a:off x="793" y="117"/>
              <a:ext cx="2042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lnSpc>
                  <a:spcPct val="70000"/>
                </a:lnSpc>
                <a:spcBef>
                  <a:spcPct val="50000"/>
                </a:spcBef>
                <a:defRPr/>
              </a:pPr>
              <a:r>
                <a:rPr lang="en-GB" sz="1400" b="1" i="1">
                  <a:effectLst>
                    <a:outerShdw blurRad="38100" dist="38100" dir="2700000" algn="tl">
                      <a:srgbClr val="C0C0C0"/>
                    </a:outerShdw>
                  </a:effectLst>
                  <a:latin typeface="Calibri" pitchFamily="34" charset="0"/>
                </a:rPr>
                <a:t>ANTON TRSTENJAK INSTITUTE</a:t>
              </a:r>
            </a:p>
            <a:p>
              <a:pPr>
                <a:lnSpc>
                  <a:spcPct val="70000"/>
                </a:lnSpc>
                <a:spcBef>
                  <a:spcPct val="50000"/>
                </a:spcBef>
                <a:defRPr/>
              </a:pPr>
              <a:r>
                <a:rPr lang="en-GB" sz="1200" i="1">
                  <a:latin typeface="Calibri" pitchFamily="34" charset="0"/>
                </a:rPr>
                <a:t>of Gerontology and Intergenerational Relations</a:t>
              </a:r>
            </a:p>
          </p:txBody>
        </p:sp>
      </p:grpSp>
      <p:sp>
        <p:nvSpPr>
          <p:cNvPr id="2051" name="Pravokotnik 1"/>
          <p:cNvSpPr>
            <a:spLocks noChangeArrowheads="1"/>
          </p:cNvSpPr>
          <p:nvPr/>
        </p:nvSpPr>
        <p:spPr bwMode="auto">
          <a:xfrm>
            <a:off x="323850" y="2136775"/>
            <a:ext cx="8424863" cy="243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sl-SI" sz="2800" b="1" dirty="0">
                <a:latin typeface="Arial Black" pitchFamily="34" charset="0"/>
                <a:ea typeface="Calibri" pitchFamily="34" charset="0"/>
                <a:cs typeface="Times New Roman" pitchFamily="18" charset="0"/>
              </a:rPr>
              <a:t>EXPOSURE TO RISK OF POVERTY AMONG ELDERLY WOMEN IN SLOVENIA</a:t>
            </a:r>
          </a:p>
          <a:p>
            <a:pPr algn="ctr"/>
            <a:endParaRPr lang="sl-SI" sz="2400" b="1" dirty="0">
              <a:latin typeface="Arial Black" pitchFamily="34" charset="0"/>
              <a:ea typeface="Calibri" pitchFamily="34" charset="0"/>
              <a:cs typeface="Times New Roman" pitchFamily="18" charset="0"/>
            </a:endParaRPr>
          </a:p>
          <a:p>
            <a:pPr algn="ctr"/>
            <a:endParaRPr lang="sl-SI" sz="2400" b="1" dirty="0">
              <a:latin typeface="Arial Black" pitchFamily="34" charset="0"/>
              <a:ea typeface="Calibri" pitchFamily="34" charset="0"/>
              <a:cs typeface="Times New Roman" pitchFamily="18" charset="0"/>
            </a:endParaRPr>
          </a:p>
          <a:p>
            <a:pPr algn="ctr"/>
            <a:r>
              <a:rPr lang="sl-SI" sz="2400" b="1" dirty="0">
                <a:latin typeface="Arial Black" pitchFamily="34" charset="0"/>
                <a:ea typeface="Calibri" pitchFamily="34" charset="0"/>
                <a:cs typeface="Times New Roman" pitchFamily="18" charset="0"/>
              </a:rPr>
              <a:t>Ksenija </a:t>
            </a:r>
            <a:r>
              <a:rPr lang="sl-SI" sz="2400" b="1" dirty="0" err="1">
                <a:latin typeface="Arial Black" pitchFamily="34" charset="0"/>
                <a:ea typeface="Calibri" pitchFamily="34" charset="0"/>
                <a:cs typeface="Times New Roman" pitchFamily="18" charset="0"/>
              </a:rPr>
              <a:t>Saražin</a:t>
            </a:r>
            <a:r>
              <a:rPr lang="sl-SI" sz="2400" b="1" dirty="0">
                <a:latin typeface="Arial Black" pitchFamily="34" charset="0"/>
                <a:ea typeface="Calibri" pitchFamily="34" charset="0"/>
                <a:cs typeface="Times New Roman" pitchFamily="18" charset="0"/>
              </a:rPr>
              <a:t> Klemenčič, </a:t>
            </a:r>
            <a:r>
              <a:rPr lang="sl-SI" sz="2400" b="1" dirty="0" err="1">
                <a:latin typeface="Arial Black" pitchFamily="34" charset="0"/>
                <a:ea typeface="Calibri" pitchFamily="34" charset="0"/>
                <a:cs typeface="Times New Roman" pitchFamily="18" charset="0"/>
              </a:rPr>
              <a:t>PhD</a:t>
            </a:r>
            <a:r>
              <a:rPr lang="sl-SI" sz="2400" b="1" dirty="0">
                <a:latin typeface="Arial Black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sl-SI" sz="2400" b="1" dirty="0" err="1">
                <a:latin typeface="Arial Black" pitchFamily="34" charset="0"/>
                <a:ea typeface="Calibri" pitchFamily="34" charset="0"/>
                <a:cs typeface="Times New Roman" pitchFamily="18" charset="0"/>
              </a:rPr>
              <a:t>Econ</a:t>
            </a:r>
            <a:r>
              <a:rPr lang="sl-SI" sz="2400" b="1" dirty="0">
                <a:latin typeface="Arial Black" pitchFamily="34" charset="0"/>
                <a:ea typeface="Calibri" pitchFamily="34" charset="0"/>
                <a:cs typeface="Times New Roman" pitchFamily="18" charset="0"/>
              </a:rPr>
              <a:t> </a:t>
            </a:r>
          </a:p>
          <a:p>
            <a:pPr algn="ctr"/>
            <a:r>
              <a:rPr lang="sl-SI" sz="2400" b="1" dirty="0" err="1">
                <a:latin typeface="Arial Black" pitchFamily="34" charset="0"/>
                <a:ea typeface="Calibri" pitchFamily="34" charset="0"/>
                <a:cs typeface="Times New Roman" pitchFamily="18" charset="0"/>
              </a:rPr>
              <a:t>Professor</a:t>
            </a:r>
            <a:r>
              <a:rPr lang="sl-SI" sz="2400" b="1" dirty="0">
                <a:latin typeface="Arial Black" pitchFamily="34" charset="0"/>
                <a:ea typeface="Calibri" pitchFamily="34" charset="0"/>
                <a:cs typeface="Times New Roman" pitchFamily="18" charset="0"/>
              </a:rPr>
              <a:t> Jože Ramovš, </a:t>
            </a:r>
            <a:r>
              <a:rPr lang="sl-SI" sz="2400" b="1" dirty="0" err="1">
                <a:latin typeface="Arial Black" pitchFamily="34" charset="0"/>
                <a:ea typeface="Calibri" pitchFamily="34" charset="0"/>
                <a:cs typeface="Times New Roman" pitchFamily="18" charset="0"/>
              </a:rPr>
              <a:t>PhD</a:t>
            </a:r>
            <a:r>
              <a:rPr lang="sl-SI" sz="2400" b="1" dirty="0">
                <a:latin typeface="Arial Black" pitchFamily="34" charset="0"/>
                <a:ea typeface="Calibri" pitchFamily="34" charset="0"/>
                <a:cs typeface="Times New Roman" pitchFamily="18" charset="0"/>
              </a:rPr>
              <a:t> </a:t>
            </a:r>
            <a:endParaRPr lang="sl-SI" sz="2400" dirty="0"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2" name="Pravokotnik 1"/>
          <p:cNvSpPr/>
          <p:nvPr/>
        </p:nvSpPr>
        <p:spPr>
          <a:xfrm>
            <a:off x="13387" y="5656798"/>
            <a:ext cx="895988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Arial Black" pitchFamily="34" charset="0"/>
              </a:rPr>
              <a:t>11th Global Conference on Ageing, Prague, 28th </a:t>
            </a:r>
            <a:r>
              <a:rPr lang="en-US" dirty="0" smtClean="0">
                <a:latin typeface="Arial Black" pitchFamily="34" charset="0"/>
              </a:rPr>
              <a:t>May </a:t>
            </a:r>
            <a:r>
              <a:rPr lang="en-US" dirty="0">
                <a:latin typeface="Arial Black" pitchFamily="34" charset="0"/>
              </a:rPr>
              <a:t>- 1st June </a:t>
            </a:r>
            <a:r>
              <a:rPr lang="en-US" dirty="0" smtClean="0">
                <a:latin typeface="Arial Black" pitchFamily="34" charset="0"/>
              </a:rPr>
              <a:t>2012</a:t>
            </a:r>
            <a:endParaRPr lang="sl-SI" dirty="0"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5053104"/>
      </p:ext>
    </p:extLst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5"/>
          <p:cNvGrpSpPr>
            <a:grpSpLocks/>
          </p:cNvGrpSpPr>
          <p:nvPr/>
        </p:nvGrpSpPr>
        <p:grpSpPr bwMode="auto">
          <a:xfrm>
            <a:off x="-25400" y="-30163"/>
            <a:ext cx="9144000" cy="6854826"/>
            <a:chOff x="0" y="0"/>
            <a:chExt cx="5760" cy="4318"/>
          </a:xfrm>
        </p:grpSpPr>
        <p:grpSp>
          <p:nvGrpSpPr>
            <p:cNvPr id="3" name="Group 6"/>
            <p:cNvGrpSpPr>
              <a:grpSpLocks/>
            </p:cNvGrpSpPr>
            <p:nvPr/>
          </p:nvGrpSpPr>
          <p:grpSpPr bwMode="auto">
            <a:xfrm>
              <a:off x="0" y="0"/>
              <a:ext cx="5760" cy="1346"/>
              <a:chOff x="0" y="6"/>
              <a:chExt cx="11912" cy="3365"/>
            </a:xfrm>
          </p:grpSpPr>
          <p:sp>
            <p:nvSpPr>
              <p:cNvPr id="9225" name="Rectangle 7"/>
              <p:cNvSpPr>
                <a:spLocks noChangeArrowheads="1"/>
              </p:cNvSpPr>
              <p:nvPr/>
            </p:nvSpPr>
            <p:spPr bwMode="auto">
              <a:xfrm>
                <a:off x="0" y="1391"/>
                <a:ext cx="11906" cy="1980"/>
              </a:xfrm>
              <a:prstGeom prst="rect">
                <a:avLst/>
              </a:prstGeom>
              <a:gradFill rotWithShape="1">
                <a:gsLst>
                  <a:gs pos="0">
                    <a:srgbClr val="FEF7D3"/>
                  </a:gs>
                  <a:gs pos="100000">
                    <a:srgbClr val="FFFFFF">
                      <a:alpha val="0"/>
                    </a:srgbClr>
                  </a:gs>
                </a:gsLst>
                <a:lin ang="5400000" scaled="1"/>
              </a:gra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pic>
            <p:nvPicPr>
              <p:cNvPr id="9226" name="Picture 8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6" y="6"/>
                <a:ext cx="11906" cy="150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pic>
          <p:nvPicPr>
            <p:cNvPr id="9222" name="Picture 9" descr="noga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0" y="4075"/>
              <a:ext cx="5760" cy="2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9223" name="Picture 10" descr="lucka-prozorno ozadje"/>
            <p:cNvPicPr preferRelativeResize="0"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295" y="119"/>
              <a:ext cx="354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059" name="Text Box 11"/>
            <p:cNvSpPr txBox="1">
              <a:spLocks noChangeArrowheads="1"/>
            </p:cNvSpPr>
            <p:nvPr/>
          </p:nvSpPr>
          <p:spPr bwMode="auto">
            <a:xfrm>
              <a:off x="793" y="117"/>
              <a:ext cx="2042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lnSpc>
                  <a:spcPct val="70000"/>
                </a:lnSpc>
                <a:spcBef>
                  <a:spcPct val="50000"/>
                </a:spcBef>
                <a:defRPr/>
              </a:pPr>
              <a:r>
                <a:rPr lang="en-GB" sz="1400" b="1" i="1">
                  <a:effectLst>
                    <a:outerShdw blurRad="38100" dist="38100" dir="2700000" algn="tl">
                      <a:srgbClr val="C0C0C0"/>
                    </a:outerShdw>
                  </a:effectLst>
                  <a:latin typeface="Calibri" pitchFamily="34" charset="0"/>
                </a:rPr>
                <a:t>ANTON TRSTENJAK INSTITUTE</a:t>
              </a:r>
            </a:p>
            <a:p>
              <a:pPr>
                <a:lnSpc>
                  <a:spcPct val="70000"/>
                </a:lnSpc>
                <a:spcBef>
                  <a:spcPct val="50000"/>
                </a:spcBef>
                <a:defRPr/>
              </a:pPr>
              <a:r>
                <a:rPr lang="en-GB" sz="1200" i="1">
                  <a:latin typeface="Calibri" pitchFamily="34" charset="0"/>
                </a:rPr>
                <a:t>of Gerontology and Intergenerational Relations</a:t>
              </a:r>
            </a:p>
          </p:txBody>
        </p:sp>
      </p:grpSp>
      <p:sp>
        <p:nvSpPr>
          <p:cNvPr id="9219" name="Pravokotnik 1"/>
          <p:cNvSpPr>
            <a:spLocks noChangeArrowheads="1"/>
          </p:cNvSpPr>
          <p:nvPr/>
        </p:nvSpPr>
        <p:spPr bwMode="auto">
          <a:xfrm>
            <a:off x="98425" y="879475"/>
            <a:ext cx="885825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sl-SI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ea typeface="Calibri" pitchFamily="34" charset="0"/>
                <a:cs typeface="Arial" charset="0"/>
              </a:rPr>
              <a:t>WOMEN HAVE LOWER EDUCATION THAN MEN</a:t>
            </a:r>
            <a:endParaRPr lang="sl-SI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Calibri" pitchFamily="34" charset="0"/>
              <a:cs typeface="Arial" charset="0"/>
            </a:endParaRPr>
          </a:p>
        </p:txBody>
      </p:sp>
      <p:sp>
        <p:nvSpPr>
          <p:cNvPr id="12" name="Pravokotnik 11"/>
          <p:cNvSpPr/>
          <p:nvPr/>
        </p:nvSpPr>
        <p:spPr>
          <a:xfrm>
            <a:off x="251520" y="1556792"/>
            <a:ext cx="8640960" cy="3908762"/>
          </a:xfrm>
          <a:prstGeom prst="rect">
            <a:avLst/>
          </a:prstGeom>
          <a:effectLst/>
        </p:spPr>
        <p:txBody>
          <a:bodyPr wrap="square">
            <a:spAutoFit/>
          </a:bodyPr>
          <a:lstStyle/>
          <a:p>
            <a:pPr algn="just"/>
            <a:r>
              <a:rPr lang="sl-SI" sz="2800" baseline="0" dirty="0" smtClean="0">
                <a:latin typeface="Arial Black" pitchFamily="34" charset="0"/>
              </a:rPr>
              <a:t>S</a:t>
            </a:r>
            <a:r>
              <a:rPr lang="en-GB" sz="2800" baseline="0" dirty="0" err="1" smtClean="0">
                <a:latin typeface="Arial Black" pitchFamily="34" charset="0"/>
              </a:rPr>
              <a:t>tudy</a:t>
            </a:r>
            <a:r>
              <a:rPr lang="sl-SI" sz="2800" baseline="0" dirty="0" smtClean="0">
                <a:latin typeface="Arial Black" pitchFamily="34" charset="0"/>
              </a:rPr>
              <a:t> </a:t>
            </a:r>
            <a:r>
              <a:rPr lang="sl-SI" sz="2800" baseline="0" dirty="0" err="1" smtClean="0">
                <a:latin typeface="Arial Black" pitchFamily="34" charset="0"/>
              </a:rPr>
              <a:t>results</a:t>
            </a:r>
            <a:r>
              <a:rPr lang="en-GB" sz="2800" baseline="0" dirty="0" smtClean="0">
                <a:latin typeface="Arial Black" pitchFamily="34" charset="0"/>
              </a:rPr>
              <a:t> </a:t>
            </a:r>
            <a:r>
              <a:rPr lang="sl-SI" sz="2800" baseline="0" dirty="0" err="1" smtClean="0">
                <a:latin typeface="Arial Black" pitchFamily="34" charset="0"/>
              </a:rPr>
              <a:t>show</a:t>
            </a:r>
            <a:r>
              <a:rPr lang="sl-SI" sz="2800" baseline="0" dirty="0" smtClean="0">
                <a:latin typeface="Arial Black" pitchFamily="34" charset="0"/>
              </a:rPr>
              <a:t> </a:t>
            </a:r>
            <a:r>
              <a:rPr lang="sl-SI" sz="2800" baseline="0" dirty="0" err="1" smtClean="0">
                <a:latin typeface="Arial Black" pitchFamily="34" charset="0"/>
              </a:rPr>
              <a:t>that</a:t>
            </a:r>
            <a:r>
              <a:rPr lang="en-GB" sz="2800" baseline="0" dirty="0" smtClean="0">
                <a:latin typeface="Arial Black" pitchFamily="34" charset="0"/>
              </a:rPr>
              <a:t> </a:t>
            </a:r>
            <a:endParaRPr lang="sl-SI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</a:endParaRPr>
          </a:p>
          <a:p>
            <a:pPr algn="just"/>
            <a:r>
              <a:rPr lang="en-GB" sz="2400" i="1" baseline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 </a:t>
            </a:r>
            <a:endParaRPr lang="sl-SI" sz="2400" i="1" baseline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</a:endParaRPr>
          </a:p>
          <a:p>
            <a:pPr algn="just"/>
            <a:endParaRPr lang="sl-SI" sz="2800" baseline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</a:endParaRPr>
          </a:p>
          <a:p>
            <a:pPr marL="457200" indent="-457200" algn="just">
              <a:buFont typeface="Wingdings" pitchFamily="2" charset="2"/>
              <a:buChar char="q"/>
            </a:pPr>
            <a:r>
              <a:rPr lang="en-GB" sz="2800" baseline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64 % of women</a:t>
            </a:r>
            <a:r>
              <a:rPr lang="sl-SI" sz="2800" baseline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 </a:t>
            </a:r>
            <a:r>
              <a:rPr lang="sl-SI" sz="2800" dirty="0">
                <a:latin typeface="Arial Black" pitchFamily="34" charset="0"/>
              </a:rPr>
              <a:t>in </a:t>
            </a:r>
            <a:r>
              <a:rPr lang="sl-SI" sz="2800" dirty="0" err="1">
                <a:latin typeface="Arial Black" pitchFamily="34" charset="0"/>
              </a:rPr>
              <a:t>Slovenia</a:t>
            </a:r>
            <a:r>
              <a:rPr lang="sl-SI" sz="2800" baseline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,</a:t>
            </a:r>
            <a:r>
              <a:rPr lang="en-GB" sz="2800" baseline="0" dirty="0" smtClean="0">
                <a:latin typeface="Arial Black" pitchFamily="34" charset="0"/>
              </a:rPr>
              <a:t> </a:t>
            </a:r>
            <a:r>
              <a:rPr lang="en-GB" sz="2800" dirty="0">
                <a:latin typeface="Arial Black" pitchFamily="34" charset="0"/>
              </a:rPr>
              <a:t>old 50 and </a:t>
            </a:r>
            <a:r>
              <a:rPr lang="en-GB" sz="2800" dirty="0" smtClean="0">
                <a:latin typeface="Arial Black" pitchFamily="34" charset="0"/>
              </a:rPr>
              <a:t>more</a:t>
            </a:r>
            <a:r>
              <a:rPr lang="sl-SI" sz="2800" dirty="0" smtClean="0">
                <a:latin typeface="Arial Black" pitchFamily="34" charset="0"/>
              </a:rPr>
              <a:t> </a:t>
            </a:r>
            <a:r>
              <a:rPr lang="en-GB" sz="2800" baseline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have</a:t>
            </a:r>
            <a:r>
              <a:rPr lang="en-GB" sz="2800" baseline="0" dirty="0" smtClean="0">
                <a:latin typeface="Arial Black" pitchFamily="34" charset="0"/>
              </a:rPr>
              <a:t> </a:t>
            </a:r>
            <a:r>
              <a:rPr lang="en-GB" sz="2800" baseline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vocational school or less</a:t>
            </a:r>
            <a:r>
              <a:rPr lang="en-GB" sz="2800" baseline="0" dirty="0" smtClean="0">
                <a:latin typeface="Arial Black" pitchFamily="34" charset="0"/>
              </a:rPr>
              <a:t> (59 %</a:t>
            </a:r>
            <a:r>
              <a:rPr lang="sl-SI" sz="2800" baseline="0" dirty="0" smtClean="0">
                <a:latin typeface="Arial Black" pitchFamily="34" charset="0"/>
              </a:rPr>
              <a:t> </a:t>
            </a:r>
            <a:r>
              <a:rPr lang="sl-SI" sz="2800" baseline="0" dirty="0" err="1" smtClean="0">
                <a:latin typeface="Arial Black" pitchFamily="34" charset="0"/>
              </a:rPr>
              <a:t>of</a:t>
            </a:r>
            <a:r>
              <a:rPr lang="sl-SI" sz="2800" baseline="0" dirty="0" smtClean="0">
                <a:latin typeface="Arial Black" pitchFamily="34" charset="0"/>
              </a:rPr>
              <a:t> </a:t>
            </a:r>
            <a:r>
              <a:rPr lang="en-GB" sz="2800" baseline="0" dirty="0" smtClean="0">
                <a:latin typeface="Arial Black" pitchFamily="34" charset="0"/>
              </a:rPr>
              <a:t>men) </a:t>
            </a:r>
            <a:endParaRPr lang="sl-SI" sz="2800" baseline="0" dirty="0" smtClean="0">
              <a:latin typeface="Arial Black" pitchFamily="34" charset="0"/>
            </a:endParaRPr>
          </a:p>
          <a:p>
            <a:pPr marL="457200" indent="-457200" algn="just">
              <a:buFont typeface="Wingdings" pitchFamily="2" charset="2"/>
              <a:buChar char="q"/>
            </a:pPr>
            <a:endParaRPr lang="sl-SI" sz="2800" baseline="0" dirty="0" smtClean="0">
              <a:latin typeface="Arial Black" pitchFamily="34" charset="0"/>
            </a:endParaRPr>
          </a:p>
          <a:p>
            <a:pPr marL="457200" indent="-457200" algn="just">
              <a:buFont typeface="Wingdings" pitchFamily="2" charset="2"/>
              <a:buChar char="q"/>
            </a:pPr>
            <a:r>
              <a:rPr lang="en-GB" sz="2800" baseline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36 % of women have high school or more </a:t>
            </a:r>
            <a:r>
              <a:rPr lang="en-GB" sz="2800" baseline="0" dirty="0" smtClean="0">
                <a:latin typeface="Arial Black" pitchFamily="34" charset="0"/>
              </a:rPr>
              <a:t>(41 % men) </a:t>
            </a:r>
            <a:endParaRPr lang="sl-SI" sz="2800" dirty="0">
              <a:latin typeface="Arial Black" pitchFamily="34" charset="0"/>
            </a:endParaRPr>
          </a:p>
        </p:txBody>
      </p:sp>
    </p:spTree>
  </p:cSld>
  <p:clrMapOvr>
    <a:masterClrMapping/>
  </p:clrMapOvr>
  <p:transition spd="slow">
    <p:zoom dir="in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5"/>
          <p:cNvGrpSpPr>
            <a:grpSpLocks/>
          </p:cNvGrpSpPr>
          <p:nvPr/>
        </p:nvGrpSpPr>
        <p:grpSpPr bwMode="auto">
          <a:xfrm>
            <a:off x="-25400" y="-30163"/>
            <a:ext cx="9144000" cy="6854826"/>
            <a:chOff x="0" y="0"/>
            <a:chExt cx="5760" cy="4318"/>
          </a:xfrm>
        </p:grpSpPr>
        <p:grpSp>
          <p:nvGrpSpPr>
            <p:cNvPr id="3" name="Group 6"/>
            <p:cNvGrpSpPr>
              <a:grpSpLocks/>
            </p:cNvGrpSpPr>
            <p:nvPr/>
          </p:nvGrpSpPr>
          <p:grpSpPr bwMode="auto">
            <a:xfrm>
              <a:off x="0" y="0"/>
              <a:ext cx="5760" cy="1346"/>
              <a:chOff x="0" y="6"/>
              <a:chExt cx="11912" cy="3365"/>
            </a:xfrm>
          </p:grpSpPr>
          <p:sp>
            <p:nvSpPr>
              <p:cNvPr id="9225" name="Rectangle 7"/>
              <p:cNvSpPr>
                <a:spLocks noChangeArrowheads="1"/>
              </p:cNvSpPr>
              <p:nvPr/>
            </p:nvSpPr>
            <p:spPr bwMode="auto">
              <a:xfrm>
                <a:off x="0" y="1391"/>
                <a:ext cx="11906" cy="1980"/>
              </a:xfrm>
              <a:prstGeom prst="rect">
                <a:avLst/>
              </a:prstGeom>
              <a:gradFill rotWithShape="1">
                <a:gsLst>
                  <a:gs pos="0">
                    <a:srgbClr val="FEF7D3"/>
                  </a:gs>
                  <a:gs pos="100000">
                    <a:srgbClr val="FFFFFF">
                      <a:alpha val="0"/>
                    </a:srgbClr>
                  </a:gs>
                </a:gsLst>
                <a:lin ang="5400000" scaled="1"/>
              </a:gra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pic>
            <p:nvPicPr>
              <p:cNvPr id="9226" name="Picture 8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6" y="6"/>
                <a:ext cx="11906" cy="150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pic>
          <p:nvPicPr>
            <p:cNvPr id="9222" name="Picture 9" descr="noga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0" y="4075"/>
              <a:ext cx="5760" cy="2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9223" name="Picture 10" descr="lucka-prozorno ozadje"/>
            <p:cNvPicPr preferRelativeResize="0"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295" y="119"/>
              <a:ext cx="354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059" name="Text Box 11"/>
            <p:cNvSpPr txBox="1">
              <a:spLocks noChangeArrowheads="1"/>
            </p:cNvSpPr>
            <p:nvPr/>
          </p:nvSpPr>
          <p:spPr bwMode="auto">
            <a:xfrm>
              <a:off x="793" y="117"/>
              <a:ext cx="2042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lnSpc>
                  <a:spcPct val="70000"/>
                </a:lnSpc>
                <a:spcBef>
                  <a:spcPct val="50000"/>
                </a:spcBef>
                <a:defRPr/>
              </a:pPr>
              <a:r>
                <a:rPr lang="en-GB" sz="1400" b="1" i="1">
                  <a:effectLst>
                    <a:outerShdw blurRad="38100" dist="38100" dir="2700000" algn="tl">
                      <a:srgbClr val="C0C0C0"/>
                    </a:outerShdw>
                  </a:effectLst>
                  <a:latin typeface="Calibri" pitchFamily="34" charset="0"/>
                </a:rPr>
                <a:t>ANTON TRSTENJAK INSTITUTE</a:t>
              </a:r>
            </a:p>
            <a:p>
              <a:pPr>
                <a:lnSpc>
                  <a:spcPct val="70000"/>
                </a:lnSpc>
                <a:spcBef>
                  <a:spcPct val="50000"/>
                </a:spcBef>
                <a:defRPr/>
              </a:pPr>
              <a:r>
                <a:rPr lang="en-GB" sz="1200" i="1">
                  <a:latin typeface="Calibri" pitchFamily="34" charset="0"/>
                </a:rPr>
                <a:t>of Gerontology and Intergenerational Relations</a:t>
              </a:r>
            </a:p>
          </p:txBody>
        </p:sp>
      </p:grpSp>
      <p:sp>
        <p:nvSpPr>
          <p:cNvPr id="9219" name="Pravokotnik 1"/>
          <p:cNvSpPr>
            <a:spLocks noChangeArrowheads="1"/>
          </p:cNvSpPr>
          <p:nvPr/>
        </p:nvSpPr>
        <p:spPr bwMode="auto">
          <a:xfrm>
            <a:off x="0" y="879475"/>
            <a:ext cx="91440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sl-SI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ea typeface="Calibri" pitchFamily="34" charset="0"/>
                <a:cs typeface="Arial" charset="0"/>
              </a:rPr>
              <a:t>WOMEN HAVE LOWER EDUCATION THAN </a:t>
            </a:r>
            <a:r>
              <a:rPr lang="sl-SI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ea typeface="Calibri" pitchFamily="34" charset="0"/>
                <a:cs typeface="Arial" charset="0"/>
              </a:rPr>
              <a:t>MEN </a:t>
            </a:r>
            <a:r>
              <a:rPr lang="sl-SI" sz="2000" b="1" dirty="0" smtClean="0">
                <a:latin typeface="Arial Black" pitchFamily="34" charset="0"/>
                <a:ea typeface="Calibri" pitchFamily="34" charset="0"/>
                <a:cs typeface="Arial" charset="0"/>
              </a:rPr>
              <a:t>(CONT.)</a:t>
            </a:r>
            <a:endParaRPr lang="sl-SI" sz="2000" dirty="0">
              <a:ea typeface="Calibri" pitchFamily="34" charset="0"/>
              <a:cs typeface="Arial" charset="0"/>
            </a:endParaRPr>
          </a:p>
        </p:txBody>
      </p:sp>
      <p:graphicFrame>
        <p:nvGraphicFramePr>
          <p:cNvPr id="9220" name="Grafikon 14"/>
          <p:cNvGraphicFramePr>
            <a:graphicFrameLocks/>
          </p:cNvGraphicFramePr>
          <p:nvPr/>
        </p:nvGraphicFramePr>
        <p:xfrm>
          <a:off x="539750" y="1268413"/>
          <a:ext cx="8224838" cy="5362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755" r:id="rId6" imgW="8224217" imgH="5200339" progId="Excel.Sheet.8">
                  <p:embed/>
                </p:oleObj>
              </mc:Choice>
              <mc:Fallback>
                <p:oleObj r:id="rId6" imgW="8224217" imgH="5200339" progId="Excel.Sheet.8">
                  <p:embed/>
                  <p:pic>
                    <p:nvPicPr>
                      <p:cNvPr id="0" name="Picture 146"/>
                      <p:cNvPicPr>
                        <a:picLocks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9750" y="1268413"/>
                        <a:ext cx="8224838" cy="53625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slow">
    <p:zoom dir="in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42" name="Group 15"/>
          <p:cNvGrpSpPr>
            <a:grpSpLocks/>
          </p:cNvGrpSpPr>
          <p:nvPr/>
        </p:nvGrpSpPr>
        <p:grpSpPr bwMode="auto">
          <a:xfrm>
            <a:off x="-51594" y="3175"/>
            <a:ext cx="9144000" cy="6854825"/>
            <a:chOff x="0" y="0"/>
            <a:chExt cx="5760" cy="4318"/>
          </a:xfrm>
        </p:grpSpPr>
        <p:grpSp>
          <p:nvGrpSpPr>
            <p:cNvPr id="10244" name="Group 6"/>
            <p:cNvGrpSpPr>
              <a:grpSpLocks/>
            </p:cNvGrpSpPr>
            <p:nvPr/>
          </p:nvGrpSpPr>
          <p:grpSpPr bwMode="auto">
            <a:xfrm>
              <a:off x="0" y="0"/>
              <a:ext cx="5760" cy="1346"/>
              <a:chOff x="0" y="6"/>
              <a:chExt cx="11912" cy="3365"/>
            </a:xfrm>
          </p:grpSpPr>
          <p:sp>
            <p:nvSpPr>
              <p:cNvPr id="10248" name="Rectangle 7"/>
              <p:cNvSpPr>
                <a:spLocks noChangeArrowheads="1"/>
              </p:cNvSpPr>
              <p:nvPr/>
            </p:nvSpPr>
            <p:spPr bwMode="auto">
              <a:xfrm>
                <a:off x="0" y="1391"/>
                <a:ext cx="11906" cy="1980"/>
              </a:xfrm>
              <a:prstGeom prst="rect">
                <a:avLst/>
              </a:prstGeom>
              <a:gradFill rotWithShape="1">
                <a:gsLst>
                  <a:gs pos="0">
                    <a:srgbClr val="FEF7D3"/>
                  </a:gs>
                  <a:gs pos="100000">
                    <a:srgbClr val="FFFFFF">
                      <a:alpha val="0"/>
                    </a:srgbClr>
                  </a:gs>
                </a:gsLst>
                <a:lin ang="5400000" scaled="1"/>
              </a:gra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pic>
            <p:nvPicPr>
              <p:cNvPr id="10249" name="Picture 8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6" y="6"/>
                <a:ext cx="11906" cy="150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pic>
          <p:nvPicPr>
            <p:cNvPr id="10245" name="Picture 9" descr="noga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0" y="3874"/>
              <a:ext cx="5760" cy="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246" name="Picture 10" descr="lucka-prozorno ozadje"/>
            <p:cNvPicPr preferRelativeResize="0"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295" y="119"/>
              <a:ext cx="354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059" name="Text Box 11"/>
            <p:cNvSpPr txBox="1">
              <a:spLocks noChangeArrowheads="1"/>
            </p:cNvSpPr>
            <p:nvPr/>
          </p:nvSpPr>
          <p:spPr bwMode="auto">
            <a:xfrm>
              <a:off x="793" y="117"/>
              <a:ext cx="2042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lnSpc>
                  <a:spcPct val="70000"/>
                </a:lnSpc>
                <a:spcBef>
                  <a:spcPct val="50000"/>
                </a:spcBef>
                <a:defRPr/>
              </a:pPr>
              <a:r>
                <a:rPr lang="en-GB" sz="1400" b="1" i="1">
                  <a:effectLst>
                    <a:outerShdw blurRad="38100" dist="38100" dir="2700000" algn="tl">
                      <a:srgbClr val="C0C0C0"/>
                    </a:outerShdw>
                  </a:effectLst>
                  <a:latin typeface="Calibri" pitchFamily="34" charset="0"/>
                </a:rPr>
                <a:t>ANTON TRSTENJAK INSTITUTE</a:t>
              </a:r>
            </a:p>
            <a:p>
              <a:pPr>
                <a:lnSpc>
                  <a:spcPct val="70000"/>
                </a:lnSpc>
                <a:spcBef>
                  <a:spcPct val="50000"/>
                </a:spcBef>
                <a:defRPr/>
              </a:pPr>
              <a:r>
                <a:rPr lang="en-GB" sz="1200" i="1">
                  <a:latin typeface="Calibri" pitchFamily="34" charset="0"/>
                </a:rPr>
                <a:t>of Gerontology and Intergenerational Relations</a:t>
              </a:r>
            </a:p>
          </p:txBody>
        </p:sp>
      </p:grpSp>
      <p:sp>
        <p:nvSpPr>
          <p:cNvPr id="10243" name="Pravokotnik 2"/>
          <p:cNvSpPr>
            <a:spLocks noChangeArrowheads="1"/>
          </p:cNvSpPr>
          <p:nvPr/>
        </p:nvSpPr>
        <p:spPr bwMode="auto">
          <a:xfrm>
            <a:off x="4763" y="960438"/>
            <a:ext cx="9031287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sl-SI" sz="23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ea typeface="Calibri" pitchFamily="34" charset="0"/>
                <a:cs typeface="Arial" charset="0"/>
              </a:rPr>
              <a:t>WOMEN LEAVE LABOUR MARKET EARLIER THAN MEN</a:t>
            </a:r>
            <a:endParaRPr lang="sl-SI" sz="23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11" name="Pravokotnik 10"/>
          <p:cNvSpPr/>
          <p:nvPr/>
        </p:nvSpPr>
        <p:spPr>
          <a:xfrm>
            <a:off x="439763" y="1844824"/>
            <a:ext cx="8064896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dirty="0" smtClean="0">
                <a:latin typeface="Arial Black" pitchFamily="34" charset="0"/>
              </a:rPr>
              <a:t>Years of work and length of retirement</a:t>
            </a:r>
            <a:endParaRPr lang="sl-SI" sz="2800" dirty="0" smtClean="0">
              <a:latin typeface="Arial Black" pitchFamily="34" charset="0"/>
            </a:endParaRPr>
          </a:p>
          <a:p>
            <a:endParaRPr lang="sl-SI" sz="2800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</a:endParaRPr>
          </a:p>
          <a:p>
            <a:endParaRPr lang="en-GB" sz="2800" dirty="0" smtClean="0">
              <a:latin typeface="Arial Black" pitchFamily="34" charset="0"/>
            </a:endParaRPr>
          </a:p>
          <a:p>
            <a:pPr marL="457200" indent="-457200">
              <a:buFont typeface="Wingdings" pitchFamily="2" charset="2"/>
              <a:buChar char="q"/>
            </a:pPr>
            <a:r>
              <a:rPr lang="sl-SI" sz="2800" dirty="0" smtClean="0">
                <a:latin typeface="Arial Black" pitchFamily="34" charset="0"/>
              </a:rPr>
              <a:t>W</a:t>
            </a:r>
            <a:r>
              <a:rPr lang="en-GB" sz="2800" dirty="0" smtClean="0">
                <a:latin typeface="Arial Black" pitchFamily="34" charset="0"/>
              </a:rPr>
              <a:t>omen have on average </a:t>
            </a:r>
            <a:r>
              <a:rPr lang="en-GB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29 years of </a:t>
            </a:r>
            <a:r>
              <a:rPr lang="sl-SI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work</a:t>
            </a:r>
            <a:r>
              <a:rPr lang="en-GB" sz="2800" dirty="0" smtClean="0">
                <a:latin typeface="Arial Black" pitchFamily="34" charset="0"/>
              </a:rPr>
              <a:t> </a:t>
            </a:r>
            <a:r>
              <a:rPr lang="sl-SI" sz="2800" dirty="0" smtClean="0">
                <a:latin typeface="Arial Black" pitchFamily="34" charset="0"/>
              </a:rPr>
              <a:t>(men: </a:t>
            </a:r>
            <a:r>
              <a:rPr lang="en-GB" sz="2800" dirty="0" smtClean="0">
                <a:latin typeface="Arial Black" pitchFamily="34" charset="0"/>
              </a:rPr>
              <a:t>35 years</a:t>
            </a:r>
            <a:r>
              <a:rPr lang="sl-SI" sz="2800" dirty="0" smtClean="0">
                <a:latin typeface="Arial Black" pitchFamily="34" charset="0"/>
              </a:rPr>
              <a:t>)</a:t>
            </a:r>
            <a:r>
              <a:rPr lang="en-GB" sz="2800" dirty="0" smtClean="0">
                <a:latin typeface="Arial Black" pitchFamily="34" charset="0"/>
              </a:rPr>
              <a:t> and </a:t>
            </a:r>
            <a:endParaRPr lang="sl-SI" sz="2800" dirty="0" smtClean="0">
              <a:latin typeface="Arial Black" pitchFamily="34" charset="0"/>
            </a:endParaRPr>
          </a:p>
          <a:p>
            <a:endParaRPr lang="sl-SI" sz="2800" dirty="0">
              <a:latin typeface="Arial Black" pitchFamily="34" charset="0"/>
            </a:endParaRPr>
          </a:p>
          <a:p>
            <a:pPr marL="457200" indent="-457200">
              <a:buFont typeface="Wingdings" pitchFamily="2" charset="2"/>
              <a:buChar char="q"/>
            </a:pPr>
            <a:r>
              <a:rPr lang="sl-SI" sz="2800" dirty="0" err="1" smtClean="0">
                <a:latin typeface="Arial Black" pitchFamily="34" charset="0"/>
              </a:rPr>
              <a:t>Women</a:t>
            </a:r>
            <a:r>
              <a:rPr lang="sl-SI" sz="2800" dirty="0" smtClean="0">
                <a:latin typeface="Arial Black" pitchFamily="34" charset="0"/>
              </a:rPr>
              <a:t> </a:t>
            </a:r>
            <a:r>
              <a:rPr lang="en-GB" sz="2800" dirty="0" smtClean="0">
                <a:latin typeface="Arial Black" pitchFamily="34" charset="0"/>
              </a:rPr>
              <a:t>are </a:t>
            </a:r>
            <a:r>
              <a:rPr lang="sl-SI" sz="2800" dirty="0" smtClean="0">
                <a:latin typeface="Arial Black" pitchFamily="34" charset="0"/>
              </a:rPr>
              <a:t>on </a:t>
            </a:r>
            <a:r>
              <a:rPr lang="sl-SI" sz="2800" dirty="0" err="1" smtClean="0">
                <a:latin typeface="Arial Black" pitchFamily="34" charset="0"/>
              </a:rPr>
              <a:t>average</a:t>
            </a:r>
            <a:r>
              <a:rPr lang="sl-SI" sz="2800" dirty="0" smtClean="0">
                <a:latin typeface="Arial Black" pitchFamily="34" charset="0"/>
              </a:rPr>
              <a:t> </a:t>
            </a:r>
            <a:r>
              <a:rPr lang="en-GB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retired 15 years</a:t>
            </a:r>
            <a:r>
              <a:rPr lang="sl-SI" sz="2800" dirty="0" smtClean="0">
                <a:latin typeface="Arial Black" pitchFamily="34" charset="0"/>
              </a:rPr>
              <a:t> (men: </a:t>
            </a:r>
            <a:r>
              <a:rPr lang="en-GB" sz="2800" dirty="0" smtClean="0">
                <a:latin typeface="Arial Black" pitchFamily="34" charset="0"/>
              </a:rPr>
              <a:t>13 years</a:t>
            </a:r>
            <a:r>
              <a:rPr lang="sl-SI" sz="2800" dirty="0" smtClean="0">
                <a:latin typeface="Arial Black" pitchFamily="34" charset="0"/>
              </a:rPr>
              <a:t>)</a:t>
            </a:r>
            <a:endParaRPr lang="en-GB" sz="2800" dirty="0">
              <a:latin typeface="Arial Black" pitchFamily="34" charset="0"/>
            </a:endParaRPr>
          </a:p>
        </p:txBody>
      </p:sp>
    </p:spTree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5"/>
          <p:cNvGrpSpPr>
            <a:grpSpLocks/>
          </p:cNvGrpSpPr>
          <p:nvPr/>
        </p:nvGrpSpPr>
        <p:grpSpPr bwMode="auto">
          <a:xfrm>
            <a:off x="4606" y="-99392"/>
            <a:ext cx="9144000" cy="6854825"/>
            <a:chOff x="0" y="0"/>
            <a:chExt cx="5760" cy="4318"/>
          </a:xfrm>
        </p:grpSpPr>
        <p:grpSp>
          <p:nvGrpSpPr>
            <p:cNvPr id="3" name="Group 6"/>
            <p:cNvGrpSpPr>
              <a:grpSpLocks/>
            </p:cNvGrpSpPr>
            <p:nvPr/>
          </p:nvGrpSpPr>
          <p:grpSpPr bwMode="auto">
            <a:xfrm>
              <a:off x="0" y="0"/>
              <a:ext cx="5760" cy="1346"/>
              <a:chOff x="0" y="6"/>
              <a:chExt cx="11912" cy="3365"/>
            </a:xfrm>
          </p:grpSpPr>
          <p:sp>
            <p:nvSpPr>
              <p:cNvPr id="11271" name="Rectangle 7"/>
              <p:cNvSpPr>
                <a:spLocks noChangeArrowheads="1"/>
              </p:cNvSpPr>
              <p:nvPr/>
            </p:nvSpPr>
            <p:spPr bwMode="auto">
              <a:xfrm>
                <a:off x="0" y="1391"/>
                <a:ext cx="11906" cy="1980"/>
              </a:xfrm>
              <a:prstGeom prst="rect">
                <a:avLst/>
              </a:prstGeom>
              <a:gradFill rotWithShape="1">
                <a:gsLst>
                  <a:gs pos="0">
                    <a:srgbClr val="FEF7D3"/>
                  </a:gs>
                  <a:gs pos="100000">
                    <a:srgbClr val="FFFFFF">
                      <a:alpha val="0"/>
                    </a:srgbClr>
                  </a:gs>
                </a:gsLst>
                <a:lin ang="5400000" scaled="1"/>
              </a:gra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pic>
            <p:nvPicPr>
              <p:cNvPr id="11272" name="Picture 8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6" y="6"/>
                <a:ext cx="11906" cy="150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pic>
          <p:nvPicPr>
            <p:cNvPr id="11268" name="Picture 9" descr="noga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0" y="3874"/>
              <a:ext cx="5760" cy="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1269" name="Picture 10" descr="lucka-prozorno ozadje"/>
            <p:cNvPicPr preferRelativeResize="0"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295" y="119"/>
              <a:ext cx="354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059" name="Text Box 11"/>
            <p:cNvSpPr txBox="1">
              <a:spLocks noChangeArrowheads="1"/>
            </p:cNvSpPr>
            <p:nvPr/>
          </p:nvSpPr>
          <p:spPr bwMode="auto">
            <a:xfrm>
              <a:off x="793" y="117"/>
              <a:ext cx="2042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lnSpc>
                  <a:spcPct val="70000"/>
                </a:lnSpc>
                <a:spcBef>
                  <a:spcPct val="50000"/>
                </a:spcBef>
                <a:defRPr/>
              </a:pPr>
              <a:r>
                <a:rPr lang="en-GB" sz="1400" b="1" i="1">
                  <a:effectLst>
                    <a:outerShdw blurRad="38100" dist="38100" dir="2700000" algn="tl">
                      <a:srgbClr val="C0C0C0"/>
                    </a:outerShdw>
                  </a:effectLst>
                  <a:latin typeface="Calibri" pitchFamily="34" charset="0"/>
                </a:rPr>
                <a:t>ANTON TRSTENJAK INSTITUTE</a:t>
              </a:r>
            </a:p>
            <a:p>
              <a:pPr>
                <a:lnSpc>
                  <a:spcPct val="70000"/>
                </a:lnSpc>
                <a:spcBef>
                  <a:spcPct val="50000"/>
                </a:spcBef>
                <a:defRPr/>
              </a:pPr>
              <a:r>
                <a:rPr lang="en-GB" sz="1200" i="1">
                  <a:latin typeface="Calibri" pitchFamily="34" charset="0"/>
                </a:rPr>
                <a:t>of Gerontology and Intergenerational Relations</a:t>
              </a:r>
            </a:p>
          </p:txBody>
        </p:sp>
      </p:grpSp>
      <p:sp>
        <p:nvSpPr>
          <p:cNvPr id="4" name="Pravokotnik 3"/>
          <p:cNvSpPr/>
          <p:nvPr/>
        </p:nvSpPr>
        <p:spPr>
          <a:xfrm>
            <a:off x="179512" y="1439441"/>
            <a:ext cx="8784976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sl-SI" sz="2400" dirty="0" err="1" smtClean="0">
                <a:latin typeface="Arial Black" pitchFamily="34" charset="0"/>
              </a:rPr>
              <a:t>T</a:t>
            </a:r>
            <a:r>
              <a:rPr lang="sl-SI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he</a:t>
            </a:r>
            <a:r>
              <a:rPr lang="sl-SI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 </a:t>
            </a:r>
            <a:r>
              <a:rPr lang="sl-SI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exposure</a:t>
            </a:r>
            <a:r>
              <a:rPr lang="sl-SI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 to </a:t>
            </a:r>
            <a:r>
              <a:rPr lang="sl-SI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poverty</a:t>
            </a:r>
            <a:r>
              <a:rPr lang="sl-SI" sz="2400" dirty="0">
                <a:latin typeface="Arial Black" pitchFamily="34" charset="0"/>
              </a:rPr>
              <a:t> is </a:t>
            </a:r>
            <a:r>
              <a:rPr lang="sl-SI" sz="2400" dirty="0" err="1">
                <a:latin typeface="Arial Black" pitchFamily="34" charset="0"/>
              </a:rPr>
              <a:t>highest</a:t>
            </a:r>
            <a:r>
              <a:rPr lang="sl-SI" sz="2400" dirty="0">
                <a:latin typeface="Arial Black" pitchFamily="34" charset="0"/>
              </a:rPr>
              <a:t> </a:t>
            </a:r>
            <a:r>
              <a:rPr lang="sl-SI" sz="2400" dirty="0" err="1">
                <a:latin typeface="Arial Black" pitchFamily="34" charset="0"/>
              </a:rPr>
              <a:t>among</a:t>
            </a:r>
            <a:r>
              <a:rPr lang="sl-SI" sz="2400" dirty="0">
                <a:latin typeface="Arial Black" pitchFamily="34" charset="0"/>
              </a:rPr>
              <a:t> </a:t>
            </a:r>
            <a:r>
              <a:rPr lang="sl-SI" sz="2400" dirty="0" err="1">
                <a:latin typeface="Arial Black" pitchFamily="34" charset="0"/>
              </a:rPr>
              <a:t>elderly</a:t>
            </a:r>
            <a:r>
              <a:rPr lang="sl-SI" sz="2400" dirty="0">
                <a:latin typeface="Arial Black" pitchFamily="34" charset="0"/>
              </a:rPr>
              <a:t> </a:t>
            </a:r>
            <a:r>
              <a:rPr lang="sl-SI" sz="2400" dirty="0" err="1" smtClean="0">
                <a:latin typeface="Arial Black" pitchFamily="34" charset="0"/>
              </a:rPr>
              <a:t>women</a:t>
            </a:r>
            <a:r>
              <a:rPr lang="sl-SI" sz="2400" dirty="0" smtClean="0">
                <a:latin typeface="Arial Black" pitchFamily="34" charset="0"/>
              </a:rPr>
              <a:t> </a:t>
            </a:r>
          </a:p>
          <a:p>
            <a:pPr algn="just"/>
            <a:endParaRPr lang="sl-SI" sz="2400" dirty="0" smtClean="0">
              <a:latin typeface="Arial Black" pitchFamily="34" charset="0"/>
            </a:endParaRPr>
          </a:p>
          <a:p>
            <a:pPr marL="342900" indent="-342900" algn="just">
              <a:buFont typeface="Wingdings" pitchFamily="2" charset="2"/>
              <a:buChar char="q"/>
            </a:pPr>
            <a:r>
              <a:rPr lang="sl-SI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not </a:t>
            </a:r>
            <a:r>
              <a:rPr lang="sl-SI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included</a:t>
            </a:r>
            <a:r>
              <a:rPr lang="sl-SI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 in </a:t>
            </a:r>
            <a:r>
              <a:rPr lang="sl-SI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labour</a:t>
            </a:r>
            <a:r>
              <a:rPr lang="sl-SI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 </a:t>
            </a:r>
            <a:r>
              <a:rPr lang="sl-SI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fo</a:t>
            </a:r>
            <a:r>
              <a:rPr lang="sl-SI" sz="2400" dirty="0" err="1" smtClean="0">
                <a:latin typeface="Arial Black" pitchFamily="34" charset="0"/>
              </a:rPr>
              <a:t>rce</a:t>
            </a:r>
            <a:r>
              <a:rPr lang="sl-SI" sz="2400" dirty="0" smtClean="0">
                <a:latin typeface="Arial Black" pitchFamily="34" charset="0"/>
              </a:rPr>
              <a:t> </a:t>
            </a:r>
            <a:r>
              <a:rPr lang="sl-SI" dirty="0" smtClean="0">
                <a:latin typeface="Arial Black" pitchFamily="34" charset="0"/>
              </a:rPr>
              <a:t>(31.8 %)</a:t>
            </a:r>
          </a:p>
          <a:p>
            <a:pPr marL="342900" indent="-342900" algn="just">
              <a:buFont typeface="Wingdings" pitchFamily="2" charset="2"/>
              <a:buChar char="q"/>
            </a:pPr>
            <a:r>
              <a:rPr lang="sl-SI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older</a:t>
            </a:r>
            <a:r>
              <a:rPr lang="sl-SI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 </a:t>
            </a:r>
            <a:r>
              <a:rPr lang="sl-SI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than</a:t>
            </a:r>
            <a:r>
              <a:rPr lang="sl-SI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 </a:t>
            </a:r>
            <a:r>
              <a:rPr lang="sl-SI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64 </a:t>
            </a:r>
            <a:r>
              <a:rPr lang="sl-SI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years</a:t>
            </a:r>
            <a:r>
              <a:rPr lang="sl-SI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 </a:t>
            </a:r>
            <a:r>
              <a:rPr lang="sl-SI" dirty="0" smtClean="0">
                <a:latin typeface="Arial Black" pitchFamily="34" charset="0"/>
              </a:rPr>
              <a:t>(24.9 %) </a:t>
            </a:r>
          </a:p>
          <a:p>
            <a:pPr marL="342900" indent="-342900" algn="just">
              <a:buFont typeface="Wingdings" pitchFamily="2" charset="2"/>
              <a:buChar char="q"/>
            </a:pPr>
            <a:r>
              <a:rPr lang="sl-SI" sz="2400" dirty="0" err="1" smtClean="0">
                <a:latin typeface="Arial Black" pitchFamily="34" charset="0"/>
              </a:rPr>
              <a:t>and</a:t>
            </a:r>
            <a:r>
              <a:rPr lang="sl-SI" sz="2400" dirty="0" smtClean="0">
                <a:latin typeface="Arial Black" pitchFamily="34" charset="0"/>
              </a:rPr>
              <a:t> </a:t>
            </a:r>
            <a:r>
              <a:rPr lang="sl-SI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lesees</a:t>
            </a:r>
            <a:r>
              <a:rPr lang="sl-SI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 </a:t>
            </a:r>
            <a:r>
              <a:rPr lang="sl-SI" dirty="0" smtClean="0">
                <a:latin typeface="Arial Black" pitchFamily="34" charset="0"/>
              </a:rPr>
              <a:t>(24.0 %)</a:t>
            </a:r>
          </a:p>
          <a:p>
            <a:pPr algn="just"/>
            <a:endParaRPr lang="sl-SI" sz="2400" dirty="0">
              <a:latin typeface="Arial Black" pitchFamily="34" charset="0"/>
            </a:endParaRPr>
          </a:p>
          <a:p>
            <a:pPr algn="just"/>
            <a:r>
              <a:rPr lang="sl-SI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Social </a:t>
            </a:r>
            <a:r>
              <a:rPr lang="sl-SI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transfers</a:t>
            </a:r>
            <a:r>
              <a:rPr lang="sl-SI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 </a:t>
            </a:r>
            <a:r>
              <a:rPr lang="sl-SI" sz="2400" dirty="0" err="1">
                <a:latin typeface="Arial Black" pitchFamily="34" charset="0"/>
              </a:rPr>
              <a:t>try</a:t>
            </a:r>
            <a:r>
              <a:rPr lang="sl-SI" sz="2400" dirty="0">
                <a:latin typeface="Arial Black" pitchFamily="34" charset="0"/>
              </a:rPr>
              <a:t> to </a:t>
            </a:r>
            <a:r>
              <a:rPr lang="sl-SI" sz="2400" dirty="0" err="1">
                <a:latin typeface="Arial Black" pitchFamily="34" charset="0"/>
              </a:rPr>
              <a:t>alleviate</a:t>
            </a:r>
            <a:r>
              <a:rPr lang="sl-SI" sz="2400" dirty="0">
                <a:latin typeface="Arial Black" pitchFamily="34" charset="0"/>
              </a:rPr>
              <a:t> </a:t>
            </a:r>
            <a:r>
              <a:rPr lang="sl-SI" sz="2400" dirty="0" err="1">
                <a:latin typeface="Arial Black" pitchFamily="34" charset="0"/>
              </a:rPr>
              <a:t>this</a:t>
            </a:r>
            <a:r>
              <a:rPr lang="sl-SI" sz="2400" dirty="0">
                <a:latin typeface="Arial Black" pitchFamily="34" charset="0"/>
              </a:rPr>
              <a:t>, </a:t>
            </a:r>
            <a:r>
              <a:rPr lang="sl-SI" sz="2400" dirty="0" err="1">
                <a:latin typeface="Arial Black" pitchFamily="34" charset="0"/>
              </a:rPr>
              <a:t>but</a:t>
            </a:r>
            <a:r>
              <a:rPr lang="sl-SI" sz="2400" dirty="0">
                <a:latin typeface="Arial Black" pitchFamily="34" charset="0"/>
              </a:rPr>
              <a:t> </a:t>
            </a:r>
            <a:r>
              <a:rPr lang="sl-SI" sz="2400" dirty="0" err="1">
                <a:latin typeface="Arial Black" pitchFamily="34" charset="0"/>
              </a:rPr>
              <a:t>the</a:t>
            </a:r>
            <a:r>
              <a:rPr lang="sl-SI" sz="2400" dirty="0">
                <a:latin typeface="Arial Black" pitchFamily="34" charset="0"/>
              </a:rPr>
              <a:t> </a:t>
            </a:r>
            <a:r>
              <a:rPr lang="sl-SI" sz="2400" dirty="0" err="1">
                <a:latin typeface="Arial Black" pitchFamily="34" charset="0"/>
              </a:rPr>
              <a:t>risk</a:t>
            </a:r>
            <a:r>
              <a:rPr lang="sl-SI" sz="2400" dirty="0">
                <a:latin typeface="Arial Black" pitchFamily="34" charset="0"/>
              </a:rPr>
              <a:t> </a:t>
            </a:r>
            <a:r>
              <a:rPr lang="sl-SI" sz="2400" dirty="0" err="1">
                <a:latin typeface="Arial Black" pitchFamily="34" charset="0"/>
              </a:rPr>
              <a:t>still</a:t>
            </a:r>
            <a:r>
              <a:rPr lang="sl-SI" sz="2400" dirty="0">
                <a:latin typeface="Arial Black" pitchFamily="34" charset="0"/>
              </a:rPr>
              <a:t> </a:t>
            </a:r>
            <a:r>
              <a:rPr lang="sl-SI" sz="2400" dirty="0" err="1">
                <a:latin typeface="Arial Black" pitchFamily="34" charset="0"/>
              </a:rPr>
              <a:t>exists</a:t>
            </a:r>
            <a:r>
              <a:rPr lang="sl-SI" sz="2400" dirty="0">
                <a:latin typeface="Arial Black" pitchFamily="34" charset="0"/>
              </a:rPr>
              <a:t>. </a:t>
            </a:r>
            <a:r>
              <a:rPr lang="sl-SI" sz="2400" dirty="0" err="1">
                <a:latin typeface="Arial Black" pitchFamily="34" charset="0"/>
              </a:rPr>
              <a:t>Generally</a:t>
            </a:r>
            <a:r>
              <a:rPr lang="sl-SI" sz="2400" dirty="0">
                <a:latin typeface="Arial Black" pitchFamily="34" charset="0"/>
              </a:rPr>
              <a:t>, </a:t>
            </a:r>
            <a:r>
              <a:rPr lang="sl-SI" sz="2400" dirty="0" err="1">
                <a:latin typeface="Arial Black" pitchFamily="34" charset="0"/>
              </a:rPr>
              <a:t>the</a:t>
            </a:r>
            <a:r>
              <a:rPr lang="sl-SI" sz="2400" dirty="0">
                <a:latin typeface="Arial Black" pitchFamily="34" charset="0"/>
              </a:rPr>
              <a:t> </a:t>
            </a:r>
            <a:r>
              <a:rPr lang="sl-SI" sz="2400" dirty="0" err="1">
                <a:latin typeface="Arial Black" pitchFamily="34" charset="0"/>
              </a:rPr>
              <a:t>posts</a:t>
            </a:r>
            <a:r>
              <a:rPr lang="sl-SI" sz="2400" dirty="0">
                <a:latin typeface="Arial Black" pitchFamily="34" charset="0"/>
              </a:rPr>
              <a:t> are not </a:t>
            </a:r>
            <a:r>
              <a:rPr lang="sl-SI" sz="2400" dirty="0" err="1">
                <a:latin typeface="Arial Black" pitchFamily="34" charset="0"/>
              </a:rPr>
              <a:t>adapted</a:t>
            </a:r>
            <a:r>
              <a:rPr lang="sl-SI" sz="2400" dirty="0">
                <a:latin typeface="Arial Black" pitchFamily="34" charset="0"/>
              </a:rPr>
              <a:t> to </a:t>
            </a:r>
            <a:r>
              <a:rPr lang="sl-SI" sz="2400" dirty="0" err="1">
                <a:latin typeface="Arial Black" pitchFamily="34" charset="0"/>
              </a:rPr>
              <a:t>older</a:t>
            </a:r>
            <a:r>
              <a:rPr lang="sl-SI" sz="2400" dirty="0">
                <a:latin typeface="Arial Black" pitchFamily="34" charset="0"/>
              </a:rPr>
              <a:t> </a:t>
            </a:r>
            <a:r>
              <a:rPr lang="sl-SI" sz="2400" dirty="0" err="1">
                <a:latin typeface="Arial Black" pitchFamily="34" charset="0"/>
              </a:rPr>
              <a:t>workers</a:t>
            </a:r>
            <a:r>
              <a:rPr lang="sl-SI" sz="2400" dirty="0">
                <a:latin typeface="Arial Black" pitchFamily="34" charset="0"/>
              </a:rPr>
              <a:t> </a:t>
            </a:r>
            <a:r>
              <a:rPr lang="sl-SI" sz="2400" dirty="0" err="1">
                <a:latin typeface="Arial Black" pitchFamily="34" charset="0"/>
              </a:rPr>
              <a:t>and</a:t>
            </a:r>
            <a:r>
              <a:rPr lang="sl-SI" sz="2400" dirty="0">
                <a:latin typeface="Arial Black" pitchFamily="34" charset="0"/>
              </a:rPr>
              <a:t> it </a:t>
            </a:r>
            <a:r>
              <a:rPr lang="sl-SI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is </a:t>
            </a:r>
            <a:r>
              <a:rPr lang="sl-SI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difficult</a:t>
            </a:r>
            <a:r>
              <a:rPr lang="sl-SI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 to </a:t>
            </a:r>
            <a:r>
              <a:rPr lang="sl-SI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fulfil</a:t>
            </a:r>
            <a:r>
              <a:rPr lang="sl-SI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 UN Madrid </a:t>
            </a:r>
            <a:r>
              <a:rPr lang="sl-SI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International</a:t>
            </a:r>
            <a:r>
              <a:rPr lang="sl-SI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 Plan </a:t>
            </a:r>
            <a:r>
              <a:rPr lang="sl-SI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of</a:t>
            </a:r>
            <a:r>
              <a:rPr lang="sl-SI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 </a:t>
            </a:r>
            <a:r>
              <a:rPr lang="sl-SI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Action</a:t>
            </a:r>
            <a:r>
              <a:rPr lang="sl-SI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 on </a:t>
            </a:r>
            <a:r>
              <a:rPr lang="sl-SI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Ageing</a:t>
            </a:r>
            <a:r>
              <a:rPr lang="sl-SI" sz="2400" dirty="0">
                <a:latin typeface="Arial Black" pitchFamily="34" charset="0"/>
              </a:rPr>
              <a:t> (MIPAA), </a:t>
            </a:r>
            <a:r>
              <a:rPr lang="sl-SI" sz="2400" dirty="0" err="1">
                <a:latin typeface="Arial Black" pitchFamily="34" charset="0"/>
              </a:rPr>
              <a:t>referring</a:t>
            </a:r>
            <a:r>
              <a:rPr lang="sl-SI" sz="2400" dirty="0">
                <a:latin typeface="Arial Black" pitchFamily="34" charset="0"/>
              </a:rPr>
              <a:t> to </a:t>
            </a:r>
            <a:r>
              <a:rPr lang="sl-SI" sz="2400" dirty="0" err="1">
                <a:latin typeface="Arial Black" pitchFamily="34" charset="0"/>
              </a:rPr>
              <a:t>enhancing</a:t>
            </a:r>
            <a:r>
              <a:rPr lang="sl-SI" sz="2400" dirty="0">
                <a:latin typeface="Arial Black" pitchFamily="34" charset="0"/>
              </a:rPr>
              <a:t> </a:t>
            </a:r>
            <a:r>
              <a:rPr lang="sl-SI" sz="2400" dirty="0" err="1">
                <a:latin typeface="Arial Black" pitchFamily="34" charset="0"/>
              </a:rPr>
              <a:t>the</a:t>
            </a:r>
            <a:r>
              <a:rPr lang="sl-SI" sz="2400" dirty="0">
                <a:latin typeface="Arial Black" pitchFamily="34" charset="0"/>
              </a:rPr>
              <a:t> </a:t>
            </a:r>
            <a:r>
              <a:rPr lang="sl-SI" sz="2400" dirty="0" err="1">
                <a:latin typeface="Arial Black" pitchFamily="34" charset="0"/>
              </a:rPr>
              <a:t>employability</a:t>
            </a:r>
            <a:r>
              <a:rPr lang="sl-SI" sz="2400" dirty="0">
                <a:latin typeface="Arial Black" pitchFamily="34" charset="0"/>
              </a:rPr>
              <a:t> </a:t>
            </a:r>
            <a:r>
              <a:rPr lang="sl-SI" sz="2400" dirty="0" err="1">
                <a:latin typeface="Arial Black" pitchFamily="34" charset="0"/>
              </a:rPr>
              <a:t>of</a:t>
            </a:r>
            <a:r>
              <a:rPr lang="sl-SI" sz="2400" dirty="0">
                <a:latin typeface="Arial Black" pitchFamily="34" charset="0"/>
              </a:rPr>
              <a:t> </a:t>
            </a:r>
            <a:r>
              <a:rPr lang="sl-SI" sz="2400" dirty="0" err="1">
                <a:latin typeface="Arial Black" pitchFamily="34" charset="0"/>
              </a:rPr>
              <a:t>older</a:t>
            </a:r>
            <a:r>
              <a:rPr lang="sl-SI" sz="2400" dirty="0">
                <a:latin typeface="Arial Black" pitchFamily="34" charset="0"/>
              </a:rPr>
              <a:t> </a:t>
            </a:r>
            <a:r>
              <a:rPr lang="sl-SI" sz="2400" dirty="0" err="1">
                <a:latin typeface="Arial Black" pitchFamily="34" charset="0"/>
              </a:rPr>
              <a:t>workers</a:t>
            </a:r>
            <a:r>
              <a:rPr lang="sl-SI" sz="2400" dirty="0">
                <a:latin typeface="Arial Black" pitchFamily="34" charset="0"/>
              </a:rPr>
              <a:t> </a:t>
            </a:r>
            <a:r>
              <a:rPr lang="sl-SI" sz="2400" dirty="0" err="1">
                <a:latin typeface="Arial Black" pitchFamily="34" charset="0"/>
              </a:rPr>
              <a:t>through</a:t>
            </a:r>
            <a:r>
              <a:rPr lang="sl-SI" sz="2400" dirty="0">
                <a:latin typeface="Arial Black" pitchFamily="34" charset="0"/>
              </a:rPr>
              <a:t> </a:t>
            </a:r>
            <a:r>
              <a:rPr lang="sl-SI" sz="2400" dirty="0" err="1">
                <a:latin typeface="Arial Black" pitchFamily="34" charset="0"/>
              </a:rPr>
              <a:t>appropriate</a:t>
            </a:r>
            <a:r>
              <a:rPr lang="sl-SI" sz="2400" dirty="0">
                <a:latin typeface="Arial Black" pitchFamily="34" charset="0"/>
              </a:rPr>
              <a:t> </a:t>
            </a:r>
            <a:r>
              <a:rPr lang="sl-SI" sz="2400" dirty="0" err="1">
                <a:latin typeface="Arial Black" pitchFamily="34" charset="0"/>
              </a:rPr>
              <a:t>measures</a:t>
            </a:r>
            <a:r>
              <a:rPr lang="sl-SI" sz="2400" dirty="0">
                <a:latin typeface="Arial Black" pitchFamily="34" charset="0"/>
              </a:rPr>
              <a:t>. </a:t>
            </a:r>
          </a:p>
          <a:p>
            <a:pPr algn="just"/>
            <a:r>
              <a:rPr lang="en-US" sz="2400" dirty="0" smtClean="0">
                <a:latin typeface="Arial Black" pitchFamily="34" charset="0"/>
              </a:rPr>
              <a:t> </a:t>
            </a:r>
            <a:endParaRPr lang="sl-SI" sz="2400" dirty="0" smtClean="0">
              <a:latin typeface="Arial Black" pitchFamily="34" charset="0"/>
            </a:endParaRPr>
          </a:p>
          <a:p>
            <a:pPr algn="just"/>
            <a:endParaRPr lang="sl-SI" sz="2400" dirty="0">
              <a:latin typeface="Arial Black" pitchFamily="34" charset="0"/>
            </a:endParaRPr>
          </a:p>
          <a:p>
            <a:pPr algn="just"/>
            <a:endParaRPr lang="sl-SI" sz="2400" dirty="0">
              <a:latin typeface="Arial Black" pitchFamily="34" charset="0"/>
            </a:endParaRPr>
          </a:p>
        </p:txBody>
      </p:sp>
      <p:sp>
        <p:nvSpPr>
          <p:cNvPr id="5" name="Pravokotnik 4"/>
          <p:cNvSpPr/>
          <p:nvPr/>
        </p:nvSpPr>
        <p:spPr>
          <a:xfrm>
            <a:off x="2940317" y="769591"/>
            <a:ext cx="312970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GB" sz="2800" cap="all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Conclusions</a:t>
            </a:r>
            <a:endParaRPr lang="en-GB" sz="2800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</a:endParaRPr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15"/>
          <p:cNvGrpSpPr>
            <a:grpSpLocks/>
          </p:cNvGrpSpPr>
          <p:nvPr/>
        </p:nvGrpSpPr>
        <p:grpSpPr bwMode="auto">
          <a:xfrm>
            <a:off x="0" y="0"/>
            <a:ext cx="9144000" cy="6854825"/>
            <a:chOff x="0" y="0"/>
            <a:chExt cx="5760" cy="4318"/>
          </a:xfrm>
        </p:grpSpPr>
        <p:grpSp>
          <p:nvGrpSpPr>
            <p:cNvPr id="4" name="Group 6"/>
            <p:cNvGrpSpPr>
              <a:grpSpLocks/>
            </p:cNvGrpSpPr>
            <p:nvPr/>
          </p:nvGrpSpPr>
          <p:grpSpPr bwMode="auto">
            <a:xfrm>
              <a:off x="0" y="0"/>
              <a:ext cx="5760" cy="1346"/>
              <a:chOff x="0" y="6"/>
              <a:chExt cx="11912" cy="3365"/>
            </a:xfrm>
          </p:grpSpPr>
          <p:sp>
            <p:nvSpPr>
              <p:cNvPr id="2064" name="Rectangle 7"/>
              <p:cNvSpPr>
                <a:spLocks noChangeArrowheads="1"/>
              </p:cNvSpPr>
              <p:nvPr/>
            </p:nvSpPr>
            <p:spPr bwMode="auto">
              <a:xfrm>
                <a:off x="0" y="1391"/>
                <a:ext cx="11906" cy="1980"/>
              </a:xfrm>
              <a:prstGeom prst="rect">
                <a:avLst/>
              </a:prstGeom>
              <a:gradFill rotWithShape="1">
                <a:gsLst>
                  <a:gs pos="0">
                    <a:srgbClr val="FEF7D3"/>
                  </a:gs>
                  <a:gs pos="100000">
                    <a:srgbClr val="FFFFFF">
                      <a:alpha val="0"/>
                    </a:srgbClr>
                  </a:gs>
                </a:gsLst>
                <a:lin ang="5400000" scaled="1"/>
              </a:gra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pic>
            <p:nvPicPr>
              <p:cNvPr id="2065" name="Picture 8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6" y="6"/>
                <a:ext cx="11906" cy="150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pic>
          <p:nvPicPr>
            <p:cNvPr id="2061" name="Picture 9" descr="noga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0" y="3874"/>
              <a:ext cx="5760" cy="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062" name="Picture 10" descr="lucka-prozorno ozadje"/>
            <p:cNvPicPr preferRelativeResize="0"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295" y="119"/>
              <a:ext cx="354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" name="Text Box 11"/>
            <p:cNvSpPr txBox="1">
              <a:spLocks noChangeArrowheads="1"/>
            </p:cNvSpPr>
            <p:nvPr/>
          </p:nvSpPr>
          <p:spPr bwMode="auto">
            <a:xfrm>
              <a:off x="793" y="117"/>
              <a:ext cx="2042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lnSpc>
                  <a:spcPct val="70000"/>
                </a:lnSpc>
                <a:spcBef>
                  <a:spcPct val="50000"/>
                </a:spcBef>
                <a:defRPr/>
              </a:pPr>
              <a:r>
                <a:rPr lang="en-GB" sz="1400" b="1" i="1">
                  <a:effectLst>
                    <a:outerShdw blurRad="38100" dist="38100" dir="2700000" algn="tl">
                      <a:srgbClr val="C0C0C0"/>
                    </a:outerShdw>
                  </a:effectLst>
                  <a:latin typeface="Calibri" pitchFamily="34" charset="0"/>
                </a:rPr>
                <a:t>ANTON TRSTENJAK INSTITUTE</a:t>
              </a:r>
            </a:p>
            <a:p>
              <a:pPr>
                <a:lnSpc>
                  <a:spcPct val="70000"/>
                </a:lnSpc>
                <a:spcBef>
                  <a:spcPct val="50000"/>
                </a:spcBef>
                <a:defRPr/>
              </a:pPr>
              <a:r>
                <a:rPr lang="en-GB" sz="1200" i="1">
                  <a:latin typeface="Calibri" pitchFamily="34" charset="0"/>
                </a:rPr>
                <a:t>of Gerontology and Intergenerational Relations</a:t>
              </a:r>
            </a:p>
          </p:txBody>
        </p:sp>
      </p:grpSp>
      <p:grpSp>
        <p:nvGrpSpPr>
          <p:cNvPr id="5" name="Group 17"/>
          <p:cNvGrpSpPr>
            <a:grpSpLocks/>
          </p:cNvGrpSpPr>
          <p:nvPr/>
        </p:nvGrpSpPr>
        <p:grpSpPr bwMode="auto">
          <a:xfrm>
            <a:off x="0" y="3175"/>
            <a:ext cx="9144000" cy="6854825"/>
            <a:chOff x="0" y="2"/>
            <a:chExt cx="5760" cy="4318"/>
          </a:xfrm>
        </p:grpSpPr>
        <p:grpSp>
          <p:nvGrpSpPr>
            <p:cNvPr id="6" name="Group 18"/>
            <p:cNvGrpSpPr>
              <a:grpSpLocks/>
            </p:cNvGrpSpPr>
            <p:nvPr/>
          </p:nvGrpSpPr>
          <p:grpSpPr bwMode="auto">
            <a:xfrm>
              <a:off x="0" y="2"/>
              <a:ext cx="5760" cy="1346"/>
              <a:chOff x="0" y="6"/>
              <a:chExt cx="11912" cy="3365"/>
            </a:xfrm>
          </p:grpSpPr>
          <p:sp>
            <p:nvSpPr>
              <p:cNvPr id="2058" name="Rectangle 19"/>
              <p:cNvSpPr>
                <a:spLocks noChangeArrowheads="1"/>
              </p:cNvSpPr>
              <p:nvPr/>
            </p:nvSpPr>
            <p:spPr bwMode="auto">
              <a:xfrm>
                <a:off x="0" y="1391"/>
                <a:ext cx="11906" cy="1980"/>
              </a:xfrm>
              <a:prstGeom prst="rect">
                <a:avLst/>
              </a:prstGeom>
              <a:gradFill rotWithShape="1">
                <a:gsLst>
                  <a:gs pos="0">
                    <a:srgbClr val="FEF7D3"/>
                  </a:gs>
                  <a:gs pos="100000">
                    <a:srgbClr val="FFFFFF">
                      <a:alpha val="0"/>
                    </a:srgbClr>
                  </a:gs>
                </a:gsLst>
                <a:lin ang="5400000" scaled="1"/>
              </a:gra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pic>
            <p:nvPicPr>
              <p:cNvPr id="2059" name="Picture 20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6" y="6"/>
                <a:ext cx="11906" cy="150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pic>
          <p:nvPicPr>
            <p:cNvPr id="2055" name="Picture 21" descr="noga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0" y="3876"/>
              <a:ext cx="5760" cy="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056" name="Picture 22" descr="lucka-prozorno ozadje"/>
            <p:cNvPicPr preferRelativeResize="0"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249" y="61"/>
              <a:ext cx="487" cy="3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071" name="Text Box 23"/>
            <p:cNvSpPr txBox="1">
              <a:spLocks noChangeArrowheads="1"/>
            </p:cNvSpPr>
            <p:nvPr/>
          </p:nvSpPr>
          <p:spPr bwMode="auto">
            <a:xfrm>
              <a:off x="793" y="119"/>
              <a:ext cx="2042" cy="2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lnSpc>
                  <a:spcPct val="70000"/>
                </a:lnSpc>
                <a:spcBef>
                  <a:spcPct val="50000"/>
                </a:spcBef>
                <a:defRPr/>
              </a:pPr>
              <a:r>
                <a:rPr lang="en-GB" sz="1200" b="1" i="1">
                  <a:effectLst>
                    <a:outerShdw blurRad="38100" dist="38100" dir="2700000" algn="tl">
                      <a:srgbClr val="C0C0C0"/>
                    </a:outerShdw>
                  </a:effectLst>
                  <a:latin typeface="Calibri" pitchFamily="34" charset="0"/>
                </a:rPr>
                <a:t>ANTON TRSTENJAK INSTITUTE</a:t>
              </a:r>
            </a:p>
            <a:p>
              <a:pPr>
                <a:lnSpc>
                  <a:spcPct val="70000"/>
                </a:lnSpc>
                <a:spcBef>
                  <a:spcPct val="50000"/>
                </a:spcBef>
                <a:defRPr/>
              </a:pPr>
              <a:r>
                <a:rPr lang="en-GB" sz="1000" i="1">
                  <a:effectLst>
                    <a:outerShdw blurRad="38100" dist="38100" dir="2700000" algn="tl">
                      <a:srgbClr val="C0C0C0"/>
                    </a:outerShdw>
                  </a:effectLst>
                  <a:latin typeface="Calibri" pitchFamily="34" charset="0"/>
                </a:rPr>
                <a:t>of Gerontology and Intergenerational Relations</a:t>
              </a:r>
            </a:p>
          </p:txBody>
        </p:sp>
      </p:grpSp>
      <p:sp>
        <p:nvSpPr>
          <p:cNvPr id="2052" name="Naslov 1"/>
          <p:cNvSpPr>
            <a:spLocks/>
          </p:cNvSpPr>
          <p:nvPr/>
        </p:nvSpPr>
        <p:spPr bwMode="auto">
          <a:xfrm>
            <a:off x="0" y="692696"/>
            <a:ext cx="9144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GB" sz="2200" b="1" noProof="1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cs typeface="Times New Roman" pitchFamily="18" charset="0"/>
              </a:rPr>
              <a:t>ANTON TRSTENJAK INSTITUTE OF </a:t>
            </a:r>
            <a:r>
              <a:rPr lang="sl-SI" sz="22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cs typeface="Times New Roman" pitchFamily="18" charset="0"/>
              </a:rPr>
              <a:t>G</a:t>
            </a:r>
            <a:r>
              <a:rPr lang="sl-SI" sz="2200" b="1" noProof="1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cs typeface="Times New Roman" pitchFamily="18" charset="0"/>
              </a:rPr>
              <a:t>ERONTOLOGY AND </a:t>
            </a:r>
            <a:r>
              <a:rPr lang="sl-SI" sz="22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cs typeface="Times New Roman" pitchFamily="18" charset="0"/>
              </a:rPr>
              <a:t>I</a:t>
            </a:r>
            <a:r>
              <a:rPr lang="sl-SI" sz="2200" b="1" noProof="1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cs typeface="Times New Roman" pitchFamily="18" charset="0"/>
              </a:rPr>
              <a:t>NTERGENERATIONAL RELATIONS </a:t>
            </a:r>
            <a:r>
              <a:rPr lang="sl-SI" sz="2200" b="1" noProof="1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cs typeface="Times New Roman" pitchFamily="18" charset="0"/>
              </a:rPr>
              <a:t>(Since 199</a:t>
            </a:r>
            <a:r>
              <a:rPr lang="sl-SI" sz="22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cs typeface="Times New Roman" pitchFamily="18" charset="0"/>
              </a:rPr>
              <a:t>2</a:t>
            </a:r>
            <a:r>
              <a:rPr lang="sl-SI" sz="2200" b="1" noProof="1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cs typeface="Times New Roman" pitchFamily="18" charset="0"/>
              </a:rPr>
              <a:t>)</a:t>
            </a:r>
            <a:endParaRPr lang="sl-SI" sz="2200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  <a:cs typeface="Times New Roman" pitchFamily="18" charset="0"/>
            </a:endParaRPr>
          </a:p>
        </p:txBody>
      </p:sp>
      <p:sp>
        <p:nvSpPr>
          <p:cNvPr id="2053" name="Ograda vsebine 5"/>
          <p:cNvSpPr>
            <a:spLocks/>
          </p:cNvSpPr>
          <p:nvPr/>
        </p:nvSpPr>
        <p:spPr bwMode="auto">
          <a:xfrm>
            <a:off x="251520" y="1988840"/>
            <a:ext cx="8640960" cy="41756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r>
              <a:rPr lang="sl-SI" sz="2200" dirty="0"/>
              <a:t>…  </a:t>
            </a:r>
            <a:r>
              <a:rPr lang="sl-SI" sz="2200" noProof="1"/>
              <a:t>is </a:t>
            </a:r>
            <a:r>
              <a:rPr lang="sl-SI" sz="2200" noProof="1" smtClean="0">
                <a:latin typeface="Arial Black" pitchFamily="34" charset="0"/>
              </a:rPr>
              <a:t>national </a:t>
            </a:r>
            <a:r>
              <a:rPr lang="sl-SI" sz="2200" noProof="1">
                <a:latin typeface="Arial Black" pitchFamily="34" charset="0"/>
              </a:rPr>
              <a:t>scientific and expert institution</a:t>
            </a:r>
            <a:r>
              <a:rPr lang="sl-SI" sz="2200" noProof="1"/>
              <a:t>. </a:t>
            </a:r>
          </a:p>
          <a:p>
            <a:pPr>
              <a:spcBef>
                <a:spcPct val="20000"/>
              </a:spcBef>
            </a:pPr>
            <a:r>
              <a:rPr lang="sl-SI" sz="2200" noProof="1"/>
              <a:t>…  was founded by few experts as private individuals in 1992 </a:t>
            </a:r>
            <a:r>
              <a:rPr lang="en-GB" sz="2200" dirty="0" smtClean="0"/>
              <a:t>and </a:t>
            </a:r>
            <a:r>
              <a:rPr lang="en-GB" sz="2200" dirty="0"/>
              <a:t>later cofounded by </a:t>
            </a:r>
            <a:r>
              <a:rPr lang="sl-SI" sz="2200" noProof="1" smtClean="0"/>
              <a:t>Slovenia</a:t>
            </a:r>
            <a:r>
              <a:rPr lang="sl-SI" sz="2200" dirty="0" smtClean="0"/>
              <a:t>n </a:t>
            </a:r>
            <a:r>
              <a:rPr lang="sl-SI" sz="2200" noProof="1"/>
              <a:t>Academy of Sciences </a:t>
            </a:r>
            <a:r>
              <a:rPr lang="sl-SI" sz="2200" noProof="1" smtClean="0"/>
              <a:t>and Art (</a:t>
            </a:r>
            <a:r>
              <a:rPr lang="sl-SI" sz="2200" noProof="1"/>
              <a:t>1995) and in 2004 by the Government of the Republic of Slovenia. </a:t>
            </a:r>
          </a:p>
          <a:p>
            <a:pPr>
              <a:spcBef>
                <a:spcPct val="20000"/>
              </a:spcBef>
            </a:pPr>
            <a:r>
              <a:rPr lang="sl-SI" sz="2200" noProof="1"/>
              <a:t>…  </a:t>
            </a:r>
            <a:r>
              <a:rPr lang="sl-SI" sz="2200" noProof="1" smtClean="0"/>
              <a:t>its work </a:t>
            </a:r>
            <a:r>
              <a:rPr lang="sl-SI" sz="2200" noProof="1"/>
              <a:t>is </a:t>
            </a:r>
            <a:r>
              <a:rPr lang="sl-SI" sz="2200" b="1" noProof="1"/>
              <a:t>interdisciplinary and includes </a:t>
            </a:r>
            <a:r>
              <a:rPr lang="sl-SI" sz="2200" b="1" noProof="1" smtClean="0"/>
              <a:t>social and medical sciences</a:t>
            </a:r>
            <a:r>
              <a:rPr lang="sl-SI" sz="2200" noProof="1" smtClean="0"/>
              <a:t> </a:t>
            </a:r>
            <a:r>
              <a:rPr lang="sl-SI" sz="2200" noProof="1"/>
              <a:t>…</a:t>
            </a:r>
          </a:p>
          <a:p>
            <a:pPr>
              <a:spcBef>
                <a:spcPct val="20000"/>
              </a:spcBef>
            </a:pPr>
            <a:r>
              <a:rPr lang="sl-SI" sz="2200" noProof="1"/>
              <a:t>…  has quite early realised the seriousness of demographic changes in Slovenia and</a:t>
            </a:r>
            <a:r>
              <a:rPr lang="sl-SI" sz="2200" dirty="0"/>
              <a:t> </a:t>
            </a:r>
            <a:r>
              <a:rPr lang="sl-SI" sz="2200" noProof="1"/>
              <a:t>therefore </a:t>
            </a:r>
            <a:r>
              <a:rPr lang="sl-SI" sz="2200" noProof="1" smtClean="0">
                <a:latin typeface="Arial Black" pitchFamily="34" charset="0"/>
              </a:rPr>
              <a:t>carried out studies</a:t>
            </a:r>
            <a:r>
              <a:rPr lang="sl-SI" sz="2200" noProof="1">
                <a:latin typeface="Arial Black" pitchFamily="34" charset="0"/>
              </a:rPr>
              <a:t>, </a:t>
            </a:r>
            <a:r>
              <a:rPr lang="sl-SI" sz="2200" noProof="1" smtClean="0">
                <a:latin typeface="Arial Black" pitchFamily="34" charset="0"/>
              </a:rPr>
              <a:t>developed and</a:t>
            </a:r>
            <a:r>
              <a:rPr lang="sl-SI" sz="2200" dirty="0" smtClean="0">
                <a:latin typeface="Arial Black" pitchFamily="34" charset="0"/>
              </a:rPr>
              <a:t> </a:t>
            </a:r>
            <a:r>
              <a:rPr lang="sl-SI" sz="2200" noProof="1" smtClean="0">
                <a:latin typeface="Arial Black" pitchFamily="34" charset="0"/>
              </a:rPr>
              <a:t>implemented new </a:t>
            </a:r>
            <a:r>
              <a:rPr lang="sl-SI" sz="2200" noProof="1">
                <a:latin typeface="Arial Black" pitchFamily="34" charset="0"/>
              </a:rPr>
              <a:t>social programmes</a:t>
            </a:r>
            <a:r>
              <a:rPr lang="sl-SI" sz="2200" noProof="1"/>
              <a:t> in this field. </a:t>
            </a:r>
            <a:endParaRPr lang="sl-SI" sz="2200" dirty="0"/>
          </a:p>
          <a:p>
            <a:pPr>
              <a:spcBef>
                <a:spcPct val="20000"/>
              </a:spcBef>
            </a:pPr>
            <a:r>
              <a:rPr lang="sl-SI" sz="2200" b="1" noProof="1" smtClean="0"/>
              <a:t>… </a:t>
            </a:r>
            <a:r>
              <a:rPr lang="sl-SI" sz="2200" noProof="1" smtClean="0"/>
              <a:t>it focuses on</a:t>
            </a:r>
            <a:r>
              <a:rPr lang="sl-SI" sz="2200" b="1" noProof="1" smtClean="0"/>
              <a:t> development </a:t>
            </a:r>
            <a:r>
              <a:rPr lang="sl-SI" sz="2200" b="1" noProof="1"/>
              <a:t>of </a:t>
            </a:r>
            <a:r>
              <a:rPr lang="sl-SI" sz="2200" b="1" noProof="1" smtClean="0">
                <a:latin typeface="Arial Black" pitchFamily="34" charset="0"/>
              </a:rPr>
              <a:t>new </a:t>
            </a:r>
            <a:r>
              <a:rPr lang="sl-SI" sz="2200" b="1" noProof="1">
                <a:latin typeface="Arial Black" pitchFamily="34" charset="0"/>
              </a:rPr>
              <a:t>programmes for quality</a:t>
            </a:r>
            <a:r>
              <a:rPr lang="sl-SI" sz="2200" b="1" dirty="0">
                <a:latin typeface="Arial Black" pitchFamily="34" charset="0"/>
              </a:rPr>
              <a:t> </a:t>
            </a:r>
            <a:r>
              <a:rPr lang="sl-SI" sz="2200" b="1" noProof="1">
                <a:latin typeface="Arial Black" pitchFamily="34" charset="0"/>
              </a:rPr>
              <a:t>ageing and good</a:t>
            </a:r>
            <a:r>
              <a:rPr lang="sl-SI" sz="2200" b="1" dirty="0">
                <a:latin typeface="Arial Black" pitchFamily="34" charset="0"/>
              </a:rPr>
              <a:t> </a:t>
            </a:r>
            <a:r>
              <a:rPr lang="sl-SI" sz="2200" b="1" noProof="1">
                <a:latin typeface="Arial Black" pitchFamily="34" charset="0"/>
              </a:rPr>
              <a:t>intergenerational relations</a:t>
            </a:r>
            <a:r>
              <a:rPr lang="sl-SI" sz="2200" b="1" noProof="1"/>
              <a:t>. </a:t>
            </a:r>
            <a:endParaRPr lang="sl-SI" sz="2200" dirty="0"/>
          </a:p>
          <a:p>
            <a:pPr>
              <a:spcBef>
                <a:spcPct val="20000"/>
              </a:spcBef>
            </a:pPr>
            <a:endParaRPr lang="sl-SI" dirty="0"/>
          </a:p>
        </p:txBody>
      </p:sp>
    </p:spTree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4" name="Group 15"/>
          <p:cNvGrpSpPr>
            <a:grpSpLocks/>
          </p:cNvGrpSpPr>
          <p:nvPr/>
        </p:nvGrpSpPr>
        <p:grpSpPr bwMode="auto">
          <a:xfrm>
            <a:off x="4606" y="-15082"/>
            <a:ext cx="9144000" cy="6854825"/>
            <a:chOff x="0" y="0"/>
            <a:chExt cx="5760" cy="4318"/>
          </a:xfrm>
        </p:grpSpPr>
        <p:grpSp>
          <p:nvGrpSpPr>
            <p:cNvPr id="3077" name="Group 6"/>
            <p:cNvGrpSpPr>
              <a:grpSpLocks/>
            </p:cNvGrpSpPr>
            <p:nvPr/>
          </p:nvGrpSpPr>
          <p:grpSpPr bwMode="auto">
            <a:xfrm>
              <a:off x="0" y="0"/>
              <a:ext cx="5760" cy="1346"/>
              <a:chOff x="0" y="6"/>
              <a:chExt cx="11912" cy="3365"/>
            </a:xfrm>
          </p:grpSpPr>
          <p:sp>
            <p:nvSpPr>
              <p:cNvPr id="3081" name="Rectangle 7"/>
              <p:cNvSpPr>
                <a:spLocks noChangeArrowheads="1"/>
              </p:cNvSpPr>
              <p:nvPr/>
            </p:nvSpPr>
            <p:spPr bwMode="auto">
              <a:xfrm>
                <a:off x="0" y="1391"/>
                <a:ext cx="11906" cy="1980"/>
              </a:xfrm>
              <a:prstGeom prst="rect">
                <a:avLst/>
              </a:prstGeom>
              <a:gradFill rotWithShape="1">
                <a:gsLst>
                  <a:gs pos="0">
                    <a:srgbClr val="FEF7D3"/>
                  </a:gs>
                  <a:gs pos="100000">
                    <a:srgbClr val="FFFFFF">
                      <a:alpha val="0"/>
                    </a:srgbClr>
                  </a:gs>
                </a:gsLst>
                <a:lin ang="5400000" scaled="1"/>
              </a:gra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srgbClr val="000000"/>
                  </a:solidFill>
                </a:endParaRPr>
              </a:p>
            </p:txBody>
          </p:sp>
          <p:pic>
            <p:nvPicPr>
              <p:cNvPr id="3082" name="Picture 8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6" y="6"/>
                <a:ext cx="11906" cy="150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pic>
          <p:nvPicPr>
            <p:cNvPr id="3078" name="Picture 9" descr="noga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0" y="3874"/>
              <a:ext cx="5760" cy="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079" name="Picture 10" descr="lucka-prozorno ozadje"/>
            <p:cNvPicPr preferRelativeResize="0"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295" y="119"/>
              <a:ext cx="354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059" name="Text Box 11"/>
            <p:cNvSpPr txBox="1">
              <a:spLocks noChangeArrowheads="1"/>
            </p:cNvSpPr>
            <p:nvPr/>
          </p:nvSpPr>
          <p:spPr bwMode="auto">
            <a:xfrm>
              <a:off x="793" y="117"/>
              <a:ext cx="2042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lnSpc>
                  <a:spcPct val="70000"/>
                </a:lnSpc>
                <a:spcBef>
                  <a:spcPct val="50000"/>
                </a:spcBef>
                <a:defRPr/>
              </a:pPr>
              <a:r>
                <a:rPr lang="en-GB" sz="1400" b="1" i="1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Calibri" pitchFamily="34" charset="0"/>
                </a:rPr>
                <a:t>ANTON TRSTENJAK INSTITUTE</a:t>
              </a:r>
            </a:p>
            <a:p>
              <a:pPr>
                <a:lnSpc>
                  <a:spcPct val="70000"/>
                </a:lnSpc>
                <a:spcBef>
                  <a:spcPct val="50000"/>
                </a:spcBef>
                <a:defRPr/>
              </a:pPr>
              <a:r>
                <a:rPr lang="en-GB" sz="1200" i="1">
                  <a:solidFill>
                    <a:srgbClr val="000000"/>
                  </a:solidFill>
                  <a:latin typeface="Calibri" pitchFamily="34" charset="0"/>
                </a:rPr>
                <a:t>of Gerontology and Intergenerational Relations</a:t>
              </a:r>
            </a:p>
          </p:txBody>
        </p:sp>
      </p:grpSp>
      <p:pic>
        <p:nvPicPr>
          <p:cNvPr id="26628" name="Picture 4" descr="C:\Users\u\Dropbox\SPSSzaksenijosarazin\SlovenijaEuropa14.jpg"/>
          <p:cNvPicPr>
            <a:picLocks noChangeAspect="1" noChangeArrowheads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5160"/>
          <a:stretch/>
        </p:blipFill>
        <p:spPr bwMode="auto">
          <a:xfrm>
            <a:off x="9212" y="1437481"/>
            <a:ext cx="4028586" cy="42604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629" name="Picture 5"/>
          <p:cNvPicPr>
            <a:picLocks noChangeAspect="1" noChangeArrowheads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987" t="-590" r="28314" b="66304"/>
          <a:stretch/>
        </p:blipFill>
        <p:spPr bwMode="auto">
          <a:xfrm>
            <a:off x="4070912" y="1111213"/>
            <a:ext cx="5040560" cy="50784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Pravokotnik 1"/>
          <p:cNvSpPr/>
          <p:nvPr/>
        </p:nvSpPr>
        <p:spPr>
          <a:xfrm>
            <a:off x="31650" y="764704"/>
            <a:ext cx="900484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sl-SI" sz="24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ea typeface="Calibri" pitchFamily="34" charset="0"/>
                <a:cs typeface="Times New Roman" pitchFamily="18" charset="0"/>
              </a:rPr>
              <a:t>SLOVENIA AND EU</a:t>
            </a:r>
            <a:endParaRPr lang="sl-SI" sz="2400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  <a:ea typeface="Calibri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zoom dir="in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98" name="Group 15"/>
          <p:cNvGrpSpPr>
            <a:grpSpLocks/>
          </p:cNvGrpSpPr>
          <p:nvPr/>
        </p:nvGrpSpPr>
        <p:grpSpPr bwMode="auto">
          <a:xfrm>
            <a:off x="0" y="0"/>
            <a:ext cx="9144000" cy="6854825"/>
            <a:chOff x="0" y="0"/>
            <a:chExt cx="5760" cy="4318"/>
          </a:xfrm>
        </p:grpSpPr>
        <p:grpSp>
          <p:nvGrpSpPr>
            <p:cNvPr id="4136" name="Group 6"/>
            <p:cNvGrpSpPr>
              <a:grpSpLocks/>
            </p:cNvGrpSpPr>
            <p:nvPr/>
          </p:nvGrpSpPr>
          <p:grpSpPr bwMode="auto">
            <a:xfrm>
              <a:off x="0" y="0"/>
              <a:ext cx="5760" cy="1346"/>
              <a:chOff x="0" y="6"/>
              <a:chExt cx="11912" cy="3365"/>
            </a:xfrm>
          </p:grpSpPr>
          <p:sp>
            <p:nvSpPr>
              <p:cNvPr id="4140" name="Rectangle 7"/>
              <p:cNvSpPr>
                <a:spLocks noChangeArrowheads="1"/>
              </p:cNvSpPr>
              <p:nvPr/>
            </p:nvSpPr>
            <p:spPr bwMode="auto">
              <a:xfrm>
                <a:off x="0" y="1391"/>
                <a:ext cx="11906" cy="1980"/>
              </a:xfrm>
              <a:prstGeom prst="rect">
                <a:avLst/>
              </a:prstGeom>
              <a:gradFill rotWithShape="1">
                <a:gsLst>
                  <a:gs pos="0">
                    <a:srgbClr val="FEF7D3"/>
                  </a:gs>
                  <a:gs pos="100000">
                    <a:srgbClr val="FFFFFF">
                      <a:alpha val="0"/>
                    </a:srgbClr>
                  </a:gs>
                </a:gsLst>
                <a:lin ang="5400000" scaled="1"/>
              </a:gra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srgbClr val="000000"/>
                  </a:solidFill>
                </a:endParaRPr>
              </a:p>
            </p:txBody>
          </p:sp>
          <p:pic>
            <p:nvPicPr>
              <p:cNvPr id="4141" name="Picture 8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6" y="6"/>
                <a:ext cx="11906" cy="150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pic>
          <p:nvPicPr>
            <p:cNvPr id="4137" name="Picture 9" descr="noga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0" y="3874"/>
              <a:ext cx="5760" cy="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138" name="Picture 10" descr="lucka-prozorno ozadje"/>
            <p:cNvPicPr preferRelativeResize="0"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295" y="119"/>
              <a:ext cx="354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059" name="Text Box 11"/>
            <p:cNvSpPr txBox="1">
              <a:spLocks noChangeArrowheads="1"/>
            </p:cNvSpPr>
            <p:nvPr/>
          </p:nvSpPr>
          <p:spPr bwMode="auto">
            <a:xfrm>
              <a:off x="793" y="117"/>
              <a:ext cx="2042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lnSpc>
                  <a:spcPct val="70000"/>
                </a:lnSpc>
                <a:spcBef>
                  <a:spcPct val="50000"/>
                </a:spcBef>
                <a:defRPr/>
              </a:pPr>
              <a:r>
                <a:rPr lang="en-GB" sz="1400" b="1" i="1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Calibri" pitchFamily="34" charset="0"/>
                </a:rPr>
                <a:t>ANTON TRSTENJAK INSTITUTE</a:t>
              </a:r>
            </a:p>
            <a:p>
              <a:pPr>
                <a:lnSpc>
                  <a:spcPct val="70000"/>
                </a:lnSpc>
                <a:spcBef>
                  <a:spcPct val="50000"/>
                </a:spcBef>
                <a:defRPr/>
              </a:pPr>
              <a:r>
                <a:rPr lang="en-GB" sz="1200" i="1">
                  <a:solidFill>
                    <a:srgbClr val="000000"/>
                  </a:solidFill>
                  <a:latin typeface="Calibri" pitchFamily="34" charset="0"/>
                </a:rPr>
                <a:t>of Gerontology and Intergenerational Relations</a:t>
              </a:r>
            </a:p>
          </p:txBody>
        </p:sp>
      </p:grpSp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50986395"/>
              </p:ext>
            </p:extLst>
          </p:nvPr>
        </p:nvGraphicFramePr>
        <p:xfrm>
          <a:off x="755576" y="908720"/>
          <a:ext cx="7636058" cy="5235088"/>
        </p:xfrm>
        <a:graphic>
          <a:graphicData uri="http://schemas.openxmlformats.org/drawingml/2006/table">
            <a:tbl>
              <a:tblPr firstRow="1" firstCol="1" bandRow="1">
                <a:effectLst>
                  <a:innerShdw blurRad="63500" dist="50800" dir="5400000">
                    <a:prstClr val="black">
                      <a:alpha val="50000"/>
                    </a:prstClr>
                  </a:innerShdw>
                </a:effectLst>
              </a:tblPr>
              <a:tblGrid>
                <a:gridCol w="1689500"/>
                <a:gridCol w="2271249"/>
                <a:gridCol w="1578235"/>
                <a:gridCol w="1982768"/>
                <a:gridCol w="114306"/>
              </a:tblGrid>
              <a:tr h="1800200">
                <a:tc gridSpan="5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l-SI" sz="2800" b="1" dirty="0" err="1" smtClean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Black"/>
                          <a:ea typeface="Times New Roman"/>
                          <a:cs typeface="Calibri"/>
                        </a:rPr>
                        <a:t>Risk</a:t>
                      </a:r>
                      <a:r>
                        <a:rPr lang="sl-SI" sz="2800" b="1" dirty="0" smtClean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Black"/>
                          <a:ea typeface="Times New Roman"/>
                          <a:cs typeface="Calibri"/>
                        </a:rPr>
                        <a:t> </a:t>
                      </a:r>
                      <a:r>
                        <a:rPr lang="sl-SI" sz="2800" b="1" dirty="0" err="1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Black"/>
                          <a:ea typeface="Times New Roman"/>
                          <a:cs typeface="Calibri"/>
                        </a:rPr>
                        <a:t>of</a:t>
                      </a:r>
                      <a:r>
                        <a:rPr lang="sl-SI" sz="2800" b="1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Black"/>
                          <a:ea typeface="Times New Roman"/>
                          <a:cs typeface="Calibri"/>
                        </a:rPr>
                        <a:t> </a:t>
                      </a:r>
                      <a:r>
                        <a:rPr lang="sl-SI" sz="2800" b="1" dirty="0" err="1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Black"/>
                          <a:ea typeface="Times New Roman"/>
                          <a:cs typeface="Calibri"/>
                        </a:rPr>
                        <a:t>poverty</a:t>
                      </a:r>
                      <a:r>
                        <a:rPr lang="sl-SI" sz="2800" b="1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Black"/>
                          <a:ea typeface="Times New Roman"/>
                          <a:cs typeface="Calibri"/>
                        </a:rPr>
                        <a:t> </a:t>
                      </a:r>
                      <a:r>
                        <a:rPr lang="sl-SI" sz="2800" b="1" dirty="0" err="1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Black"/>
                          <a:ea typeface="Times New Roman"/>
                          <a:cs typeface="Calibri"/>
                        </a:rPr>
                        <a:t>among</a:t>
                      </a:r>
                      <a:r>
                        <a:rPr lang="sl-SI" sz="2800" b="1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Black"/>
                          <a:ea typeface="Times New Roman"/>
                          <a:cs typeface="Calibri"/>
                        </a:rPr>
                        <a:t> </a:t>
                      </a:r>
                      <a:r>
                        <a:rPr lang="sl-SI" sz="2800" b="1" dirty="0" err="1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Black"/>
                          <a:ea typeface="Times New Roman"/>
                          <a:cs typeface="Calibri"/>
                        </a:rPr>
                        <a:t>the</a:t>
                      </a:r>
                      <a:r>
                        <a:rPr lang="sl-SI" sz="2800" b="1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Black"/>
                          <a:ea typeface="Times New Roman"/>
                          <a:cs typeface="Calibri"/>
                        </a:rPr>
                        <a:t> </a:t>
                      </a:r>
                      <a:r>
                        <a:rPr lang="sl-SI" sz="2800" b="1" dirty="0" err="1" smtClean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Black"/>
                          <a:ea typeface="Times New Roman"/>
                          <a:cs typeface="Calibri"/>
                        </a:rPr>
                        <a:t>elderly</a:t>
                      </a:r>
                      <a:r>
                        <a:rPr lang="sl-SI" sz="2800" b="1" dirty="0" smtClean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Black"/>
                          <a:ea typeface="Times New Roman"/>
                          <a:cs typeface="Calibri"/>
                        </a:rPr>
                        <a:t> </a:t>
                      </a:r>
                      <a:r>
                        <a:rPr lang="sl-SI" sz="2800" b="1" dirty="0" err="1" smtClean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Black"/>
                          <a:ea typeface="Times New Roman"/>
                          <a:cs typeface="Calibri"/>
                        </a:rPr>
                        <a:t>and</a:t>
                      </a:r>
                      <a:r>
                        <a:rPr lang="sl-SI" sz="2800" b="1" dirty="0" smtClean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Black"/>
                          <a:ea typeface="Times New Roman"/>
                          <a:cs typeface="Calibri"/>
                        </a:rPr>
                        <a:t>               in </a:t>
                      </a:r>
                      <a:r>
                        <a:rPr lang="sl-SI" sz="2800" b="1" dirty="0" err="1" smtClean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Black"/>
                          <a:ea typeface="Times New Roman"/>
                          <a:cs typeface="Calibri"/>
                        </a:rPr>
                        <a:t>total</a:t>
                      </a:r>
                      <a:r>
                        <a:rPr lang="sl-SI" sz="2800" b="1" dirty="0" smtClean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Black"/>
                          <a:ea typeface="Times New Roman"/>
                          <a:cs typeface="Calibri"/>
                        </a:rPr>
                        <a:t> </a:t>
                      </a:r>
                      <a:r>
                        <a:rPr lang="sl-SI" sz="2800" b="1" dirty="0" err="1" smtClean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Black"/>
                          <a:ea typeface="Times New Roman"/>
                          <a:cs typeface="Calibri"/>
                        </a:rPr>
                        <a:t>population</a:t>
                      </a:r>
                      <a:r>
                        <a:rPr lang="sl-SI" sz="2800" b="1" dirty="0" smtClean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Black"/>
                          <a:ea typeface="Times New Roman"/>
                          <a:cs typeface="Calibri"/>
                        </a:rPr>
                        <a:t>,</a:t>
                      </a:r>
                      <a:r>
                        <a:rPr lang="sl-SI" sz="2800" b="1" baseline="0" dirty="0" smtClean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Black"/>
                          <a:ea typeface="Times New Roman"/>
                          <a:cs typeface="Calibri"/>
                        </a:rPr>
                        <a:t> </a:t>
                      </a:r>
                      <a:r>
                        <a:rPr lang="sl-SI" sz="2800" b="1" dirty="0" smtClean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Black"/>
                          <a:ea typeface="Times New Roman"/>
                          <a:cs typeface="Calibri"/>
                        </a:rPr>
                        <a:t>200</a:t>
                      </a:r>
                      <a:r>
                        <a:rPr lang="sl-SI" sz="2800" b="1" dirty="0" smtClean="0">
                          <a:solidFill>
                            <a:srgbClr val="000000"/>
                          </a:solidFill>
                          <a:effectLst/>
                          <a:latin typeface="Arial Black"/>
                          <a:ea typeface="Times New Roman"/>
                          <a:cs typeface="Calibri"/>
                        </a:rPr>
                        <a:t>8</a:t>
                      </a:r>
                      <a:endParaRPr lang="sl-SI" sz="2800" dirty="0" smtClean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l-SI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3" marR="4445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</a:tr>
              <a:tr h="47635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400" b="1" dirty="0" smtClean="0">
                          <a:solidFill>
                            <a:srgbClr val="000000"/>
                          </a:solidFill>
                          <a:effectLst/>
                          <a:latin typeface="Arial Black" pitchFamily="34" charset="0"/>
                          <a:ea typeface="Times New Roman"/>
                          <a:cs typeface="Calibri"/>
                        </a:rPr>
                        <a:t> </a:t>
                      </a:r>
                      <a:endParaRPr lang="sl-SI" sz="2400" dirty="0">
                        <a:effectLst/>
                        <a:latin typeface="Arial Black" pitchFamily="34" charset="0"/>
                        <a:ea typeface="Calibri"/>
                        <a:cs typeface="Times New Roman"/>
                      </a:endParaRPr>
                    </a:p>
                  </a:txBody>
                  <a:tcPr marL="44453" marR="4445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400" b="1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Black" pitchFamily="34" charset="0"/>
                          <a:ea typeface="Times New Roman"/>
                          <a:cs typeface="Calibri"/>
                        </a:rPr>
                        <a:t>65+</a:t>
                      </a:r>
                      <a:endParaRPr lang="sl-SI" sz="24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Black" pitchFamily="34" charset="0"/>
                        <a:ea typeface="Calibri"/>
                        <a:cs typeface="Times New Roman"/>
                      </a:endParaRPr>
                    </a:p>
                  </a:txBody>
                  <a:tcPr marL="44453" marR="444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400" b="1" dirty="0" err="1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Black" pitchFamily="34" charset="0"/>
                          <a:ea typeface="Times New Roman"/>
                          <a:cs typeface="Calibri"/>
                        </a:rPr>
                        <a:t>Total</a:t>
                      </a:r>
                      <a:r>
                        <a:rPr lang="sl-SI" sz="2400" b="1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Black" pitchFamily="34" charset="0"/>
                          <a:ea typeface="Times New Roman"/>
                          <a:cs typeface="Calibri"/>
                        </a:rPr>
                        <a:t>  </a:t>
                      </a:r>
                      <a:endParaRPr lang="sl-SI" sz="24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Black" pitchFamily="34" charset="0"/>
                        <a:ea typeface="Calibri"/>
                        <a:cs typeface="Times New Roman"/>
                      </a:endParaRPr>
                    </a:p>
                  </a:txBody>
                  <a:tcPr marL="44453" marR="444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</a:tr>
              <a:tr h="47635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400" b="1" dirty="0">
                          <a:solidFill>
                            <a:srgbClr val="000000"/>
                          </a:solidFill>
                          <a:effectLst/>
                          <a:latin typeface="Arial Black" pitchFamily="34" charset="0"/>
                          <a:ea typeface="Times New Roman"/>
                          <a:cs typeface="Calibri"/>
                        </a:rPr>
                        <a:t> </a:t>
                      </a:r>
                      <a:endParaRPr lang="sl-SI" sz="2400" dirty="0">
                        <a:effectLst/>
                        <a:latin typeface="Arial Black" pitchFamily="34" charset="0"/>
                        <a:ea typeface="Calibri"/>
                        <a:cs typeface="Times New Roman"/>
                      </a:endParaRPr>
                    </a:p>
                  </a:txBody>
                  <a:tcPr marL="44453" marR="4445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400" b="1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Black" pitchFamily="34" charset="0"/>
                          <a:ea typeface="Times New Roman"/>
                          <a:cs typeface="Calibri"/>
                        </a:rPr>
                        <a:t> </a:t>
                      </a:r>
                      <a:r>
                        <a:rPr lang="sl-SI" sz="2400" b="1" dirty="0" err="1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Black" pitchFamily="34" charset="0"/>
                          <a:ea typeface="Times New Roman"/>
                          <a:cs typeface="Calibri"/>
                        </a:rPr>
                        <a:t>Women</a:t>
                      </a:r>
                      <a:r>
                        <a:rPr lang="sl-SI" sz="2400" b="1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Black" pitchFamily="34" charset="0"/>
                          <a:ea typeface="Times New Roman"/>
                          <a:cs typeface="Calibri"/>
                        </a:rPr>
                        <a:t>                </a:t>
                      </a:r>
                      <a:endParaRPr lang="sl-SI" sz="24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Black" pitchFamily="34" charset="0"/>
                        <a:ea typeface="Calibri"/>
                        <a:cs typeface="Times New Roman"/>
                      </a:endParaRPr>
                    </a:p>
                  </a:txBody>
                  <a:tcPr marL="44453" marR="444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400" b="1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Black" pitchFamily="34" charset="0"/>
                          <a:ea typeface="Times New Roman"/>
                          <a:cs typeface="Calibri"/>
                        </a:rPr>
                        <a:t>Men</a:t>
                      </a:r>
                      <a:endParaRPr lang="sl-SI" sz="24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Black" pitchFamily="34" charset="0"/>
                        <a:ea typeface="Calibri"/>
                        <a:cs typeface="Times New Roman"/>
                      </a:endParaRPr>
                    </a:p>
                  </a:txBody>
                  <a:tcPr marL="44453" marR="44453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400" b="1" dirty="0" err="1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Black" pitchFamily="34" charset="0"/>
                          <a:ea typeface="Times New Roman"/>
                          <a:cs typeface="Calibri"/>
                        </a:rPr>
                        <a:t>population</a:t>
                      </a:r>
                      <a:endParaRPr lang="sl-SI" sz="24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Black" pitchFamily="34" charset="0"/>
                        <a:ea typeface="Calibri"/>
                        <a:cs typeface="Times New Roman"/>
                      </a:endParaRPr>
                    </a:p>
                  </a:txBody>
                  <a:tcPr marL="44453" marR="444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</a:tr>
              <a:tr h="47635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400" b="1" dirty="0">
                          <a:solidFill>
                            <a:srgbClr val="000000"/>
                          </a:solidFill>
                          <a:effectLst/>
                          <a:latin typeface="Arial Black" pitchFamily="34" charset="0"/>
                          <a:ea typeface="Times New Roman"/>
                          <a:cs typeface="Calibri"/>
                        </a:rPr>
                        <a:t> </a:t>
                      </a:r>
                      <a:endParaRPr lang="sl-SI" sz="2400" dirty="0">
                        <a:effectLst/>
                        <a:latin typeface="Arial Black" pitchFamily="34" charset="0"/>
                        <a:ea typeface="Calibri"/>
                        <a:cs typeface="Times New Roman"/>
                      </a:endParaRPr>
                    </a:p>
                  </a:txBody>
                  <a:tcPr marL="44453" marR="4445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sl-SI" sz="2400" dirty="0">
                        <a:effectLst/>
                        <a:latin typeface="Arial Black" pitchFamily="34" charset="0"/>
                        <a:cs typeface="Times New Roman"/>
                      </a:endParaRPr>
                    </a:p>
                  </a:txBody>
                  <a:tcPr marL="44453" marR="4445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400" b="1" dirty="0">
                          <a:solidFill>
                            <a:srgbClr val="000000"/>
                          </a:solidFill>
                          <a:effectLst/>
                          <a:latin typeface="Arial Black" pitchFamily="34" charset="0"/>
                          <a:ea typeface="Times New Roman"/>
                          <a:cs typeface="Calibri"/>
                        </a:rPr>
                        <a:t> </a:t>
                      </a:r>
                      <a:endParaRPr lang="sl-SI" sz="2400" dirty="0">
                        <a:effectLst/>
                        <a:latin typeface="Arial Black" pitchFamily="34" charset="0"/>
                        <a:ea typeface="Calibri"/>
                        <a:cs typeface="Times New Roman"/>
                      </a:endParaRPr>
                    </a:p>
                  </a:txBody>
                  <a:tcPr marL="44453" marR="44453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400" b="1" dirty="0">
                          <a:solidFill>
                            <a:srgbClr val="000000"/>
                          </a:solidFill>
                          <a:effectLst/>
                          <a:latin typeface="Arial Black" pitchFamily="34" charset="0"/>
                          <a:ea typeface="Times New Roman"/>
                          <a:cs typeface="Calibri"/>
                        </a:rPr>
                        <a:t> </a:t>
                      </a:r>
                      <a:endParaRPr lang="sl-SI" sz="2400" dirty="0">
                        <a:effectLst/>
                        <a:latin typeface="Arial Black" pitchFamily="34" charset="0"/>
                        <a:ea typeface="Calibri"/>
                        <a:cs typeface="Times New Roman"/>
                      </a:endParaRPr>
                    </a:p>
                  </a:txBody>
                  <a:tcPr marL="44453" marR="4445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</a:tr>
              <a:tr h="47635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400" b="1" dirty="0" err="1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Black" pitchFamily="34" charset="0"/>
                          <a:ea typeface="Times New Roman"/>
                          <a:cs typeface="Calibri"/>
                        </a:rPr>
                        <a:t>Slovenia</a:t>
                      </a:r>
                      <a:endParaRPr lang="sl-SI" sz="24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Black" pitchFamily="34" charset="0"/>
                        <a:ea typeface="Calibri"/>
                        <a:cs typeface="Times New Roman"/>
                      </a:endParaRPr>
                    </a:p>
                  </a:txBody>
                  <a:tcPr marL="44453" marR="444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400" b="1" dirty="0">
                          <a:solidFill>
                            <a:srgbClr val="000000"/>
                          </a:solidFill>
                          <a:effectLst/>
                          <a:latin typeface="Arial Black" pitchFamily="34" charset="0"/>
                          <a:ea typeface="Times New Roman"/>
                          <a:cs typeface="Calibri"/>
                        </a:rPr>
                        <a:t>28</a:t>
                      </a:r>
                      <a:endParaRPr lang="sl-SI" sz="2400" dirty="0">
                        <a:effectLst/>
                        <a:latin typeface="Arial Black" pitchFamily="34" charset="0"/>
                        <a:ea typeface="Calibri"/>
                        <a:cs typeface="Times New Roman"/>
                      </a:endParaRPr>
                    </a:p>
                  </a:txBody>
                  <a:tcPr marL="44453" marR="4445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>
                        <a:alpha val="93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400" b="1" dirty="0">
                          <a:solidFill>
                            <a:srgbClr val="000000"/>
                          </a:solidFill>
                          <a:effectLst/>
                          <a:latin typeface="Arial Black" pitchFamily="34" charset="0"/>
                          <a:ea typeface="Times New Roman"/>
                          <a:cs typeface="Calibri"/>
                        </a:rPr>
                        <a:t>12</a:t>
                      </a:r>
                      <a:endParaRPr lang="sl-SI" sz="2400" dirty="0">
                        <a:effectLst/>
                        <a:latin typeface="Arial Black" pitchFamily="34" charset="0"/>
                        <a:ea typeface="Calibri"/>
                        <a:cs typeface="Times New Roman"/>
                      </a:endParaRPr>
                    </a:p>
                  </a:txBody>
                  <a:tcPr marL="44453" marR="44453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400" b="1" dirty="0" smtClean="0">
                          <a:solidFill>
                            <a:srgbClr val="000000"/>
                          </a:solidFill>
                          <a:effectLst/>
                          <a:latin typeface="Arial Black" pitchFamily="34" charset="0"/>
                          <a:ea typeface="Times New Roman"/>
                          <a:cs typeface="Calibri"/>
                        </a:rPr>
                        <a:t>21</a:t>
                      </a:r>
                      <a:endParaRPr lang="sl-SI" sz="2400" dirty="0">
                        <a:effectLst/>
                        <a:latin typeface="Arial Black" pitchFamily="34" charset="0"/>
                        <a:ea typeface="Calibri"/>
                        <a:cs typeface="Times New Roman"/>
                      </a:endParaRPr>
                    </a:p>
                  </a:txBody>
                  <a:tcPr marL="44453" marR="4445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</a:tr>
              <a:tr h="47635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400" b="1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Black" pitchFamily="34" charset="0"/>
                          <a:ea typeface="Times New Roman"/>
                          <a:cs typeface="Calibri"/>
                        </a:rPr>
                        <a:t>EU-27</a:t>
                      </a:r>
                      <a:endParaRPr lang="sl-SI" sz="24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Black" pitchFamily="34" charset="0"/>
                        <a:ea typeface="Calibri"/>
                        <a:cs typeface="Times New Roman"/>
                      </a:endParaRPr>
                    </a:p>
                  </a:txBody>
                  <a:tcPr marL="44453" marR="444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400" b="1" dirty="0">
                          <a:solidFill>
                            <a:srgbClr val="000000"/>
                          </a:solidFill>
                          <a:effectLst/>
                          <a:latin typeface="Arial Black" pitchFamily="34" charset="0"/>
                          <a:ea typeface="Times New Roman"/>
                          <a:cs typeface="Calibri"/>
                        </a:rPr>
                        <a:t>22</a:t>
                      </a:r>
                      <a:endParaRPr lang="sl-SI" sz="2400" dirty="0">
                        <a:effectLst/>
                        <a:latin typeface="Arial Black" pitchFamily="34" charset="0"/>
                        <a:ea typeface="Calibri"/>
                        <a:cs typeface="Times New Roman"/>
                      </a:endParaRPr>
                    </a:p>
                  </a:txBody>
                  <a:tcPr marL="44453" marR="4445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400" b="1" dirty="0">
                          <a:solidFill>
                            <a:srgbClr val="000000"/>
                          </a:solidFill>
                          <a:effectLst/>
                          <a:latin typeface="Arial Black" pitchFamily="34" charset="0"/>
                          <a:ea typeface="Times New Roman"/>
                          <a:cs typeface="Calibri"/>
                        </a:rPr>
                        <a:t>16</a:t>
                      </a:r>
                      <a:endParaRPr lang="sl-SI" sz="2400" dirty="0">
                        <a:effectLst/>
                        <a:latin typeface="Arial Black" pitchFamily="34" charset="0"/>
                        <a:ea typeface="Calibri"/>
                        <a:cs typeface="Times New Roman"/>
                      </a:endParaRPr>
                    </a:p>
                  </a:txBody>
                  <a:tcPr marL="44453" marR="44453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400" b="1" dirty="0">
                          <a:solidFill>
                            <a:srgbClr val="000000"/>
                          </a:solidFill>
                          <a:effectLst/>
                          <a:latin typeface="Arial Black" pitchFamily="34" charset="0"/>
                          <a:ea typeface="Times New Roman"/>
                          <a:cs typeface="Calibri"/>
                        </a:rPr>
                        <a:t>17</a:t>
                      </a:r>
                      <a:endParaRPr lang="sl-SI" sz="2400" dirty="0">
                        <a:effectLst/>
                        <a:latin typeface="Arial Black" pitchFamily="34" charset="0"/>
                        <a:ea typeface="Calibri"/>
                        <a:cs typeface="Times New Roman"/>
                      </a:endParaRPr>
                    </a:p>
                  </a:txBody>
                  <a:tcPr marL="44453" marR="4445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</a:tr>
              <a:tr h="33513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400" b="1" i="1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Sources</a:t>
                      </a:r>
                      <a:r>
                        <a:rPr lang="sl-SI" sz="1400" b="1" i="1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: </a:t>
                      </a:r>
                      <a:endParaRPr lang="sl-SI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3" marR="44453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endParaRPr lang="sl-SI" sz="1400" b="1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44453" marR="44453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l-SI" sz="10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44453" marR="44453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sl-SI" sz="10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44453" marR="44453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382853">
                <a:tc gridSpan="5"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/>
                        <a:buChar char="-"/>
                      </a:pPr>
                      <a:r>
                        <a:rPr lang="sl-SI" sz="1400" b="1" i="1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SORS (</a:t>
                      </a:r>
                      <a:r>
                        <a:rPr lang="sl-SI" sz="1400" b="1" i="1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online</a:t>
                      </a:r>
                      <a:r>
                        <a:rPr lang="sl-SI" sz="1400" b="1" i="1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sl-SI" sz="1400" b="1" i="1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code</a:t>
                      </a:r>
                      <a:r>
                        <a:rPr lang="sl-SI" sz="1400" b="1" i="1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: novica_</a:t>
                      </a:r>
                      <a:r>
                        <a:rPr lang="sl-SI" sz="1400" b="1" i="1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prikazi.aspx</a:t>
                      </a:r>
                      <a:r>
                        <a:rPr lang="sl-SI" sz="1400" b="1" i="1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?id=3356)</a:t>
                      </a:r>
                      <a:endParaRPr lang="sl-SI" sz="14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3" marR="4445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</a:tr>
              <a:tr h="335130">
                <a:tc gridSpan="5"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/>
                        <a:buChar char="-"/>
                      </a:pPr>
                      <a:r>
                        <a:rPr lang="sl-SI" sz="1400" b="1" i="1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EIGE (</a:t>
                      </a:r>
                      <a:r>
                        <a:rPr lang="sl-SI" sz="1400" b="1" i="1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online</a:t>
                      </a:r>
                      <a:r>
                        <a:rPr lang="sl-SI" sz="1400" b="1" i="1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sl-SI" sz="1400" b="1" i="1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data</a:t>
                      </a:r>
                      <a:r>
                        <a:rPr lang="sl-SI" sz="1400" b="1" i="1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sl-SI" sz="1400" b="1" i="1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code</a:t>
                      </a:r>
                      <a:r>
                        <a:rPr lang="sl-SI" sz="1400" b="1" i="1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: EIGE-100-</a:t>
                      </a:r>
                      <a:r>
                        <a:rPr lang="sl-SI" sz="1400" b="1" i="1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inequalities</a:t>
                      </a:r>
                      <a:r>
                        <a:rPr lang="sl-SI" sz="1400" b="1" i="1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-</a:t>
                      </a:r>
                      <a:r>
                        <a:rPr lang="sl-SI" sz="1400" b="1" i="1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Factsheet.pdf</a:t>
                      </a:r>
                      <a:r>
                        <a:rPr lang="sl-SI" sz="1400" b="1" i="1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)</a:t>
                      </a:r>
                      <a:endParaRPr lang="sl-SI" sz="14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3" marR="4445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5"/>
          <p:cNvGrpSpPr>
            <a:grpSpLocks/>
          </p:cNvGrpSpPr>
          <p:nvPr/>
        </p:nvGrpSpPr>
        <p:grpSpPr bwMode="auto">
          <a:xfrm>
            <a:off x="-4606" y="-15860"/>
            <a:ext cx="9144000" cy="6854825"/>
            <a:chOff x="0" y="0"/>
            <a:chExt cx="5760" cy="4318"/>
          </a:xfrm>
        </p:grpSpPr>
        <p:grpSp>
          <p:nvGrpSpPr>
            <p:cNvPr id="3" name="Group 6"/>
            <p:cNvGrpSpPr>
              <a:grpSpLocks/>
            </p:cNvGrpSpPr>
            <p:nvPr/>
          </p:nvGrpSpPr>
          <p:grpSpPr bwMode="auto">
            <a:xfrm>
              <a:off x="0" y="0"/>
              <a:ext cx="5760" cy="1346"/>
              <a:chOff x="0" y="6"/>
              <a:chExt cx="11912" cy="3365"/>
            </a:xfrm>
          </p:grpSpPr>
          <p:sp>
            <p:nvSpPr>
              <p:cNvPr id="12295" name="Rectangle 7"/>
              <p:cNvSpPr>
                <a:spLocks noChangeArrowheads="1"/>
              </p:cNvSpPr>
              <p:nvPr/>
            </p:nvSpPr>
            <p:spPr bwMode="auto">
              <a:xfrm>
                <a:off x="0" y="1391"/>
                <a:ext cx="11906" cy="1980"/>
              </a:xfrm>
              <a:prstGeom prst="rect">
                <a:avLst/>
              </a:prstGeom>
              <a:gradFill rotWithShape="1">
                <a:gsLst>
                  <a:gs pos="0">
                    <a:srgbClr val="FEF7D3"/>
                  </a:gs>
                  <a:gs pos="100000">
                    <a:srgbClr val="FFFFFF">
                      <a:alpha val="0"/>
                    </a:srgbClr>
                  </a:gs>
                </a:gsLst>
                <a:lin ang="5400000" scaled="1"/>
              </a:gra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pic>
            <p:nvPicPr>
              <p:cNvPr id="12296" name="Picture 8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6" y="6"/>
                <a:ext cx="11906" cy="150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pic>
          <p:nvPicPr>
            <p:cNvPr id="12292" name="Picture 9" descr="noga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0" y="3874"/>
              <a:ext cx="5760" cy="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2293" name="Picture 10" descr="lucka-prozorno ozadje"/>
            <p:cNvPicPr preferRelativeResize="0"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295" y="119"/>
              <a:ext cx="354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059" name="Text Box 11"/>
            <p:cNvSpPr txBox="1">
              <a:spLocks noChangeArrowheads="1"/>
            </p:cNvSpPr>
            <p:nvPr/>
          </p:nvSpPr>
          <p:spPr bwMode="auto">
            <a:xfrm>
              <a:off x="793" y="117"/>
              <a:ext cx="2042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lnSpc>
                  <a:spcPct val="70000"/>
                </a:lnSpc>
                <a:spcBef>
                  <a:spcPct val="50000"/>
                </a:spcBef>
                <a:defRPr/>
              </a:pPr>
              <a:r>
                <a:rPr lang="en-GB" sz="1400" b="1" i="1">
                  <a:effectLst>
                    <a:outerShdw blurRad="38100" dist="38100" dir="2700000" algn="tl">
                      <a:srgbClr val="C0C0C0"/>
                    </a:outerShdw>
                  </a:effectLst>
                  <a:latin typeface="Calibri" pitchFamily="34" charset="0"/>
                </a:rPr>
                <a:t>ANTON TRSTENJAK INSTITUTE</a:t>
              </a:r>
            </a:p>
            <a:p>
              <a:pPr>
                <a:lnSpc>
                  <a:spcPct val="70000"/>
                </a:lnSpc>
                <a:spcBef>
                  <a:spcPct val="50000"/>
                </a:spcBef>
                <a:defRPr/>
              </a:pPr>
              <a:r>
                <a:rPr lang="en-GB" sz="1200" i="1">
                  <a:latin typeface="Calibri" pitchFamily="34" charset="0"/>
                </a:rPr>
                <a:t>of Gerontology and Intergenerational Relations</a:t>
              </a:r>
            </a:p>
          </p:txBody>
        </p:sp>
      </p:grpSp>
      <p:sp>
        <p:nvSpPr>
          <p:cNvPr id="9" name="Pravokotnik 8"/>
          <p:cNvSpPr/>
          <p:nvPr/>
        </p:nvSpPr>
        <p:spPr>
          <a:xfrm>
            <a:off x="-29484" y="867460"/>
            <a:ext cx="907216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sl-SI" sz="28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ea typeface="Calibri" pitchFamily="34" charset="0"/>
                <a:cs typeface="Times New Roman" pitchFamily="18" charset="0"/>
              </a:rPr>
              <a:t>RISK OF POVERTY AMONG </a:t>
            </a:r>
            <a:r>
              <a:rPr lang="sl-SI" sz="28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ea typeface="Calibri" pitchFamily="34" charset="0"/>
                <a:cs typeface="Times New Roman" pitchFamily="18" charset="0"/>
              </a:rPr>
              <a:t>ELDERLY WOMEN</a:t>
            </a:r>
            <a:endParaRPr lang="sl-SI" sz="2800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10" name="Pravokotnik 9"/>
          <p:cNvSpPr/>
          <p:nvPr/>
        </p:nvSpPr>
        <p:spPr>
          <a:xfrm>
            <a:off x="244611" y="2204864"/>
            <a:ext cx="864096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sl-SI" sz="2800" baseline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T</a:t>
            </a:r>
            <a:r>
              <a:rPr lang="en-GB" sz="2800" baseline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he share of people below the poverty line </a:t>
            </a:r>
            <a:r>
              <a:rPr lang="en-GB" sz="2800" baseline="0" dirty="0" smtClean="0">
                <a:latin typeface="Arial Black" pitchFamily="34" charset="0"/>
              </a:rPr>
              <a:t>or socially excluded is in Slovenia </a:t>
            </a:r>
            <a:r>
              <a:rPr lang="en-GB" sz="2800" baseline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higher among the elderly </a:t>
            </a:r>
            <a:r>
              <a:rPr lang="en-GB" sz="2800" baseline="0" dirty="0" smtClean="0">
                <a:latin typeface="Arial Black" pitchFamily="34" charset="0"/>
              </a:rPr>
              <a:t>than </a:t>
            </a:r>
            <a:r>
              <a:rPr lang="sl-SI" sz="2800" baseline="0" dirty="0" smtClean="0">
                <a:latin typeface="Arial Black" pitchFamily="34" charset="0"/>
              </a:rPr>
              <a:t>in </a:t>
            </a:r>
            <a:r>
              <a:rPr lang="en-GB" sz="2800" baseline="0" dirty="0" smtClean="0">
                <a:latin typeface="Arial Black" pitchFamily="34" charset="0"/>
              </a:rPr>
              <a:t>the rest of the population. </a:t>
            </a:r>
            <a:r>
              <a:rPr lang="en-GB" sz="2800" baseline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Especially women are affected</a:t>
            </a:r>
            <a:r>
              <a:rPr lang="en-GB" sz="2800" baseline="0" dirty="0" smtClean="0">
                <a:latin typeface="Arial Black" pitchFamily="34" charset="0"/>
              </a:rPr>
              <a:t>. </a:t>
            </a:r>
            <a:endParaRPr lang="en" sz="2800" baseline="0" dirty="0" smtClean="0"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3809622"/>
      </p:ext>
    </p:extLst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22" name="Group 15"/>
          <p:cNvGrpSpPr>
            <a:grpSpLocks/>
          </p:cNvGrpSpPr>
          <p:nvPr/>
        </p:nvGrpSpPr>
        <p:grpSpPr bwMode="auto">
          <a:xfrm>
            <a:off x="0" y="3175"/>
            <a:ext cx="9144000" cy="6854825"/>
            <a:chOff x="0" y="0"/>
            <a:chExt cx="5760" cy="4318"/>
          </a:xfrm>
        </p:grpSpPr>
        <p:grpSp>
          <p:nvGrpSpPr>
            <p:cNvPr id="5224" name="Group 6"/>
            <p:cNvGrpSpPr>
              <a:grpSpLocks/>
            </p:cNvGrpSpPr>
            <p:nvPr/>
          </p:nvGrpSpPr>
          <p:grpSpPr bwMode="auto">
            <a:xfrm>
              <a:off x="3" y="0"/>
              <a:ext cx="5757" cy="1499"/>
              <a:chOff x="6" y="6"/>
              <a:chExt cx="11906" cy="3748"/>
            </a:xfrm>
          </p:grpSpPr>
          <p:sp>
            <p:nvSpPr>
              <p:cNvPr id="5228" name="Rectangle 7"/>
              <p:cNvSpPr>
                <a:spLocks noChangeArrowheads="1"/>
              </p:cNvSpPr>
              <p:nvPr/>
            </p:nvSpPr>
            <p:spPr bwMode="auto">
              <a:xfrm>
                <a:off x="6" y="1773"/>
                <a:ext cx="11906" cy="1981"/>
              </a:xfrm>
              <a:prstGeom prst="rect">
                <a:avLst/>
              </a:prstGeom>
              <a:gradFill rotWithShape="1">
                <a:gsLst>
                  <a:gs pos="0">
                    <a:srgbClr val="FEF7D3"/>
                  </a:gs>
                  <a:gs pos="100000">
                    <a:srgbClr val="FFFFFF">
                      <a:alpha val="0"/>
                    </a:srgbClr>
                  </a:gs>
                </a:gsLst>
                <a:lin ang="5400000" scaled="1"/>
              </a:gra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/>
                <a:r>
                  <a:rPr lang="sl-SI" sz="24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Arial Black" pitchFamily="34" charset="0"/>
                    <a:ea typeface="Calibri" pitchFamily="34" charset="0"/>
                    <a:cs typeface="Times New Roman" pitchFamily="18" charset="0"/>
                  </a:rPr>
                  <a:t>WOMEN LIVE LONGER THAN MEN</a:t>
                </a:r>
                <a:endParaRPr lang="sl-SI" sz="24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Black" pitchFamily="34" charset="0"/>
                  <a:ea typeface="Calibri" pitchFamily="34" charset="0"/>
                  <a:cs typeface="Times New Roman" pitchFamily="18" charset="0"/>
                </a:endParaRPr>
              </a:p>
              <a:p>
                <a:endParaRPr lang="sl-SI" dirty="0">
                  <a:ea typeface="Calibri" pitchFamily="34" charset="0"/>
                  <a:cs typeface="Times New Roman" pitchFamily="18" charset="0"/>
                </a:endParaRPr>
              </a:p>
            </p:txBody>
          </p:sp>
          <p:pic>
            <p:nvPicPr>
              <p:cNvPr id="5229" name="Picture 8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6" y="6"/>
                <a:ext cx="11906" cy="176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pic>
          <p:nvPicPr>
            <p:cNvPr id="5225" name="Picture 9" descr="noga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0" y="3874"/>
              <a:ext cx="5760" cy="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5226" name="Picture 10" descr="lucka-prozorno ozadje"/>
            <p:cNvPicPr preferRelativeResize="0"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295" y="119"/>
              <a:ext cx="354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059" name="Text Box 11"/>
            <p:cNvSpPr txBox="1">
              <a:spLocks noChangeArrowheads="1"/>
            </p:cNvSpPr>
            <p:nvPr/>
          </p:nvSpPr>
          <p:spPr bwMode="auto">
            <a:xfrm>
              <a:off x="793" y="117"/>
              <a:ext cx="2042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lnSpc>
                  <a:spcPct val="70000"/>
                </a:lnSpc>
                <a:spcBef>
                  <a:spcPct val="50000"/>
                </a:spcBef>
                <a:defRPr/>
              </a:pPr>
              <a:r>
                <a:rPr lang="en-GB" sz="1400" b="1" i="1" dirty="0">
                  <a:effectLst>
                    <a:outerShdw blurRad="38100" dist="38100" dir="2700000" algn="tl">
                      <a:srgbClr val="C0C0C0"/>
                    </a:outerShdw>
                  </a:effectLst>
                  <a:latin typeface="Calibri" pitchFamily="34" charset="0"/>
                </a:rPr>
                <a:t>ANTON TRSTENJAK INSTITUTE</a:t>
              </a:r>
            </a:p>
            <a:p>
              <a:pPr>
                <a:lnSpc>
                  <a:spcPct val="70000"/>
                </a:lnSpc>
                <a:spcBef>
                  <a:spcPct val="50000"/>
                </a:spcBef>
                <a:defRPr/>
              </a:pPr>
              <a:r>
                <a:rPr lang="en-GB" sz="1200" i="1" dirty="0">
                  <a:latin typeface="Calibri" pitchFamily="34" charset="0"/>
                </a:rPr>
                <a:t>of Gerontology and Intergenerational Relations</a:t>
              </a:r>
            </a:p>
          </p:txBody>
        </p:sp>
      </p:grpSp>
      <p:graphicFrame>
        <p:nvGraphicFramePr>
          <p:cNvPr id="3" name="Tabela 2"/>
          <p:cNvGraphicFramePr>
            <a:graphicFrameLocks noGrp="1"/>
          </p:cNvGraphicFramePr>
          <p:nvPr/>
        </p:nvGraphicFramePr>
        <p:xfrm>
          <a:off x="252413" y="1628775"/>
          <a:ext cx="8496298" cy="4758893"/>
        </p:xfrm>
        <a:graphic>
          <a:graphicData uri="http://schemas.openxmlformats.org/drawingml/2006/table">
            <a:tbl>
              <a:tblPr firstRow="1" firstCol="1" bandRow="1">
                <a:effectLst>
                  <a:innerShdw blurRad="114300">
                    <a:prstClr val="black"/>
                  </a:innerShdw>
                </a:effectLst>
              </a:tblPr>
              <a:tblGrid>
                <a:gridCol w="1659061"/>
                <a:gridCol w="1076705"/>
                <a:gridCol w="1408082"/>
                <a:gridCol w="852889"/>
                <a:gridCol w="852889"/>
                <a:gridCol w="852889"/>
                <a:gridCol w="852889"/>
                <a:gridCol w="940894"/>
              </a:tblGrid>
              <a:tr h="504081">
                <a:tc gridSpan="8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Black"/>
                          <a:ea typeface="Times New Roman"/>
                          <a:cs typeface="Calibri"/>
                        </a:rPr>
                        <a:t>Table 1. </a:t>
                      </a:r>
                      <a:r>
                        <a:rPr lang="sl-SI" sz="2000" dirty="0" err="1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Black"/>
                          <a:ea typeface="Times New Roman"/>
                          <a:cs typeface="Calibri"/>
                        </a:rPr>
                        <a:t>Life</a:t>
                      </a:r>
                      <a:r>
                        <a:rPr lang="sl-SI" sz="2000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Black"/>
                          <a:ea typeface="Times New Roman"/>
                          <a:cs typeface="Calibri"/>
                        </a:rPr>
                        <a:t> </a:t>
                      </a:r>
                      <a:r>
                        <a:rPr lang="sl-SI" sz="2000" dirty="0" err="1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Black"/>
                          <a:ea typeface="Times New Roman"/>
                          <a:cs typeface="Calibri"/>
                        </a:rPr>
                        <a:t>expectancy</a:t>
                      </a:r>
                      <a:r>
                        <a:rPr lang="sl-SI" sz="2000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Black"/>
                          <a:ea typeface="Times New Roman"/>
                          <a:cs typeface="Calibri"/>
                        </a:rPr>
                        <a:t> at </a:t>
                      </a:r>
                      <a:r>
                        <a:rPr lang="sl-SI" sz="2000" dirty="0" err="1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Black"/>
                          <a:ea typeface="Times New Roman"/>
                          <a:cs typeface="Calibri"/>
                        </a:rPr>
                        <a:t>selected</a:t>
                      </a:r>
                      <a:r>
                        <a:rPr lang="sl-SI" sz="2000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Black"/>
                          <a:ea typeface="Times New Roman"/>
                          <a:cs typeface="Calibri"/>
                        </a:rPr>
                        <a:t> </a:t>
                      </a:r>
                      <a:r>
                        <a:rPr lang="sl-SI" sz="2000" dirty="0" err="1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Black"/>
                          <a:ea typeface="Times New Roman"/>
                          <a:cs typeface="Calibri"/>
                        </a:rPr>
                        <a:t>ages</a:t>
                      </a:r>
                      <a:r>
                        <a:rPr lang="sl-SI" sz="2000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Black"/>
                          <a:ea typeface="Times New Roman"/>
                          <a:cs typeface="Calibri"/>
                        </a:rPr>
                        <a:t> </a:t>
                      </a:r>
                      <a:r>
                        <a:rPr lang="sl-SI" sz="2000" dirty="0" err="1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Black"/>
                          <a:ea typeface="Times New Roman"/>
                          <a:cs typeface="Calibri"/>
                        </a:rPr>
                        <a:t>by</a:t>
                      </a:r>
                      <a:r>
                        <a:rPr lang="sl-SI" sz="2000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Black"/>
                          <a:ea typeface="Times New Roman"/>
                          <a:cs typeface="Calibri"/>
                        </a:rPr>
                        <a:t> </a:t>
                      </a:r>
                      <a:r>
                        <a:rPr lang="sl-SI" sz="2000" dirty="0" err="1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Black"/>
                          <a:ea typeface="Times New Roman"/>
                          <a:cs typeface="Calibri"/>
                        </a:rPr>
                        <a:t>gender</a:t>
                      </a:r>
                      <a:r>
                        <a:rPr lang="sl-SI" sz="2000" dirty="0">
                          <a:solidFill>
                            <a:srgbClr val="000000"/>
                          </a:solidFill>
                          <a:effectLst/>
                          <a:latin typeface="Arial Black"/>
                          <a:ea typeface="Times New Roman"/>
                          <a:cs typeface="Calibri"/>
                        </a:rPr>
                        <a:t> </a:t>
                      </a:r>
                      <a:endParaRPr lang="sl-SI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47" marR="4444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</a:tr>
              <a:tr h="332895">
                <a:tc>
                  <a:txBody>
                    <a:bodyPr/>
                    <a:lstStyle/>
                    <a:p>
                      <a:endParaRPr lang="sl-SI" sz="10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44447" marR="44447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sl-SI" sz="10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44447" marR="44447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sl-SI" sz="10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44447" marR="44447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sl-SI" sz="10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44447" marR="44447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sl-SI" sz="10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44447" marR="44447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sl-SI" sz="10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44447" marR="44447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sl-SI" sz="10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44447" marR="44447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400" i="1" dirty="0" err="1">
                          <a:solidFill>
                            <a:srgbClr val="000000"/>
                          </a:solidFill>
                          <a:effectLst/>
                          <a:latin typeface="Arial Black"/>
                          <a:ea typeface="Times New Roman"/>
                          <a:cs typeface="Calibri"/>
                        </a:rPr>
                        <a:t>Years</a:t>
                      </a:r>
                      <a:endParaRPr lang="sl-SI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47" marR="44447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571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800" dirty="0">
                          <a:solidFill>
                            <a:srgbClr val="000000"/>
                          </a:solidFill>
                          <a:effectLst/>
                          <a:latin typeface="Arial Black"/>
                          <a:ea typeface="Times New Roman"/>
                          <a:cs typeface="Calibri"/>
                        </a:rPr>
                        <a:t> </a:t>
                      </a:r>
                      <a:endParaRPr lang="sl-SI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47" marR="444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800" dirty="0">
                          <a:solidFill>
                            <a:srgbClr val="000000"/>
                          </a:solidFill>
                          <a:effectLst/>
                          <a:latin typeface="Arial Black"/>
                          <a:ea typeface="Times New Roman"/>
                          <a:cs typeface="Calibri"/>
                        </a:rPr>
                        <a:t>Year</a:t>
                      </a:r>
                      <a:r>
                        <a:rPr lang="sl-SI" sz="1800" baseline="30000" dirty="0">
                          <a:solidFill>
                            <a:srgbClr val="000000"/>
                          </a:solidFill>
                          <a:effectLst/>
                          <a:latin typeface="Arial Black"/>
                          <a:ea typeface="Times New Roman"/>
                          <a:cs typeface="Calibri"/>
                        </a:rPr>
                        <a:t>1</a:t>
                      </a:r>
                      <a:endParaRPr lang="sl-SI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47" marR="444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800" dirty="0" err="1">
                          <a:solidFill>
                            <a:srgbClr val="000000"/>
                          </a:solidFill>
                          <a:effectLst/>
                          <a:latin typeface="Arial Black"/>
                          <a:ea typeface="Times New Roman"/>
                          <a:cs typeface="Calibri"/>
                        </a:rPr>
                        <a:t>Gender</a:t>
                      </a:r>
                      <a:endParaRPr lang="sl-SI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47" marR="444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800" dirty="0">
                          <a:solidFill>
                            <a:srgbClr val="000000"/>
                          </a:solidFill>
                          <a:effectLst/>
                          <a:latin typeface="Arial Black"/>
                          <a:ea typeface="Times New Roman"/>
                          <a:cs typeface="Calibri"/>
                        </a:rPr>
                        <a:t>Age</a:t>
                      </a:r>
                      <a:endParaRPr lang="sl-SI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47" marR="444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</a:tr>
              <a:tr h="36410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800">
                          <a:solidFill>
                            <a:srgbClr val="000000"/>
                          </a:solidFill>
                          <a:effectLst/>
                          <a:latin typeface="Arial Black"/>
                          <a:ea typeface="Times New Roman"/>
                          <a:cs typeface="Calibri"/>
                        </a:rPr>
                        <a:t> </a:t>
                      </a:r>
                      <a:endParaRPr lang="sl-SI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47" marR="444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 </a:t>
                      </a:r>
                      <a:endParaRPr lang="sl-SI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47" marR="444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8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 </a:t>
                      </a:r>
                      <a:endParaRPr lang="sl-SI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47" marR="444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800" dirty="0">
                          <a:solidFill>
                            <a:srgbClr val="000000"/>
                          </a:solidFill>
                          <a:effectLst/>
                          <a:latin typeface="Arial Black"/>
                          <a:ea typeface="Times New Roman"/>
                          <a:cs typeface="Calibri"/>
                        </a:rPr>
                        <a:t>0</a:t>
                      </a:r>
                      <a:endParaRPr lang="sl-SI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47" marR="444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800" dirty="0">
                          <a:solidFill>
                            <a:srgbClr val="000000"/>
                          </a:solidFill>
                          <a:effectLst/>
                          <a:latin typeface="Arial Black"/>
                          <a:ea typeface="Times New Roman"/>
                          <a:cs typeface="Calibri"/>
                        </a:rPr>
                        <a:t>1</a:t>
                      </a:r>
                      <a:endParaRPr lang="sl-SI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47" marR="444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800" dirty="0">
                          <a:solidFill>
                            <a:srgbClr val="000000"/>
                          </a:solidFill>
                          <a:effectLst/>
                          <a:latin typeface="Arial Black"/>
                          <a:ea typeface="Times New Roman"/>
                          <a:cs typeface="Calibri"/>
                        </a:rPr>
                        <a:t>15</a:t>
                      </a:r>
                      <a:endParaRPr lang="sl-SI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47" marR="444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800">
                          <a:solidFill>
                            <a:srgbClr val="000000"/>
                          </a:solidFill>
                          <a:effectLst/>
                          <a:latin typeface="Arial Black"/>
                          <a:ea typeface="Times New Roman"/>
                          <a:cs typeface="Calibri"/>
                        </a:rPr>
                        <a:t>45</a:t>
                      </a:r>
                      <a:endParaRPr lang="sl-SI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47" marR="444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800">
                          <a:solidFill>
                            <a:srgbClr val="000000"/>
                          </a:solidFill>
                          <a:effectLst/>
                          <a:latin typeface="Arial Black"/>
                          <a:ea typeface="Times New Roman"/>
                          <a:cs typeface="Calibri"/>
                        </a:rPr>
                        <a:t>65</a:t>
                      </a:r>
                      <a:endParaRPr lang="sl-SI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47" marR="444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37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800">
                          <a:solidFill>
                            <a:srgbClr val="000000"/>
                          </a:solidFill>
                          <a:effectLst/>
                          <a:latin typeface="Arial Black"/>
                          <a:ea typeface="Times New Roman"/>
                          <a:cs typeface="Calibri"/>
                        </a:rPr>
                        <a:t> </a:t>
                      </a:r>
                      <a:endParaRPr lang="sl-SI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47" marR="444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800">
                          <a:solidFill>
                            <a:srgbClr val="000000"/>
                          </a:solidFill>
                          <a:effectLst/>
                          <a:latin typeface="Arial Black"/>
                          <a:ea typeface="Times New Roman"/>
                          <a:cs typeface="Calibri"/>
                        </a:rPr>
                        <a:t> </a:t>
                      </a:r>
                      <a:endParaRPr lang="sl-SI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47" marR="444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800" dirty="0">
                          <a:solidFill>
                            <a:srgbClr val="000000"/>
                          </a:solidFill>
                          <a:effectLst/>
                          <a:latin typeface="Arial Black"/>
                          <a:ea typeface="Times New Roman"/>
                          <a:cs typeface="Calibri"/>
                        </a:rPr>
                        <a:t> </a:t>
                      </a:r>
                      <a:endParaRPr lang="sl-SI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47" marR="444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sl-SI" sz="18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44447" marR="444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800">
                          <a:solidFill>
                            <a:srgbClr val="000000"/>
                          </a:solidFill>
                          <a:effectLst/>
                          <a:latin typeface="Arial Black"/>
                          <a:ea typeface="Times New Roman"/>
                          <a:cs typeface="Calibri"/>
                        </a:rPr>
                        <a:t> </a:t>
                      </a:r>
                      <a:endParaRPr lang="sl-SI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47" marR="444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sl-SI" sz="18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44447" marR="444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800" dirty="0">
                          <a:solidFill>
                            <a:srgbClr val="000000"/>
                          </a:solidFill>
                          <a:effectLst/>
                          <a:latin typeface="Arial Black"/>
                          <a:ea typeface="Times New Roman"/>
                          <a:cs typeface="Calibri"/>
                        </a:rPr>
                        <a:t> </a:t>
                      </a:r>
                      <a:endParaRPr lang="sl-SI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47" marR="444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800">
                          <a:solidFill>
                            <a:srgbClr val="000000"/>
                          </a:solidFill>
                          <a:effectLst/>
                          <a:latin typeface="Arial Black"/>
                          <a:ea typeface="Times New Roman"/>
                          <a:cs typeface="Calibri"/>
                        </a:rPr>
                        <a:t> </a:t>
                      </a:r>
                      <a:endParaRPr lang="sl-SI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47" marR="444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3537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800">
                          <a:solidFill>
                            <a:srgbClr val="000000"/>
                          </a:solidFill>
                          <a:effectLst/>
                          <a:latin typeface="Arial Black"/>
                          <a:ea typeface="Times New Roman"/>
                          <a:cs typeface="Calibri"/>
                        </a:rPr>
                        <a:t>EU-27</a:t>
                      </a:r>
                      <a:endParaRPr lang="sl-SI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47" marR="444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800" dirty="0">
                          <a:solidFill>
                            <a:srgbClr val="000000"/>
                          </a:solidFill>
                          <a:effectLst/>
                          <a:latin typeface="Arial Black"/>
                          <a:ea typeface="Times New Roman"/>
                          <a:cs typeface="Calibri"/>
                        </a:rPr>
                        <a:t>2008</a:t>
                      </a:r>
                      <a:endParaRPr lang="sl-SI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47" marR="444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800">
                          <a:solidFill>
                            <a:srgbClr val="000000"/>
                          </a:solidFill>
                          <a:effectLst/>
                          <a:latin typeface="Arial Black"/>
                          <a:ea typeface="Times New Roman"/>
                          <a:cs typeface="Calibri"/>
                        </a:rPr>
                        <a:t>M</a:t>
                      </a:r>
                      <a:endParaRPr lang="sl-SI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47" marR="444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800">
                          <a:solidFill>
                            <a:srgbClr val="000000"/>
                          </a:solidFill>
                          <a:effectLst/>
                          <a:latin typeface="Arial Black"/>
                          <a:ea typeface="Times New Roman"/>
                          <a:cs typeface="Calibri"/>
                        </a:rPr>
                        <a:t>76.4</a:t>
                      </a:r>
                      <a:endParaRPr lang="sl-SI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47" marR="444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800">
                          <a:solidFill>
                            <a:srgbClr val="000000"/>
                          </a:solidFill>
                          <a:effectLst/>
                          <a:latin typeface="Arial Black"/>
                          <a:ea typeface="Times New Roman"/>
                          <a:cs typeface="Calibri"/>
                        </a:rPr>
                        <a:t>75.7</a:t>
                      </a:r>
                      <a:endParaRPr lang="sl-SI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47" marR="444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800" dirty="0">
                          <a:solidFill>
                            <a:srgbClr val="000000"/>
                          </a:solidFill>
                          <a:effectLst/>
                          <a:latin typeface="Arial Black"/>
                          <a:ea typeface="Times New Roman"/>
                          <a:cs typeface="Calibri"/>
                        </a:rPr>
                        <a:t>61.9</a:t>
                      </a:r>
                      <a:endParaRPr lang="sl-SI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47" marR="444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800" dirty="0">
                          <a:solidFill>
                            <a:srgbClr val="000000"/>
                          </a:solidFill>
                          <a:effectLst/>
                          <a:latin typeface="Arial Black"/>
                          <a:ea typeface="Times New Roman"/>
                          <a:cs typeface="Calibri"/>
                        </a:rPr>
                        <a:t>33.4</a:t>
                      </a:r>
                      <a:endParaRPr lang="sl-SI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47" marR="444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800" dirty="0">
                          <a:solidFill>
                            <a:srgbClr val="000000"/>
                          </a:solidFill>
                          <a:effectLst/>
                          <a:latin typeface="Arial Black"/>
                          <a:ea typeface="Times New Roman"/>
                          <a:cs typeface="Calibri"/>
                        </a:rPr>
                        <a:t>17.2</a:t>
                      </a:r>
                      <a:endParaRPr lang="sl-SI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47" marR="444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537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800">
                          <a:solidFill>
                            <a:srgbClr val="000000"/>
                          </a:solidFill>
                          <a:effectLst/>
                          <a:latin typeface="Arial Black"/>
                          <a:ea typeface="Times New Roman"/>
                          <a:cs typeface="Calibri"/>
                        </a:rPr>
                        <a:t> </a:t>
                      </a:r>
                      <a:endParaRPr lang="sl-SI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47" marR="444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800" dirty="0">
                          <a:solidFill>
                            <a:srgbClr val="000000"/>
                          </a:solidFill>
                          <a:effectLst/>
                          <a:latin typeface="Arial Black"/>
                          <a:ea typeface="Times New Roman"/>
                          <a:cs typeface="Calibri"/>
                        </a:rPr>
                        <a:t> </a:t>
                      </a:r>
                      <a:endParaRPr lang="sl-SI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47" marR="444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800" dirty="0">
                          <a:solidFill>
                            <a:srgbClr val="000000"/>
                          </a:solidFill>
                          <a:effectLst/>
                          <a:latin typeface="Arial Black"/>
                          <a:ea typeface="Times New Roman"/>
                          <a:cs typeface="Calibri"/>
                        </a:rPr>
                        <a:t>F</a:t>
                      </a:r>
                      <a:endParaRPr lang="sl-SI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47" marR="444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800" dirty="0">
                          <a:solidFill>
                            <a:srgbClr val="000000"/>
                          </a:solidFill>
                          <a:effectLst/>
                          <a:latin typeface="Arial Black"/>
                          <a:ea typeface="Times New Roman"/>
                          <a:cs typeface="Calibri"/>
                        </a:rPr>
                        <a:t>82.4</a:t>
                      </a:r>
                      <a:endParaRPr lang="sl-SI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47" marR="444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800" dirty="0">
                          <a:solidFill>
                            <a:srgbClr val="000000"/>
                          </a:solidFill>
                          <a:effectLst/>
                          <a:latin typeface="Arial Black"/>
                          <a:ea typeface="Times New Roman"/>
                          <a:cs typeface="Calibri"/>
                        </a:rPr>
                        <a:t>81.7</a:t>
                      </a:r>
                      <a:endParaRPr lang="sl-SI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47" marR="444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800" dirty="0">
                          <a:solidFill>
                            <a:srgbClr val="000000"/>
                          </a:solidFill>
                          <a:effectLst/>
                          <a:latin typeface="Arial Black"/>
                          <a:ea typeface="Times New Roman"/>
                          <a:cs typeface="Calibri"/>
                        </a:rPr>
                        <a:t>67.8</a:t>
                      </a:r>
                      <a:endParaRPr lang="sl-SI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47" marR="444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800" dirty="0">
                          <a:solidFill>
                            <a:srgbClr val="000000"/>
                          </a:solidFill>
                          <a:effectLst/>
                          <a:latin typeface="Arial Black"/>
                          <a:ea typeface="Times New Roman"/>
                          <a:cs typeface="Calibri"/>
                        </a:rPr>
                        <a:t>38.5</a:t>
                      </a:r>
                      <a:endParaRPr lang="sl-SI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47" marR="444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800" dirty="0">
                          <a:solidFill>
                            <a:srgbClr val="000000"/>
                          </a:solidFill>
                          <a:effectLst/>
                          <a:latin typeface="Arial Black"/>
                          <a:ea typeface="Times New Roman"/>
                          <a:cs typeface="Calibri"/>
                        </a:rPr>
                        <a:t>20.7</a:t>
                      </a:r>
                      <a:endParaRPr lang="sl-SI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47" marR="444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CE1"/>
                    </a:solidFill>
                  </a:tcPr>
                </a:tc>
              </a:tr>
              <a:tr h="3537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800">
                          <a:solidFill>
                            <a:srgbClr val="000000"/>
                          </a:solidFill>
                          <a:effectLst/>
                          <a:latin typeface="Arial Black"/>
                          <a:ea typeface="Times New Roman"/>
                          <a:cs typeface="Calibri"/>
                        </a:rPr>
                        <a:t>Slovenia</a:t>
                      </a:r>
                      <a:endParaRPr lang="sl-SI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47" marR="444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800" dirty="0">
                          <a:solidFill>
                            <a:srgbClr val="000000"/>
                          </a:solidFill>
                          <a:effectLst/>
                          <a:latin typeface="Arial Black"/>
                          <a:ea typeface="Times New Roman"/>
                          <a:cs typeface="Calibri"/>
                        </a:rPr>
                        <a:t>2009</a:t>
                      </a:r>
                      <a:endParaRPr lang="sl-SI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47" marR="444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800">
                          <a:solidFill>
                            <a:srgbClr val="000000"/>
                          </a:solidFill>
                          <a:effectLst/>
                          <a:latin typeface="Arial Black"/>
                          <a:ea typeface="Times New Roman"/>
                          <a:cs typeface="Calibri"/>
                        </a:rPr>
                        <a:t>M</a:t>
                      </a:r>
                      <a:endParaRPr lang="sl-SI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47" marR="444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800">
                          <a:solidFill>
                            <a:srgbClr val="000000"/>
                          </a:solidFill>
                          <a:effectLst/>
                          <a:latin typeface="Arial Black"/>
                          <a:ea typeface="Times New Roman"/>
                          <a:cs typeface="Calibri"/>
                        </a:rPr>
                        <a:t>75.8</a:t>
                      </a:r>
                      <a:endParaRPr lang="sl-SI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47" marR="444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800">
                          <a:solidFill>
                            <a:srgbClr val="000000"/>
                          </a:solidFill>
                          <a:effectLst/>
                          <a:latin typeface="Arial Black"/>
                          <a:ea typeface="Times New Roman"/>
                          <a:cs typeface="Calibri"/>
                        </a:rPr>
                        <a:t>74.9</a:t>
                      </a:r>
                      <a:endParaRPr lang="sl-SI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47" marR="444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800" dirty="0">
                          <a:solidFill>
                            <a:srgbClr val="000000"/>
                          </a:solidFill>
                          <a:effectLst/>
                          <a:latin typeface="Arial Black"/>
                          <a:ea typeface="Times New Roman"/>
                          <a:cs typeface="Calibri"/>
                        </a:rPr>
                        <a:t>61.1</a:t>
                      </a:r>
                      <a:endParaRPr lang="sl-SI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47" marR="444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800" dirty="0">
                          <a:solidFill>
                            <a:srgbClr val="000000"/>
                          </a:solidFill>
                          <a:effectLst/>
                          <a:latin typeface="Arial Black"/>
                          <a:ea typeface="Times New Roman"/>
                          <a:cs typeface="Calibri"/>
                        </a:rPr>
                        <a:t>32.5</a:t>
                      </a:r>
                      <a:endParaRPr lang="sl-SI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47" marR="444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800">
                          <a:solidFill>
                            <a:srgbClr val="000000"/>
                          </a:solidFill>
                          <a:effectLst/>
                          <a:latin typeface="Arial Black"/>
                          <a:ea typeface="Times New Roman"/>
                          <a:cs typeface="Calibri"/>
                        </a:rPr>
                        <a:t>16.2</a:t>
                      </a:r>
                      <a:endParaRPr lang="sl-SI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47" marR="444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6410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800">
                          <a:solidFill>
                            <a:srgbClr val="000000"/>
                          </a:solidFill>
                          <a:effectLst/>
                          <a:latin typeface="Arial Black"/>
                          <a:ea typeface="Times New Roman"/>
                          <a:cs typeface="Calibri"/>
                        </a:rPr>
                        <a:t> </a:t>
                      </a:r>
                      <a:endParaRPr lang="sl-SI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47" marR="444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800" dirty="0">
                          <a:solidFill>
                            <a:srgbClr val="000000"/>
                          </a:solidFill>
                          <a:effectLst/>
                          <a:latin typeface="Arial Black"/>
                          <a:ea typeface="Times New Roman"/>
                          <a:cs typeface="Calibri"/>
                        </a:rPr>
                        <a:t> </a:t>
                      </a:r>
                      <a:endParaRPr lang="sl-SI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47" marR="444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800" dirty="0">
                          <a:solidFill>
                            <a:srgbClr val="000000"/>
                          </a:solidFill>
                          <a:effectLst/>
                          <a:latin typeface="Arial Black"/>
                          <a:ea typeface="Times New Roman"/>
                          <a:cs typeface="Calibri"/>
                        </a:rPr>
                        <a:t>F</a:t>
                      </a:r>
                      <a:endParaRPr lang="sl-SI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47" marR="444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800" dirty="0">
                          <a:solidFill>
                            <a:srgbClr val="000000"/>
                          </a:solidFill>
                          <a:effectLst/>
                          <a:latin typeface="Arial Black"/>
                          <a:ea typeface="Times New Roman"/>
                          <a:cs typeface="Calibri"/>
                        </a:rPr>
                        <a:t>82.3</a:t>
                      </a:r>
                      <a:endParaRPr lang="sl-SI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47" marR="444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800" dirty="0">
                          <a:solidFill>
                            <a:srgbClr val="000000"/>
                          </a:solidFill>
                          <a:effectLst/>
                          <a:latin typeface="Arial Black"/>
                          <a:ea typeface="Times New Roman"/>
                          <a:cs typeface="Calibri"/>
                        </a:rPr>
                        <a:t>81.5</a:t>
                      </a:r>
                      <a:endParaRPr lang="sl-SI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47" marR="444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800" dirty="0">
                          <a:solidFill>
                            <a:srgbClr val="000000"/>
                          </a:solidFill>
                          <a:effectLst/>
                          <a:latin typeface="Arial Black"/>
                          <a:ea typeface="Times New Roman"/>
                          <a:cs typeface="Calibri"/>
                        </a:rPr>
                        <a:t>67.6</a:t>
                      </a:r>
                      <a:endParaRPr lang="sl-SI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47" marR="444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800" dirty="0">
                          <a:solidFill>
                            <a:srgbClr val="000000"/>
                          </a:solidFill>
                          <a:effectLst/>
                          <a:latin typeface="Arial Black"/>
                          <a:ea typeface="Times New Roman"/>
                          <a:cs typeface="Calibri"/>
                        </a:rPr>
                        <a:t>38.2</a:t>
                      </a:r>
                      <a:endParaRPr lang="sl-SI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47" marR="444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800" dirty="0">
                          <a:solidFill>
                            <a:srgbClr val="000000"/>
                          </a:solidFill>
                          <a:effectLst/>
                          <a:latin typeface="Arial Black"/>
                          <a:ea typeface="Times New Roman"/>
                          <a:cs typeface="Calibri"/>
                        </a:rPr>
                        <a:t>20.1</a:t>
                      </a:r>
                      <a:endParaRPr lang="sl-SI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47" marR="444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3537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800">
                          <a:solidFill>
                            <a:srgbClr val="000000"/>
                          </a:solidFill>
                          <a:effectLst/>
                          <a:latin typeface="Arial Black"/>
                          <a:ea typeface="Times New Roman"/>
                          <a:cs typeface="Calibri"/>
                        </a:rPr>
                        <a:t>EU-27</a:t>
                      </a:r>
                      <a:endParaRPr lang="sl-SI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47" marR="4444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800" dirty="0">
                          <a:solidFill>
                            <a:srgbClr val="000000"/>
                          </a:solidFill>
                          <a:effectLst/>
                          <a:latin typeface="Arial Black"/>
                          <a:ea typeface="Times New Roman"/>
                          <a:cs typeface="Calibri"/>
                        </a:rPr>
                        <a:t>2008</a:t>
                      </a:r>
                      <a:endParaRPr lang="sl-SI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47" marR="444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800" dirty="0">
                          <a:solidFill>
                            <a:srgbClr val="000000"/>
                          </a:solidFill>
                          <a:effectLst/>
                          <a:latin typeface="Arial Black"/>
                          <a:ea typeface="Times New Roman"/>
                          <a:cs typeface="Calibri"/>
                        </a:rPr>
                        <a:t>F-M</a:t>
                      </a:r>
                      <a:endParaRPr lang="sl-SI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47" marR="444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800" dirty="0">
                          <a:solidFill>
                            <a:srgbClr val="000000"/>
                          </a:solidFill>
                          <a:effectLst/>
                          <a:latin typeface="Arial Black"/>
                          <a:ea typeface="Times New Roman"/>
                          <a:cs typeface="Calibri"/>
                        </a:rPr>
                        <a:t>6.0</a:t>
                      </a:r>
                      <a:endParaRPr lang="sl-SI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47" marR="444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800" dirty="0">
                          <a:solidFill>
                            <a:srgbClr val="000000"/>
                          </a:solidFill>
                          <a:effectLst/>
                          <a:latin typeface="Arial Black"/>
                          <a:ea typeface="Times New Roman"/>
                          <a:cs typeface="Calibri"/>
                        </a:rPr>
                        <a:t>6.0</a:t>
                      </a:r>
                      <a:endParaRPr lang="sl-SI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47" marR="444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800" dirty="0">
                          <a:solidFill>
                            <a:srgbClr val="000000"/>
                          </a:solidFill>
                          <a:effectLst/>
                          <a:latin typeface="Arial Black"/>
                          <a:ea typeface="Times New Roman"/>
                          <a:cs typeface="Calibri"/>
                        </a:rPr>
                        <a:t>5.9</a:t>
                      </a:r>
                      <a:endParaRPr lang="sl-SI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47" marR="444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800" dirty="0">
                          <a:solidFill>
                            <a:srgbClr val="000000"/>
                          </a:solidFill>
                          <a:effectLst/>
                          <a:latin typeface="Arial Black"/>
                          <a:ea typeface="Times New Roman"/>
                          <a:cs typeface="Calibri"/>
                        </a:rPr>
                        <a:t>5.1</a:t>
                      </a:r>
                      <a:endParaRPr lang="sl-SI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47" marR="444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800" dirty="0">
                          <a:solidFill>
                            <a:srgbClr val="000000"/>
                          </a:solidFill>
                          <a:effectLst/>
                          <a:latin typeface="Arial Black"/>
                          <a:ea typeface="Times New Roman"/>
                          <a:cs typeface="Calibri"/>
                        </a:rPr>
                        <a:t>3.5</a:t>
                      </a:r>
                      <a:endParaRPr lang="sl-SI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47" marR="444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</a:tr>
              <a:tr h="36410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800">
                          <a:solidFill>
                            <a:srgbClr val="000000"/>
                          </a:solidFill>
                          <a:effectLst/>
                          <a:latin typeface="Arial Black"/>
                          <a:ea typeface="Times New Roman"/>
                          <a:cs typeface="Calibri"/>
                        </a:rPr>
                        <a:t>Slovenia</a:t>
                      </a:r>
                      <a:endParaRPr lang="sl-SI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47" marR="4444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800" dirty="0">
                          <a:solidFill>
                            <a:srgbClr val="000000"/>
                          </a:solidFill>
                          <a:effectLst/>
                          <a:latin typeface="Arial Black"/>
                          <a:ea typeface="Times New Roman"/>
                          <a:cs typeface="Calibri"/>
                        </a:rPr>
                        <a:t>2009</a:t>
                      </a:r>
                      <a:endParaRPr lang="sl-SI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47" marR="444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800">
                          <a:solidFill>
                            <a:srgbClr val="000000"/>
                          </a:solidFill>
                          <a:effectLst/>
                          <a:latin typeface="Arial Black"/>
                          <a:ea typeface="Times New Roman"/>
                          <a:cs typeface="Calibri"/>
                        </a:rPr>
                        <a:t>F-M</a:t>
                      </a:r>
                      <a:endParaRPr lang="sl-SI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47" marR="444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800">
                          <a:solidFill>
                            <a:srgbClr val="000000"/>
                          </a:solidFill>
                          <a:effectLst/>
                          <a:latin typeface="Arial Black"/>
                          <a:ea typeface="Times New Roman"/>
                          <a:cs typeface="Calibri"/>
                        </a:rPr>
                        <a:t>6.5</a:t>
                      </a:r>
                      <a:endParaRPr lang="sl-SI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47" marR="444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800">
                          <a:solidFill>
                            <a:srgbClr val="000000"/>
                          </a:solidFill>
                          <a:effectLst/>
                          <a:latin typeface="Arial Black"/>
                          <a:ea typeface="Times New Roman"/>
                          <a:cs typeface="Calibri"/>
                        </a:rPr>
                        <a:t>6.6</a:t>
                      </a:r>
                      <a:endParaRPr lang="sl-SI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47" marR="444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800" dirty="0">
                          <a:solidFill>
                            <a:srgbClr val="000000"/>
                          </a:solidFill>
                          <a:effectLst/>
                          <a:latin typeface="Arial Black"/>
                          <a:ea typeface="Times New Roman"/>
                          <a:cs typeface="Calibri"/>
                        </a:rPr>
                        <a:t>6.5</a:t>
                      </a:r>
                      <a:endParaRPr lang="sl-SI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47" marR="444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800" dirty="0">
                          <a:solidFill>
                            <a:srgbClr val="000000"/>
                          </a:solidFill>
                          <a:effectLst/>
                          <a:latin typeface="Arial Black"/>
                          <a:ea typeface="Times New Roman"/>
                          <a:cs typeface="Calibri"/>
                        </a:rPr>
                        <a:t>5.7</a:t>
                      </a:r>
                      <a:endParaRPr lang="sl-SI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47" marR="444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800" dirty="0">
                          <a:solidFill>
                            <a:srgbClr val="000000"/>
                          </a:solidFill>
                          <a:effectLst/>
                          <a:latin typeface="Arial Black"/>
                          <a:ea typeface="Times New Roman"/>
                          <a:cs typeface="Calibri"/>
                        </a:rPr>
                        <a:t>3.9</a:t>
                      </a:r>
                      <a:endParaRPr lang="sl-SI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47" marR="444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353700">
                <a:tc gridSpan="7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400" b="0" i="1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Sources</a:t>
                      </a:r>
                      <a:r>
                        <a:rPr lang="sl-SI" sz="1400" b="0" i="1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: SORS, </a:t>
                      </a:r>
                      <a:r>
                        <a:rPr lang="sl-SI" sz="1400" b="0" i="1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Eurostat</a:t>
                      </a:r>
                      <a:r>
                        <a:rPr lang="sl-SI" sz="1400" b="0" i="1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 (http://ec.europa.eu/eurostat, 14. 10. 2011)</a:t>
                      </a:r>
                      <a:endParaRPr lang="sl-SI" sz="14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47" marR="44447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l-SI" sz="10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44447" marR="44447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301687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400" b="0" baseline="30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r>
                        <a:rPr lang="sl-SI" sz="1400" b="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sl-SI" sz="1400" b="0" i="1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Last </a:t>
                      </a:r>
                      <a:r>
                        <a:rPr lang="sl-SI" sz="1400" b="0" i="1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available</a:t>
                      </a:r>
                      <a:r>
                        <a:rPr lang="sl-SI" sz="1400" b="0" i="1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sl-SI" sz="1400" b="0" i="1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year</a:t>
                      </a:r>
                      <a:endParaRPr lang="sl-SI" sz="14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47" marR="4444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l-SI" sz="10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44447" marR="44447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sl-SI" sz="10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44447" marR="44447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sl-SI" sz="10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44447" marR="44447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sl-SI" sz="10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44447" marR="44447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sl-SI" sz="10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44447" marR="44447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sl-SI" sz="10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44447" marR="44447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 spd="slow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146" name="Group 15"/>
          <p:cNvGrpSpPr>
            <a:grpSpLocks/>
          </p:cNvGrpSpPr>
          <p:nvPr/>
        </p:nvGrpSpPr>
        <p:grpSpPr bwMode="auto">
          <a:xfrm>
            <a:off x="0" y="0"/>
            <a:ext cx="9144000" cy="6854825"/>
            <a:chOff x="0" y="0"/>
            <a:chExt cx="5760" cy="4318"/>
          </a:xfrm>
        </p:grpSpPr>
        <p:grpSp>
          <p:nvGrpSpPr>
            <p:cNvPr id="6149" name="Group 6"/>
            <p:cNvGrpSpPr>
              <a:grpSpLocks/>
            </p:cNvGrpSpPr>
            <p:nvPr/>
          </p:nvGrpSpPr>
          <p:grpSpPr bwMode="auto">
            <a:xfrm>
              <a:off x="0" y="0"/>
              <a:ext cx="5760" cy="1346"/>
              <a:chOff x="0" y="6"/>
              <a:chExt cx="11912" cy="3365"/>
            </a:xfrm>
          </p:grpSpPr>
          <p:sp>
            <p:nvSpPr>
              <p:cNvPr id="6153" name="Rectangle 7"/>
              <p:cNvSpPr>
                <a:spLocks noChangeArrowheads="1"/>
              </p:cNvSpPr>
              <p:nvPr/>
            </p:nvSpPr>
            <p:spPr bwMode="auto">
              <a:xfrm>
                <a:off x="0" y="1391"/>
                <a:ext cx="11906" cy="1980"/>
              </a:xfrm>
              <a:prstGeom prst="rect">
                <a:avLst/>
              </a:prstGeom>
              <a:gradFill rotWithShape="1">
                <a:gsLst>
                  <a:gs pos="0">
                    <a:srgbClr val="FEF7D3"/>
                  </a:gs>
                  <a:gs pos="100000">
                    <a:srgbClr val="FFFFFF">
                      <a:alpha val="0"/>
                    </a:srgbClr>
                  </a:gs>
                </a:gsLst>
                <a:lin ang="5400000" scaled="1"/>
              </a:gra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srgbClr val="000000"/>
                  </a:solidFill>
                </a:endParaRPr>
              </a:p>
            </p:txBody>
          </p:sp>
          <p:pic>
            <p:nvPicPr>
              <p:cNvPr id="6154" name="Picture 8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6" y="6"/>
                <a:ext cx="11906" cy="150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pic>
          <p:nvPicPr>
            <p:cNvPr id="6150" name="Picture 9" descr="noga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0" y="3874"/>
              <a:ext cx="5760" cy="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6151" name="Picture 10" descr="lucka-prozorno ozadje"/>
            <p:cNvPicPr preferRelativeResize="0"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295" y="119"/>
              <a:ext cx="354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059" name="Text Box 11"/>
            <p:cNvSpPr txBox="1">
              <a:spLocks noChangeArrowheads="1"/>
            </p:cNvSpPr>
            <p:nvPr/>
          </p:nvSpPr>
          <p:spPr bwMode="auto">
            <a:xfrm>
              <a:off x="793" y="117"/>
              <a:ext cx="2042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lnSpc>
                  <a:spcPct val="70000"/>
                </a:lnSpc>
                <a:spcBef>
                  <a:spcPct val="50000"/>
                </a:spcBef>
                <a:defRPr/>
              </a:pPr>
              <a:r>
                <a:rPr lang="en-GB" sz="1400" b="1" i="1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Calibri" pitchFamily="34" charset="0"/>
                </a:rPr>
                <a:t>ANTON TRSTENJAK INSTITUTE</a:t>
              </a:r>
            </a:p>
            <a:p>
              <a:pPr>
                <a:lnSpc>
                  <a:spcPct val="70000"/>
                </a:lnSpc>
                <a:spcBef>
                  <a:spcPct val="50000"/>
                </a:spcBef>
                <a:defRPr/>
              </a:pPr>
              <a:r>
                <a:rPr lang="en-GB" sz="1200" i="1">
                  <a:solidFill>
                    <a:srgbClr val="000000"/>
                  </a:solidFill>
                  <a:latin typeface="Calibri" pitchFamily="34" charset="0"/>
                </a:rPr>
                <a:t>of Gerontology and Intergenerational Relations</a:t>
              </a:r>
            </a:p>
          </p:txBody>
        </p:sp>
      </p:grpSp>
      <p:sp>
        <p:nvSpPr>
          <p:cNvPr id="6147" name="Pravokotnik 1"/>
          <p:cNvSpPr>
            <a:spLocks noChangeArrowheads="1"/>
          </p:cNvSpPr>
          <p:nvPr/>
        </p:nvSpPr>
        <p:spPr bwMode="auto">
          <a:xfrm>
            <a:off x="503238" y="901700"/>
            <a:ext cx="7920037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sl-SI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ea typeface="Calibri" pitchFamily="34" charset="0"/>
                <a:cs typeface="Arial" charset="0"/>
              </a:rPr>
              <a:t>WOMEN HAVE LOWER INCOME THAN MEN</a:t>
            </a:r>
            <a:endParaRPr lang="sl-SI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ea typeface="Calibri" pitchFamily="34" charset="0"/>
              <a:cs typeface="Times New Roman" pitchFamily="18" charset="0"/>
            </a:endParaRPr>
          </a:p>
        </p:txBody>
      </p:sp>
      <p:graphicFrame>
        <p:nvGraphicFramePr>
          <p:cNvPr id="6148" name="Predmet 2"/>
          <p:cNvGraphicFramePr>
            <a:graphicFrameLocks noChangeAspect="1"/>
          </p:cNvGraphicFramePr>
          <p:nvPr/>
        </p:nvGraphicFramePr>
        <p:xfrm>
          <a:off x="0" y="1628800"/>
          <a:ext cx="8892480" cy="453650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01" name="Dokument" r:id="rId6" imgW="6841587" imgH="3014744" progId="Word.Document.12">
                  <p:embed/>
                </p:oleObj>
              </mc:Choice>
              <mc:Fallback>
                <p:oleObj name="Dokument" r:id="rId6" imgW="6841587" imgH="3014744" progId="Word.Document.12">
                  <p:embed/>
                  <p:pic>
                    <p:nvPicPr>
                      <p:cNvPr id="0" name="Picture 14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1628800"/>
                        <a:ext cx="8892480" cy="453650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170" name="Group 15"/>
          <p:cNvGrpSpPr>
            <a:grpSpLocks/>
          </p:cNvGrpSpPr>
          <p:nvPr/>
        </p:nvGrpSpPr>
        <p:grpSpPr bwMode="auto">
          <a:xfrm>
            <a:off x="0" y="0"/>
            <a:ext cx="9144000" cy="6854825"/>
            <a:chOff x="0" y="0"/>
            <a:chExt cx="5760" cy="4318"/>
          </a:xfrm>
        </p:grpSpPr>
        <p:grpSp>
          <p:nvGrpSpPr>
            <p:cNvPr id="7173" name="Group 6"/>
            <p:cNvGrpSpPr>
              <a:grpSpLocks/>
            </p:cNvGrpSpPr>
            <p:nvPr/>
          </p:nvGrpSpPr>
          <p:grpSpPr bwMode="auto">
            <a:xfrm>
              <a:off x="0" y="0"/>
              <a:ext cx="5760" cy="1346"/>
              <a:chOff x="0" y="6"/>
              <a:chExt cx="11912" cy="3365"/>
            </a:xfrm>
          </p:grpSpPr>
          <p:sp>
            <p:nvSpPr>
              <p:cNvPr id="7177" name="Rectangle 7"/>
              <p:cNvSpPr>
                <a:spLocks noChangeArrowheads="1"/>
              </p:cNvSpPr>
              <p:nvPr/>
            </p:nvSpPr>
            <p:spPr bwMode="auto">
              <a:xfrm>
                <a:off x="0" y="1391"/>
                <a:ext cx="11906" cy="1980"/>
              </a:xfrm>
              <a:prstGeom prst="rect">
                <a:avLst/>
              </a:prstGeom>
              <a:gradFill rotWithShape="1">
                <a:gsLst>
                  <a:gs pos="0">
                    <a:srgbClr val="FEF7D3"/>
                  </a:gs>
                  <a:gs pos="100000">
                    <a:srgbClr val="FFFFFF">
                      <a:alpha val="0"/>
                    </a:srgbClr>
                  </a:gs>
                </a:gsLst>
                <a:lin ang="5400000" scaled="1"/>
              </a:gra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pic>
            <p:nvPicPr>
              <p:cNvPr id="7178" name="Picture 8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6" y="6"/>
                <a:ext cx="11906" cy="150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pic>
          <p:nvPicPr>
            <p:cNvPr id="7174" name="Picture 9" descr="noga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0" y="3874"/>
              <a:ext cx="5760" cy="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7175" name="Picture 10" descr="lucka-prozorno ozadje"/>
            <p:cNvPicPr preferRelativeResize="0"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295" y="119"/>
              <a:ext cx="354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059" name="Text Box 11"/>
            <p:cNvSpPr txBox="1">
              <a:spLocks noChangeArrowheads="1"/>
            </p:cNvSpPr>
            <p:nvPr/>
          </p:nvSpPr>
          <p:spPr bwMode="auto">
            <a:xfrm>
              <a:off x="793" y="117"/>
              <a:ext cx="2042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lnSpc>
                  <a:spcPct val="70000"/>
                </a:lnSpc>
                <a:spcBef>
                  <a:spcPct val="50000"/>
                </a:spcBef>
                <a:defRPr/>
              </a:pPr>
              <a:r>
                <a:rPr lang="en-GB" sz="1400" b="1" i="1">
                  <a:effectLst>
                    <a:outerShdw blurRad="38100" dist="38100" dir="2700000" algn="tl">
                      <a:srgbClr val="C0C0C0"/>
                    </a:outerShdw>
                  </a:effectLst>
                  <a:latin typeface="Calibri" pitchFamily="34" charset="0"/>
                </a:rPr>
                <a:t>ANTON TRSTENJAK INSTITUTE</a:t>
              </a:r>
            </a:p>
            <a:p>
              <a:pPr>
                <a:lnSpc>
                  <a:spcPct val="70000"/>
                </a:lnSpc>
                <a:spcBef>
                  <a:spcPct val="50000"/>
                </a:spcBef>
                <a:defRPr/>
              </a:pPr>
              <a:r>
                <a:rPr lang="en-GB" sz="1200" i="1">
                  <a:latin typeface="Calibri" pitchFamily="34" charset="0"/>
                </a:rPr>
                <a:t>of Gerontology and Intergenerational Relations</a:t>
              </a:r>
            </a:p>
          </p:txBody>
        </p:sp>
      </p:grpSp>
      <p:sp>
        <p:nvSpPr>
          <p:cNvPr id="7171" name="Pravokotnik 1"/>
          <p:cNvSpPr>
            <a:spLocks noChangeArrowheads="1"/>
          </p:cNvSpPr>
          <p:nvPr/>
        </p:nvSpPr>
        <p:spPr bwMode="auto">
          <a:xfrm>
            <a:off x="4763" y="879475"/>
            <a:ext cx="9134475" cy="4919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sl-SI" sz="24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ea typeface="Calibri" pitchFamily="34" charset="0"/>
                <a:cs typeface="Arial" charset="0"/>
              </a:rPr>
              <a:t>WOMEN HAVE LOWER INCOME THAN MEN </a:t>
            </a:r>
            <a:r>
              <a:rPr lang="sl-SI" sz="2000" b="1" dirty="0">
                <a:solidFill>
                  <a:srgbClr val="000000"/>
                </a:solidFill>
                <a:latin typeface="Arial Black" pitchFamily="34" charset="0"/>
                <a:ea typeface="Calibri" pitchFamily="34" charset="0"/>
                <a:cs typeface="Arial" charset="0"/>
              </a:rPr>
              <a:t>(CONTINUE)</a:t>
            </a:r>
            <a:endParaRPr lang="sl-SI" sz="2000" dirty="0">
              <a:solidFill>
                <a:srgbClr val="000000"/>
              </a:solidFill>
              <a:latin typeface="Calibri" pitchFamily="34" charset="0"/>
              <a:ea typeface="Calibri" pitchFamily="34" charset="0"/>
              <a:cs typeface="Times New Roman" pitchFamily="18" charset="0"/>
            </a:endParaRPr>
          </a:p>
        </p:txBody>
      </p:sp>
      <p:pic>
        <p:nvPicPr>
          <p:cNvPr id="7172" name="Grafikon 7"/>
          <p:cNvPicPr>
            <a:picLocks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23528" y="1268760"/>
            <a:ext cx="8642350" cy="4967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zoom dir="in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194" name="Group 15"/>
          <p:cNvGrpSpPr>
            <a:grpSpLocks/>
          </p:cNvGrpSpPr>
          <p:nvPr/>
        </p:nvGrpSpPr>
        <p:grpSpPr bwMode="auto">
          <a:xfrm>
            <a:off x="0" y="-1"/>
            <a:ext cx="9144000" cy="6858001"/>
            <a:chOff x="0" y="0"/>
            <a:chExt cx="5760" cy="4320"/>
          </a:xfrm>
        </p:grpSpPr>
        <p:grpSp>
          <p:nvGrpSpPr>
            <p:cNvPr id="8197" name="Group 6"/>
            <p:cNvGrpSpPr>
              <a:grpSpLocks/>
            </p:cNvGrpSpPr>
            <p:nvPr/>
          </p:nvGrpSpPr>
          <p:grpSpPr bwMode="auto">
            <a:xfrm>
              <a:off x="0" y="0"/>
              <a:ext cx="5760" cy="1346"/>
              <a:chOff x="0" y="6"/>
              <a:chExt cx="11912" cy="3365"/>
            </a:xfrm>
          </p:grpSpPr>
          <p:sp>
            <p:nvSpPr>
              <p:cNvPr id="8201" name="Rectangle 7"/>
              <p:cNvSpPr>
                <a:spLocks noChangeArrowheads="1"/>
              </p:cNvSpPr>
              <p:nvPr/>
            </p:nvSpPr>
            <p:spPr bwMode="auto">
              <a:xfrm>
                <a:off x="0" y="1391"/>
                <a:ext cx="11906" cy="1980"/>
              </a:xfrm>
              <a:prstGeom prst="rect">
                <a:avLst/>
              </a:prstGeom>
              <a:gradFill rotWithShape="1">
                <a:gsLst>
                  <a:gs pos="0">
                    <a:srgbClr val="FEF7D3"/>
                  </a:gs>
                  <a:gs pos="100000">
                    <a:srgbClr val="FFFFFF">
                      <a:alpha val="0"/>
                    </a:srgbClr>
                  </a:gs>
                </a:gsLst>
                <a:lin ang="5400000" scaled="1"/>
              </a:gra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pic>
            <p:nvPicPr>
              <p:cNvPr id="8202" name="Picture 8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6" y="6"/>
                <a:ext cx="11906" cy="150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pic>
          <p:nvPicPr>
            <p:cNvPr id="8198" name="Picture 9" descr="noga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0" y="3876"/>
              <a:ext cx="5760" cy="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8199" name="Picture 10" descr="lucka-prozorno ozadje"/>
            <p:cNvPicPr preferRelativeResize="0"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295" y="119"/>
              <a:ext cx="354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059" name="Text Box 11"/>
            <p:cNvSpPr txBox="1">
              <a:spLocks noChangeArrowheads="1"/>
            </p:cNvSpPr>
            <p:nvPr/>
          </p:nvSpPr>
          <p:spPr bwMode="auto">
            <a:xfrm>
              <a:off x="793" y="117"/>
              <a:ext cx="2042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lnSpc>
                  <a:spcPct val="70000"/>
                </a:lnSpc>
                <a:spcBef>
                  <a:spcPct val="50000"/>
                </a:spcBef>
                <a:defRPr/>
              </a:pPr>
              <a:r>
                <a:rPr lang="en-GB" sz="1400" b="1" i="1">
                  <a:effectLst>
                    <a:outerShdw blurRad="38100" dist="38100" dir="2700000" algn="tl">
                      <a:srgbClr val="C0C0C0"/>
                    </a:outerShdw>
                  </a:effectLst>
                  <a:latin typeface="Calibri" pitchFamily="34" charset="0"/>
                </a:rPr>
                <a:t>ANTON TRSTENJAK INSTITUTE</a:t>
              </a:r>
            </a:p>
            <a:p>
              <a:pPr>
                <a:lnSpc>
                  <a:spcPct val="70000"/>
                </a:lnSpc>
                <a:spcBef>
                  <a:spcPct val="50000"/>
                </a:spcBef>
                <a:defRPr/>
              </a:pPr>
              <a:r>
                <a:rPr lang="en-GB" sz="1200" i="1">
                  <a:latin typeface="Calibri" pitchFamily="34" charset="0"/>
                </a:rPr>
                <a:t>of Gerontology and Intergenerational Relations</a:t>
              </a:r>
            </a:p>
          </p:txBody>
        </p:sp>
      </p:grpSp>
      <p:sp>
        <p:nvSpPr>
          <p:cNvPr id="8196" name="Pravokotnik 10"/>
          <p:cNvSpPr>
            <a:spLocks noChangeArrowheads="1"/>
          </p:cNvSpPr>
          <p:nvPr/>
        </p:nvSpPr>
        <p:spPr bwMode="auto">
          <a:xfrm>
            <a:off x="4763" y="879475"/>
            <a:ext cx="9134475" cy="4919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sl-SI" sz="24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ea typeface="Calibri" pitchFamily="34" charset="0"/>
                <a:cs typeface="Arial" charset="0"/>
              </a:rPr>
              <a:t>WOMEN HAVE LOWER INCOME THAN MEN </a:t>
            </a:r>
            <a:r>
              <a:rPr lang="sl-SI" sz="20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ea typeface="Calibri" pitchFamily="34" charset="0"/>
                <a:cs typeface="Arial" charset="0"/>
              </a:rPr>
              <a:t>(CONTINUE)</a:t>
            </a:r>
            <a:endParaRPr lang="sl-SI" sz="2000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ea typeface="Calibri" pitchFamily="34" charset="0"/>
              <a:cs typeface="Times New Roman" pitchFamily="18" charset="0"/>
            </a:endParaRPr>
          </a:p>
        </p:txBody>
      </p:sp>
      <p:graphicFrame>
        <p:nvGraphicFramePr>
          <p:cNvPr id="8195" name="Grafikon 9"/>
          <p:cNvGraphicFramePr>
            <a:graphicFrameLocks/>
          </p:cNvGraphicFramePr>
          <p:nvPr/>
        </p:nvGraphicFramePr>
        <p:xfrm>
          <a:off x="150812" y="1268413"/>
          <a:ext cx="8597651" cy="5040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48" r:id="rId6" imgW="8529043" imgH="4474852" progId="Excel.Sheet.8">
                  <p:embed/>
                </p:oleObj>
              </mc:Choice>
              <mc:Fallback>
                <p:oleObj r:id="rId6" imgW="8529043" imgH="4474852" progId="Excel.Sheet.8">
                  <p:embed/>
                  <p:pic>
                    <p:nvPicPr>
                      <p:cNvPr id="0" name="Picture 147"/>
                      <p:cNvPicPr>
                        <a:picLocks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0812" y="1268413"/>
                        <a:ext cx="8597651" cy="50403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edstavitevPraga21maj12drugformat">
  <a:themeElements>
    <a:clrScheme name="Privzeti načr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rivzeti načr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rivzeti načr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ivzeti načr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ivzeti načr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ivzeti načr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ivzeti načr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ivzeti načr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ivzeti načr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ivzeti načr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ivzeti načr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ivzeti načr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ivzeti načr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ivzeti načr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isar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PredstavitevPraga21maj12drugformat</Template>
  <TotalTime>979</TotalTime>
  <Words>639</Words>
  <Application>Microsoft Office PowerPoint</Application>
  <PresentationFormat>Diaprojekcija na zaslonu (4:3)</PresentationFormat>
  <Paragraphs>163</Paragraphs>
  <Slides>13</Slides>
  <Notes>0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Vdelani OLE strežniki</vt:lpstr>
      </vt:variant>
      <vt:variant>
        <vt:i4>2</vt:i4>
      </vt:variant>
      <vt:variant>
        <vt:lpstr>Naslovi diapozitivov</vt:lpstr>
      </vt:variant>
      <vt:variant>
        <vt:i4>13</vt:i4>
      </vt:variant>
    </vt:vector>
  </HeadingPairs>
  <TitlesOfParts>
    <vt:vector size="16" baseType="lpstr">
      <vt:lpstr>PredstavitevPraga21maj12drugformat</vt:lpstr>
      <vt:lpstr>Dokument</vt:lpstr>
      <vt:lpstr>Delovni list programa Microsoft Excel 97–2003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Diapozitiv 1</dc:title>
  <dc:creator>Uporabnik</dc:creator>
  <cp:lastModifiedBy>u</cp:lastModifiedBy>
  <cp:revision>129</cp:revision>
  <cp:lastPrinted>2012-05-23T08:59:13Z</cp:lastPrinted>
  <dcterms:created xsi:type="dcterms:W3CDTF">2012-05-21T16:29:31Z</dcterms:created>
  <dcterms:modified xsi:type="dcterms:W3CDTF">2012-05-25T09:42:06Z</dcterms:modified>
</cp:coreProperties>
</file>