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"/>
  </p:notesMasterIdLst>
  <p:sldIdLst>
    <p:sldId id="266" r:id="rId2"/>
    <p:sldId id="308" r:id="rId3"/>
    <p:sldId id="310" r:id="rId4"/>
    <p:sldId id="309" r:id="rId5"/>
    <p:sldId id="311" r:id="rId6"/>
    <p:sldId id="302" r:id="rId7"/>
    <p:sldId id="301" r:id="rId8"/>
    <p:sldId id="258" r:id="rId9"/>
    <p:sldId id="285" r:id="rId10"/>
    <p:sldId id="286" r:id="rId11"/>
    <p:sldId id="283" r:id="rId12"/>
    <p:sldId id="312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E6"/>
    <a:srgbClr val="99FFCC"/>
    <a:srgbClr val="00FF00"/>
    <a:srgbClr val="FF0000"/>
    <a:srgbClr val="FF9900"/>
    <a:srgbClr val="B2EAD8"/>
    <a:srgbClr val="ABFFEB"/>
    <a:srgbClr val="AF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1D6FA89-CEFE-44C5-A414-9E5B56917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82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B3D48-0221-483D-AE32-066DD09C2132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1778E-3F1E-4FFB-B305-05255F5F6A15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7304AA-7C9C-407B-AB5A-D5D32112C53C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B35F9D-CEE8-4478-A0A3-95124CFB2EDD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5B3DA-06A9-4EB8-89F7-D0730FF6B32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8EBCC5-3416-4716-96A4-DD4D7EFD75F0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C793CA-DC79-49EB-9416-99F5AF5D0F74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D75F7-E4E7-49D4-845A-754657C94926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DC244-A88A-4FDF-B30C-9FB4A723475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C2C17-018F-4F2B-95B0-C3979113B4F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BB5B09-C686-41D9-8D6C-0553629D655C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68" name="Rectangle 71"/>
          <p:cNvSpPr>
            <a:spLocks noChangeArrowheads="1"/>
          </p:cNvSpPr>
          <p:nvPr userDrawn="1"/>
        </p:nvSpPr>
        <p:spPr bwMode="auto">
          <a:xfrm>
            <a:off x="0" y="0"/>
            <a:ext cx="9144000" cy="895350"/>
          </a:xfrm>
          <a:prstGeom prst="rect">
            <a:avLst/>
          </a:prstGeom>
          <a:solidFill>
            <a:srgbClr val="3BB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9" name="Picture 7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2863" y="119063"/>
            <a:ext cx="1430337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41" descr="seecare_logo_sharp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" y="38100"/>
            <a:ext cx="7874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7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4" name="Title 7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72" name="Slide Number Placeholder 7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E6113-26B6-44D0-8EC3-7458F60A1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3" name="Footer Placeholder 7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824B5-AC83-4262-89BD-643AB07A5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9413" y="114300"/>
            <a:ext cx="2090737" cy="6011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"/>
            <a:ext cx="6119813" cy="6011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79E84-FB6E-4232-9844-658CA93C4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2A7C0-EA91-49D2-8A42-B530A5966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IFA2012</a:t>
            </a:r>
            <a:endParaRPr lang="en-US" dirty="0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3FD28-1F9A-418A-A867-3311EE3A2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9675"/>
            <a:ext cx="4038600" cy="4916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9675"/>
            <a:ext cx="4038600" cy="4916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38078-D73A-4E72-AD31-C989AAB21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04D-A72B-4FC8-8B57-C93EC2E90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9FA06-F6F2-48B3-8732-0E3974C04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E1AD1-09E5-4F90-B95D-C49E6E4B5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41B86-013A-402C-A4CC-E366FDDE1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C06A7-5B27-44B6-97A5-CCAEF8279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1" name="Rectangle 73"/>
          <p:cNvSpPr>
            <a:spLocks noChangeArrowheads="1"/>
          </p:cNvSpPr>
          <p:nvPr/>
        </p:nvSpPr>
        <p:spPr bwMode="auto">
          <a:xfrm>
            <a:off x="0" y="0"/>
            <a:ext cx="9144000" cy="895350"/>
          </a:xfrm>
          <a:prstGeom prst="rect">
            <a:avLst/>
          </a:prstGeom>
          <a:solidFill>
            <a:srgbClr val="3BB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292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7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229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9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9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9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9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9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0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0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0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0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0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8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230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0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0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0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8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19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2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2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2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23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9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232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2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2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2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2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3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3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32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3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3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3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3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3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3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3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4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4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40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2343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44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45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46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47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48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49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48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235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5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5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54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235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323975" y="114300"/>
            <a:ext cx="62484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235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9675"/>
            <a:ext cx="8229600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235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71875" y="62833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IFA2012</a:t>
            </a:r>
            <a:endParaRPr lang="en-US" dirty="0"/>
          </a:p>
        </p:txBody>
      </p:sp>
      <p:sp>
        <p:nvSpPr>
          <p:cNvPr id="1235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75" y="62833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aseline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1235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33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DC82147-CB1B-43C0-8C50-69D611D58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4" name="Picture 7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62863" y="119063"/>
            <a:ext cx="1430337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75" descr="seecare_logo_sharp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9700" y="38100"/>
            <a:ext cx="7874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2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://www.petermac.org/Home" TargetMode="Externa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wmf"/><Relationship Id="rId11" Type="http://schemas.openxmlformats.org/officeDocument/2006/relationships/image" Target="../media/image10.png"/><Relationship Id="rId5" Type="http://schemas.openxmlformats.org/officeDocument/2006/relationships/image" Target="../media/image5.wmf"/><Relationship Id="rId10" Type="http://schemas.openxmlformats.org/officeDocument/2006/relationships/image" Target="../media/image9.wmf"/><Relationship Id="rId4" Type="http://schemas.openxmlformats.org/officeDocument/2006/relationships/image" Target="../media/image4.wm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7070" y="2560320"/>
            <a:ext cx="8651508" cy="3643533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/>
              <a:t>Lessons Learnt From </a:t>
            </a:r>
            <a:r>
              <a:rPr lang="en-AU" sz="2800" b="1" dirty="0" smtClean="0"/>
              <a:t>Trialling</a:t>
            </a:r>
            <a:r>
              <a:rPr lang="en-US" sz="2800" b="1" dirty="0" smtClean="0"/>
              <a:t> a Prototype Patient-Led Internet-Based Cancer Care Self-Management System</a:t>
            </a:r>
          </a:p>
          <a:p>
            <a:pPr>
              <a:spcBef>
                <a:spcPts val="3600"/>
              </a:spcBef>
            </a:pPr>
            <a:r>
              <a:rPr lang="en-AU" dirty="0" smtClean="0"/>
              <a:t>Dr Gil Tidhar </a:t>
            </a:r>
            <a:endParaRPr lang="en-US" dirty="0" smtClean="0"/>
          </a:p>
          <a:p>
            <a:r>
              <a:rPr lang="en-AU" dirty="0" smtClean="0"/>
              <a:t>         Dr. Donna Milne, Lisa Sheeran, Matthew Holmes, Prof. Sanchia Aranda</a:t>
            </a:r>
            <a:endParaRPr lang="en-US" dirty="0" smtClean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16147" y="792407"/>
            <a:ext cx="7813675" cy="1884362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/>
              <a:t>A Step Ahead and </a:t>
            </a:r>
            <a:br>
              <a:rPr lang="en-US" sz="4800" b="1" dirty="0" smtClean="0"/>
            </a:br>
            <a:r>
              <a:rPr lang="en-US" sz="4800" b="1" dirty="0" smtClean="0"/>
              <a:t>A Step Behind</a:t>
            </a:r>
            <a:endParaRPr lang="en-US" sz="4800" dirty="0" smtClean="0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1E1BAD-4C2C-4EB8-986A-1152CACD19C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7324725" y="6286500"/>
            <a:ext cx="866775" cy="542925"/>
          </a:xfrm>
          <a:prstGeom prst="chevron">
            <a:avLst>
              <a:gd name="adj" fmla="val 399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/>
              <a:t>  Next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IFA2012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Copyright 2012, SeeCare</a:t>
            </a:r>
          </a:p>
        </p:txBody>
      </p:sp>
      <p:pic>
        <p:nvPicPr>
          <p:cNvPr id="12296" name="Picture 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2863" y="119063"/>
            <a:ext cx="1430337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8" descr="seecare_logo_shar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700" y="38100"/>
            <a:ext cx="7874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seecare_logo_shar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2083" y="4326403"/>
            <a:ext cx="497813" cy="4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386" y="4956006"/>
            <a:ext cx="948910" cy="40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EC017-26BE-4B79-B641-CC092500DB4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2" name="Date Placeholder 3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34" name="AutoShape 96"/>
          <p:cNvSpPr>
            <a:spLocks noChangeArrowheads="1"/>
          </p:cNvSpPr>
          <p:nvPr/>
        </p:nvSpPr>
        <p:spPr bwMode="auto">
          <a:xfrm>
            <a:off x="7324725" y="6286500"/>
            <a:ext cx="866775" cy="542925"/>
          </a:xfrm>
          <a:prstGeom prst="chevron">
            <a:avLst>
              <a:gd name="adj" fmla="val 399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/>
              <a:t>  Next</a:t>
            </a:r>
            <a:endParaRPr lang="en-US"/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 smtClean="0"/>
              <a:t>Overall Lessons Learnt</a:t>
            </a:r>
            <a:endParaRPr lang="en-US" sz="4400" dirty="0"/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492125" y="1209675"/>
            <a:ext cx="8145463" cy="4916488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Patient-led cancer care self-management systems are:</a:t>
            </a:r>
          </a:p>
          <a:p>
            <a:pPr marL="514350" indent="-514350" eaLnBrk="0" hangingPunct="0">
              <a:spcBef>
                <a:spcPts val="1200"/>
              </a:spcBef>
              <a:spcAft>
                <a:spcPts val="60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</a:t>
            </a:r>
            <a:r>
              <a:rPr lang="en-US" sz="32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Step ahead </a:t>
            </a: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of current medical and hospital practice</a:t>
            </a:r>
          </a:p>
          <a:p>
            <a:pPr marL="514350" indent="-514350" eaLnBrk="0" hangingPunct="0">
              <a:spcBef>
                <a:spcPts val="1200"/>
              </a:spcBef>
              <a:spcAft>
                <a:spcPts val="60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 </a:t>
            </a:r>
            <a:r>
              <a:rPr lang="en-US" sz="32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Step behind </a:t>
            </a: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consumer demand and requirements for uptake</a:t>
            </a:r>
          </a:p>
          <a:p>
            <a:pPr marL="514350" indent="-514350" eaLnBrk="0" hangingPunct="0">
              <a:spcBef>
                <a:spcPts val="1200"/>
              </a:spcBef>
              <a:spcAft>
                <a:spcPts val="60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en-US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76522-B172-42C3-972C-EB356190B71D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09094" y="5321471"/>
            <a:ext cx="3151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gil@seecare.net</a:t>
            </a:r>
            <a:endParaRPr lang="en-US" dirty="0"/>
          </a:p>
        </p:txBody>
      </p:sp>
      <p:pic>
        <p:nvPicPr>
          <p:cNvPr id="12" name="Picture 75" descr="seecare_logo_shar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9636" y="1625883"/>
            <a:ext cx="2419643" cy="242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398785" y="4207780"/>
            <a:ext cx="4297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www.seecare.net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IFA2012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Copyright 2012, SeeCare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2E1AD1-09E5-4F90-B95D-C49E6E4B59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4-Tidhar SeeCare_Explained_final12030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CanCare: The Project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8388"/>
            <a:ext cx="8391525" cy="5318125"/>
          </a:xfrm>
        </p:spPr>
        <p:txBody>
          <a:bodyPr wrap="none">
            <a:normAutofit fontScale="92500" lnSpcReduction="20000"/>
          </a:bodyPr>
          <a:lstStyle/>
          <a:p>
            <a:pPr>
              <a:defRPr/>
            </a:pPr>
            <a:r>
              <a:rPr lang="en-US" b="1" dirty="0" smtClean="0"/>
              <a:t>Background</a:t>
            </a:r>
          </a:p>
          <a:p>
            <a:pPr lvl="1">
              <a:defRPr/>
            </a:pPr>
            <a:r>
              <a:rPr lang="en-US" dirty="0" smtClean="0"/>
              <a:t>60% of Australians surviving at least 5 years after </a:t>
            </a:r>
          </a:p>
          <a:p>
            <a:pPr lvl="1">
              <a:buNone/>
              <a:defRPr/>
            </a:pPr>
            <a:r>
              <a:rPr lang="en-US" dirty="0" smtClean="0"/>
              <a:t>	cancer diagnosis</a:t>
            </a:r>
          </a:p>
          <a:p>
            <a:pPr lvl="1">
              <a:defRPr/>
            </a:pPr>
            <a:r>
              <a:rPr lang="en-US" dirty="0" smtClean="0"/>
              <a:t>Cancer is now a chronic illness</a:t>
            </a:r>
          </a:p>
          <a:p>
            <a:pPr lvl="1">
              <a:defRPr/>
            </a:pPr>
            <a:r>
              <a:rPr lang="en-US" dirty="0" smtClean="0"/>
              <a:t>Variety of care settings and health providers</a:t>
            </a:r>
          </a:p>
          <a:p>
            <a:pPr>
              <a:lnSpc>
                <a:spcPct val="170000"/>
              </a:lnSpc>
              <a:defRPr/>
            </a:pPr>
            <a:r>
              <a:rPr lang="en-US" b="1" dirty="0" smtClean="0"/>
              <a:t>Aim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Trial a patient-led, internet based cancer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care coordination and self management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system to enhance the relationship and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communication between patients, family and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friends, and health professionals</a:t>
            </a:r>
            <a:endParaRPr lang="en-US" sz="20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Copyright 2012, SeeCare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F47E9-E61A-4D88-9779-10F5FD64AAF8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7324725" y="6286500"/>
            <a:ext cx="866775" cy="542925"/>
          </a:xfrm>
          <a:prstGeom prst="chevron">
            <a:avLst>
              <a:gd name="adj" fmla="val 399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/>
              <a:t>  Next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E7302-47E7-4A24-A28E-781BA4AE82E1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42975" y="114300"/>
            <a:ext cx="6629400" cy="703263"/>
          </a:xfrm>
        </p:spPr>
        <p:txBody>
          <a:bodyPr/>
          <a:lstStyle/>
          <a:p>
            <a:pPr>
              <a:defRPr/>
            </a:pPr>
            <a:r>
              <a:rPr lang="en-AU" sz="3200" dirty="0"/>
              <a:t>Care Approach: Care Everywhere</a:t>
            </a:r>
            <a:endParaRPr lang="en-US" sz="3200" dirty="0"/>
          </a:p>
        </p:txBody>
      </p:sp>
      <p:grpSp>
        <p:nvGrpSpPr>
          <p:cNvPr id="14340" name="Group 6"/>
          <p:cNvGrpSpPr>
            <a:grpSpLocks/>
          </p:cNvGrpSpPr>
          <p:nvPr/>
        </p:nvGrpSpPr>
        <p:grpSpPr bwMode="auto">
          <a:xfrm>
            <a:off x="298450" y="3571875"/>
            <a:ext cx="2868613" cy="2039938"/>
            <a:chOff x="188" y="2250"/>
            <a:chExt cx="1807" cy="1285"/>
          </a:xfrm>
        </p:grpSpPr>
        <p:pic>
          <p:nvPicPr>
            <p:cNvPr id="14365" name="Picture 7" descr="MCj043961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8" y="2250"/>
              <a:ext cx="1807" cy="1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66" name="Text Box 8"/>
            <p:cNvSpPr txBox="1">
              <a:spLocks noChangeArrowheads="1"/>
            </p:cNvSpPr>
            <p:nvPr/>
          </p:nvSpPr>
          <p:spPr bwMode="auto">
            <a:xfrm>
              <a:off x="696" y="3125"/>
              <a:ext cx="9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AU"/>
                <a:t>Professional</a:t>
              </a:r>
              <a:br>
                <a:rPr lang="en-AU"/>
              </a:br>
              <a:r>
                <a:rPr lang="en-AU"/>
                <a:t>Carers</a:t>
              </a:r>
              <a:endParaRPr lang="en-US"/>
            </a:p>
          </p:txBody>
        </p:sp>
      </p:grpSp>
      <p:grpSp>
        <p:nvGrpSpPr>
          <p:cNvPr id="14341" name="Group 9"/>
          <p:cNvGrpSpPr>
            <a:grpSpLocks/>
          </p:cNvGrpSpPr>
          <p:nvPr/>
        </p:nvGrpSpPr>
        <p:grpSpPr bwMode="auto">
          <a:xfrm>
            <a:off x="5105400" y="3644900"/>
            <a:ext cx="2868613" cy="2039938"/>
            <a:chOff x="3216" y="2296"/>
            <a:chExt cx="1807" cy="1285"/>
          </a:xfrm>
        </p:grpSpPr>
        <p:pic>
          <p:nvPicPr>
            <p:cNvPr id="14363" name="Picture 10" descr="MCj043961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16" y="2296"/>
              <a:ext cx="1807" cy="1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64" name="Text Box 11"/>
            <p:cNvSpPr txBox="1">
              <a:spLocks noChangeArrowheads="1"/>
            </p:cNvSpPr>
            <p:nvPr/>
          </p:nvSpPr>
          <p:spPr bwMode="auto">
            <a:xfrm>
              <a:off x="3568" y="3171"/>
              <a:ext cx="122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AU"/>
                <a:t>Non-Professional</a:t>
              </a:r>
              <a:br>
                <a:rPr lang="en-AU"/>
              </a:br>
              <a:r>
                <a:rPr lang="en-AU"/>
                <a:t>Carers</a:t>
              </a:r>
            </a:p>
          </p:txBody>
        </p:sp>
      </p:grpSp>
      <p:grpSp>
        <p:nvGrpSpPr>
          <p:cNvPr id="14342" name="Group 12"/>
          <p:cNvGrpSpPr>
            <a:grpSpLocks/>
          </p:cNvGrpSpPr>
          <p:nvPr/>
        </p:nvGrpSpPr>
        <p:grpSpPr bwMode="auto">
          <a:xfrm>
            <a:off x="2740025" y="4784725"/>
            <a:ext cx="2868613" cy="2039938"/>
            <a:chOff x="1726" y="3014"/>
            <a:chExt cx="1807" cy="1285"/>
          </a:xfrm>
        </p:grpSpPr>
        <p:pic>
          <p:nvPicPr>
            <p:cNvPr id="14361" name="Picture 13" descr="MCj043961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26" y="3014"/>
              <a:ext cx="1807" cy="1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62" name="Text Box 14"/>
            <p:cNvSpPr txBox="1">
              <a:spLocks noChangeArrowheads="1"/>
            </p:cNvSpPr>
            <p:nvPr/>
          </p:nvSpPr>
          <p:spPr bwMode="auto">
            <a:xfrm>
              <a:off x="1936" y="3916"/>
              <a:ext cx="13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AU"/>
                <a:t>Family and Friends</a:t>
              </a:r>
            </a:p>
          </p:txBody>
        </p:sp>
      </p:grpSp>
      <p:pic>
        <p:nvPicPr>
          <p:cNvPr id="14343" name="Picture 15" descr="MCj0303723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2738" y="3898900"/>
            <a:ext cx="46831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6" descr="MCj0303731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3150" y="3863975"/>
            <a:ext cx="4810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819150" y="1169988"/>
            <a:ext cx="1090613" cy="1136650"/>
            <a:chOff x="162" y="1097"/>
            <a:chExt cx="1161" cy="1070"/>
          </a:xfrm>
        </p:grpSpPr>
        <p:pic>
          <p:nvPicPr>
            <p:cNvPr id="14359" name="Picture 24" descr="MCj0391080000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2" y="1097"/>
              <a:ext cx="1151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23" descr="Peter Mac - Peter MacCallum Cancer Centre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5" y="1131"/>
              <a:ext cx="688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66" name="Picture 26" descr="MCj04417380000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81500" y="990600"/>
            <a:ext cx="1104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7" name="Picture 27" descr="MCPE06219_0000[1]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9888" y="1187450"/>
            <a:ext cx="1484312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2587625" y="1152525"/>
            <a:ext cx="3048000" cy="1698625"/>
            <a:chOff x="1630" y="726"/>
            <a:chExt cx="1920" cy="1070"/>
          </a:xfrm>
        </p:grpSpPr>
        <p:grpSp>
          <p:nvGrpSpPr>
            <p:cNvPr id="14352" name="Group 3"/>
            <p:cNvGrpSpPr>
              <a:grpSpLocks/>
            </p:cNvGrpSpPr>
            <p:nvPr/>
          </p:nvGrpSpPr>
          <p:grpSpPr bwMode="auto">
            <a:xfrm>
              <a:off x="2148" y="726"/>
              <a:ext cx="708" cy="708"/>
              <a:chOff x="2436" y="1542"/>
              <a:chExt cx="708" cy="708"/>
            </a:xfrm>
          </p:grpSpPr>
          <p:pic>
            <p:nvPicPr>
              <p:cNvPr id="14357" name="Picture 4" descr="MCj04414720000[1]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436" y="1542"/>
                <a:ext cx="708" cy="7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8" name="Picture 5" descr="MCj04326910000[1]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742" y="1776"/>
                <a:ext cx="246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353" name="Text Box 17"/>
            <p:cNvSpPr txBox="1">
              <a:spLocks noChangeArrowheads="1"/>
            </p:cNvSpPr>
            <p:nvPr/>
          </p:nvSpPr>
          <p:spPr bwMode="auto">
            <a:xfrm>
              <a:off x="2042" y="1623"/>
              <a:ext cx="43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sz="1200" b="1"/>
                <a:t>Need 1</a:t>
              </a:r>
              <a:endParaRPr lang="en-US" sz="1200" b="1"/>
            </a:p>
          </p:txBody>
        </p:sp>
        <p:sp>
          <p:nvSpPr>
            <p:cNvPr id="14354" name="Text Box 18"/>
            <p:cNvSpPr txBox="1">
              <a:spLocks noChangeArrowheads="1"/>
            </p:cNvSpPr>
            <p:nvPr/>
          </p:nvSpPr>
          <p:spPr bwMode="auto">
            <a:xfrm>
              <a:off x="2802" y="1597"/>
              <a:ext cx="43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sz="1200" b="1"/>
                <a:t>Need 2</a:t>
              </a:r>
              <a:endParaRPr lang="en-US" sz="1200" b="1"/>
            </a:p>
          </p:txBody>
        </p:sp>
        <p:sp>
          <p:nvSpPr>
            <p:cNvPr id="14355" name="Text Box 19"/>
            <p:cNvSpPr txBox="1">
              <a:spLocks noChangeArrowheads="1"/>
            </p:cNvSpPr>
            <p:nvPr/>
          </p:nvSpPr>
          <p:spPr bwMode="auto">
            <a:xfrm>
              <a:off x="1630" y="1271"/>
              <a:ext cx="4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sz="1200" b="1"/>
                <a:t>Goal 1</a:t>
              </a:r>
              <a:endParaRPr lang="en-US" sz="1200" b="1"/>
            </a:p>
          </p:txBody>
        </p:sp>
        <p:sp>
          <p:nvSpPr>
            <p:cNvPr id="14356" name="Text Box 20"/>
            <p:cNvSpPr txBox="1">
              <a:spLocks noChangeArrowheads="1"/>
            </p:cNvSpPr>
            <p:nvPr/>
          </p:nvSpPr>
          <p:spPr bwMode="auto">
            <a:xfrm>
              <a:off x="3140" y="1287"/>
              <a:ext cx="4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sz="1200" b="1"/>
                <a:t>Goal 2</a:t>
              </a:r>
              <a:endParaRPr lang="en-US" sz="1200" b="1"/>
            </a:p>
          </p:txBody>
        </p:sp>
      </p:grp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7324725" y="6286500"/>
            <a:ext cx="866775" cy="542925"/>
          </a:xfrm>
          <a:prstGeom prst="chevron">
            <a:avLst>
              <a:gd name="adj" fmla="val 399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 dirty="0"/>
              <a:t>  Next</a:t>
            </a:r>
            <a:endParaRPr lang="en-US" dirty="0"/>
          </a:p>
        </p:txBody>
      </p:sp>
      <p:sp>
        <p:nvSpPr>
          <p:cNvPr id="31" name="Date Placeholder 3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Copyright 2012, SeeCare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0.06771 0.00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6771 0.00139 L -0.26666 0.002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6666 0.00278 C -0.24027 0.07454 -0.21389 0.14653 -0.13541 0.17592 C -0.05712 0.20509 0.12657 0.20694 0.20313 0.17847 C 0.27969 0.15 0.30348 0.03102 0.32396 0.00509 " pathEditMode="relative" rAng="0" ptsTypes="aaaA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1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2396 0.00509 L 0.05521 0.0009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Partnership and Support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D426-9B34-4EBA-A00D-3B961D4AE8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5366" name="Picture 1" descr="ontraclogo_new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75" y="4386263"/>
            <a:ext cx="362902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 descr="67933_Vic_Gov_Logo_-_high_resolu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1463" y="3768725"/>
            <a:ext cx="25876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3038" y="1625600"/>
            <a:ext cx="25622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seecare_logo_shar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9038" y="1655763"/>
            <a:ext cx="1412875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28"/>
          <p:cNvSpPr>
            <a:spLocks noChangeArrowheads="1"/>
          </p:cNvSpPr>
          <p:nvPr/>
        </p:nvSpPr>
        <p:spPr bwMode="auto">
          <a:xfrm>
            <a:off x="7324725" y="6286500"/>
            <a:ext cx="866775" cy="542925"/>
          </a:xfrm>
          <a:prstGeom prst="chevron">
            <a:avLst>
              <a:gd name="adj" fmla="val 399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 dirty="0"/>
              <a:t>  Next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Initial Interviews: Consumers and Health Professionals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1250"/>
            <a:ext cx="9144000" cy="5345113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Consumers: 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2400" dirty="0" smtClean="0"/>
              <a:t>Significant demand for a patient-led internet-based cancer care self-management system.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dirty="0" smtClean="0"/>
              <a:t>Capacity and desire to participate in the management of their care and in the care of someone they support.</a:t>
            </a:r>
          </a:p>
          <a:p>
            <a:pPr>
              <a:defRPr/>
            </a:pPr>
            <a:r>
              <a:rPr lang="en-US" sz="2800" dirty="0" smtClean="0"/>
              <a:t>Health Professionals: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sz="2400" dirty="0" smtClean="0"/>
              <a:t>Recognize the potential benefits of patient-led care – to the patient and to the health system.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dirty="0" smtClean="0"/>
              <a:t>Significant challenges with existing medical and hospital practices and existing care provider ICT.</a:t>
            </a:r>
          </a:p>
          <a:p>
            <a:pPr lvl="1">
              <a:defRPr/>
            </a:pPr>
            <a:r>
              <a:rPr lang="en-US" sz="2400" dirty="0" smtClean="0"/>
              <a:t>General concerns regarding changes to the care model.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IFA2012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Copyright 2012, SeeCare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50EA6-C937-45EA-8801-017B4952CE6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AutoShape 28"/>
          <p:cNvSpPr>
            <a:spLocks noChangeArrowheads="1"/>
          </p:cNvSpPr>
          <p:nvPr/>
        </p:nvSpPr>
        <p:spPr bwMode="auto">
          <a:xfrm>
            <a:off x="7324725" y="6286500"/>
            <a:ext cx="866775" cy="542925"/>
          </a:xfrm>
          <a:prstGeom prst="chevron">
            <a:avLst>
              <a:gd name="adj" fmla="val 399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 dirty="0"/>
              <a:t>  Next</a:t>
            </a:r>
            <a:endParaRPr lang="en-US" dirty="0"/>
          </a:p>
        </p:txBody>
      </p:sp>
      <p:pic>
        <p:nvPicPr>
          <p:cNvPr id="8" name="Picture 4" descr="MCj044147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264" y="927442"/>
            <a:ext cx="11239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MCj0303723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1703" y="3378395"/>
            <a:ext cx="639957" cy="6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114300"/>
            <a:ext cx="6638925" cy="7032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Lessons Learnt: Considerations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71538" y="1420813"/>
            <a:ext cx="7583487" cy="46878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dirty="0" smtClean="0"/>
              <a:t>Organizational and Contextual</a:t>
            </a:r>
          </a:p>
          <a:p>
            <a:pPr>
              <a:lnSpc>
                <a:spcPct val="150000"/>
              </a:lnSpc>
              <a:defRPr/>
            </a:pPr>
            <a:r>
              <a:rPr lang="en-US" sz="4000" dirty="0" smtClean="0"/>
              <a:t>Project Governance</a:t>
            </a:r>
          </a:p>
          <a:p>
            <a:pPr>
              <a:lnSpc>
                <a:spcPct val="150000"/>
              </a:lnSpc>
              <a:defRPr/>
            </a:pPr>
            <a:r>
              <a:rPr lang="en-US" sz="4000" dirty="0" smtClean="0"/>
              <a:t>Project Implementation</a:t>
            </a:r>
            <a:endParaRPr lang="en-US" sz="36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EEEDA2-5E8D-4ECB-80D9-4459E5B41E7F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7510463" y="6315075"/>
            <a:ext cx="866775" cy="542925"/>
          </a:xfrm>
          <a:prstGeom prst="chevron">
            <a:avLst>
              <a:gd name="adj" fmla="val 399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/>
              <a:t>  Next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IFA2012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Copyright 2012, SeeCare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DE044-49E1-4FDE-9678-06529E2DE35C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114300"/>
            <a:ext cx="6669087" cy="703263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Organizational and Contextual Considerations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125" y="1209675"/>
            <a:ext cx="8145463" cy="49164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Develop, communicate, and share the trialed </a:t>
            </a:r>
            <a:r>
              <a:rPr lang="en-US" b="1" dirty="0" smtClean="0"/>
              <a:t>care model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Inclusion of health provider’s key decision makers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Ensure IT integration and support from health provider’s IT department</a:t>
            </a: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7324725" y="6286500"/>
            <a:ext cx="866775" cy="542925"/>
          </a:xfrm>
          <a:prstGeom prst="chevron">
            <a:avLst>
              <a:gd name="adj" fmla="val 399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/>
              <a:t>  Next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/>
      <p:bldP spid="184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84250" y="-14288"/>
            <a:ext cx="6669088" cy="8175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Project Governance Considerations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9A1AA-8240-4CF9-9FCD-0FD4494EA5A7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7" name="Date Placeholder 3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IFA2012</a:t>
            </a:r>
          </a:p>
        </p:txBody>
      </p:sp>
      <p:sp>
        <p:nvSpPr>
          <p:cNvPr id="28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Copyright 2012, SeeCare</a:t>
            </a:r>
          </a:p>
        </p:txBody>
      </p:sp>
      <p:sp>
        <p:nvSpPr>
          <p:cNvPr id="29" name="AutoShape 52"/>
          <p:cNvSpPr>
            <a:spLocks noChangeArrowheads="1"/>
          </p:cNvSpPr>
          <p:nvPr/>
        </p:nvSpPr>
        <p:spPr bwMode="auto">
          <a:xfrm>
            <a:off x="7324725" y="6286500"/>
            <a:ext cx="866775" cy="542925"/>
          </a:xfrm>
          <a:prstGeom prst="chevron">
            <a:avLst>
              <a:gd name="adj" fmla="val 399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/>
              <a:t>  Next</a:t>
            </a:r>
            <a:endParaRPr lang="en-US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492125" y="1209675"/>
            <a:ext cx="8145463" cy="4916488"/>
          </a:xfrm>
          <a:prstGeom prst="rect">
            <a:avLst/>
          </a:prstGeom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+mj-lt"/>
              <a:buAutoNum type="arabicPeriod" startAt="4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Partnerships bring benefits but require compromise</a:t>
            </a:r>
          </a:p>
          <a:p>
            <a:pPr marL="514350" indent="-51435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+mj-lt"/>
              <a:buAutoNum type="arabicPeriod" startAt="4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Inclusive project management</a:t>
            </a:r>
          </a:p>
          <a:p>
            <a:pPr marL="514350" indent="-51435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+mj-lt"/>
              <a:buAutoNum type="arabicPeriod" startAt="4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Use clinical experts that understand IT systems and IT research</a:t>
            </a:r>
          </a:p>
          <a:p>
            <a:pPr marL="514350" indent="-51435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+mj-lt"/>
              <a:buAutoNum type="arabicPeriod" startAt="4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Manage gap between health provider IT and consumer IT environments</a:t>
            </a:r>
          </a:p>
          <a:p>
            <a:pPr marL="514350" indent="-51435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+mj-lt"/>
              <a:buAutoNum type="arabicPeriod" startAt="4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Reuse of existing IT systems reduces cost and risk but requires compromise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0"/>
            <a:ext cx="6669087" cy="8413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Project Implementation Considerations</a:t>
            </a:r>
            <a:endParaRPr lang="en-US" sz="2300" dirty="0" smtClean="0">
              <a:solidFill>
                <a:schemeClr val="tx1"/>
              </a:solidFill>
            </a:endParaRP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1E864-8FE0-4808-84F8-D166D556CCFA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IFA2012</a:t>
            </a: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Copyright 2012, SeeCare</a:t>
            </a:r>
          </a:p>
        </p:txBody>
      </p:sp>
      <p:sp>
        <p:nvSpPr>
          <p:cNvPr id="28" name="AutoShape 52"/>
          <p:cNvSpPr>
            <a:spLocks noChangeArrowheads="1"/>
          </p:cNvSpPr>
          <p:nvPr/>
        </p:nvSpPr>
        <p:spPr bwMode="auto">
          <a:xfrm>
            <a:off x="7324725" y="6286500"/>
            <a:ext cx="866775" cy="542925"/>
          </a:xfrm>
          <a:prstGeom prst="chevron">
            <a:avLst>
              <a:gd name="adj" fmla="val 399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AU"/>
              <a:t>  Next</a:t>
            </a:r>
            <a:endParaRPr lang="en-US"/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492125" y="1209675"/>
            <a:ext cx="8145463" cy="4916488"/>
          </a:xfrm>
          <a:prstGeom prst="rect">
            <a:avLst/>
          </a:prstGeom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+mj-lt"/>
              <a:buAutoNum type="arabicPeriod" startAt="9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Recruiting Users to the trial is critical to the success of the project</a:t>
            </a:r>
          </a:p>
          <a:p>
            <a:pPr marL="514350" indent="-51435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+mj-lt"/>
              <a:buAutoNum type="arabicPeriod" startAt="9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Expectations of reliability of trialed IT should be managed</a:t>
            </a:r>
          </a:p>
          <a:p>
            <a:pPr marL="514350" indent="-51435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+mj-lt"/>
              <a:buAutoNum type="arabicPeriod" startAt="9"/>
              <a:defRPr/>
            </a:pPr>
            <a:r>
              <a:rPr lang="en-US" sz="32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New functionality should focus and be suitable for the patient and their carers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uiExpand="1" build="p"/>
    </p:bldLst>
  </p:timing>
</p:sld>
</file>

<file path=ppt/theme/theme1.xml><?xml version="1.0" encoding="utf-8"?>
<a:theme xmlns:a="http://schemas.openxmlformats.org/drawingml/2006/main" name="SeeCare_IFA2012_Tidhar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SeeCare_IFA2012_Tidhar</Template>
  <TotalTime>67</TotalTime>
  <Words>423</Words>
  <Application>Microsoft Office PowerPoint</Application>
  <PresentationFormat>On-screen Show (4:3)</PresentationFormat>
  <Paragraphs>114</Paragraphs>
  <Slides>12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SeeCare_IFA2012_Tidhar</vt:lpstr>
      <vt:lpstr>A Step Ahead and  A Step Behind</vt:lpstr>
      <vt:lpstr>CanCare: The Project</vt:lpstr>
      <vt:lpstr>Care Approach: Care Everywhere</vt:lpstr>
      <vt:lpstr>Partnership and Support</vt:lpstr>
      <vt:lpstr>Initial Interviews: Consumers and Health Professionals</vt:lpstr>
      <vt:lpstr>Lessons Learnt: Considerations</vt:lpstr>
      <vt:lpstr>Organizational and Contextual Considerations</vt:lpstr>
      <vt:lpstr>Project Governance Considerations</vt:lpstr>
      <vt:lpstr>Project Implementation Considerations</vt:lpstr>
      <vt:lpstr>Overall Lessons Learnt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Step Ahead and  A Step Behind</dc:title>
  <dc:creator>gil</dc:creator>
  <cp:lastModifiedBy>PIT10</cp:lastModifiedBy>
  <cp:revision>32</cp:revision>
  <dcterms:created xsi:type="dcterms:W3CDTF">2012-05-08T06:12:52Z</dcterms:created>
  <dcterms:modified xsi:type="dcterms:W3CDTF">2012-05-29T10:47:11Z</dcterms:modified>
</cp:coreProperties>
</file>