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2" r:id="rId1"/>
  </p:sldMasterIdLst>
  <p:notesMasterIdLst>
    <p:notesMasterId r:id="rId21"/>
  </p:notesMasterIdLst>
  <p:sldIdLst>
    <p:sldId id="256" r:id="rId2"/>
    <p:sldId id="257" r:id="rId3"/>
    <p:sldId id="304" r:id="rId4"/>
    <p:sldId id="310" r:id="rId5"/>
    <p:sldId id="260" r:id="rId6"/>
    <p:sldId id="263" r:id="rId7"/>
    <p:sldId id="265" r:id="rId8"/>
    <p:sldId id="303" r:id="rId9"/>
    <p:sldId id="311" r:id="rId10"/>
    <p:sldId id="312" r:id="rId11"/>
    <p:sldId id="290" r:id="rId12"/>
    <p:sldId id="313" r:id="rId13"/>
    <p:sldId id="294" r:id="rId14"/>
    <p:sldId id="314" r:id="rId15"/>
    <p:sldId id="287" r:id="rId16"/>
    <p:sldId id="302" r:id="rId17"/>
    <p:sldId id="315" r:id="rId18"/>
    <p:sldId id="285" r:id="rId19"/>
    <p:sldId id="25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780" autoAdjust="0"/>
  </p:normalViewPr>
  <p:slideViewPr>
    <p:cSldViewPr snapToGrid="0" snapToObjects="1">
      <p:cViewPr varScale="1">
        <p:scale>
          <a:sx n="92" d="100"/>
          <a:sy n="92" d="100"/>
        </p:scale>
        <p:origin x="-186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86506-F6A4-0048-91D5-53D9E736C7DE}" type="datetimeFigureOut">
              <a:rPr lang="en-US" smtClean="0"/>
              <a:t>12-05-29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F14296-23BA-044C-9FE8-5F3D8FE64AAC}" type="slidenum">
              <a:rPr lang="en-US" smtClean="0"/>
              <a:t>‹#›</a:t>
            </a:fld>
            <a:endParaRPr lang="en-US"/>
          </a:p>
        </p:txBody>
      </p:sp>
    </p:spTree>
    <p:extLst>
      <p:ext uri="{BB962C8B-B14F-4D97-AF65-F5344CB8AC3E}">
        <p14:creationId xmlns:p14="http://schemas.microsoft.com/office/powerpoint/2010/main" val="565483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F14296-23BA-044C-9FE8-5F3D8FE64AAC}" type="slidenum">
              <a:rPr lang="en-US" smtClean="0"/>
              <a:t>2</a:t>
            </a:fld>
            <a:endParaRPr lang="en-US"/>
          </a:p>
        </p:txBody>
      </p:sp>
    </p:spTree>
    <p:extLst>
      <p:ext uri="{BB962C8B-B14F-4D97-AF65-F5344CB8AC3E}">
        <p14:creationId xmlns:p14="http://schemas.microsoft.com/office/powerpoint/2010/main" val="314626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CDB3CC-F982-40F9-8DD6-BCC9AFBF44BD}" type="datetime1">
              <a:rPr lang="en-US" smtClean="0"/>
              <a:pPr/>
              <a:t>12-05-29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CA"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99E6401-5ABC-A84D-8087-FD9F888A2C4D}" type="datetimeFigureOut">
              <a:rPr lang="en-US" smtClean="0"/>
              <a:t>12-05-29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CE545-2BC0-7C4C-A285-7EF06EC8E62D}"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99E6401-5ABC-A84D-8087-FD9F888A2C4D}" type="datetimeFigureOut">
              <a:rPr lang="en-US" smtClean="0"/>
              <a:t>12-05-29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CA"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99E6401-5ABC-A84D-8087-FD9F888A2C4D}" type="datetimeFigureOut">
              <a:rPr lang="en-US" smtClean="0"/>
              <a:t>12-05-29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099E6401-5ABC-A84D-8087-FD9F888A2C4D}" type="datetimeFigureOut">
              <a:rPr lang="en-US" smtClean="0"/>
              <a:t>12-05-29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CE545-2BC0-7C4C-A285-7EF06EC8E62D}"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CA"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CA"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99E6401-5ABC-A84D-8087-FD9F888A2C4D}" type="datetimeFigureOut">
              <a:rPr lang="en-US" smtClean="0"/>
              <a:t>12-05-29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CE545-2BC0-7C4C-A285-7EF06EC8E62D}"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99E6401-5ABC-A84D-8087-FD9F888A2C4D}" type="datetimeFigureOut">
              <a:rPr lang="en-US" smtClean="0"/>
              <a:t>12-05-29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n-CA"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99E6401-5ABC-A84D-8087-FD9F888A2C4D}" type="datetimeFigureOut">
              <a:rPr lang="en-US" smtClean="0"/>
              <a:t>12-05-29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CE545-2BC0-7C4C-A285-7EF06EC8E62D}"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99E6401-5ABC-A84D-8087-FD9F888A2C4D}" type="datetimeFigureOut">
              <a:rPr lang="en-US" smtClean="0"/>
              <a:t>12-05-29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099E6401-5ABC-A84D-8087-FD9F888A2C4D}" type="datetimeFigureOut">
              <a:rPr lang="en-US" smtClean="0"/>
              <a:t>12-05-29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CA"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CA" smtClean="0"/>
              <a:t>Click to edit Master title style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CA"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CA" smtClean="0"/>
              <a:t>Click to edit Master text styles</a:t>
            </a:r>
          </a:p>
        </p:txBody>
      </p:sp>
      <p:sp>
        <p:nvSpPr>
          <p:cNvPr id="4" name="Date Placeholder 3"/>
          <p:cNvSpPr>
            <a:spLocks noGrp="1"/>
          </p:cNvSpPr>
          <p:nvPr>
            <p:ph type="dt" sz="half" idx="10"/>
          </p:nvPr>
        </p:nvSpPr>
        <p:spPr/>
        <p:txBody>
          <a:bodyPr/>
          <a:lstStyle/>
          <a:p>
            <a:fld id="{64DDAE5B-B07C-441A-8026-C23A427A74DC}" type="datetime1">
              <a:rPr lang="en-US" smtClean="0"/>
              <a:pPr/>
              <a:t>12-05-29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CA" smtClean="0"/>
              <a:t>Drag picture to placeholder or click icon to add</a:t>
            </a:r>
            <a:endParaRPr/>
          </a:p>
        </p:txBody>
      </p:sp>
      <p:sp>
        <p:nvSpPr>
          <p:cNvPr id="4" name="Date Placeholder 3"/>
          <p:cNvSpPr>
            <a:spLocks noGrp="1"/>
          </p:cNvSpPr>
          <p:nvPr>
            <p:ph type="dt" sz="half" idx="10"/>
          </p:nvPr>
        </p:nvSpPr>
        <p:spPr/>
        <p:txBody>
          <a:bodyPr/>
          <a:lstStyle/>
          <a:p>
            <a:fld id="{099E6401-5ABC-A84D-8087-FD9F888A2C4D}" type="datetimeFigureOut">
              <a:rPr lang="en-US" smtClean="0"/>
              <a:t>12-05-29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CE545-2BC0-7C4C-A285-7EF06EC8E62D}"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CA"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099E6401-5ABC-A84D-8087-FD9F888A2C4D}" type="datetimeFigureOut">
              <a:rPr lang="en-US" smtClean="0"/>
              <a:t>12-05-29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099E6401-5ABC-A84D-8087-FD9F888A2C4D}" type="datetimeFigureOut">
              <a:rPr lang="en-US" smtClean="0"/>
              <a:t>12-05-29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099E6401-5ABC-A84D-8087-FD9F888A2C4D}" type="datetimeFigureOut">
              <a:rPr lang="en-US" smtClean="0"/>
              <a:t>12-05-29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5CE545-2BC0-7C4C-A285-7EF06EC8E62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E6401-5ABC-A84D-8087-FD9F888A2C4D}" type="datetimeFigureOut">
              <a:rPr lang="en-US" smtClean="0"/>
              <a:t>12-05-29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5CE545-2BC0-7C4C-A285-7EF06EC8E62D}"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099E6401-5ABC-A84D-8087-FD9F888A2C4D}" type="datetimeFigureOut">
              <a:rPr lang="en-US" smtClean="0"/>
              <a:t>12-05-29</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75CE545-2BC0-7C4C-A285-7EF06EC8E62D}"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CA"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 id="2147484384" r:id="rId12"/>
    <p:sldLayoutId id="2147484385" r:id="rId13"/>
    <p:sldLayoutId id="2147484386" r:id="rId14"/>
    <p:sldLayoutId id="2147484387" r:id="rId15"/>
    <p:sldLayoutId id="2147484388"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ediate.com/adamediatio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 TargetMode="External"/><Relationship Id="rId3" Type="http://schemas.openxmlformats.org/officeDocument/2006/relationships/hyperlink" Target="http://acrelder.org/wp-content/uploads/2011/04/ElderCareMediationObjectives2.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Elder </a:t>
            </a:r>
            <a:r>
              <a:rPr lang="en-US" dirty="0" smtClean="0"/>
              <a:t>Mediation </a:t>
            </a:r>
            <a:endParaRPr lang="en-US" dirty="0"/>
          </a:p>
        </p:txBody>
      </p:sp>
      <p:sp>
        <p:nvSpPr>
          <p:cNvPr id="3" name="Subtitle 2"/>
          <p:cNvSpPr>
            <a:spLocks noGrp="1"/>
          </p:cNvSpPr>
          <p:nvPr>
            <p:ph type="subTitle" idx="1"/>
          </p:nvPr>
        </p:nvSpPr>
        <p:spPr>
          <a:xfrm>
            <a:off x="421341" y="3361944"/>
            <a:ext cx="7754112" cy="484632"/>
          </a:xfrm>
        </p:spPr>
        <p:txBody>
          <a:bodyPr/>
          <a:lstStyle/>
          <a:p>
            <a:r>
              <a:rPr lang="en-US" dirty="0" err="1" smtClean="0"/>
              <a:t>Ckk</a:t>
            </a:r>
            <a:endParaRPr lang="en-US" dirty="0"/>
          </a:p>
        </p:txBody>
      </p:sp>
      <p:sp>
        <p:nvSpPr>
          <p:cNvPr id="6" name="Text Box 8"/>
          <p:cNvSpPr txBox="1">
            <a:spLocks noChangeArrowheads="1"/>
          </p:cNvSpPr>
          <p:nvPr/>
        </p:nvSpPr>
        <p:spPr bwMode="auto">
          <a:xfrm>
            <a:off x="1198249" y="2531933"/>
            <a:ext cx="6380623"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entury Gothic" charset="0"/>
                <a:ea typeface="ＭＳ Ｐゴシック" charset="0"/>
                <a:cs typeface="ＭＳ Ｐゴシック" charset="0"/>
              </a:defRPr>
            </a:lvl1pPr>
            <a:lvl2pPr>
              <a:defRPr>
                <a:solidFill>
                  <a:schemeClr val="tx1"/>
                </a:solidFill>
                <a:latin typeface="Century Gothic" charset="0"/>
                <a:ea typeface="ＭＳ Ｐゴシック" charset="0"/>
              </a:defRPr>
            </a:lvl2pPr>
            <a:lvl3pPr>
              <a:defRPr>
                <a:solidFill>
                  <a:schemeClr val="tx1"/>
                </a:solidFill>
                <a:latin typeface="Century Gothic" charset="0"/>
                <a:ea typeface="ＭＳ Ｐゴシック" charset="0"/>
              </a:defRPr>
            </a:lvl3pPr>
            <a:lvl4pPr>
              <a:defRPr>
                <a:solidFill>
                  <a:schemeClr val="tx1"/>
                </a:solidFill>
                <a:latin typeface="Century Gothic" charset="0"/>
                <a:ea typeface="ＭＳ Ｐゴシック" charset="0"/>
              </a:defRPr>
            </a:lvl4pPr>
            <a:lvl5pPr>
              <a:defRPr>
                <a:solidFill>
                  <a:schemeClr val="tx1"/>
                </a:solidFill>
                <a:latin typeface="Century Gothic" charset="0"/>
                <a:ea typeface="ＭＳ Ｐゴシック" charset="0"/>
              </a:defRPr>
            </a:lvl5pPr>
            <a:lvl6pPr fontAlgn="base">
              <a:spcBef>
                <a:spcPct val="0"/>
              </a:spcBef>
              <a:spcAft>
                <a:spcPct val="0"/>
              </a:spcAft>
              <a:defRPr>
                <a:solidFill>
                  <a:schemeClr val="tx1"/>
                </a:solidFill>
                <a:latin typeface="Century Gothic" charset="0"/>
                <a:ea typeface="ＭＳ Ｐゴシック" charset="0"/>
              </a:defRPr>
            </a:lvl6pPr>
            <a:lvl7pPr fontAlgn="base">
              <a:spcBef>
                <a:spcPct val="0"/>
              </a:spcBef>
              <a:spcAft>
                <a:spcPct val="0"/>
              </a:spcAft>
              <a:defRPr>
                <a:solidFill>
                  <a:schemeClr val="tx1"/>
                </a:solidFill>
                <a:latin typeface="Century Gothic" charset="0"/>
                <a:ea typeface="ＭＳ Ｐゴシック" charset="0"/>
              </a:defRPr>
            </a:lvl7pPr>
            <a:lvl8pPr fontAlgn="base">
              <a:spcBef>
                <a:spcPct val="0"/>
              </a:spcBef>
              <a:spcAft>
                <a:spcPct val="0"/>
              </a:spcAft>
              <a:defRPr>
                <a:solidFill>
                  <a:schemeClr val="tx1"/>
                </a:solidFill>
                <a:latin typeface="Century Gothic" charset="0"/>
                <a:ea typeface="ＭＳ Ｐゴシック" charset="0"/>
              </a:defRPr>
            </a:lvl8pPr>
            <a:lvl9pPr fontAlgn="base">
              <a:spcBef>
                <a:spcPct val="0"/>
              </a:spcBef>
              <a:spcAft>
                <a:spcPct val="0"/>
              </a:spcAft>
              <a:defRPr>
                <a:solidFill>
                  <a:schemeClr val="tx1"/>
                </a:solidFill>
                <a:latin typeface="Century Gothic" charset="0"/>
                <a:ea typeface="ＭＳ Ｐゴシック" charset="0"/>
              </a:defRPr>
            </a:lvl9pPr>
          </a:lstStyle>
          <a:p>
            <a:pPr algn="ctr" defTabSz="914400">
              <a:spcBef>
                <a:spcPct val="50000"/>
              </a:spcBef>
            </a:pPr>
            <a:r>
              <a:rPr lang="en-US" sz="3200" dirty="0">
                <a:latin typeface="+mn-lt"/>
              </a:rPr>
              <a:t>Elder Guardianship Mediation: Best Practices and Standards for Protecting Vulnerable Older </a:t>
            </a:r>
            <a:r>
              <a:rPr lang="en-US" sz="3200" dirty="0" smtClean="0">
                <a:latin typeface="+mn-lt"/>
              </a:rPr>
              <a:t>Adults </a:t>
            </a:r>
            <a:endParaRPr lang="en-US" sz="3200" dirty="0" smtClean="0">
              <a:latin typeface="+mn-lt"/>
              <a:cs typeface="Arial"/>
            </a:endParaRPr>
          </a:p>
          <a:p>
            <a:pPr algn="ctr" defTabSz="914400">
              <a:spcBef>
                <a:spcPct val="50000"/>
              </a:spcBef>
            </a:pPr>
            <a:endParaRPr lang="en-US" sz="2400" dirty="0" smtClean="0">
              <a:latin typeface="+mn-lt"/>
              <a:cs typeface="Arial"/>
            </a:endParaRPr>
          </a:p>
          <a:p>
            <a:pPr algn="ctr" defTabSz="914400">
              <a:spcBef>
                <a:spcPct val="50000"/>
              </a:spcBef>
            </a:pPr>
            <a:endParaRPr lang="en-US" sz="2400" dirty="0">
              <a:latin typeface="+mn-lt"/>
              <a:cs typeface="Arial"/>
            </a:endParaRPr>
          </a:p>
          <a:p>
            <a:pPr algn="ctr" defTabSz="914400">
              <a:spcBef>
                <a:spcPct val="50000"/>
              </a:spcBef>
            </a:pPr>
            <a:r>
              <a:rPr lang="en-US" sz="2400" dirty="0" smtClean="0">
                <a:latin typeface="+mn-lt"/>
                <a:cs typeface="Arial"/>
              </a:rPr>
              <a:t>Presentation </a:t>
            </a:r>
            <a:r>
              <a:rPr lang="en-US" sz="2400" dirty="0" smtClean="0">
                <a:latin typeface="+mn-lt"/>
                <a:cs typeface="Arial"/>
              </a:rPr>
              <a:t>© </a:t>
            </a:r>
            <a:r>
              <a:rPr lang="en-US" sz="2400" dirty="0">
                <a:latin typeface="+mn-lt"/>
                <a:cs typeface="Arial"/>
              </a:rPr>
              <a:t>by Joan Braun 2012</a:t>
            </a:r>
          </a:p>
          <a:p>
            <a:pPr algn="ctr" defTabSz="914400">
              <a:spcBef>
                <a:spcPct val="50000"/>
              </a:spcBef>
            </a:pPr>
            <a:endParaRPr lang="en-US" sz="3600" dirty="0">
              <a:latin typeface="Arial" charset="0"/>
            </a:endParaRPr>
          </a:p>
        </p:txBody>
      </p:sp>
    </p:spTree>
    <p:extLst>
      <p:ext uri="{BB962C8B-B14F-4D97-AF65-F5344CB8AC3E}">
        <p14:creationId xmlns:p14="http://schemas.microsoft.com/office/powerpoint/2010/main" val="2307893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Concerns Continued</a:t>
            </a:r>
            <a:endParaRPr lang="en-US" dirty="0"/>
          </a:p>
        </p:txBody>
      </p:sp>
      <p:sp>
        <p:nvSpPr>
          <p:cNvPr id="3" name="Content Placeholder 2"/>
          <p:cNvSpPr>
            <a:spLocks noGrp="1"/>
          </p:cNvSpPr>
          <p:nvPr>
            <p:ph idx="1"/>
          </p:nvPr>
        </p:nvSpPr>
        <p:spPr>
          <a:xfrm>
            <a:off x="800683" y="2133600"/>
            <a:ext cx="8057568" cy="3992563"/>
          </a:xfrm>
        </p:spPr>
        <p:txBody>
          <a:bodyPr>
            <a:normAutofit fontScale="92500" lnSpcReduction="10000"/>
          </a:bodyPr>
          <a:lstStyle/>
          <a:p>
            <a:pPr marL="0" indent="0">
              <a:buNone/>
            </a:pPr>
            <a:r>
              <a:rPr lang="en-US" dirty="0"/>
              <a:t>There is literature suggesting mediation can be used on a preventative basis or in conjunction with support services where abuse is screened out.  </a:t>
            </a:r>
          </a:p>
          <a:p>
            <a:pPr marL="0" indent="0">
              <a:buNone/>
            </a:pPr>
            <a:r>
              <a:rPr lang="en-US" dirty="0"/>
              <a:t>See, for example: </a:t>
            </a:r>
          </a:p>
          <a:p>
            <a:pPr marL="0" indent="0">
              <a:buNone/>
            </a:pPr>
            <a:r>
              <a:rPr lang="en-US" dirty="0"/>
              <a:t>Yvonne Craig “Elder Mediation: Can it Contribute to the Prevention of Elder Abuse and the Protection of the Rights of Elders and Their </a:t>
            </a:r>
            <a:r>
              <a:rPr lang="en-US" dirty="0" err="1"/>
              <a:t>Carers</a:t>
            </a:r>
            <a:r>
              <a:rPr lang="en-US" dirty="0"/>
              <a:t>” (1994) 6 Journal of Abuse and Neglect 83.</a:t>
            </a:r>
          </a:p>
          <a:p>
            <a:pPr marL="0" indent="0">
              <a:buNone/>
            </a:pPr>
            <a:r>
              <a:rPr lang="en-US" dirty="0"/>
              <a:t>Gemma Smyth, “Mediation in Cases of Elder Abuse and Mistreatment: The Case of University of Windsor Mediation Services” (2011) 30 Windsor Review of Legal and Social Issues </a:t>
            </a:r>
            <a:r>
              <a:rPr lang="en-US" dirty="0" smtClean="0"/>
              <a:t>121. </a:t>
            </a:r>
            <a:endParaRPr lang="en-US" dirty="0"/>
          </a:p>
          <a:p>
            <a:endParaRPr lang="en-US" dirty="0"/>
          </a:p>
        </p:txBody>
      </p:sp>
    </p:spTree>
    <p:extLst>
      <p:ext uri="{BB962C8B-B14F-4D97-AF65-F5344CB8AC3E}">
        <p14:creationId xmlns:p14="http://schemas.microsoft.com/office/powerpoint/2010/main" val="344356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Jurisdiction Specific Training</a:t>
            </a:r>
            <a:endParaRPr lang="en-US" dirty="0"/>
          </a:p>
        </p:txBody>
      </p:sp>
      <p:sp>
        <p:nvSpPr>
          <p:cNvPr id="3" name="Content Placeholder 2"/>
          <p:cNvSpPr>
            <a:spLocks noGrp="1"/>
          </p:cNvSpPr>
          <p:nvPr>
            <p:ph idx="1"/>
          </p:nvPr>
        </p:nvSpPr>
        <p:spPr>
          <a:xfrm>
            <a:off x="1213909" y="2133600"/>
            <a:ext cx="7644341" cy="3992563"/>
          </a:xfrm>
        </p:spPr>
        <p:txBody>
          <a:bodyPr>
            <a:normAutofit fontScale="92500"/>
          </a:bodyPr>
          <a:lstStyle/>
          <a:p>
            <a:pPr marL="0" indent="0">
              <a:buNone/>
            </a:pPr>
            <a:r>
              <a:rPr lang="en-US" dirty="0" smtClean="0">
                <a:cs typeface="Arial"/>
              </a:rPr>
              <a:t>Laws vary from jurisdiction to jurisdictions.  This can impact the requirements and legal duties of mediators. Take, for example confidentiality.</a:t>
            </a:r>
          </a:p>
          <a:p>
            <a:pPr marL="0" indent="0">
              <a:buNone/>
            </a:pPr>
            <a:r>
              <a:rPr lang="en-US" dirty="0" smtClean="0">
                <a:cs typeface="Arial"/>
              </a:rPr>
              <a:t>BC specific issues related to guardianship laws.</a:t>
            </a:r>
          </a:p>
          <a:p>
            <a:pPr marL="0" indent="0">
              <a:buNone/>
            </a:pPr>
            <a:r>
              <a:rPr lang="en-US" dirty="0" smtClean="0">
                <a:cs typeface="Arial"/>
              </a:rPr>
              <a:t>Some literature suggests that professionals are unclear on how to implement these laws. See, </a:t>
            </a:r>
          </a:p>
          <a:p>
            <a:pPr marL="0" indent="0">
              <a:buNone/>
            </a:pPr>
            <a:r>
              <a:rPr lang="en-US" dirty="0"/>
              <a:t>Louise Holland, </a:t>
            </a:r>
            <a:r>
              <a:rPr lang="en-US" i="1" dirty="0" err="1"/>
              <a:t>Abandonnment</a:t>
            </a:r>
            <a:r>
              <a:rPr lang="en-US" i="1" dirty="0"/>
              <a:t> or </a:t>
            </a:r>
            <a:r>
              <a:rPr lang="en-US" i="1" dirty="0" err="1"/>
              <a:t>Automomy</a:t>
            </a:r>
            <a:r>
              <a:rPr lang="en-US" i="1" dirty="0"/>
              <a:t>:  How Do Social Workers Know the Difference?</a:t>
            </a:r>
            <a:r>
              <a:rPr lang="en-US" dirty="0"/>
              <a:t> (Masters of Social Work Thesis, University of British Columbia Faculty of Social Work, 2011).</a:t>
            </a:r>
          </a:p>
          <a:p>
            <a:pPr marL="0" indent="0">
              <a:buNone/>
            </a:pPr>
            <a:endParaRPr lang="en-US" dirty="0">
              <a:cs typeface="Arial"/>
            </a:endParaRPr>
          </a:p>
        </p:txBody>
      </p:sp>
    </p:spTree>
    <p:extLst>
      <p:ext uri="{BB962C8B-B14F-4D97-AF65-F5344CB8AC3E}">
        <p14:creationId xmlns:p14="http://schemas.microsoft.com/office/powerpoint/2010/main" val="2292474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Examples of Training Issues</a:t>
            </a:r>
            <a:endParaRPr lang="en-US" dirty="0"/>
          </a:p>
        </p:txBody>
      </p:sp>
      <p:sp>
        <p:nvSpPr>
          <p:cNvPr id="3" name="Content Placeholder 2"/>
          <p:cNvSpPr>
            <a:spLocks noGrp="1"/>
          </p:cNvSpPr>
          <p:nvPr>
            <p:ph idx="1"/>
          </p:nvPr>
        </p:nvSpPr>
        <p:spPr>
          <a:xfrm>
            <a:off x="1298333" y="2133600"/>
            <a:ext cx="7076747" cy="3992563"/>
          </a:xfrm>
        </p:spPr>
        <p:txBody>
          <a:bodyPr>
            <a:normAutofit lnSpcReduction="10000"/>
          </a:bodyPr>
          <a:lstStyle/>
          <a:p>
            <a:pPr marL="0" indent="0">
              <a:buNone/>
            </a:pPr>
            <a:r>
              <a:rPr lang="en-US" dirty="0" smtClean="0"/>
              <a:t>Consultations with experts and mediation community in BC suggests that training needs to be practical and practice based, offering guidelines and practice direction on what to do in a specific situations.</a:t>
            </a:r>
          </a:p>
          <a:p>
            <a:pPr marL="0" indent="0">
              <a:buNone/>
            </a:pPr>
            <a:r>
              <a:rPr lang="en-US" dirty="0" smtClean="0"/>
              <a:t>Example:  Capacity to mediation.  See, for example,</a:t>
            </a:r>
          </a:p>
          <a:p>
            <a:pPr marL="0" indent="0">
              <a:buNone/>
            </a:pPr>
            <a:r>
              <a:rPr lang="en-US" dirty="0"/>
              <a:t>Erica Wood</a:t>
            </a:r>
            <a:r>
              <a:rPr lang="en-US" b="1" dirty="0"/>
              <a:t> </a:t>
            </a:r>
            <a:r>
              <a:rPr lang="en-US" dirty="0"/>
              <a:t>“Addressing Capacity: What Is the Role of the Mediator” (2003) &lt;</a:t>
            </a:r>
            <a:r>
              <a:rPr lang="en-US" u="sng" dirty="0">
                <a:hlinkClick r:id="rId2"/>
              </a:rPr>
              <a:t>http://</a:t>
            </a:r>
            <a:r>
              <a:rPr lang="en-US" u="sng" dirty="0" smtClean="0">
                <a:hlinkClick r:id="rId2"/>
              </a:rPr>
              <a:t>www.mediate.com/adamediation</a:t>
            </a:r>
            <a:r>
              <a:rPr lang="en-US" dirty="0"/>
              <a:t>&gt;. Erica Wood is the Assistant Director at the ABA Commission on Law and Aging.</a:t>
            </a:r>
          </a:p>
          <a:p>
            <a:pPr marL="0" indent="0">
              <a:buNone/>
            </a:pPr>
            <a:endParaRPr lang="en-US" dirty="0"/>
          </a:p>
        </p:txBody>
      </p:sp>
    </p:spTree>
    <p:extLst>
      <p:ext uri="{BB962C8B-B14F-4D97-AF65-F5344CB8AC3E}">
        <p14:creationId xmlns:p14="http://schemas.microsoft.com/office/powerpoint/2010/main" val="1755765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3434" y="2036960"/>
            <a:ext cx="7076747" cy="3992563"/>
          </a:xfrm>
        </p:spPr>
        <p:txBody>
          <a:bodyPr>
            <a:normAutofit fontScale="77500" lnSpcReduction="20000"/>
          </a:bodyPr>
          <a:lstStyle/>
          <a:p>
            <a:pPr marL="0" indent="0">
              <a:buNone/>
            </a:pPr>
            <a:r>
              <a:rPr lang="en-US" dirty="0" smtClean="0"/>
              <a:t> </a:t>
            </a:r>
            <a:r>
              <a:rPr lang="en-US" dirty="0"/>
              <a:t>C</a:t>
            </a:r>
            <a:r>
              <a:rPr lang="en-US" dirty="0" smtClean="0"/>
              <a:t>ase </a:t>
            </a:r>
            <a:r>
              <a:rPr lang="en-US" dirty="0"/>
              <a:t>law analysis and a legislative analysis on several legal topics and statutes of importance to elder </a:t>
            </a:r>
            <a:r>
              <a:rPr lang="en-US" dirty="0" smtClean="0"/>
              <a:t>mediators (with a focus on jurisdiction specific issues).  </a:t>
            </a:r>
          </a:p>
          <a:p>
            <a:pPr marL="0" indent="0">
              <a:buNone/>
            </a:pPr>
            <a:r>
              <a:rPr lang="en-US" dirty="0" smtClean="0"/>
              <a:t>A </a:t>
            </a:r>
            <a:r>
              <a:rPr lang="en-US" dirty="0"/>
              <a:t>literature review is being conducted on the topics identified in the </a:t>
            </a:r>
            <a:r>
              <a:rPr lang="en-US" i="1" dirty="0"/>
              <a:t>EGM Report</a:t>
            </a:r>
            <a:r>
              <a:rPr lang="en-US" dirty="0"/>
              <a:t> and the </a:t>
            </a:r>
            <a:r>
              <a:rPr lang="en-US" i="1" dirty="0"/>
              <a:t>ACR Training Guidelines</a:t>
            </a:r>
            <a:r>
              <a:rPr lang="en-US" dirty="0"/>
              <a:t> as being the issues that elder mediators need training on.  This review is nearing completion.</a:t>
            </a:r>
          </a:p>
          <a:p>
            <a:pPr marL="0" indent="0">
              <a:buNone/>
            </a:pPr>
            <a:r>
              <a:rPr lang="en-US" dirty="0" smtClean="0"/>
              <a:t>A review of existing elder mediation training standards </a:t>
            </a:r>
            <a:r>
              <a:rPr lang="en-US" dirty="0"/>
              <a:t>from other jurisdictions.  The comparator jurisdictions I have chosen are: Canada, the United States, England, Ireland, and Scotland</a:t>
            </a:r>
            <a:r>
              <a:rPr lang="en-US" dirty="0" smtClean="0"/>
              <a:t>. including: </a:t>
            </a:r>
          </a:p>
          <a:p>
            <a:pPr marL="457200" indent="-457200">
              <a:lnSpc>
                <a:spcPct val="120000"/>
              </a:lnSpc>
              <a:spcBef>
                <a:spcPts val="0"/>
              </a:spcBef>
              <a:buAutoNum type="arabicParenR"/>
            </a:pPr>
            <a:r>
              <a:rPr lang="en-US" dirty="0" smtClean="0"/>
              <a:t>existing </a:t>
            </a:r>
            <a:r>
              <a:rPr lang="en-US" dirty="0"/>
              <a:t>elder mediator training guidelines</a:t>
            </a:r>
            <a:r>
              <a:rPr lang="en-US" dirty="0" smtClean="0"/>
              <a:t>,</a:t>
            </a:r>
          </a:p>
          <a:p>
            <a:pPr marL="457200" indent="-457200">
              <a:lnSpc>
                <a:spcPct val="120000"/>
              </a:lnSpc>
              <a:spcBef>
                <a:spcPts val="0"/>
              </a:spcBef>
              <a:buAutoNum type="arabicParenR"/>
            </a:pPr>
            <a:r>
              <a:rPr lang="en-US" dirty="0" smtClean="0"/>
              <a:t>existing </a:t>
            </a:r>
            <a:r>
              <a:rPr lang="en-US" dirty="0"/>
              <a:t>elder mediator codes of conduct, and </a:t>
            </a:r>
            <a:endParaRPr lang="en-US" dirty="0" smtClean="0"/>
          </a:p>
          <a:p>
            <a:pPr marL="457200" indent="-457200">
              <a:lnSpc>
                <a:spcPct val="120000"/>
              </a:lnSpc>
              <a:spcBef>
                <a:spcPts val="0"/>
              </a:spcBef>
              <a:buAutoNum type="arabicParenR"/>
            </a:pPr>
            <a:r>
              <a:rPr lang="en-US" dirty="0" smtClean="0"/>
              <a:t>training </a:t>
            </a:r>
            <a:r>
              <a:rPr lang="en-US" dirty="0"/>
              <a:t>materials for elder mediators from other jurisdictions.  </a:t>
            </a:r>
            <a:endParaRPr lang="en-US" dirty="0" smtClean="0"/>
          </a:p>
          <a:p>
            <a:pPr>
              <a:lnSpc>
                <a:spcPct val="120000"/>
              </a:lnSpc>
              <a:spcBef>
                <a:spcPts val="0"/>
              </a:spcBef>
            </a:pPr>
            <a:endParaRPr lang="en-US" dirty="0"/>
          </a:p>
        </p:txBody>
      </p:sp>
      <p:sp>
        <p:nvSpPr>
          <p:cNvPr id="4" name="Title 3"/>
          <p:cNvSpPr>
            <a:spLocks noGrp="1"/>
          </p:cNvSpPr>
          <p:nvPr>
            <p:ph type="title"/>
          </p:nvPr>
        </p:nvSpPr>
        <p:spPr/>
        <p:txBody>
          <a:bodyPr/>
          <a:lstStyle/>
          <a:p>
            <a:pPr algn="ctr"/>
            <a:r>
              <a:rPr lang="en-US" dirty="0" smtClean="0"/>
              <a:t>Methodology of the Study</a:t>
            </a:r>
            <a:endParaRPr lang="en-US" dirty="0"/>
          </a:p>
        </p:txBody>
      </p:sp>
    </p:spTree>
    <p:extLst>
      <p:ext uri="{BB962C8B-B14F-4D97-AF65-F5344CB8AC3E}">
        <p14:creationId xmlns:p14="http://schemas.microsoft.com/office/powerpoint/2010/main" val="2907482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of the Study Continued</a:t>
            </a:r>
            <a:endParaRPr lang="en-US" dirty="0"/>
          </a:p>
        </p:txBody>
      </p:sp>
      <p:sp>
        <p:nvSpPr>
          <p:cNvPr id="3" name="Content Placeholder 2"/>
          <p:cNvSpPr>
            <a:spLocks noGrp="1"/>
          </p:cNvSpPr>
          <p:nvPr>
            <p:ph idx="1"/>
          </p:nvPr>
        </p:nvSpPr>
        <p:spPr>
          <a:xfrm>
            <a:off x="1270723" y="2271657"/>
            <a:ext cx="7076747" cy="3992563"/>
          </a:xfrm>
        </p:spPr>
        <p:txBody>
          <a:bodyPr>
            <a:normAutofit fontScale="85000" lnSpcReduction="20000"/>
          </a:bodyPr>
          <a:lstStyle/>
          <a:p>
            <a:pPr marL="0" indent="0">
              <a:buNone/>
            </a:pPr>
            <a:r>
              <a:rPr lang="en-US" dirty="0"/>
              <a:t>My goal in examining the training guidelines and codes of conduct is to identify the training information that leading mediation organizations in other countries agree should be included in elder mediator training. </a:t>
            </a:r>
            <a:endParaRPr lang="en-US" dirty="0" smtClean="0"/>
          </a:p>
          <a:p>
            <a:pPr marL="0" indent="0">
              <a:buNone/>
            </a:pPr>
            <a:r>
              <a:rPr lang="en-US" dirty="0" smtClean="0"/>
              <a:t>At </a:t>
            </a:r>
            <a:r>
              <a:rPr lang="en-US" dirty="0"/>
              <a:t>the next stage I will be examining examples of training curricula from other jurisdictions.  The question I will be asking as I carry out this particular aspect of my analysis is, ‘which parts of these training materials are suitable for use in BC based on relevance and legal accuracy?’ </a:t>
            </a:r>
          </a:p>
          <a:p>
            <a:pPr marL="0" indent="0">
              <a:buNone/>
            </a:pPr>
            <a:r>
              <a:rPr lang="en-US" dirty="0" smtClean="0"/>
              <a:t>Once </a:t>
            </a:r>
            <a:r>
              <a:rPr lang="en-US" dirty="0"/>
              <a:t>my research is complete I will create training materials that will meet the identified training needs of elder mediators in BC.  I will draw upon the sample curricula from other jurisdictions where suitable and I will create new material where justified.  </a:t>
            </a:r>
          </a:p>
          <a:p>
            <a:endParaRPr lang="en-US" dirty="0"/>
          </a:p>
        </p:txBody>
      </p:sp>
    </p:spTree>
    <p:extLst>
      <p:ext uri="{BB962C8B-B14F-4D97-AF65-F5344CB8AC3E}">
        <p14:creationId xmlns:p14="http://schemas.microsoft.com/office/powerpoint/2010/main" val="2148682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Results so Far</a:t>
            </a:r>
            <a:r>
              <a:rPr lang="en-US" dirty="0" smtClean="0"/>
              <a:t> </a:t>
            </a:r>
            <a:endParaRPr lang="en-US" dirty="0"/>
          </a:p>
        </p:txBody>
      </p:sp>
      <p:sp>
        <p:nvSpPr>
          <p:cNvPr id="3" name="Content Placeholder 2"/>
          <p:cNvSpPr>
            <a:spLocks noGrp="1"/>
          </p:cNvSpPr>
          <p:nvPr>
            <p:ph idx="1"/>
          </p:nvPr>
        </p:nvSpPr>
        <p:spPr>
          <a:xfrm>
            <a:off x="1146535" y="2133600"/>
            <a:ext cx="7076747" cy="3992563"/>
          </a:xfrm>
        </p:spPr>
        <p:txBody>
          <a:bodyPr>
            <a:normAutofit fontScale="70000" lnSpcReduction="20000"/>
          </a:bodyPr>
          <a:lstStyle/>
          <a:p>
            <a:pPr marL="0" indent="0">
              <a:buNone/>
            </a:pPr>
            <a:r>
              <a:rPr lang="en-US" dirty="0" smtClean="0">
                <a:latin typeface="Arial"/>
                <a:cs typeface="Arial"/>
              </a:rPr>
              <a:t>POSSIBLE CHALLENGES FOR THE MEDIATOR</a:t>
            </a:r>
          </a:p>
          <a:p>
            <a:pPr>
              <a:lnSpc>
                <a:spcPct val="120000"/>
              </a:lnSpc>
              <a:spcBef>
                <a:spcPts val="200"/>
              </a:spcBef>
            </a:pPr>
            <a:r>
              <a:rPr lang="en-US" dirty="0" smtClean="0">
                <a:latin typeface="Arial"/>
                <a:cs typeface="Arial"/>
              </a:rPr>
              <a:t>Multi-parties (common that extended family and support people and care network attend mediation)</a:t>
            </a:r>
          </a:p>
          <a:p>
            <a:pPr>
              <a:lnSpc>
                <a:spcPct val="120000"/>
              </a:lnSpc>
              <a:spcBef>
                <a:spcPts val="200"/>
              </a:spcBef>
            </a:pPr>
            <a:r>
              <a:rPr lang="en-US" dirty="0" smtClean="0">
                <a:latin typeface="Arial"/>
                <a:cs typeface="Arial"/>
              </a:rPr>
              <a:t>Interdisciplinary nature of the mediation </a:t>
            </a:r>
          </a:p>
          <a:p>
            <a:pPr>
              <a:lnSpc>
                <a:spcPct val="120000"/>
              </a:lnSpc>
              <a:spcBef>
                <a:spcPts val="200"/>
              </a:spcBef>
            </a:pPr>
            <a:r>
              <a:rPr lang="en-US" dirty="0" smtClean="0">
                <a:latin typeface="Arial"/>
                <a:cs typeface="Arial"/>
              </a:rPr>
              <a:t>Cognitive challenges</a:t>
            </a:r>
          </a:p>
          <a:p>
            <a:pPr>
              <a:lnSpc>
                <a:spcPct val="120000"/>
              </a:lnSpc>
              <a:spcBef>
                <a:spcPts val="200"/>
              </a:spcBef>
            </a:pPr>
            <a:r>
              <a:rPr lang="en-US" dirty="0" smtClean="0">
                <a:latin typeface="Arial"/>
                <a:cs typeface="Arial"/>
              </a:rPr>
              <a:t>Drugs and medication </a:t>
            </a:r>
          </a:p>
          <a:p>
            <a:pPr>
              <a:lnSpc>
                <a:spcPct val="120000"/>
              </a:lnSpc>
              <a:spcBef>
                <a:spcPts val="200"/>
              </a:spcBef>
            </a:pPr>
            <a:r>
              <a:rPr lang="en-US" dirty="0" smtClean="0">
                <a:latin typeface="Arial"/>
                <a:cs typeface="Arial"/>
              </a:rPr>
              <a:t>Power imbalances</a:t>
            </a:r>
          </a:p>
          <a:p>
            <a:pPr>
              <a:lnSpc>
                <a:spcPct val="120000"/>
              </a:lnSpc>
              <a:spcBef>
                <a:spcPts val="200"/>
              </a:spcBef>
            </a:pPr>
            <a:r>
              <a:rPr lang="en-US" dirty="0" smtClean="0">
                <a:latin typeface="Arial"/>
                <a:cs typeface="Arial"/>
              </a:rPr>
              <a:t>Abuse and safety issues</a:t>
            </a:r>
          </a:p>
          <a:p>
            <a:pPr>
              <a:lnSpc>
                <a:spcPct val="120000"/>
              </a:lnSpc>
              <a:spcBef>
                <a:spcPts val="200"/>
              </a:spcBef>
            </a:pPr>
            <a:r>
              <a:rPr lang="en-US" dirty="0" smtClean="0">
                <a:latin typeface="Arial"/>
                <a:cs typeface="Arial"/>
              </a:rPr>
              <a:t>Challenging dynamics between family members</a:t>
            </a:r>
          </a:p>
          <a:p>
            <a:pPr>
              <a:lnSpc>
                <a:spcPct val="120000"/>
              </a:lnSpc>
              <a:spcBef>
                <a:spcPts val="200"/>
              </a:spcBef>
            </a:pPr>
            <a:r>
              <a:rPr lang="en-US" dirty="0" smtClean="0">
                <a:latin typeface="Arial"/>
                <a:cs typeface="Arial"/>
              </a:rPr>
              <a:t>“Hidden agendas</a:t>
            </a:r>
            <a:r>
              <a:rPr lang="en-US" dirty="0" smtClean="0">
                <a:latin typeface="Arial"/>
                <a:cs typeface="Arial"/>
              </a:rPr>
              <a:t>”</a:t>
            </a:r>
          </a:p>
          <a:p>
            <a:pPr marL="0" indent="0">
              <a:lnSpc>
                <a:spcPct val="120000"/>
              </a:lnSpc>
              <a:spcBef>
                <a:spcPts val="200"/>
              </a:spcBef>
              <a:buNone/>
            </a:pPr>
            <a:r>
              <a:rPr lang="en-US" dirty="0" smtClean="0">
                <a:latin typeface="Arial"/>
                <a:cs typeface="Arial"/>
              </a:rPr>
              <a:t>Even though training materials do not exist for elder mediators in BC and there is little literature specifically on this point, much of the literature from the mediation field (not specific to elder mediation) applies.</a:t>
            </a:r>
            <a:endParaRPr lang="en-US" dirty="0">
              <a:latin typeface="Arial"/>
              <a:cs typeface="Arial"/>
            </a:endParaRPr>
          </a:p>
        </p:txBody>
      </p:sp>
    </p:spTree>
    <p:extLst>
      <p:ext uri="{BB962C8B-B14F-4D97-AF65-F5344CB8AC3E}">
        <p14:creationId xmlns:p14="http://schemas.microsoft.com/office/powerpoint/2010/main" val="120336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8227" y="2133600"/>
            <a:ext cx="7076747" cy="3992563"/>
          </a:xfrm>
        </p:spPr>
        <p:txBody>
          <a:bodyPr>
            <a:normAutofit/>
          </a:bodyPr>
          <a:lstStyle/>
          <a:p>
            <a:pPr marL="0" indent="0">
              <a:buNone/>
            </a:pPr>
            <a:r>
              <a:rPr lang="en-US" dirty="0" smtClean="0"/>
              <a:t>Example - Pre</a:t>
            </a:r>
            <a:r>
              <a:rPr lang="en-US" dirty="0" smtClean="0"/>
              <a:t>-Mediation Meetings</a:t>
            </a:r>
          </a:p>
          <a:p>
            <a:r>
              <a:rPr lang="en-US" dirty="0" smtClean="0"/>
              <a:t>Are recommended in the </a:t>
            </a:r>
            <a:r>
              <a:rPr lang="en-US" dirty="0" smtClean="0"/>
              <a:t>literature on elder mediation</a:t>
            </a:r>
            <a:endParaRPr lang="en-US" dirty="0" smtClean="0"/>
          </a:p>
          <a:p>
            <a:r>
              <a:rPr lang="en-US" dirty="0" smtClean="0"/>
              <a:t>There are close parallel to pre-mediation meetings in BC’s Child Protection Mediation </a:t>
            </a:r>
            <a:r>
              <a:rPr lang="en-US" dirty="0" smtClean="0"/>
              <a:t>Program</a:t>
            </a:r>
            <a:endParaRPr lang="en-US" dirty="0" smtClean="0"/>
          </a:p>
          <a:p>
            <a:r>
              <a:rPr lang="en-US" dirty="0" smtClean="0"/>
              <a:t>Research regarding how mediators manage process issues in child protection mediation may be relevant to elder </a:t>
            </a:r>
            <a:r>
              <a:rPr lang="en-US" dirty="0" smtClean="0"/>
              <a:t>mediation</a:t>
            </a:r>
            <a:endParaRPr lang="en-US" dirty="0"/>
          </a:p>
        </p:txBody>
      </p:sp>
      <p:sp>
        <p:nvSpPr>
          <p:cNvPr id="4" name="Title 3"/>
          <p:cNvSpPr>
            <a:spLocks noGrp="1"/>
          </p:cNvSpPr>
          <p:nvPr>
            <p:ph type="title"/>
          </p:nvPr>
        </p:nvSpPr>
        <p:spPr/>
        <p:txBody>
          <a:bodyPr/>
          <a:lstStyle/>
          <a:p>
            <a:pPr algn="ctr"/>
            <a:r>
              <a:rPr lang="en-US" dirty="0" smtClean="0"/>
              <a:t>Results so Far</a:t>
            </a:r>
            <a:endParaRPr lang="en-US" dirty="0"/>
          </a:p>
        </p:txBody>
      </p:sp>
    </p:spTree>
    <p:extLst>
      <p:ext uri="{BB962C8B-B14F-4D97-AF65-F5344CB8AC3E}">
        <p14:creationId xmlns:p14="http://schemas.microsoft.com/office/powerpoint/2010/main" val="4178094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Results so Far</a:t>
            </a:r>
            <a:endParaRPr lang="en-US" dirty="0"/>
          </a:p>
        </p:txBody>
      </p:sp>
      <p:sp>
        <p:nvSpPr>
          <p:cNvPr id="3" name="Content Placeholder 2"/>
          <p:cNvSpPr>
            <a:spLocks noGrp="1"/>
          </p:cNvSpPr>
          <p:nvPr>
            <p:ph idx="1"/>
          </p:nvPr>
        </p:nvSpPr>
        <p:spPr>
          <a:xfrm>
            <a:off x="1325943" y="2133600"/>
            <a:ext cx="7076747" cy="3992563"/>
          </a:xfrm>
        </p:spPr>
        <p:txBody>
          <a:bodyPr/>
          <a:lstStyle/>
          <a:p>
            <a:pPr marL="0" indent="0">
              <a:buNone/>
            </a:pPr>
            <a:r>
              <a:rPr lang="en-US" dirty="0" smtClean="0"/>
              <a:t>Other Relevant Materials in the Mediation Field (Examples)</a:t>
            </a:r>
          </a:p>
          <a:p>
            <a:pPr marL="0" indent="0">
              <a:buNone/>
            </a:pPr>
            <a:r>
              <a:rPr lang="en-US" dirty="0" smtClean="0"/>
              <a:t>Screening for Abuse</a:t>
            </a:r>
          </a:p>
          <a:p>
            <a:pPr marL="0" indent="0">
              <a:buNone/>
            </a:pPr>
            <a:r>
              <a:rPr lang="en-US" dirty="0" smtClean="0"/>
              <a:t>Caucuses</a:t>
            </a:r>
          </a:p>
          <a:p>
            <a:pPr marL="0" indent="0">
              <a:buNone/>
            </a:pPr>
            <a:r>
              <a:rPr lang="en-US" dirty="0" smtClean="0"/>
              <a:t>Managing Power Imbalances</a:t>
            </a:r>
            <a:endParaRPr lang="en-US" dirty="0"/>
          </a:p>
        </p:txBody>
      </p:sp>
    </p:spTree>
    <p:extLst>
      <p:ext uri="{BB962C8B-B14F-4D97-AF65-F5344CB8AC3E}">
        <p14:creationId xmlns:p14="http://schemas.microsoft.com/office/powerpoint/2010/main" val="699682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7192" y="2133600"/>
            <a:ext cx="7076747" cy="3992563"/>
          </a:xfrm>
        </p:spPr>
        <p:txBody>
          <a:bodyPr>
            <a:normAutofit/>
          </a:bodyPr>
          <a:lstStyle/>
          <a:p>
            <a:pPr marL="0" indent="0">
              <a:buNone/>
            </a:pPr>
            <a:r>
              <a:rPr lang="en-US" dirty="0" smtClean="0">
                <a:cs typeface="Arial"/>
              </a:rPr>
              <a:t>Screening for abuse and for “hidden agendas” is ongoing and, therefore, individual meetings or caucuses should be held throughout the mediation as needed</a:t>
            </a:r>
          </a:p>
          <a:p>
            <a:pPr marL="0" indent="0">
              <a:buNone/>
            </a:pPr>
            <a:r>
              <a:rPr lang="en-US" dirty="0" smtClean="0">
                <a:cs typeface="Arial"/>
              </a:rPr>
              <a:t>Adapt the process as necessary to accommodate any special needs the older adult might have</a:t>
            </a:r>
          </a:p>
          <a:p>
            <a:pPr marL="0" indent="0">
              <a:buNone/>
            </a:pPr>
            <a:r>
              <a:rPr lang="en-US" dirty="0" smtClean="0">
                <a:cs typeface="Arial"/>
              </a:rPr>
              <a:t>Be transparent about exceptions to confidentiality and professional legal requirements </a:t>
            </a:r>
          </a:p>
        </p:txBody>
      </p:sp>
      <p:sp>
        <p:nvSpPr>
          <p:cNvPr id="4" name="Title 3"/>
          <p:cNvSpPr>
            <a:spLocks noGrp="1"/>
          </p:cNvSpPr>
          <p:nvPr>
            <p:ph type="title"/>
          </p:nvPr>
        </p:nvSpPr>
        <p:spPr/>
        <p:txBody>
          <a:bodyPr/>
          <a:lstStyle/>
          <a:p>
            <a:pPr algn="ctr"/>
            <a:r>
              <a:rPr lang="en-US" dirty="0" smtClean="0"/>
              <a:t>Results so Far</a:t>
            </a:r>
            <a:endParaRPr lang="en-US" dirty="0"/>
          </a:p>
        </p:txBody>
      </p:sp>
    </p:spTree>
    <p:extLst>
      <p:ext uri="{BB962C8B-B14F-4D97-AF65-F5344CB8AC3E}">
        <p14:creationId xmlns:p14="http://schemas.microsoft.com/office/powerpoint/2010/main" val="128043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048" y="407589"/>
            <a:ext cx="7808976" cy="1088136"/>
          </a:xfrm>
        </p:spPr>
        <p:txBody>
          <a:bodyPr/>
          <a:lstStyle/>
          <a:p>
            <a:pPr algn="ctr"/>
            <a:r>
              <a:rPr lang="en-US" dirty="0" smtClean="0"/>
              <a:t>Contact Information </a:t>
            </a:r>
            <a:endParaRPr lang="en-US" dirty="0"/>
          </a:p>
        </p:txBody>
      </p:sp>
      <p:sp>
        <p:nvSpPr>
          <p:cNvPr id="3" name="Subtitle 2"/>
          <p:cNvSpPr>
            <a:spLocks noGrp="1"/>
          </p:cNvSpPr>
          <p:nvPr>
            <p:ph type="subTitle" idx="1"/>
          </p:nvPr>
        </p:nvSpPr>
        <p:spPr>
          <a:xfrm>
            <a:off x="421341" y="3361944"/>
            <a:ext cx="7754112" cy="484632"/>
          </a:xfrm>
        </p:spPr>
        <p:txBody>
          <a:bodyPr/>
          <a:lstStyle/>
          <a:p>
            <a:r>
              <a:rPr lang="en-US" dirty="0" err="1" smtClean="0"/>
              <a:t>Ckk</a:t>
            </a:r>
            <a:endParaRPr lang="en-US"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1996591" y="2179764"/>
            <a:ext cx="5283200" cy="1549400"/>
          </a:xfrm>
          <a:prstGeom prst="rect">
            <a:avLst/>
          </a:prstGeom>
          <a:noFill/>
          <a:ln>
            <a:noFill/>
          </a:ln>
        </p:spPr>
      </p:pic>
      <p:sp>
        <p:nvSpPr>
          <p:cNvPr id="8" name="TextBox 7"/>
          <p:cNvSpPr txBox="1"/>
          <p:nvPr/>
        </p:nvSpPr>
        <p:spPr>
          <a:xfrm>
            <a:off x="1642779" y="3729164"/>
            <a:ext cx="5637011" cy="2677656"/>
          </a:xfrm>
          <a:prstGeom prst="rect">
            <a:avLst/>
          </a:prstGeom>
          <a:noFill/>
        </p:spPr>
        <p:txBody>
          <a:bodyPr wrap="square" rtlCol="0">
            <a:spAutoFit/>
          </a:bodyPr>
          <a:lstStyle/>
          <a:p>
            <a:pPr algn="ctr"/>
            <a:r>
              <a:rPr lang="en-US" sz="2400" dirty="0" smtClean="0">
                <a:cs typeface="Arial"/>
              </a:rPr>
              <a:t>Elder Learning and Mediation Institute</a:t>
            </a:r>
            <a:endParaRPr lang="en-US" sz="2400" dirty="0" smtClean="0">
              <a:cs typeface="Arial"/>
            </a:endParaRPr>
          </a:p>
          <a:p>
            <a:pPr algn="ctr"/>
            <a:r>
              <a:rPr lang="en-US" sz="2400" dirty="0" smtClean="0">
                <a:cs typeface="Arial"/>
              </a:rPr>
              <a:t>Vancouver B.C.</a:t>
            </a:r>
          </a:p>
          <a:p>
            <a:pPr algn="ctr"/>
            <a:endParaRPr lang="en-US" sz="2400" dirty="0" smtClean="0">
              <a:cs typeface="Arial"/>
            </a:endParaRPr>
          </a:p>
          <a:p>
            <a:pPr algn="ctr"/>
            <a:r>
              <a:rPr lang="en-US" sz="2400" dirty="0" smtClean="0">
                <a:cs typeface="Arial"/>
              </a:rPr>
              <a:t>604-780-4870</a:t>
            </a:r>
          </a:p>
          <a:p>
            <a:pPr algn="ctr"/>
            <a:r>
              <a:rPr lang="en-US" sz="2400" dirty="0" err="1" smtClean="0">
                <a:cs typeface="Arial"/>
              </a:rPr>
              <a:t>braun@joanbraun.ca</a:t>
            </a:r>
            <a:endParaRPr lang="en-US" sz="2400" dirty="0" smtClean="0">
              <a:cs typeface="Arial"/>
            </a:endParaRPr>
          </a:p>
          <a:p>
            <a:pPr algn="ctr"/>
            <a:r>
              <a:rPr lang="en-US" sz="2400" dirty="0" smtClean="0">
                <a:cs typeface="Arial"/>
              </a:rPr>
              <a:t>http://</a:t>
            </a:r>
            <a:r>
              <a:rPr lang="en-US" sz="2400" dirty="0" err="1" smtClean="0">
                <a:cs typeface="Arial"/>
              </a:rPr>
              <a:t>www.joanbraun.ca</a:t>
            </a:r>
            <a:endParaRPr lang="en-US" sz="2400" dirty="0" smtClean="0">
              <a:cs typeface="Arial"/>
            </a:endParaRPr>
          </a:p>
          <a:p>
            <a:pPr algn="ctr"/>
            <a:endParaRPr lang="en-US" sz="2400" b="1" dirty="0"/>
          </a:p>
        </p:txBody>
      </p:sp>
    </p:spTree>
    <p:extLst>
      <p:ext uri="{BB962C8B-B14F-4D97-AF65-F5344CB8AC3E}">
        <p14:creationId xmlns:p14="http://schemas.microsoft.com/office/powerpoint/2010/main" val="386724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 of Presentation</a:t>
            </a:r>
            <a:endParaRPr lang="en-US" dirty="0"/>
          </a:p>
        </p:txBody>
      </p:sp>
      <p:sp>
        <p:nvSpPr>
          <p:cNvPr id="3" name="Content Placeholder 2"/>
          <p:cNvSpPr>
            <a:spLocks noGrp="1"/>
          </p:cNvSpPr>
          <p:nvPr>
            <p:ph idx="1"/>
          </p:nvPr>
        </p:nvSpPr>
        <p:spPr>
          <a:xfrm>
            <a:off x="1092608" y="2133600"/>
            <a:ext cx="7076747" cy="3992563"/>
          </a:xfrm>
        </p:spPr>
        <p:txBody>
          <a:bodyPr>
            <a:normAutofit/>
          </a:bodyPr>
          <a:lstStyle/>
          <a:p>
            <a:pPr marL="0" indent="0">
              <a:buNone/>
            </a:pPr>
            <a:r>
              <a:rPr lang="en-US" dirty="0" smtClean="0"/>
              <a:t>In this presentation I will provide: </a:t>
            </a:r>
          </a:p>
          <a:p>
            <a:r>
              <a:rPr lang="en-US" dirty="0" smtClean="0"/>
              <a:t>overview </a:t>
            </a:r>
            <a:r>
              <a:rPr lang="en-US" dirty="0"/>
              <a:t>of elder </a:t>
            </a:r>
            <a:r>
              <a:rPr lang="en-US" dirty="0" smtClean="0"/>
              <a:t>mediation </a:t>
            </a:r>
          </a:p>
          <a:p>
            <a:r>
              <a:rPr lang="en-US" dirty="0" smtClean="0"/>
              <a:t>research </a:t>
            </a:r>
            <a:r>
              <a:rPr lang="en-US" dirty="0"/>
              <a:t>to </a:t>
            </a:r>
            <a:r>
              <a:rPr lang="en-US" dirty="0" smtClean="0"/>
              <a:t>date </a:t>
            </a:r>
            <a:endParaRPr lang="en-US" dirty="0"/>
          </a:p>
          <a:p>
            <a:r>
              <a:rPr lang="en-US" dirty="0" smtClean="0"/>
              <a:t>methodology </a:t>
            </a:r>
            <a:r>
              <a:rPr lang="en-US" dirty="0"/>
              <a:t>of the current research project </a:t>
            </a:r>
            <a:r>
              <a:rPr lang="en-US" dirty="0" smtClean="0"/>
              <a:t> </a:t>
            </a:r>
            <a:endParaRPr lang="en-US" dirty="0"/>
          </a:p>
          <a:p>
            <a:r>
              <a:rPr lang="en-US" dirty="0" smtClean="0"/>
              <a:t>research </a:t>
            </a:r>
            <a:r>
              <a:rPr lang="en-US" dirty="0"/>
              <a:t>project findings</a:t>
            </a:r>
            <a:r>
              <a:rPr lang="en-US" dirty="0"/>
              <a:t> </a:t>
            </a:r>
            <a:endParaRPr lang="en-US" dirty="0" smtClean="0"/>
          </a:p>
        </p:txBody>
      </p:sp>
    </p:spTree>
    <p:extLst>
      <p:ext uri="{BB962C8B-B14F-4D97-AF65-F5344CB8AC3E}">
        <p14:creationId xmlns:p14="http://schemas.microsoft.com/office/powerpoint/2010/main" val="547887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Definitions</a:t>
            </a:r>
            <a:endParaRPr lang="en-US" dirty="0"/>
          </a:p>
        </p:txBody>
      </p:sp>
      <p:sp>
        <p:nvSpPr>
          <p:cNvPr id="3" name="Content Placeholder 2"/>
          <p:cNvSpPr>
            <a:spLocks noGrp="1"/>
          </p:cNvSpPr>
          <p:nvPr>
            <p:ph idx="1"/>
          </p:nvPr>
        </p:nvSpPr>
        <p:spPr>
          <a:xfrm>
            <a:off x="856577" y="2133600"/>
            <a:ext cx="7076747" cy="3992563"/>
          </a:xfrm>
        </p:spPr>
        <p:txBody>
          <a:bodyPr>
            <a:normAutofit fontScale="77500" lnSpcReduction="20000"/>
          </a:bodyPr>
          <a:lstStyle/>
          <a:p>
            <a:pPr marL="0" indent="0">
              <a:buNone/>
            </a:pPr>
            <a:r>
              <a:rPr lang="en-US" dirty="0" smtClean="0"/>
              <a:t>Definition</a:t>
            </a:r>
          </a:p>
          <a:p>
            <a:pPr marL="0" indent="0">
              <a:buNone/>
            </a:pPr>
            <a:r>
              <a:rPr lang="en-US" dirty="0" smtClean="0"/>
              <a:t>A neutral 3</a:t>
            </a:r>
            <a:r>
              <a:rPr lang="en-US" baseline="30000" dirty="0" smtClean="0"/>
              <a:t>rd</a:t>
            </a:r>
            <a:r>
              <a:rPr lang="en-US" dirty="0" smtClean="0"/>
              <a:t> party assists disputants (one or more) to resolve and issue in dispute</a:t>
            </a:r>
            <a:endParaRPr lang="en-US" dirty="0"/>
          </a:p>
          <a:p>
            <a:pPr marL="0" indent="0">
              <a:buNone/>
            </a:pPr>
            <a:r>
              <a:rPr lang="en-US" dirty="0" smtClean="0"/>
              <a:t>Elder mediation </a:t>
            </a:r>
          </a:p>
          <a:p>
            <a:pPr marL="0" indent="0">
              <a:buNone/>
            </a:pPr>
            <a:r>
              <a:rPr lang="en-US" i="1" dirty="0"/>
              <a:t>O</a:t>
            </a:r>
            <a:r>
              <a:rPr lang="en-US" i="1" dirty="0" smtClean="0"/>
              <a:t>ne </a:t>
            </a:r>
            <a:r>
              <a:rPr lang="en-US" i="1" dirty="0"/>
              <a:t>of the participants is an older adult, or mediation where the issues in dispute are issues that are of particular significance to older adults, such as estates, guardianship, care planning among family members, and disputes between care home residents or staff and </a:t>
            </a:r>
            <a:r>
              <a:rPr lang="en-US" i="1" dirty="0" smtClean="0"/>
              <a:t>residents  </a:t>
            </a:r>
          </a:p>
          <a:p>
            <a:pPr marL="0" indent="0">
              <a:buNone/>
            </a:pPr>
            <a:r>
              <a:rPr lang="en-US" dirty="0" smtClean="0"/>
              <a:t>Elder </a:t>
            </a:r>
            <a:r>
              <a:rPr lang="en-US" dirty="0"/>
              <a:t>guardianship mediation </a:t>
            </a:r>
            <a:endParaRPr lang="en-US" dirty="0"/>
          </a:p>
          <a:p>
            <a:pPr marL="0" indent="0">
              <a:buNone/>
            </a:pPr>
            <a:r>
              <a:rPr lang="en-US" i="1" dirty="0"/>
              <a:t>M</a:t>
            </a:r>
            <a:r>
              <a:rPr lang="en-US" i="1" dirty="0" smtClean="0"/>
              <a:t>ediation </a:t>
            </a:r>
            <a:r>
              <a:rPr lang="en-US" i="1" dirty="0"/>
              <a:t>with elders where guardianship is also an issue in </a:t>
            </a:r>
            <a:r>
              <a:rPr lang="en-US" i="1" dirty="0" smtClean="0"/>
              <a:t>dispute  </a:t>
            </a:r>
            <a:endParaRPr lang="en-US" i="1" dirty="0"/>
          </a:p>
          <a:p>
            <a:endParaRPr lang="en-US" dirty="0"/>
          </a:p>
        </p:txBody>
      </p:sp>
    </p:spTree>
    <p:extLst>
      <p:ext uri="{BB962C8B-B14F-4D97-AF65-F5344CB8AC3E}">
        <p14:creationId xmlns:p14="http://schemas.microsoft.com/office/powerpoint/2010/main" val="116807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Elder Mediation Overview</a:t>
            </a:r>
            <a:endParaRPr lang="en-US" dirty="0"/>
          </a:p>
        </p:txBody>
      </p:sp>
      <p:sp>
        <p:nvSpPr>
          <p:cNvPr id="3" name="Content Placeholder 2"/>
          <p:cNvSpPr>
            <a:spLocks noGrp="1"/>
          </p:cNvSpPr>
          <p:nvPr>
            <p:ph idx="1"/>
          </p:nvPr>
        </p:nvSpPr>
        <p:spPr>
          <a:xfrm>
            <a:off x="1063650" y="2230240"/>
            <a:ext cx="7076747" cy="3992563"/>
          </a:xfrm>
        </p:spPr>
        <p:txBody>
          <a:bodyPr/>
          <a:lstStyle/>
          <a:p>
            <a:pPr marL="0" indent="0">
              <a:buNone/>
            </a:pPr>
            <a:r>
              <a:rPr lang="en-US" dirty="0" smtClean="0"/>
              <a:t>An alternative to court or “informal” family arrangements</a:t>
            </a:r>
          </a:p>
          <a:p>
            <a:pPr marL="0" indent="0">
              <a:buNone/>
            </a:pPr>
            <a:r>
              <a:rPr lang="en-US" dirty="0" smtClean="0"/>
              <a:t>The elder mediation umbrella is wide – from elder law practice to resolution of care issues in long term care </a:t>
            </a:r>
          </a:p>
          <a:p>
            <a:pPr marL="0" indent="0">
              <a:buNone/>
            </a:pPr>
            <a:r>
              <a:rPr lang="en-US" dirty="0" smtClean="0"/>
              <a:t>Many potential benefits but critiques and concerns have also been mentioned in the literature  </a:t>
            </a:r>
            <a:endParaRPr lang="en-US" dirty="0"/>
          </a:p>
        </p:txBody>
      </p:sp>
    </p:spTree>
    <p:extLst>
      <p:ext uri="{BB962C8B-B14F-4D97-AF65-F5344CB8AC3E}">
        <p14:creationId xmlns:p14="http://schemas.microsoft.com/office/powerpoint/2010/main" val="366361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The Research Project</a:t>
            </a:r>
            <a:endParaRPr lang="en-US" dirty="0"/>
          </a:p>
        </p:txBody>
      </p:sp>
      <p:sp>
        <p:nvSpPr>
          <p:cNvPr id="3" name="Content Placeholder 2"/>
          <p:cNvSpPr>
            <a:spLocks noGrp="1"/>
          </p:cNvSpPr>
          <p:nvPr>
            <p:ph idx="1"/>
          </p:nvPr>
        </p:nvSpPr>
        <p:spPr>
          <a:xfrm>
            <a:off x="1165210" y="2133600"/>
            <a:ext cx="7076747" cy="3992563"/>
          </a:xfrm>
        </p:spPr>
        <p:txBody>
          <a:bodyPr>
            <a:normAutofit fontScale="92500" lnSpcReduction="10000"/>
          </a:bodyPr>
          <a:lstStyle/>
          <a:p>
            <a:pPr marL="0" indent="0">
              <a:buNone/>
            </a:pPr>
            <a:r>
              <a:rPr lang="en-US" dirty="0"/>
              <a:t>The rationale for this research project is that, although elder mediation has great promise, concerns have also been identified in the literature.  My argument is that elder mediation should not be used unless the elder mediator has suitable training. </a:t>
            </a:r>
            <a:endParaRPr lang="en-US" dirty="0" smtClean="0"/>
          </a:p>
          <a:p>
            <a:pPr marL="0" indent="0">
              <a:buNone/>
            </a:pPr>
            <a:r>
              <a:rPr lang="en-US" dirty="0" smtClean="0"/>
              <a:t>Research Questions:</a:t>
            </a:r>
          </a:p>
          <a:p>
            <a:pPr lvl="0"/>
            <a:r>
              <a:rPr lang="en-US" dirty="0"/>
              <a:t>What educational competencies should mediators in BC have before mediating elder disputes?    </a:t>
            </a:r>
          </a:p>
          <a:p>
            <a:pPr lvl="0"/>
            <a:r>
              <a:rPr lang="en-US" dirty="0"/>
              <a:t>What specific training content will enable BC mediators to develop the identified competencies?  </a:t>
            </a:r>
          </a:p>
          <a:p>
            <a:pPr marL="0" indent="0">
              <a:buNone/>
            </a:pPr>
            <a:endParaRPr lang="en-US" dirty="0"/>
          </a:p>
        </p:txBody>
      </p:sp>
    </p:spTree>
    <p:extLst>
      <p:ext uri="{BB962C8B-B14F-4D97-AF65-F5344CB8AC3E}">
        <p14:creationId xmlns:p14="http://schemas.microsoft.com/office/powerpoint/2010/main" val="1619933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Previous Research</a:t>
            </a:r>
            <a:endParaRPr lang="en-US" dirty="0"/>
          </a:p>
        </p:txBody>
      </p:sp>
      <p:sp>
        <p:nvSpPr>
          <p:cNvPr id="3" name="Content Placeholder 2"/>
          <p:cNvSpPr>
            <a:spLocks noGrp="1"/>
          </p:cNvSpPr>
          <p:nvPr>
            <p:ph idx="1"/>
          </p:nvPr>
        </p:nvSpPr>
        <p:spPr>
          <a:xfrm>
            <a:off x="709377" y="2133600"/>
            <a:ext cx="7076747" cy="3992563"/>
          </a:xfrm>
        </p:spPr>
        <p:txBody>
          <a:bodyPr>
            <a:normAutofit fontScale="70000" lnSpcReduction="20000"/>
          </a:bodyPr>
          <a:lstStyle/>
          <a:p>
            <a:pPr marL="0" indent="0">
              <a:buNone/>
            </a:pPr>
            <a:r>
              <a:rPr lang="en-US" sz="3600" dirty="0"/>
              <a:t>British Columbia Law Institute. </a:t>
            </a:r>
            <a:r>
              <a:rPr lang="en-US" sz="3600" i="1" dirty="0"/>
              <a:t>Elder and Guardianship Mediation Project Report</a:t>
            </a:r>
            <a:r>
              <a:rPr lang="en-US" sz="3600" dirty="0"/>
              <a:t> (Vancouver: British Columbia Law Institute, 2012) &lt;</a:t>
            </a:r>
            <a:r>
              <a:rPr lang="en-US" sz="3600" u="sng" dirty="0">
                <a:hlinkClick r:id="rId2"/>
              </a:rPr>
              <a:t>http://www</a:t>
            </a:r>
            <a:r>
              <a:rPr lang="en-US" sz="3600" dirty="0"/>
              <a:t> </a:t>
            </a:r>
            <a:r>
              <a:rPr lang="en-US" sz="3600" dirty="0" err="1"/>
              <a:t>bcli.org</a:t>
            </a:r>
            <a:r>
              <a:rPr lang="en-US" sz="3600" dirty="0"/>
              <a:t>/</a:t>
            </a:r>
            <a:r>
              <a:rPr lang="en-US" sz="3600" dirty="0" err="1"/>
              <a:t>ccel</a:t>
            </a:r>
            <a:r>
              <a:rPr lang="en-US" sz="3600" dirty="0"/>
              <a:t>/projects/ elder-and-guardianship-mediation</a:t>
            </a:r>
            <a:r>
              <a:rPr lang="en-US" sz="3600" dirty="0" smtClean="0"/>
              <a:t>&gt; </a:t>
            </a:r>
          </a:p>
          <a:p>
            <a:pPr marL="0" indent="0">
              <a:buNone/>
            </a:pPr>
            <a:r>
              <a:rPr lang="en-US" sz="3600" dirty="0"/>
              <a:t>Association on Conflict Resolution</a:t>
            </a:r>
            <a:r>
              <a:rPr lang="en-US" sz="3600" i="1" dirty="0"/>
              <a:t>. </a:t>
            </a:r>
            <a:r>
              <a:rPr lang="en-US" sz="3600" i="1" u="sng" dirty="0">
                <a:hlinkClick r:id="rId3"/>
              </a:rPr>
              <a:t>Elder Care and Elder Family Decision Making Mediation Training Objectives</a:t>
            </a:r>
            <a:r>
              <a:rPr lang="en-US" sz="3600" b="1" dirty="0"/>
              <a:t> (ACR Training Standards Committee, 2011) &lt; </a:t>
            </a:r>
            <a:r>
              <a:rPr lang="en-US" sz="3600" u="sng" dirty="0"/>
              <a:t>http://www .</a:t>
            </a:r>
            <a:r>
              <a:rPr lang="en-US" sz="3600" u="sng" dirty="0" err="1"/>
              <a:t>acrelder</a:t>
            </a:r>
            <a:r>
              <a:rPr lang="en-US" sz="3600" u="sng" dirty="0"/>
              <a:t>. &gt;org/2011/ 09/march-28-2011-teleconference-notes-training- standards/</a:t>
            </a:r>
            <a:r>
              <a:rPr lang="en-US" sz="3600" dirty="0"/>
              <a:t> </a:t>
            </a:r>
            <a:endParaRPr lang="en-US" sz="3600" dirty="0" smtClean="0"/>
          </a:p>
          <a:p>
            <a:pPr marL="0" indent="0">
              <a:buNone/>
            </a:pPr>
            <a:endParaRPr lang="en-US" sz="3600" dirty="0" smtClean="0"/>
          </a:p>
        </p:txBody>
      </p:sp>
    </p:spTree>
    <p:extLst>
      <p:ext uri="{BB962C8B-B14F-4D97-AF65-F5344CB8AC3E}">
        <p14:creationId xmlns:p14="http://schemas.microsoft.com/office/powerpoint/2010/main" val="213686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5806" y="2133600"/>
            <a:ext cx="7076747" cy="3992563"/>
          </a:xfrm>
        </p:spPr>
        <p:txBody>
          <a:bodyPr>
            <a:normAutofit fontScale="77500" lnSpcReduction="20000"/>
          </a:bodyPr>
          <a:lstStyle/>
          <a:p>
            <a:pPr marL="0" indent="0">
              <a:buNone/>
            </a:pPr>
            <a:r>
              <a:rPr lang="en-US" dirty="0" smtClean="0">
                <a:latin typeface="Arial"/>
                <a:cs typeface="Arial"/>
              </a:rPr>
              <a:t>Specialized Training for Mediators needed:</a:t>
            </a:r>
          </a:p>
          <a:p>
            <a:pPr>
              <a:lnSpc>
                <a:spcPct val="120000"/>
              </a:lnSpc>
              <a:spcBef>
                <a:spcPts val="0"/>
              </a:spcBef>
            </a:pPr>
            <a:r>
              <a:rPr lang="en-US" dirty="0" smtClean="0"/>
              <a:t>family </a:t>
            </a:r>
            <a:r>
              <a:rPr lang="en-US" dirty="0"/>
              <a:t>dynamics, </a:t>
            </a:r>
            <a:endParaRPr lang="en-US" dirty="0" smtClean="0"/>
          </a:p>
          <a:p>
            <a:pPr>
              <a:lnSpc>
                <a:spcPct val="120000"/>
              </a:lnSpc>
              <a:spcBef>
                <a:spcPts val="0"/>
              </a:spcBef>
            </a:pPr>
            <a:r>
              <a:rPr lang="en-US" dirty="0" smtClean="0"/>
              <a:t>power </a:t>
            </a:r>
            <a:r>
              <a:rPr lang="en-US" dirty="0"/>
              <a:t>imbalances, </a:t>
            </a:r>
            <a:endParaRPr lang="en-US" dirty="0" smtClean="0"/>
          </a:p>
          <a:p>
            <a:pPr>
              <a:lnSpc>
                <a:spcPct val="120000"/>
              </a:lnSpc>
              <a:spcBef>
                <a:spcPts val="0"/>
              </a:spcBef>
            </a:pPr>
            <a:r>
              <a:rPr lang="en-US" dirty="0" smtClean="0"/>
              <a:t> </a:t>
            </a:r>
            <a:r>
              <a:rPr lang="en-US" dirty="0"/>
              <a:t>effects of aging, </a:t>
            </a:r>
            <a:endParaRPr lang="en-US" dirty="0" smtClean="0"/>
          </a:p>
          <a:p>
            <a:pPr>
              <a:lnSpc>
                <a:spcPct val="120000"/>
              </a:lnSpc>
              <a:spcBef>
                <a:spcPts val="0"/>
              </a:spcBef>
            </a:pPr>
            <a:r>
              <a:rPr lang="en-US" dirty="0" smtClean="0"/>
              <a:t>capacity</a:t>
            </a:r>
            <a:r>
              <a:rPr lang="en-US" dirty="0"/>
              <a:t>, </a:t>
            </a:r>
            <a:endParaRPr lang="en-US" dirty="0" smtClean="0"/>
          </a:p>
          <a:p>
            <a:pPr>
              <a:lnSpc>
                <a:spcPct val="120000"/>
              </a:lnSpc>
              <a:spcBef>
                <a:spcPts val="0"/>
              </a:spcBef>
            </a:pPr>
            <a:r>
              <a:rPr lang="en-US" dirty="0" smtClean="0"/>
              <a:t>elder </a:t>
            </a:r>
            <a:r>
              <a:rPr lang="en-US" dirty="0"/>
              <a:t>abuse, </a:t>
            </a:r>
            <a:endParaRPr lang="en-US" dirty="0" smtClean="0"/>
          </a:p>
          <a:p>
            <a:pPr>
              <a:lnSpc>
                <a:spcPct val="120000"/>
              </a:lnSpc>
              <a:spcBef>
                <a:spcPts val="0"/>
              </a:spcBef>
            </a:pPr>
            <a:r>
              <a:rPr lang="en-US" dirty="0" smtClean="0"/>
              <a:t>pre</a:t>
            </a:r>
            <a:r>
              <a:rPr lang="en-US" dirty="0"/>
              <a:t>-mediation meetings, </a:t>
            </a:r>
            <a:endParaRPr lang="en-US" dirty="0" smtClean="0"/>
          </a:p>
          <a:p>
            <a:pPr>
              <a:lnSpc>
                <a:spcPct val="120000"/>
              </a:lnSpc>
              <a:spcBef>
                <a:spcPts val="0"/>
              </a:spcBef>
            </a:pPr>
            <a:r>
              <a:rPr lang="en-US" dirty="0" smtClean="0"/>
              <a:t>determining </a:t>
            </a:r>
            <a:r>
              <a:rPr lang="en-US" dirty="0"/>
              <a:t>who should participate, ethics, </a:t>
            </a:r>
            <a:endParaRPr lang="en-US" dirty="0" smtClean="0"/>
          </a:p>
          <a:p>
            <a:pPr>
              <a:lnSpc>
                <a:spcPct val="120000"/>
              </a:lnSpc>
              <a:spcBef>
                <a:spcPts val="0"/>
              </a:spcBef>
            </a:pPr>
            <a:r>
              <a:rPr lang="en-US" dirty="0" smtClean="0"/>
              <a:t>adult </a:t>
            </a:r>
            <a:r>
              <a:rPr lang="en-US" dirty="0"/>
              <a:t>guardianship laws, </a:t>
            </a:r>
            <a:endParaRPr lang="en-US" dirty="0" smtClean="0"/>
          </a:p>
          <a:p>
            <a:pPr>
              <a:lnSpc>
                <a:spcPct val="120000"/>
              </a:lnSpc>
              <a:spcBef>
                <a:spcPts val="0"/>
              </a:spcBef>
            </a:pPr>
            <a:r>
              <a:rPr lang="en-US" dirty="0" smtClean="0"/>
              <a:t>multi</a:t>
            </a:r>
            <a:r>
              <a:rPr lang="en-US" dirty="0"/>
              <a:t>-party mediations, and </a:t>
            </a:r>
            <a:endParaRPr lang="en-US" dirty="0" smtClean="0"/>
          </a:p>
          <a:p>
            <a:pPr>
              <a:lnSpc>
                <a:spcPct val="120000"/>
              </a:lnSpc>
              <a:spcBef>
                <a:spcPts val="0"/>
              </a:spcBef>
            </a:pPr>
            <a:r>
              <a:rPr lang="en-US" dirty="0"/>
              <a:t>c</a:t>
            </a:r>
            <a:r>
              <a:rPr lang="en-US" dirty="0" smtClean="0"/>
              <a:t>ommunity </a:t>
            </a:r>
            <a:r>
              <a:rPr lang="en-US" dirty="0"/>
              <a:t>resources.  </a:t>
            </a:r>
            <a:endParaRPr lang="en-US" dirty="0"/>
          </a:p>
          <a:p>
            <a:pPr>
              <a:lnSpc>
                <a:spcPct val="120000"/>
              </a:lnSpc>
              <a:spcBef>
                <a:spcPts val="0"/>
              </a:spcBef>
            </a:pPr>
            <a:endParaRPr lang="en-US" dirty="0" smtClean="0"/>
          </a:p>
          <a:p>
            <a:pPr marL="0" indent="0">
              <a:lnSpc>
                <a:spcPct val="120000"/>
              </a:lnSpc>
              <a:spcBef>
                <a:spcPts val="0"/>
              </a:spcBef>
              <a:buNone/>
            </a:pPr>
            <a:r>
              <a:rPr lang="en-US" dirty="0" smtClean="0"/>
              <a:t>To date no jurisdiction specific training materials for British Columbia</a:t>
            </a:r>
            <a:endParaRPr lang="en-US" dirty="0"/>
          </a:p>
          <a:p>
            <a:pPr marL="0" indent="0">
              <a:buNone/>
            </a:pPr>
            <a:endParaRPr lang="en-US" dirty="0" smtClean="0">
              <a:latin typeface="Arial"/>
              <a:cs typeface="Arial"/>
            </a:endParaRPr>
          </a:p>
          <a:p>
            <a:pPr marL="0" indent="0">
              <a:buNone/>
            </a:pPr>
            <a:endParaRPr lang="en-US" dirty="0" smtClean="0">
              <a:latin typeface="Arial"/>
              <a:cs typeface="Arial"/>
            </a:endParaRPr>
          </a:p>
        </p:txBody>
      </p:sp>
      <p:sp>
        <p:nvSpPr>
          <p:cNvPr id="4" name="Title 3"/>
          <p:cNvSpPr>
            <a:spLocks noGrp="1"/>
          </p:cNvSpPr>
          <p:nvPr>
            <p:ph type="title"/>
          </p:nvPr>
        </p:nvSpPr>
        <p:spPr/>
        <p:txBody>
          <a:bodyPr>
            <a:normAutofit/>
          </a:bodyPr>
          <a:lstStyle/>
          <a:p>
            <a:pPr algn="ctr"/>
            <a:r>
              <a:rPr lang="en-US" dirty="0" smtClean="0"/>
              <a:t>Previous Research Results</a:t>
            </a:r>
            <a:endParaRPr lang="en-US" dirty="0"/>
          </a:p>
        </p:txBody>
      </p:sp>
    </p:spTree>
    <p:extLst>
      <p:ext uri="{BB962C8B-B14F-4D97-AF65-F5344CB8AC3E}">
        <p14:creationId xmlns:p14="http://schemas.microsoft.com/office/powerpoint/2010/main" val="163189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Concerns</a:t>
            </a:r>
            <a:endParaRPr lang="en-US" dirty="0"/>
          </a:p>
        </p:txBody>
      </p:sp>
      <p:sp>
        <p:nvSpPr>
          <p:cNvPr id="3" name="Content Placeholder 2"/>
          <p:cNvSpPr>
            <a:spLocks noGrp="1"/>
          </p:cNvSpPr>
          <p:nvPr>
            <p:ph idx="1"/>
          </p:nvPr>
        </p:nvSpPr>
        <p:spPr>
          <a:xfrm>
            <a:off x="1072250" y="2265564"/>
            <a:ext cx="7076747" cy="3992563"/>
          </a:xfrm>
        </p:spPr>
        <p:txBody>
          <a:bodyPr>
            <a:normAutofit lnSpcReduction="10000"/>
          </a:bodyPr>
          <a:lstStyle/>
          <a:p>
            <a:r>
              <a:rPr lang="en-US" dirty="0" smtClean="0"/>
              <a:t>Primarily related to elder abuse and guardianship</a:t>
            </a:r>
            <a:r>
              <a:rPr lang="en-US" dirty="0"/>
              <a:t> </a:t>
            </a:r>
            <a:r>
              <a:rPr lang="en-US" dirty="0" smtClean="0"/>
              <a:t>issues in elder mediation.</a:t>
            </a:r>
          </a:p>
          <a:p>
            <a:r>
              <a:rPr lang="en-US" dirty="0" smtClean="0"/>
              <a:t>Concern about the rights of the older adult being over ridden in mediation.</a:t>
            </a:r>
          </a:p>
          <a:p>
            <a:r>
              <a:rPr lang="en-US" dirty="0" smtClean="0"/>
              <a:t>In court there is protection, where as mediation occurs in private.  </a:t>
            </a:r>
            <a:endParaRPr lang="en-US" dirty="0"/>
          </a:p>
          <a:p>
            <a:r>
              <a:rPr lang="en-US" dirty="0" smtClean="0"/>
              <a:t>See, for example, Mary Radford “Is the Use of Mediation Appropriate in Elder Guardianship Cases?” 31 (2002) Stetson Law Review 611 at 621.   </a:t>
            </a:r>
          </a:p>
        </p:txBody>
      </p:sp>
    </p:spTree>
    <p:extLst>
      <p:ext uri="{BB962C8B-B14F-4D97-AF65-F5344CB8AC3E}">
        <p14:creationId xmlns:p14="http://schemas.microsoft.com/office/powerpoint/2010/main" val="3148768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Concerns - Continued</a:t>
            </a:r>
            <a:endParaRPr lang="en-US" dirty="0"/>
          </a:p>
        </p:txBody>
      </p:sp>
      <p:sp>
        <p:nvSpPr>
          <p:cNvPr id="3" name="Content Placeholder 2"/>
          <p:cNvSpPr>
            <a:spLocks noGrp="1"/>
          </p:cNvSpPr>
          <p:nvPr>
            <p:ph idx="1"/>
          </p:nvPr>
        </p:nvSpPr>
        <p:spPr>
          <a:xfrm>
            <a:off x="1105064" y="2133600"/>
            <a:ext cx="7076747" cy="3992563"/>
          </a:xfrm>
        </p:spPr>
        <p:txBody>
          <a:bodyPr>
            <a:normAutofit/>
          </a:bodyPr>
          <a:lstStyle/>
          <a:p>
            <a:pPr marL="0" indent="0">
              <a:buNone/>
            </a:pPr>
            <a:r>
              <a:rPr lang="en-US" dirty="0" smtClean="0"/>
              <a:t>There is robust literature on issues related to mediating in situations where there is a power imbalance or abuse but little literature on this issue specific to elder issues.</a:t>
            </a:r>
          </a:p>
          <a:p>
            <a:pPr marL="0" indent="0">
              <a:buNone/>
            </a:pPr>
            <a:r>
              <a:rPr lang="en-US" dirty="0" smtClean="0"/>
              <a:t>Concerns from general mediation literature can be generalized to elder abuse situations, especially with vulnerability due to social factors.  </a:t>
            </a:r>
          </a:p>
        </p:txBody>
      </p:sp>
    </p:spTree>
    <p:extLst>
      <p:ext uri="{BB962C8B-B14F-4D97-AF65-F5344CB8AC3E}">
        <p14:creationId xmlns:p14="http://schemas.microsoft.com/office/powerpoint/2010/main" val="3271319502"/>
      </p:ext>
    </p:extLst>
  </p:cSld>
  <p:clrMapOvr>
    <a:masterClrMapping/>
  </p:clrMapOvr>
</p:sld>
</file>

<file path=ppt/theme/theme1.xml><?xml version="1.0" encoding="utf-8"?>
<a:theme xmlns:a="http://schemas.openxmlformats.org/drawingml/2006/main" name="Spectrum">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612</TotalTime>
  <Words>1317</Words>
  <Application>Microsoft Macintosh PowerPoint</Application>
  <PresentationFormat>On-screen Show (4:3)</PresentationFormat>
  <Paragraphs>112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Spectrum</vt:lpstr>
      <vt:lpstr>Elder Mediation </vt:lpstr>
      <vt:lpstr>Overview of Presentation</vt:lpstr>
      <vt:lpstr>Definitions</vt:lpstr>
      <vt:lpstr>Elder Mediation Overview</vt:lpstr>
      <vt:lpstr>The Research Project</vt:lpstr>
      <vt:lpstr>Previous Research</vt:lpstr>
      <vt:lpstr>Previous Research Results</vt:lpstr>
      <vt:lpstr>Concerns</vt:lpstr>
      <vt:lpstr>Concerns - Continued</vt:lpstr>
      <vt:lpstr>Concerns Continued</vt:lpstr>
      <vt:lpstr>Jurisdiction Specific Training</vt:lpstr>
      <vt:lpstr>Examples of Training Issues</vt:lpstr>
      <vt:lpstr>Methodology of the Study</vt:lpstr>
      <vt:lpstr>Methodology of the Study Continued</vt:lpstr>
      <vt:lpstr>Results so Far </vt:lpstr>
      <vt:lpstr>Results so Far</vt:lpstr>
      <vt:lpstr>Results so Far</vt:lpstr>
      <vt:lpstr>Results so Far</vt:lpstr>
      <vt:lpstr>Contact Information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Mediation </dc:title>
  <dc:creator>Joan Braun</dc:creator>
  <cp:lastModifiedBy>Joan Braun</cp:lastModifiedBy>
  <cp:revision>55</cp:revision>
  <dcterms:created xsi:type="dcterms:W3CDTF">2012-04-08T22:38:45Z</dcterms:created>
  <dcterms:modified xsi:type="dcterms:W3CDTF">2012-05-30T00:45:45Z</dcterms:modified>
</cp:coreProperties>
</file>