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ppt/embeddings/oleObject1.bin" ContentType="application/vnd.openxmlformats-officedocument.oleObject"/>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Layouts/slideLayout13.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Default Extension="wmf" ContentType="image/x-wmf"/>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972" r:id="rId1"/>
  </p:sldMasterIdLst>
  <p:notesMasterIdLst>
    <p:notesMasterId r:id="rId27"/>
  </p:notesMasterIdLst>
  <p:sldIdLst>
    <p:sldId id="339" r:id="rId2"/>
    <p:sldId id="353" r:id="rId3"/>
    <p:sldId id="385" r:id="rId4"/>
    <p:sldId id="399" r:id="rId5"/>
    <p:sldId id="362" r:id="rId6"/>
    <p:sldId id="397" r:id="rId7"/>
    <p:sldId id="386" r:id="rId8"/>
    <p:sldId id="387" r:id="rId9"/>
    <p:sldId id="368" r:id="rId10"/>
    <p:sldId id="398" r:id="rId11"/>
    <p:sldId id="354" r:id="rId12"/>
    <p:sldId id="381" r:id="rId13"/>
    <p:sldId id="367" r:id="rId14"/>
    <p:sldId id="384" r:id="rId15"/>
    <p:sldId id="349" r:id="rId16"/>
    <p:sldId id="347" r:id="rId17"/>
    <p:sldId id="350" r:id="rId18"/>
    <p:sldId id="348" r:id="rId19"/>
    <p:sldId id="393" r:id="rId20"/>
    <p:sldId id="378" r:id="rId21"/>
    <p:sldId id="377" r:id="rId22"/>
    <p:sldId id="351" r:id="rId23"/>
    <p:sldId id="388" r:id="rId24"/>
    <p:sldId id="389" r:id="rId25"/>
    <p:sldId id="391" r:id="rId26"/>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139" d="100"/>
          <a:sy n="139" d="100"/>
        </p:scale>
        <p:origin x="-1576" y="-10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6118CE-0B98-C347-A97F-0E5F34DB7A83}" type="datetimeFigureOut">
              <a:rPr lang="de-DE" smtClean="0"/>
              <a:pPr/>
              <a:t>29.05.2012</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991FBB-56A6-944D-A378-F10B9294E55A}"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n.wikipedia.org/wiki/Autism_spectrum" TargetMode="External"/><Relationship Id="rId4" Type="http://schemas.openxmlformats.org/officeDocument/2006/relationships/hyperlink" Target="http://en.wikipedia.org/wiki/Asperger_syndrome" TargetMode="External"/><Relationship Id="rId5" Type="http://schemas.openxmlformats.org/officeDocument/2006/relationships/hyperlink" Target="http://en.wikipedia.org/wiki/Fluid_and_crystallized_intelligence%23cite_note-1" TargetMode="External"/><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6"/>
          <p:cNvSpPr>
            <a:spLocks noGrp="1" noChangeArrowheads="1"/>
          </p:cNvSpPr>
          <p:nvPr>
            <p:ph type="ftr" sz="quarter" idx="4"/>
          </p:nvPr>
        </p:nvSpPr>
        <p:spPr>
          <a:noFill/>
        </p:spPr>
        <p:txBody>
          <a:bodyPr/>
          <a:lstStyle/>
          <a:p>
            <a:r>
              <a:rPr lang="en-US">
                <a:latin typeface="Times New Roman" charset="0"/>
              </a:rPr>
              <a:t>1</a:t>
            </a:r>
          </a:p>
        </p:txBody>
      </p:sp>
      <p:sp>
        <p:nvSpPr>
          <p:cNvPr id="20483" name="Rectangle 7"/>
          <p:cNvSpPr>
            <a:spLocks noGrp="1" noChangeArrowheads="1"/>
          </p:cNvSpPr>
          <p:nvPr>
            <p:ph type="sldNum" sz="quarter" idx="5"/>
          </p:nvPr>
        </p:nvSpPr>
        <p:spPr>
          <a:noFill/>
        </p:spPr>
        <p:txBody>
          <a:bodyPr/>
          <a:lstStyle/>
          <a:p>
            <a:fld id="{9CEEC2EC-FBEF-234D-A82B-7ACCB38FB7B4}" type="slidenum">
              <a:rPr lang="en-US">
                <a:latin typeface="Times New Roman" charset="0"/>
              </a:rPr>
              <a:pPr/>
              <a:t>5</a:t>
            </a:fld>
            <a:endParaRPr lang="en-US">
              <a:latin typeface="Times New Roman" charset="0"/>
            </a:endParaRPr>
          </a:p>
        </p:txBody>
      </p:sp>
      <p:sp>
        <p:nvSpPr>
          <p:cNvPr id="20484" name="Rectangle 2"/>
          <p:cNvSpPr>
            <a:spLocks noGrp="1" noRot="1" noChangeAspect="1" noChangeArrowheads="1" noTextEdit="1"/>
          </p:cNvSpPr>
          <p:nvPr>
            <p:ph type="sldImg"/>
          </p:nvPr>
        </p:nvSpPr>
        <p:spPr>
          <a:ln/>
        </p:spPr>
      </p:sp>
      <p:sp>
        <p:nvSpPr>
          <p:cNvPr id="20485" name="Rectangle 3"/>
          <p:cNvSpPr>
            <a:spLocks noGrp="1" noChangeArrowheads="1"/>
          </p:cNvSpPr>
          <p:nvPr>
            <p:ph type="body" idx="1"/>
          </p:nvPr>
        </p:nvSpPr>
        <p:spPr>
          <a:xfrm>
            <a:off x="915359" y="4344969"/>
            <a:ext cx="5027282" cy="4112829"/>
          </a:xfrm>
          <a:noFill/>
          <a:ln/>
        </p:spPr>
        <p:txBody>
          <a:bodyPr/>
          <a:lstStyle/>
          <a:p>
            <a:pPr marL="190500" indent="-190500">
              <a:lnSpc>
                <a:spcPct val="80000"/>
              </a:lnSpc>
            </a:pPr>
            <a:r>
              <a:rPr lang="de-DE" sz="800" b="1">
                <a:latin typeface="Times New Roman" charset="0"/>
              </a:rPr>
              <a:t>EINLEITUNG</a:t>
            </a:r>
            <a:endParaRPr lang="de-DE" sz="800">
              <a:latin typeface="Times New Roman" charset="0"/>
            </a:endParaRPr>
          </a:p>
          <a:p>
            <a:pPr marL="190500" indent="-190500">
              <a:lnSpc>
                <a:spcPct val="80000"/>
              </a:lnSpc>
            </a:pPr>
            <a:endParaRPr lang="de-DE" sz="800">
              <a:latin typeface="Times New Roman" charset="0"/>
            </a:endParaRPr>
          </a:p>
          <a:p>
            <a:pPr marL="190500" indent="-190500">
              <a:lnSpc>
                <a:spcPct val="80000"/>
              </a:lnSpc>
            </a:pPr>
            <a:r>
              <a:rPr lang="de-DE" sz="800">
                <a:latin typeface="Times New Roman" charset="0"/>
              </a:rPr>
              <a:t>Noch vor 5 oder 6 Jahrzehnten waren in Theorie und Praxis der Erwachsenenbildung Begriffe wie „Seniorenbildung“ oder „Weiterbildung für die 2. Lebenshälfte“ völlig ungeläufig. Man sah kein Bedürfnis nach Weiterbildung alter Menschen und sah diese auch kaum für bildungsfähig. Heute haben wir es mit einem völlig veränderten Erscheinungsbild zu tun.</a:t>
            </a:r>
          </a:p>
          <a:p>
            <a:pPr marL="190500" indent="-190500">
              <a:lnSpc>
                <a:spcPct val="80000"/>
              </a:lnSpc>
            </a:pPr>
            <a:r>
              <a:rPr lang="de-DE" sz="800">
                <a:latin typeface="Times New Roman" charset="0"/>
              </a:rPr>
              <a:t>Das Konzept, ja Postulat des „Lebenslangen Lernens“ oder „Life-Long-Learning“ betrifft nicht nur die Ausbildungs- und Berufsphase, es wird nicht nur an die erwerbstätigen Generationen gedacht, die sich den immer neuen Erfordernissen der Wirtschaft durch Flexibilität des Lernens anpassen sollen, sondern es wird auch an die nachberufliche Lebensphase gedacht.</a:t>
            </a:r>
          </a:p>
          <a:p>
            <a:pPr marL="190500" indent="-190500">
              <a:lnSpc>
                <a:spcPct val="80000"/>
              </a:lnSpc>
            </a:pPr>
            <a:r>
              <a:rPr lang="de-DE" sz="800">
                <a:latin typeface="Times New Roman" charset="0"/>
              </a:rPr>
              <a:t>Wir müssen neue Bilder und Modelle des menschlichen Lebenslaufs und des Alterns entwickeln. Dazu gehört etwa die Aufhebung der strikten Trennung und linearen Abfolge von Ausbildung, Beruf und Ruhestand. Wir brauchen eine veränderte Konzeption von Ausbildung und Bildung, die sich auch in den Medien und der öffentlichen Meinung niederschlägt. Es muss sich das Verständnis durchsetzen, dass sich Bildung im Alter und Bildung für das Alter individuell und gesellschaftlich lohnt. </a:t>
            </a:r>
          </a:p>
          <a:p>
            <a:pPr marL="190500" indent="-190500">
              <a:lnSpc>
                <a:spcPct val="80000"/>
              </a:lnSpc>
            </a:pPr>
            <a:r>
              <a:rPr lang="de-DE" sz="800">
                <a:latin typeface="Times New Roman" charset="0"/>
              </a:rPr>
              <a:t>Doch ist es überhaupt möglich, die traditionelle Lebenszeitstruktur zu ändern. Können wir uns überhaupt ein Leben lang verändern oder gar bilden?</a:t>
            </a:r>
          </a:p>
          <a:p>
            <a:pPr marL="190500" indent="-190500">
              <a:lnSpc>
                <a:spcPct val="80000"/>
              </a:lnSpc>
            </a:pPr>
            <a:r>
              <a:rPr lang="de-DE" sz="800">
                <a:latin typeface="Times New Roman" charset="0"/>
              </a:rPr>
              <a:t>Eine Reihe von Bedingungen wertet die Rolle der Bildung im Verlauf des Alters auf: </a:t>
            </a:r>
          </a:p>
          <a:p>
            <a:pPr marL="190500" indent="-190500">
              <a:lnSpc>
                <a:spcPct val="80000"/>
              </a:lnSpc>
              <a:buFontTx/>
              <a:buAutoNum type="arabicPeriod"/>
            </a:pPr>
            <a:r>
              <a:rPr lang="de-DE" sz="800">
                <a:latin typeface="Times New Roman" charset="0"/>
              </a:rPr>
              <a:t>Die Aufwertung beruht auf der heute stärker als in der Vergangenheit spürbaren professionellen Beschäftigung mit Altern und Alter. Das Alter wird zu einer </a:t>
            </a:r>
            <a:r>
              <a:rPr lang="de-DE" sz="800" b="1">
                <a:latin typeface="Times New Roman" charset="0"/>
              </a:rPr>
              <a:t>eigenständigen Lebensphase </a:t>
            </a:r>
            <a:r>
              <a:rPr lang="de-DE" sz="800">
                <a:latin typeface="Times New Roman" charset="0"/>
              </a:rPr>
              <a:t>und gewinnt seinen eigenen Stellenwert. Dazu gehört auch die auf wissenschaftlichen Erkenntnissen beruhende differenzielle Sicht des Alternsprozesses, worunter zu verstehen ist, dass es im Alternsprozess deutliche Unterschiede zwischen den Individuen gibt (Baltes et al. 1996, 28). Gezeigt werden kann, dass bildungsbezogene Lebensstile die Vielfalt </a:t>
            </a:r>
            <a:r>
              <a:rPr lang="de-DE" sz="800" b="1">
                <a:latin typeface="Times New Roman" charset="0"/>
              </a:rPr>
              <a:t>der Lebensbedingungen</a:t>
            </a:r>
            <a:r>
              <a:rPr lang="de-DE" sz="800">
                <a:latin typeface="Times New Roman" charset="0"/>
              </a:rPr>
              <a:t> Alter verstärken (Schulze 1992). Aus den Ergebnissen jahrzehntelanger Alternsforschung kann man eindeutig belegt werden, dass wir uns bis ins höchste Alter hinein verändern. Wir wissen heute, dass wir bis ins höhere Alter hinein unsere Wissensbestände bewahren und ausbauen, also lernen können.</a:t>
            </a:r>
          </a:p>
          <a:p>
            <a:pPr marL="190500" indent="-190500">
              <a:lnSpc>
                <a:spcPct val="80000"/>
              </a:lnSpc>
              <a:buFontTx/>
              <a:buAutoNum type="arabicPeriod"/>
            </a:pPr>
            <a:r>
              <a:rPr lang="de-DE" sz="800">
                <a:latin typeface="Times New Roman" charset="0"/>
              </a:rPr>
              <a:t>Der Bedeutungszugewinn der Bildung im Alter beruht </a:t>
            </a:r>
            <a:r>
              <a:rPr lang="de-DE" sz="800" i="1">
                <a:latin typeface="Times New Roman" charset="0"/>
              </a:rPr>
              <a:t>zweitens</a:t>
            </a:r>
            <a:r>
              <a:rPr lang="de-DE" sz="800">
                <a:latin typeface="Times New Roman" charset="0"/>
              </a:rPr>
              <a:t> auf veränderten Bildungsvoraussetzungen, d. h. günstiger werdenden Lebenslagen-Merkmalen. Die Anhebung des allgemeinen Bildungsniveaus und die insgesamt gestiegene berufliche Qualifizierung in der Gesellschaft erzeugen eine höhere Nachfrage nach Weiterbildung in allen Altersstufen.</a:t>
            </a:r>
            <a:br>
              <a:rPr lang="de-DE" sz="800">
                <a:latin typeface="Times New Roman" charset="0"/>
              </a:rPr>
            </a:br>
            <a:r>
              <a:rPr lang="de-DE" sz="800">
                <a:latin typeface="Times New Roman" charset="0"/>
              </a:rPr>
              <a:t>Im Kohortenvergleich ist klar erkennbar, dass der Besuch von nicht-beruflichen Bildungsveranstaltungen von einer Kohorte zur nächsten ansteigt. Die Zunahme ist zum Teil auf die gestiegene Schulbildung zurückzuführen. Daneben besteht aber ein </a:t>
            </a:r>
            <a:r>
              <a:rPr lang="de-DE" sz="800" b="1">
                <a:latin typeface="Times New Roman" charset="0"/>
              </a:rPr>
              <a:t>eigenständiger Kohorteneffekt,</a:t>
            </a:r>
            <a:r>
              <a:rPr lang="de-DE" sz="800">
                <a:latin typeface="Times New Roman" charset="0"/>
              </a:rPr>
              <a:t> der auf dem sozialen Wandel und den veränderten gesellschaftlichen Umständen beruht. Durch die Kumulation beider Effekte kommt eine deutliche Zunahme der Bildungsbeteiligung von einer Generation zur nächsten zustande (infas 2002).</a:t>
            </a:r>
          </a:p>
          <a:p>
            <a:pPr marL="190500" indent="-190500">
              <a:lnSpc>
                <a:spcPct val="80000"/>
              </a:lnSpc>
              <a:buFontTx/>
              <a:buAutoNum type="arabicPeriod"/>
            </a:pPr>
            <a:endParaRPr lang="de-AT" sz="800" i="1">
              <a:latin typeface="Times New Roman" charset="0"/>
            </a:endParaRPr>
          </a:p>
          <a:p>
            <a:pPr marL="190500" indent="-190500">
              <a:lnSpc>
                <a:spcPct val="80000"/>
              </a:lnSpc>
            </a:pPr>
            <a:r>
              <a:rPr lang="de-DE" sz="800" b="1">
                <a:latin typeface="Times New Roman" charset="0"/>
              </a:rPr>
              <a:t>Lernen im Alter hat Vorgeschichte</a:t>
            </a:r>
          </a:p>
          <a:p>
            <a:pPr marL="190500" indent="-190500">
              <a:lnSpc>
                <a:spcPct val="80000"/>
              </a:lnSpc>
            </a:pPr>
            <a:r>
              <a:rPr lang="de-DE" sz="800">
                <a:latin typeface="Times New Roman" charset="0"/>
              </a:rPr>
              <a:t>Für viele ältere Menschen verlief Schule und berufliche Aus- und Weiterbildung nach dem</a:t>
            </a:r>
          </a:p>
          <a:p>
            <a:pPr marL="190500" indent="-190500">
              <a:lnSpc>
                <a:spcPct val="80000"/>
              </a:lnSpc>
            </a:pPr>
            <a:r>
              <a:rPr lang="de-DE" sz="800">
                <a:latin typeface="Times New Roman" charset="0"/>
              </a:rPr>
              <a:t>Prinzip des </a:t>
            </a:r>
            <a:r>
              <a:rPr lang="de-DE" sz="800" b="1">
                <a:latin typeface="Times New Roman" charset="0"/>
              </a:rPr>
              <a:t>„</a:t>
            </a:r>
            <a:r>
              <a:rPr lang="de-DE" sz="800">
                <a:latin typeface="Times New Roman" charset="0"/>
              </a:rPr>
              <a:t>Nürnberger Trichters“- der Lernstoff wurde von den Lehrpersonen in mehr oder</a:t>
            </a:r>
          </a:p>
          <a:p>
            <a:pPr marL="190500" indent="-190500">
              <a:lnSpc>
                <a:spcPct val="80000"/>
              </a:lnSpc>
            </a:pPr>
            <a:r>
              <a:rPr lang="de-DE" sz="800">
                <a:latin typeface="Times New Roman" charset="0"/>
              </a:rPr>
              <a:t>weniger gut verpackten Dosierungen abgefüllt und musste reproduziert werden. Daher werden</a:t>
            </a:r>
          </a:p>
          <a:p>
            <a:pPr marL="190500" indent="-190500">
              <a:lnSpc>
                <a:spcPct val="80000"/>
              </a:lnSpc>
            </a:pPr>
            <a:r>
              <a:rPr lang="de-DE" sz="800">
                <a:latin typeface="Times New Roman" charset="0"/>
              </a:rPr>
              <a:t>Begriffe wie „Lernen“ und „Bildung“ mit Leistungsmessung, Lebensferne, pädagogischem Druck</a:t>
            </a:r>
          </a:p>
          <a:p>
            <a:pPr marL="190500" indent="-190500">
              <a:lnSpc>
                <a:spcPct val="80000"/>
              </a:lnSpc>
            </a:pPr>
            <a:r>
              <a:rPr lang="de-DE" sz="800">
                <a:latin typeface="Times New Roman" charset="0"/>
              </a:rPr>
              <a:t>und Unlust verbunden, statt mit Neugier und Freude an Entdeckungen. Diese eigenen</a:t>
            </a:r>
          </a:p>
          <a:p>
            <a:pPr marL="190500" indent="-190500">
              <a:lnSpc>
                <a:spcPct val="80000"/>
              </a:lnSpc>
            </a:pPr>
            <a:r>
              <a:rPr lang="de-DE" sz="800">
                <a:latin typeface="Times New Roman" charset="0"/>
              </a:rPr>
              <a:t>Bildungserfahrungen sind prägend für das persönliche weitere (Weiter-)Bildungsverhalten.</a:t>
            </a:r>
          </a:p>
          <a:p>
            <a:pPr marL="190500" indent="-190500">
              <a:lnSpc>
                <a:spcPct val="80000"/>
              </a:lnSpc>
            </a:pPr>
            <a:r>
              <a:rPr lang="de-DE" sz="800">
                <a:latin typeface="Times New Roman" charset="0"/>
              </a:rPr>
              <a:t>55</a:t>
            </a:r>
          </a:p>
          <a:p>
            <a:pPr marL="190500" indent="-190500">
              <a:lnSpc>
                <a:spcPct val="80000"/>
              </a:lnSpc>
            </a:pPr>
            <a:r>
              <a:rPr lang="de-DE" sz="800">
                <a:latin typeface="Times New Roman" charset="0"/>
              </a:rPr>
              <a:t>Um gute Voraussetzungen für Lebenslanges Lernen auch im Alter zu schaffen, müssen</a:t>
            </a:r>
          </a:p>
          <a:p>
            <a:pPr marL="190500" indent="-190500">
              <a:lnSpc>
                <a:spcPct val="80000"/>
              </a:lnSpc>
            </a:pPr>
            <a:r>
              <a:rPr lang="de-DE" sz="800">
                <a:latin typeface="Times New Roman" charset="0"/>
              </a:rPr>
              <a:t>entsprechende Entwicklungsschritte im Lebenslauf stattfinden, die durch eine neue Lernkultur</a:t>
            </a:r>
          </a:p>
          <a:p>
            <a:pPr marL="190500" indent="-190500">
              <a:lnSpc>
                <a:spcPct val="80000"/>
              </a:lnSpc>
            </a:pPr>
            <a:r>
              <a:rPr lang="de-DE" sz="800">
                <a:latin typeface="Times New Roman" charset="0"/>
              </a:rPr>
              <a:t>gestützt werden.</a:t>
            </a:r>
          </a:p>
          <a:p>
            <a:pPr marL="190500" indent="-190500">
              <a:lnSpc>
                <a:spcPct val="80000"/>
              </a:lnSpc>
            </a:pPr>
            <a:r>
              <a:rPr lang="de-DE" sz="800">
                <a:latin typeface="Times New Roman" charset="0"/>
              </a:rPr>
              <a:t>Der Begriff „Bildung“ wird in Deutschland meist an dem Faktor „Bildungsabschluss“</a:t>
            </a:r>
          </a:p>
          <a:p>
            <a:pPr marL="190500" indent="-190500">
              <a:lnSpc>
                <a:spcPct val="80000"/>
              </a:lnSpc>
            </a:pPr>
            <a:r>
              <a:rPr lang="de-DE" sz="800">
                <a:latin typeface="Times New Roman" charset="0"/>
              </a:rPr>
              <a:t>festgemacht. In dieser Hinsicht sind viele Menschen der älteren Generation, vor allem Frauen,</a:t>
            </a:r>
          </a:p>
          <a:p>
            <a:pPr marL="190500" indent="-190500">
              <a:lnSpc>
                <a:spcPct val="80000"/>
              </a:lnSpc>
            </a:pPr>
            <a:r>
              <a:rPr lang="de-DE" sz="800">
                <a:latin typeface="Times New Roman" charset="0"/>
              </a:rPr>
              <a:t>durch Kriegs- und Nachkriegsereignisse und sozialisationsbedingte Faktoren benachteiligt, sie</a:t>
            </a:r>
          </a:p>
          <a:p>
            <a:pPr marL="190500" indent="-190500">
              <a:lnSpc>
                <a:spcPct val="80000"/>
              </a:lnSpc>
            </a:pPr>
            <a:r>
              <a:rPr lang="de-DE" sz="800">
                <a:latin typeface="Times New Roman" charset="0"/>
              </a:rPr>
              <a:t>konnten oder durften keinen höheren Schulabschluss machen. Wenig beachtet und positiv</a:t>
            </a:r>
          </a:p>
          <a:p>
            <a:pPr marL="190500" indent="-190500">
              <a:lnSpc>
                <a:spcPct val="80000"/>
              </a:lnSpc>
            </a:pPr>
            <a:r>
              <a:rPr lang="de-DE" sz="800">
                <a:latin typeface="Times New Roman" charset="0"/>
              </a:rPr>
              <a:t>bewertet werden in Deutschland bisher informell oder non-formal erworbenes Wissen, was</a:t>
            </a:r>
          </a:p>
          <a:p>
            <a:pPr marL="190500" indent="-190500">
              <a:lnSpc>
                <a:spcPct val="80000"/>
              </a:lnSpc>
            </a:pPr>
            <a:r>
              <a:rPr lang="de-DE" sz="800">
                <a:latin typeface="Times New Roman" charset="0"/>
              </a:rPr>
              <a:t>Motivation zu Bildung einschränkt. Hier sollten andere Maßstäbe gesetzt werden!</a:t>
            </a:r>
          </a:p>
          <a:p>
            <a:pPr marL="190500" indent="-190500">
              <a:lnSpc>
                <a:spcPct val="80000"/>
              </a:lnSpc>
              <a:buFontTx/>
              <a:buAutoNum type="arabicPeriod"/>
            </a:pPr>
            <a:endParaRPr lang="de-DE" sz="800" i="1">
              <a:latin typeface="Times New Roman" charset="0"/>
            </a:endParaRPr>
          </a:p>
          <a:p>
            <a:pPr marL="190500" indent="-190500">
              <a:lnSpc>
                <a:spcPct val="80000"/>
              </a:lnSpc>
            </a:pPr>
            <a:endParaRPr lang="de-DE" sz="800">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EC6E98A0-6DA2-BF46-92D0-A601A11E0E90}" type="slidenum">
              <a:rPr lang="de-DE"/>
              <a:pPr/>
              <a:t>6</a:t>
            </a:fld>
            <a:endParaRPr lang="de-DE"/>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err="1" smtClean="0"/>
              <a:t>Wit=geistige</a:t>
            </a:r>
            <a:r>
              <a:rPr lang="de-DE" dirty="0" smtClean="0"/>
              <a:t> Wendigkeit</a:t>
            </a:r>
            <a:endParaRPr lang="de-DE" dirty="0"/>
          </a:p>
        </p:txBody>
      </p:sp>
      <p:sp>
        <p:nvSpPr>
          <p:cNvPr id="4" name="Foliennummernplatzhalter 3"/>
          <p:cNvSpPr>
            <a:spLocks noGrp="1"/>
          </p:cNvSpPr>
          <p:nvPr>
            <p:ph type="sldNum" sz="quarter" idx="10"/>
          </p:nvPr>
        </p:nvSpPr>
        <p:spPr/>
        <p:txBody>
          <a:bodyPr/>
          <a:lstStyle/>
          <a:p>
            <a:fld id="{39F71F34-ADDC-6C44-BCE5-A6C61DCBDF54}" type="slidenum">
              <a:rPr lang="de-DE" smtClean="0"/>
              <a:pPr/>
              <a:t>9</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Folienbildplatzhalter 1"/>
          <p:cNvSpPr>
            <a:spLocks noGrp="1" noRot="1" noChangeAspect="1"/>
          </p:cNvSpPr>
          <p:nvPr>
            <p:ph type="sldImg"/>
          </p:nvPr>
        </p:nvSpPr>
        <p:spPr>
          <a:ln/>
        </p:spPr>
      </p:sp>
      <p:sp>
        <p:nvSpPr>
          <p:cNvPr id="39939" name="Notizenplatzhalter 2"/>
          <p:cNvSpPr>
            <a:spLocks noGrp="1"/>
          </p:cNvSpPr>
          <p:nvPr>
            <p:ph type="body" idx="1"/>
          </p:nvPr>
        </p:nvSpPr>
        <p:spPr>
          <a:noFill/>
          <a:ln/>
        </p:spPr>
        <p:txBody>
          <a:bodyPr/>
          <a:lstStyle/>
          <a:p>
            <a:r>
              <a:rPr lang="de-DE" sz="1400" i="1" smtClean="0"/>
              <a:t>Fluid</a:t>
            </a:r>
            <a:r>
              <a:rPr lang="de-DE" sz="1400" smtClean="0"/>
              <a:t> intelligence is the ability to find meaning in confusion and solve new problems. It is the ability to draw inferences and understand the relationships of various concepts, independent of acquired knowledge. Fluid intelligence is predominant in individuals with </a:t>
            </a:r>
            <a:r>
              <a:rPr lang="de-DE" sz="1400" smtClean="0">
                <a:hlinkClick r:id="rId3" tooltip="Autism spectrum"/>
              </a:rPr>
              <a:t>Autism spectrum disorders</a:t>
            </a:r>
            <a:r>
              <a:rPr lang="de-DE" sz="1400" smtClean="0"/>
              <a:t>, including </a:t>
            </a:r>
            <a:r>
              <a:rPr lang="de-DE" sz="1400" smtClean="0">
                <a:hlinkClick r:id="rId4" tooltip="Asperger &#10;syndrome"/>
              </a:rPr>
              <a:t>Asperger syndrome</a:t>
            </a:r>
            <a:r>
              <a:rPr lang="de-DE" sz="1400" smtClean="0"/>
              <a:t>.</a:t>
            </a:r>
            <a:r>
              <a:rPr lang="de-DE" sz="1400" baseline="30000" smtClean="0">
                <a:hlinkClick r:id="rId5"/>
              </a:rPr>
              <a:t>[2]</a:t>
            </a:r>
            <a:endParaRPr lang="de-DE" sz="1400" smtClean="0"/>
          </a:p>
          <a:p>
            <a:r>
              <a:rPr lang="de-DE" sz="1400" i="1" smtClean="0"/>
              <a:t>Crystallized</a:t>
            </a:r>
            <a:r>
              <a:rPr lang="de-DE" sz="1400" smtClean="0"/>
              <a:t> intelligence is the ability to use skills, knowledge, and experience. It should not be equated with memory or knowledge, but it does rely on accessing information from long-term memory. The terms are somewhat misleading because one is not a "crystallized" form of the other. Rather, they are believed to be separate neural and mental systems.</a:t>
            </a:r>
          </a:p>
          <a:p>
            <a:r>
              <a:rPr lang="de-DE" smtClean="0"/>
              <a:t>Cattell thought fluid intelligence was a non-learned characteristic </a:t>
            </a:r>
            <a:br>
              <a:rPr lang="de-DE" smtClean="0"/>
            </a:br>
            <a:endParaRPr lang="de-DE" smtClean="0"/>
          </a:p>
          <a:p>
            <a:r>
              <a:rPr lang="de-DE" smtClean="0"/>
              <a:t>that was revealed through performance on culture-free tasks tapping </a:t>
            </a:r>
          </a:p>
          <a:p>
            <a:r>
              <a:rPr lang="de-DE" smtClean="0"/>
              <a:t>such things as the ability to see relations in patterns. </a:t>
            </a:r>
          </a:p>
          <a:p>
            <a:r>
              <a:rPr lang="de-DE" smtClean="0"/>
              <a:t>Conversely, crystal intelligence is learned knowledge such as </a:t>
            </a:r>
          </a:p>
          <a:p>
            <a:r>
              <a:rPr lang="de-DE" smtClean="0"/>
              <a:t>that revealed by vocabulary or mathematics tasks … anything that </a:t>
            </a:r>
          </a:p>
          <a:p>
            <a:r>
              <a:rPr lang="de-DE" smtClean="0"/>
              <a:t>taps the kinds of things you might learn in school. </a:t>
            </a:r>
          </a:p>
          <a:p>
            <a:r>
              <a:rPr lang="de-DE" smtClean="0"/>
              <a:t>Cattell also thought that fluid intelligence was necessary for good </a:t>
            </a:r>
          </a:p>
          <a:p>
            <a:r>
              <a:rPr lang="de-DE" smtClean="0"/>
              <a:t>crystal intelligence … basically, if one had a high fluid intelligence </a:t>
            </a:r>
          </a:p>
          <a:p>
            <a:r>
              <a:rPr lang="de-DE" smtClean="0"/>
              <a:t>then, given the opportunity, they could achieve a high crystal </a:t>
            </a:r>
          </a:p>
          <a:p>
            <a:r>
              <a:rPr lang="de-DE" smtClean="0"/>
              <a:t>intelligence … however, if the fluid intelligence is low, then the </a:t>
            </a:r>
          </a:p>
          <a:p>
            <a:r>
              <a:rPr lang="de-DE" smtClean="0"/>
              <a:t>person will not benefit much from the learning opportunity.</a:t>
            </a:r>
          </a:p>
          <a:p>
            <a:endParaRPr lang="de-DE" smtClean="0"/>
          </a:p>
        </p:txBody>
      </p:sp>
      <p:sp>
        <p:nvSpPr>
          <p:cNvPr id="39940" name="Foliennummernplatzhalter 3"/>
          <p:cNvSpPr>
            <a:spLocks noGrp="1"/>
          </p:cNvSpPr>
          <p:nvPr>
            <p:ph type="sldNum" sz="quarter" idx="5"/>
          </p:nvPr>
        </p:nvSpPr>
        <p:spPr>
          <a:noFill/>
        </p:spPr>
        <p:txBody>
          <a:bodyPr/>
          <a:lstStyle/>
          <a:p>
            <a:fld id="{C3A6821C-C467-3F44-8505-76C53F0A215F}" type="slidenum">
              <a:rPr lang="de-DE" smtClean="0"/>
              <a:pPr/>
              <a:t>11</a:t>
            </a:fld>
            <a:endParaRPr 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r>
              <a:rPr lang="en-GB" altLang="ko-KR">
                <a:ea typeface="굴림" charset="-127"/>
                <a:cs typeface="굴림" charset="-127"/>
              </a:rPr>
              <a:t>In an insightful analysis of the inter-relationships between older adults and social change, the work of Riley and Riley (1994) on the concept of </a:t>
            </a:r>
            <a:r>
              <a:rPr lang="en-GB" altLang="ko-KR" i="1">
                <a:ea typeface="굴림" charset="-127"/>
                <a:cs typeface="굴림" charset="-127"/>
              </a:rPr>
              <a:t>structural lag </a:t>
            </a:r>
            <a:r>
              <a:rPr lang="en-GB" altLang="ko-KR">
                <a:ea typeface="굴림" charset="-127"/>
                <a:cs typeface="굴림" charset="-127"/>
              </a:rPr>
              <a:t>plays a prominent role. The problem of structural lag is described as a “mismatch or imbalance between the transformation of the aging process from birth to death and the role opportunities, or places in the social structure, that could foster and reward people at the various stages of their lives” (p.16). In essence, age structures lag behind changes in people’s lives. Social structures, norms, and institutions have failed to keep pace with what people actually do in their lives. There is a dialectic in operation here – people are influenced by, and at the same time are influencing, structures in the family, the school, the workplace and the community.</a:t>
            </a:r>
          </a:p>
          <a:p>
            <a:r>
              <a:rPr lang="en-GB" altLang="ko-KR">
                <a:ea typeface="굴림" charset="-127"/>
                <a:cs typeface="굴림" charset="-127"/>
              </a:rPr>
              <a:t>In the figure presented above, the age-differentiated structures on the left divide societal roles and their occupants into three rigid “boxes”: educational roles for young people; work roles for the middle-aged (whether paid or unpaid); retirement and leisure for older people. While these structures may now seem outdated, nevertheless this schema has provided the predominant structure and cultural norms for Western societies. It is one which sees education and learning restricted to early in life; one which privileges middle-aged men as the primary breadwinners; one which romanticizes older age (for those lucky enough to get there) as the domain for leisure </a:t>
            </a:r>
            <a:r>
              <a:rPr lang="de-DE" altLang="ko-KR">
                <a:ea typeface="굴림" charset="-127"/>
                <a:cs typeface="굴림" charset="-127"/>
              </a:rPr>
              <a:t>and recreation. </a:t>
            </a:r>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6"/>
          <p:cNvSpPr>
            <a:spLocks noGrp="1" noChangeArrowheads="1"/>
          </p:cNvSpPr>
          <p:nvPr>
            <p:ph type="ftr" sz="quarter" idx="4"/>
          </p:nvPr>
        </p:nvSpPr>
        <p:spPr>
          <a:noFill/>
        </p:spPr>
        <p:txBody>
          <a:bodyPr/>
          <a:lstStyle/>
          <a:p>
            <a:r>
              <a:rPr lang="en-US" smtClean="0">
                <a:latin typeface="Times New Roman" charset="0"/>
              </a:rPr>
              <a:t>1</a:t>
            </a:r>
          </a:p>
        </p:txBody>
      </p:sp>
      <p:sp>
        <p:nvSpPr>
          <p:cNvPr id="66563" name="Rectangle 7"/>
          <p:cNvSpPr>
            <a:spLocks noGrp="1" noChangeArrowheads="1"/>
          </p:cNvSpPr>
          <p:nvPr>
            <p:ph type="sldNum" sz="quarter" idx="5"/>
          </p:nvPr>
        </p:nvSpPr>
        <p:spPr>
          <a:noFill/>
        </p:spPr>
        <p:txBody>
          <a:bodyPr/>
          <a:lstStyle/>
          <a:p>
            <a:fld id="{46C597E2-054B-0943-B76D-350138119E49}" type="slidenum">
              <a:rPr lang="en-US">
                <a:latin typeface="Times New Roman" charset="0"/>
              </a:rPr>
              <a:pPr/>
              <a:t>15</a:t>
            </a:fld>
            <a:endParaRPr lang="en-US">
              <a:latin typeface="Times New Roman" charset="0"/>
            </a:endParaRPr>
          </a:p>
        </p:txBody>
      </p:sp>
      <p:sp>
        <p:nvSpPr>
          <p:cNvPr id="66564" name="Rectangle 2"/>
          <p:cNvSpPr>
            <a:spLocks noGrp="1" noRot="1" noChangeAspect="1" noChangeArrowheads="1" noTextEdit="1"/>
          </p:cNvSpPr>
          <p:nvPr>
            <p:ph type="sldImg"/>
          </p:nvPr>
        </p:nvSpPr>
        <p:spPr>
          <a:ln/>
        </p:spPr>
      </p:sp>
      <p:sp>
        <p:nvSpPr>
          <p:cNvPr id="66565" name="Rectangle 3"/>
          <p:cNvSpPr>
            <a:spLocks noGrp="1" noChangeArrowheads="1"/>
          </p:cNvSpPr>
          <p:nvPr>
            <p:ph type="body" idx="1"/>
          </p:nvPr>
        </p:nvSpPr>
        <p:spPr>
          <a:xfrm>
            <a:off x="915359" y="4344969"/>
            <a:ext cx="5027282" cy="4112829"/>
          </a:xfrm>
          <a:noFill/>
          <a:ln/>
        </p:spPr>
        <p:txBody>
          <a:bodyPr/>
          <a:lstStyle/>
          <a:p>
            <a:pPr marL="190500" indent="-190500">
              <a:lnSpc>
                <a:spcPct val="80000"/>
              </a:lnSpc>
            </a:pPr>
            <a:r>
              <a:rPr lang="de-DE" sz="800" b="1">
                <a:latin typeface="Times New Roman" charset="0"/>
                <a:ea typeface="ＭＳ Ｐゴシック" charset="-128"/>
                <a:cs typeface="ＭＳ Ｐゴシック" charset="-128"/>
              </a:rPr>
              <a:t>EINLEITUNG</a:t>
            </a:r>
            <a:endParaRPr lang="de-DE" sz="800">
              <a:latin typeface="Times New Roman" charset="0"/>
              <a:ea typeface="ＭＳ Ｐゴシック" charset="-128"/>
              <a:cs typeface="ＭＳ Ｐゴシック" charset="-128"/>
            </a:endParaRPr>
          </a:p>
          <a:p>
            <a:pPr marL="190500" indent="-190500">
              <a:lnSpc>
                <a:spcPct val="80000"/>
              </a:lnSpc>
            </a:pPr>
            <a:endParaRPr lang="de-DE" sz="800">
              <a:latin typeface="Times New Roman" charset="0"/>
              <a:ea typeface="ＭＳ Ｐゴシック" charset="-128"/>
              <a:cs typeface="ＭＳ Ｐゴシック" charset="-128"/>
            </a:endParaRPr>
          </a:p>
          <a:p>
            <a:pPr marL="190500" indent="-190500">
              <a:lnSpc>
                <a:spcPct val="80000"/>
              </a:lnSpc>
            </a:pPr>
            <a:r>
              <a:rPr lang="de-DE" sz="800">
                <a:latin typeface="Times New Roman" charset="0"/>
                <a:ea typeface="ＭＳ Ｐゴシック" charset="-128"/>
                <a:cs typeface="ＭＳ Ｐゴシック" charset="-128"/>
              </a:rPr>
              <a:t>Noch vor 5 oder 6 Jahrzehnten waren in Theorie und Praxis der Erwachsenenbildung Begriffe wie „Seniorenbildung“ oder „Weiterbildung für die 2. Lebenshälfte“ völlig ungeläufig. Man sah kein Bedürfnis nach Weiterbildung alter Menschen und sah diese auch kaum für bildungsfähig. Heute haben wir es mit einem völlig veränderten Erscheinungsbild zu tun.</a:t>
            </a:r>
          </a:p>
          <a:p>
            <a:pPr marL="190500" indent="-190500">
              <a:lnSpc>
                <a:spcPct val="80000"/>
              </a:lnSpc>
            </a:pPr>
            <a:r>
              <a:rPr lang="de-DE" sz="800">
                <a:latin typeface="Times New Roman" charset="0"/>
                <a:ea typeface="ＭＳ Ｐゴシック" charset="-128"/>
                <a:cs typeface="ＭＳ Ｐゴシック" charset="-128"/>
              </a:rPr>
              <a:t>Das Konzept, ja Postulat des „Lebenslangen Lernens“ oder „Life-Long-Learning“ betrifft nicht nur die Ausbildungs- und Berufsphase, es wird nicht nur an die erwerbstätigen Generationen gedacht, die sich den immer neuen Erfordernissen der Wirtschaft durch Flexibilität des Lernens anpassen sollen, sondern es wird auch an die nachberufliche Lebensphase gedacht.</a:t>
            </a:r>
          </a:p>
          <a:p>
            <a:pPr marL="190500" indent="-190500">
              <a:lnSpc>
                <a:spcPct val="80000"/>
              </a:lnSpc>
            </a:pPr>
            <a:r>
              <a:rPr lang="de-DE" sz="800">
                <a:latin typeface="Times New Roman" charset="0"/>
                <a:ea typeface="ＭＳ Ｐゴシック" charset="-128"/>
                <a:cs typeface="ＭＳ Ｐゴシック" charset="-128"/>
              </a:rPr>
              <a:t>Wir müssen neue Bilder und Modelle des menschlichen Lebenslaufs und des Alterns entwickeln. Dazu gehört etwa die Aufhebung der strikten Trennung und linearen Abfolge von Ausbildung, Beruf und Ruhestand. Wir brauchen eine veränderte Konzeption von Ausbildung und Bildung, die sich auch in den Medien und der öffentlichen Meinung niederschlägt. Es muss sich das Verständnis durchsetzen, dass sich Bildung im Alter und Bildung für das Alter individuell und gesellschaftlich lohnt. </a:t>
            </a:r>
          </a:p>
          <a:p>
            <a:pPr marL="190500" indent="-190500">
              <a:lnSpc>
                <a:spcPct val="80000"/>
              </a:lnSpc>
            </a:pPr>
            <a:r>
              <a:rPr lang="de-DE" sz="800">
                <a:latin typeface="Times New Roman" charset="0"/>
                <a:ea typeface="ＭＳ Ｐゴシック" charset="-128"/>
                <a:cs typeface="ＭＳ Ｐゴシック" charset="-128"/>
              </a:rPr>
              <a:t>Doch ist es überhaupt möglich, die traditionelle Lebenszeitstruktur zu ändern. Können wir uns überhaupt ein Leben lang verändern oder gar bilden?</a:t>
            </a:r>
          </a:p>
          <a:p>
            <a:pPr marL="190500" indent="-190500">
              <a:lnSpc>
                <a:spcPct val="80000"/>
              </a:lnSpc>
            </a:pPr>
            <a:r>
              <a:rPr lang="de-DE" sz="800">
                <a:latin typeface="Times New Roman" charset="0"/>
                <a:ea typeface="ＭＳ Ｐゴシック" charset="-128"/>
                <a:cs typeface="ＭＳ Ｐゴシック" charset="-128"/>
              </a:rPr>
              <a:t>Eine Reihe von Bedingungen wertet die Rolle der Bildung im Verlauf des Alters auf: </a:t>
            </a:r>
          </a:p>
          <a:p>
            <a:pPr marL="190500" indent="-190500">
              <a:lnSpc>
                <a:spcPct val="80000"/>
              </a:lnSpc>
              <a:buFontTx/>
              <a:buAutoNum type="arabicPeriod"/>
            </a:pPr>
            <a:r>
              <a:rPr lang="de-DE" sz="800">
                <a:latin typeface="Times New Roman" charset="0"/>
                <a:ea typeface="ＭＳ Ｐゴシック" charset="-128"/>
                <a:cs typeface="ＭＳ Ｐゴシック" charset="-128"/>
              </a:rPr>
              <a:t>Die Aufwertung beruht auf der heute stärker als in der Vergangenheit spürbaren professionellen Beschäftigung mit Altern und Alter. Das Alter wird zu einer </a:t>
            </a:r>
            <a:r>
              <a:rPr lang="de-DE" sz="800" b="1">
                <a:latin typeface="Times New Roman" charset="0"/>
                <a:ea typeface="ＭＳ Ｐゴシック" charset="-128"/>
                <a:cs typeface="ＭＳ Ｐゴシック" charset="-128"/>
              </a:rPr>
              <a:t>eigenständigen Lebensphase </a:t>
            </a:r>
            <a:r>
              <a:rPr lang="de-DE" sz="800">
                <a:latin typeface="Times New Roman" charset="0"/>
                <a:ea typeface="ＭＳ Ｐゴシック" charset="-128"/>
                <a:cs typeface="ＭＳ Ｐゴシック" charset="-128"/>
              </a:rPr>
              <a:t>und gewinnt seinen eigenen Stellenwert. Dazu gehört auch die auf wissenschaftlichen Erkenntnissen beruhende differenzielle Sicht des Alternsprozesses, worunter zu verstehen ist, dass es im Alternsprozess deutliche Unterschiede zwischen den Individuen gibt (Baltes et al. 1996, 28). Gezeigt werden kann, dass bildungsbezogene Lebensstile die Vielfalt </a:t>
            </a:r>
            <a:r>
              <a:rPr lang="de-DE" sz="800" b="1">
                <a:latin typeface="Times New Roman" charset="0"/>
                <a:ea typeface="ＭＳ Ｐゴシック" charset="-128"/>
                <a:cs typeface="ＭＳ Ｐゴシック" charset="-128"/>
              </a:rPr>
              <a:t>der Lebensbedingungen</a:t>
            </a:r>
            <a:r>
              <a:rPr lang="de-DE" sz="800">
                <a:latin typeface="Times New Roman" charset="0"/>
                <a:ea typeface="ＭＳ Ｐゴシック" charset="-128"/>
                <a:cs typeface="ＭＳ Ｐゴシック" charset="-128"/>
              </a:rPr>
              <a:t> Alter verstärken (Schulze 1992). Aus den Ergebnissen jahrzehntelanger Alternsforschung kann man eindeutig belegt werden, dass wir uns bis ins höchste Alter hinein verändern. Wir wissen heute, dass wir bis ins höhere Alter hinein unsere Wissensbestände bewahren und ausbauen, also lernen können.</a:t>
            </a:r>
          </a:p>
          <a:p>
            <a:pPr marL="190500" indent="-190500">
              <a:lnSpc>
                <a:spcPct val="80000"/>
              </a:lnSpc>
              <a:buFontTx/>
              <a:buAutoNum type="arabicPeriod"/>
            </a:pPr>
            <a:r>
              <a:rPr lang="de-DE" sz="800">
                <a:latin typeface="Times New Roman" charset="0"/>
                <a:ea typeface="ＭＳ Ｐゴシック" charset="-128"/>
                <a:cs typeface="ＭＳ Ｐゴシック" charset="-128"/>
              </a:rPr>
              <a:t>Der Bedeutungszugewinn der Bildung im Alter beruht </a:t>
            </a:r>
            <a:r>
              <a:rPr lang="de-DE" sz="800" i="1">
                <a:latin typeface="Times New Roman" charset="0"/>
                <a:ea typeface="ＭＳ Ｐゴシック" charset="-128"/>
                <a:cs typeface="ＭＳ Ｐゴシック" charset="-128"/>
              </a:rPr>
              <a:t>zweitens</a:t>
            </a:r>
            <a:r>
              <a:rPr lang="de-DE" sz="800">
                <a:latin typeface="Times New Roman" charset="0"/>
                <a:ea typeface="ＭＳ Ｐゴシック" charset="-128"/>
                <a:cs typeface="ＭＳ Ｐゴシック" charset="-128"/>
              </a:rPr>
              <a:t> auf veränderten Bildungsvoraussetzungen, d. h. günstiger werdenden Lebenslagen-Merkmalen. Die Anhebung des allgemeinen Bildungsniveaus und die insgesamt gestiegene berufliche Qualifizierung in der Gesellschaft erzeugen eine höhere Nachfrage nach Weiterbildung in allen Altersstufen.</a:t>
            </a:r>
            <a:br>
              <a:rPr lang="de-DE" sz="800">
                <a:latin typeface="Times New Roman" charset="0"/>
                <a:ea typeface="ＭＳ Ｐゴシック" charset="-128"/>
                <a:cs typeface="ＭＳ Ｐゴシック" charset="-128"/>
              </a:rPr>
            </a:br>
            <a:r>
              <a:rPr lang="de-DE" sz="800">
                <a:latin typeface="Times New Roman" charset="0"/>
                <a:ea typeface="ＭＳ Ｐゴシック" charset="-128"/>
                <a:cs typeface="ＭＳ Ｐゴシック" charset="-128"/>
              </a:rPr>
              <a:t>Im Kohortenvergleich ist klar erkennbar, dass der Besuch von nicht-beruflichen Bildungsveranstaltungen von einer Kohorte zur nächsten ansteigt. Die Zunahme ist zum Teil auf die gestiegene Schulbildung zurückzuführen. Daneben besteht aber ein </a:t>
            </a:r>
            <a:r>
              <a:rPr lang="de-DE" sz="800" b="1">
                <a:latin typeface="Times New Roman" charset="0"/>
                <a:ea typeface="ＭＳ Ｐゴシック" charset="-128"/>
                <a:cs typeface="ＭＳ Ｐゴシック" charset="-128"/>
              </a:rPr>
              <a:t>eigenständiger Kohorteneffekt,</a:t>
            </a:r>
            <a:r>
              <a:rPr lang="de-DE" sz="800">
                <a:latin typeface="Times New Roman" charset="0"/>
                <a:ea typeface="ＭＳ Ｐゴシック" charset="-128"/>
                <a:cs typeface="ＭＳ Ｐゴシック" charset="-128"/>
              </a:rPr>
              <a:t> der auf dem sozialen Wandel und den veränderten gesellschaftlichen Umständen beruht. Durch die Kumulation beider Effekte kommt eine deutliche Zunahme der Bildungsbeteiligung von einer Generation zur nächsten zustande (infas 2002).</a:t>
            </a:r>
          </a:p>
          <a:p>
            <a:pPr marL="190500" indent="-190500">
              <a:lnSpc>
                <a:spcPct val="80000"/>
              </a:lnSpc>
              <a:buFontTx/>
              <a:buAutoNum type="arabicPeriod"/>
            </a:pPr>
            <a:endParaRPr lang="de-AT" sz="800" i="1">
              <a:latin typeface="Times New Roman" charset="0"/>
              <a:ea typeface="ＭＳ Ｐゴシック" charset="-128"/>
              <a:cs typeface="ＭＳ Ｐゴシック" charset="-128"/>
            </a:endParaRPr>
          </a:p>
          <a:p>
            <a:pPr marL="190500" indent="-190500">
              <a:lnSpc>
                <a:spcPct val="80000"/>
              </a:lnSpc>
            </a:pPr>
            <a:r>
              <a:rPr lang="de-DE" sz="800" b="1">
                <a:latin typeface="Times New Roman" charset="0"/>
                <a:ea typeface="ＭＳ Ｐゴシック" charset="-128"/>
                <a:cs typeface="ＭＳ Ｐゴシック" charset="-128"/>
              </a:rPr>
              <a:t>Lernen im Alter hat Vorgeschichte</a:t>
            </a:r>
          </a:p>
          <a:p>
            <a:pPr marL="190500" indent="-190500">
              <a:lnSpc>
                <a:spcPct val="80000"/>
              </a:lnSpc>
            </a:pPr>
            <a:r>
              <a:rPr lang="de-DE" sz="800">
                <a:latin typeface="Times New Roman" charset="0"/>
                <a:ea typeface="ＭＳ Ｐゴシック" charset="-128"/>
                <a:cs typeface="ＭＳ Ｐゴシック" charset="-128"/>
              </a:rPr>
              <a:t>Für viele ältere Menschen verlief Schule und berufliche Aus- und Weiterbildung nach dem</a:t>
            </a:r>
          </a:p>
          <a:p>
            <a:pPr marL="190500" indent="-190500">
              <a:lnSpc>
                <a:spcPct val="80000"/>
              </a:lnSpc>
            </a:pPr>
            <a:r>
              <a:rPr lang="de-DE" sz="800">
                <a:latin typeface="Times New Roman" charset="0"/>
                <a:ea typeface="ＭＳ Ｐゴシック" charset="-128"/>
                <a:cs typeface="ＭＳ Ｐゴシック" charset="-128"/>
              </a:rPr>
              <a:t>Prinzip des </a:t>
            </a:r>
            <a:r>
              <a:rPr lang="de-DE" sz="800" b="1">
                <a:latin typeface="Times New Roman" charset="0"/>
                <a:ea typeface="ＭＳ Ｐゴシック" charset="-128"/>
                <a:cs typeface="ＭＳ Ｐゴシック" charset="-128"/>
              </a:rPr>
              <a:t>„</a:t>
            </a:r>
            <a:r>
              <a:rPr lang="de-DE" sz="800">
                <a:latin typeface="Times New Roman" charset="0"/>
                <a:ea typeface="ＭＳ Ｐゴシック" charset="-128"/>
                <a:cs typeface="ＭＳ Ｐゴシック" charset="-128"/>
              </a:rPr>
              <a:t>Nürnberger Trichters“- der Lernstoff wurde von den Lehrpersonen in mehr oder</a:t>
            </a:r>
          </a:p>
          <a:p>
            <a:pPr marL="190500" indent="-190500">
              <a:lnSpc>
                <a:spcPct val="80000"/>
              </a:lnSpc>
            </a:pPr>
            <a:r>
              <a:rPr lang="de-DE" sz="800">
                <a:latin typeface="Times New Roman" charset="0"/>
                <a:ea typeface="ＭＳ Ｐゴシック" charset="-128"/>
                <a:cs typeface="ＭＳ Ｐゴシック" charset="-128"/>
              </a:rPr>
              <a:t>weniger gut verpackten Dosierungen abgefüllt und musste reproduziert werden. Daher werden</a:t>
            </a:r>
          </a:p>
          <a:p>
            <a:pPr marL="190500" indent="-190500">
              <a:lnSpc>
                <a:spcPct val="80000"/>
              </a:lnSpc>
            </a:pPr>
            <a:r>
              <a:rPr lang="de-DE" sz="800">
                <a:latin typeface="Times New Roman" charset="0"/>
                <a:ea typeface="ＭＳ Ｐゴシック" charset="-128"/>
                <a:cs typeface="ＭＳ Ｐゴシック" charset="-128"/>
              </a:rPr>
              <a:t>Begriffe wie „Lernen“ und „Bildung“ mit Leistungsmessung, Lebensferne, pädagogischem Druck</a:t>
            </a:r>
          </a:p>
          <a:p>
            <a:pPr marL="190500" indent="-190500">
              <a:lnSpc>
                <a:spcPct val="80000"/>
              </a:lnSpc>
            </a:pPr>
            <a:r>
              <a:rPr lang="de-DE" sz="800">
                <a:latin typeface="Times New Roman" charset="0"/>
                <a:ea typeface="ＭＳ Ｐゴシック" charset="-128"/>
                <a:cs typeface="ＭＳ Ｐゴシック" charset="-128"/>
              </a:rPr>
              <a:t>und Unlust verbunden, statt mit Neugier und Freude an Entdeckungen. Diese eigenen</a:t>
            </a:r>
          </a:p>
          <a:p>
            <a:pPr marL="190500" indent="-190500">
              <a:lnSpc>
                <a:spcPct val="80000"/>
              </a:lnSpc>
            </a:pPr>
            <a:r>
              <a:rPr lang="de-DE" sz="800">
                <a:latin typeface="Times New Roman" charset="0"/>
                <a:ea typeface="ＭＳ Ｐゴシック" charset="-128"/>
                <a:cs typeface="ＭＳ Ｐゴシック" charset="-128"/>
              </a:rPr>
              <a:t>Bildungserfahrungen sind prägend für das persönliche weitere (Weiter-)Bildungsverhalten.</a:t>
            </a:r>
          </a:p>
          <a:p>
            <a:pPr marL="190500" indent="-190500">
              <a:lnSpc>
                <a:spcPct val="80000"/>
              </a:lnSpc>
            </a:pPr>
            <a:r>
              <a:rPr lang="de-DE" sz="800">
                <a:latin typeface="Times New Roman" charset="0"/>
                <a:ea typeface="ＭＳ Ｐゴシック" charset="-128"/>
                <a:cs typeface="ＭＳ Ｐゴシック" charset="-128"/>
              </a:rPr>
              <a:t>55</a:t>
            </a:r>
          </a:p>
          <a:p>
            <a:pPr marL="190500" indent="-190500">
              <a:lnSpc>
                <a:spcPct val="80000"/>
              </a:lnSpc>
            </a:pPr>
            <a:r>
              <a:rPr lang="de-DE" sz="800">
                <a:latin typeface="Times New Roman" charset="0"/>
                <a:ea typeface="ＭＳ Ｐゴシック" charset="-128"/>
                <a:cs typeface="ＭＳ Ｐゴシック" charset="-128"/>
              </a:rPr>
              <a:t>Um gute Voraussetzungen für Lebenslanges Lernen auch im Alter zu schaffen, müssen</a:t>
            </a:r>
          </a:p>
          <a:p>
            <a:pPr marL="190500" indent="-190500">
              <a:lnSpc>
                <a:spcPct val="80000"/>
              </a:lnSpc>
            </a:pPr>
            <a:r>
              <a:rPr lang="de-DE" sz="800">
                <a:latin typeface="Times New Roman" charset="0"/>
                <a:ea typeface="ＭＳ Ｐゴシック" charset="-128"/>
                <a:cs typeface="ＭＳ Ｐゴシック" charset="-128"/>
              </a:rPr>
              <a:t>entsprechende Entwicklungsschritte im Lebenslauf stattfinden, die durch eine neue Lernkultur</a:t>
            </a:r>
          </a:p>
          <a:p>
            <a:pPr marL="190500" indent="-190500">
              <a:lnSpc>
                <a:spcPct val="80000"/>
              </a:lnSpc>
            </a:pPr>
            <a:r>
              <a:rPr lang="de-DE" sz="800">
                <a:latin typeface="Times New Roman" charset="0"/>
                <a:ea typeface="ＭＳ Ｐゴシック" charset="-128"/>
                <a:cs typeface="ＭＳ Ｐゴシック" charset="-128"/>
              </a:rPr>
              <a:t>gestützt werden.</a:t>
            </a:r>
          </a:p>
          <a:p>
            <a:pPr marL="190500" indent="-190500">
              <a:lnSpc>
                <a:spcPct val="80000"/>
              </a:lnSpc>
            </a:pPr>
            <a:r>
              <a:rPr lang="de-DE" sz="800">
                <a:latin typeface="Times New Roman" charset="0"/>
                <a:ea typeface="ＭＳ Ｐゴシック" charset="-128"/>
                <a:cs typeface="ＭＳ Ｐゴシック" charset="-128"/>
              </a:rPr>
              <a:t>Der Begriff „Bildung“ wird in Deutschland meist an dem Faktor „Bildungsabschluss“</a:t>
            </a:r>
          </a:p>
          <a:p>
            <a:pPr marL="190500" indent="-190500">
              <a:lnSpc>
                <a:spcPct val="80000"/>
              </a:lnSpc>
            </a:pPr>
            <a:r>
              <a:rPr lang="de-DE" sz="800">
                <a:latin typeface="Times New Roman" charset="0"/>
                <a:ea typeface="ＭＳ Ｐゴシック" charset="-128"/>
                <a:cs typeface="ＭＳ Ｐゴシック" charset="-128"/>
              </a:rPr>
              <a:t>festgemacht. In dieser Hinsicht sind viele Menschen der älteren Generation, vor allem Frauen,</a:t>
            </a:r>
          </a:p>
          <a:p>
            <a:pPr marL="190500" indent="-190500">
              <a:lnSpc>
                <a:spcPct val="80000"/>
              </a:lnSpc>
            </a:pPr>
            <a:r>
              <a:rPr lang="de-DE" sz="800">
                <a:latin typeface="Times New Roman" charset="0"/>
                <a:ea typeface="ＭＳ Ｐゴシック" charset="-128"/>
                <a:cs typeface="ＭＳ Ｐゴシック" charset="-128"/>
              </a:rPr>
              <a:t>durch Kriegs- und Nachkriegsereignisse und sozialisationsbedingte Faktoren benachteiligt, sie</a:t>
            </a:r>
          </a:p>
          <a:p>
            <a:pPr marL="190500" indent="-190500">
              <a:lnSpc>
                <a:spcPct val="80000"/>
              </a:lnSpc>
            </a:pPr>
            <a:r>
              <a:rPr lang="de-DE" sz="800">
                <a:latin typeface="Times New Roman" charset="0"/>
                <a:ea typeface="ＭＳ Ｐゴシック" charset="-128"/>
                <a:cs typeface="ＭＳ Ｐゴシック" charset="-128"/>
              </a:rPr>
              <a:t>konnten oder durften keinen höheren Schulabschluss machen. Wenig beachtet und positiv</a:t>
            </a:r>
          </a:p>
          <a:p>
            <a:pPr marL="190500" indent="-190500">
              <a:lnSpc>
                <a:spcPct val="80000"/>
              </a:lnSpc>
            </a:pPr>
            <a:r>
              <a:rPr lang="de-DE" sz="800">
                <a:latin typeface="Times New Roman" charset="0"/>
                <a:ea typeface="ＭＳ Ｐゴシック" charset="-128"/>
                <a:cs typeface="ＭＳ Ｐゴシック" charset="-128"/>
              </a:rPr>
              <a:t>bewertet werden in Deutschland bisher informell oder non-formal erworbenes Wissen, was</a:t>
            </a:r>
          </a:p>
          <a:p>
            <a:pPr marL="190500" indent="-190500">
              <a:lnSpc>
                <a:spcPct val="80000"/>
              </a:lnSpc>
            </a:pPr>
            <a:r>
              <a:rPr lang="de-DE" sz="800">
                <a:latin typeface="Times New Roman" charset="0"/>
                <a:ea typeface="ＭＳ Ｐゴシック" charset="-128"/>
                <a:cs typeface="ＭＳ Ｐゴシック" charset="-128"/>
              </a:rPr>
              <a:t>Motivation zu Bildung einschränkt. Hier sollten andere Maßstäbe gesetzt werden!</a:t>
            </a:r>
          </a:p>
          <a:p>
            <a:pPr marL="190500" indent="-190500">
              <a:lnSpc>
                <a:spcPct val="80000"/>
              </a:lnSpc>
              <a:buFontTx/>
              <a:buAutoNum type="arabicPeriod"/>
            </a:pPr>
            <a:endParaRPr lang="de-DE" sz="800" i="1">
              <a:latin typeface="Times New Roman" charset="0"/>
              <a:ea typeface="ＭＳ Ｐゴシック" charset="-128"/>
              <a:cs typeface="ＭＳ Ｐゴシック" charset="-128"/>
            </a:endParaRPr>
          </a:p>
          <a:p>
            <a:pPr marL="190500" indent="-190500">
              <a:lnSpc>
                <a:spcPct val="80000"/>
              </a:lnSpc>
            </a:pPr>
            <a:endParaRPr lang="de-DE" sz="800">
              <a:latin typeface="Times New Roman" charset="0"/>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6"/>
          <p:cNvSpPr>
            <a:spLocks noGrp="1" noChangeArrowheads="1"/>
          </p:cNvSpPr>
          <p:nvPr>
            <p:ph type="ftr" sz="quarter" idx="4"/>
          </p:nvPr>
        </p:nvSpPr>
        <p:spPr>
          <a:noFill/>
        </p:spPr>
        <p:txBody>
          <a:bodyPr/>
          <a:lstStyle/>
          <a:p>
            <a:r>
              <a:rPr lang="en-US" smtClean="0">
                <a:latin typeface="Times New Roman" charset="0"/>
              </a:rPr>
              <a:t>1</a:t>
            </a:r>
          </a:p>
        </p:txBody>
      </p:sp>
      <p:sp>
        <p:nvSpPr>
          <p:cNvPr id="27651" name="Rectangle 7"/>
          <p:cNvSpPr>
            <a:spLocks noGrp="1" noChangeArrowheads="1"/>
          </p:cNvSpPr>
          <p:nvPr>
            <p:ph type="sldNum" sz="quarter" idx="5"/>
          </p:nvPr>
        </p:nvSpPr>
        <p:spPr>
          <a:noFill/>
        </p:spPr>
        <p:txBody>
          <a:bodyPr/>
          <a:lstStyle/>
          <a:p>
            <a:fld id="{D20C650B-9EB3-584D-896D-8460AEB65BF1}" type="slidenum">
              <a:rPr lang="en-US">
                <a:latin typeface="Times New Roman" charset="0"/>
              </a:rPr>
              <a:pPr/>
              <a:t>17</a:t>
            </a:fld>
            <a:endParaRPr lang="en-US">
              <a:latin typeface="Times New Roman" charset="0"/>
            </a:endParaRPr>
          </a:p>
        </p:txBody>
      </p:sp>
      <p:sp>
        <p:nvSpPr>
          <p:cNvPr id="27652" name="Rectangle 2"/>
          <p:cNvSpPr>
            <a:spLocks noGrp="1" noRot="1" noChangeAspect="1" noChangeArrowheads="1" noTextEdit="1"/>
          </p:cNvSpPr>
          <p:nvPr>
            <p:ph type="sldImg"/>
          </p:nvPr>
        </p:nvSpPr>
        <p:spPr>
          <a:ln/>
        </p:spPr>
      </p:sp>
      <p:sp>
        <p:nvSpPr>
          <p:cNvPr id="27653" name="Rectangle 3"/>
          <p:cNvSpPr>
            <a:spLocks noGrp="1" noChangeArrowheads="1"/>
          </p:cNvSpPr>
          <p:nvPr>
            <p:ph type="body" idx="1"/>
          </p:nvPr>
        </p:nvSpPr>
        <p:spPr>
          <a:noFill/>
          <a:ln/>
        </p:spPr>
        <p:txBody>
          <a:bodyPr/>
          <a:lstStyle/>
          <a:p>
            <a:endParaRPr lang="de-DE">
              <a:latin typeface="Times New Roman" charset="0"/>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2E17E0C9-A12D-464F-A242-0A5D2031A3B2}" type="slidenum">
              <a:rPr lang="de-DE"/>
              <a:pPr/>
              <a:t>23</a:t>
            </a:fld>
            <a:endParaRPr lang="de-DE"/>
          </a:p>
        </p:txBody>
      </p:sp>
      <p:sp>
        <p:nvSpPr>
          <p:cNvPr id="82947" name="Rectangle 7"/>
          <p:cNvSpPr txBox="1">
            <a:spLocks noGrp="1" noChangeArrowheads="1"/>
          </p:cNvSpPr>
          <p:nvPr/>
        </p:nvSpPr>
        <p:spPr bwMode="auto">
          <a:xfrm>
            <a:off x="3883852" y="8685331"/>
            <a:ext cx="2972547" cy="457200"/>
          </a:xfrm>
          <a:prstGeom prst="rect">
            <a:avLst/>
          </a:prstGeom>
          <a:noFill/>
          <a:ln w="9525">
            <a:noFill/>
            <a:miter lim="800000"/>
            <a:headEnd/>
            <a:tailEnd/>
          </a:ln>
        </p:spPr>
        <p:txBody>
          <a:bodyPr anchor="b">
            <a:prstTxWarp prst="textNoShape">
              <a:avLst/>
            </a:prstTxWarp>
          </a:bodyPr>
          <a:lstStyle/>
          <a:p>
            <a:pPr algn="r"/>
            <a:fld id="{57203921-54DC-7B4B-93D6-C850DE5BDA1F}" type="slidenum">
              <a:rPr lang="de-DE" sz="1200">
                <a:ea typeface="Arial" charset="0"/>
                <a:cs typeface="Arial" charset="0"/>
              </a:rPr>
              <a:pPr algn="r"/>
              <a:t>23</a:t>
            </a:fld>
            <a:endParaRPr lang="de-DE" sz="1200">
              <a:ea typeface="Arial" charset="0"/>
              <a:cs typeface="Arial" charset="0"/>
            </a:endParaRPr>
          </a:p>
        </p:txBody>
      </p:sp>
      <p:sp>
        <p:nvSpPr>
          <p:cNvPr id="82948" name="Rectangle 2"/>
          <p:cNvSpPr>
            <a:spLocks noGrp="1" noRot="1" noChangeAspect="1" noChangeArrowheads="1" noTextEdit="1"/>
          </p:cNvSpPr>
          <p:nvPr>
            <p:ph type="sldImg"/>
          </p:nvPr>
        </p:nvSpPr>
        <p:spPr>
          <a:xfrm>
            <a:off x="941734" y="688006"/>
            <a:ext cx="4976135" cy="3426795"/>
          </a:xfrm>
          <a:ln/>
        </p:spPr>
      </p:sp>
      <p:sp>
        <p:nvSpPr>
          <p:cNvPr id="82949" name="Rectangle 3"/>
          <p:cNvSpPr>
            <a:spLocks noGrp="1" noChangeArrowheads="1"/>
          </p:cNvSpPr>
          <p:nvPr>
            <p:ph type="body" idx="1"/>
          </p:nvPr>
        </p:nvSpPr>
        <p:spPr>
          <a:xfrm>
            <a:off x="914508" y="4341195"/>
            <a:ext cx="5028986" cy="4114800"/>
          </a:xfrm>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6"/>
          <p:cNvSpPr>
            <a:spLocks noGrp="1" noChangeArrowheads="1"/>
          </p:cNvSpPr>
          <p:nvPr>
            <p:ph type="ftr" sz="quarter" idx="4"/>
          </p:nvPr>
        </p:nvSpPr>
        <p:spPr>
          <a:noFill/>
        </p:spPr>
        <p:txBody>
          <a:bodyPr/>
          <a:lstStyle/>
          <a:p>
            <a:r>
              <a:rPr lang="en-US" smtClean="0">
                <a:latin typeface="Times New Roman" charset="0"/>
              </a:rPr>
              <a:t>1</a:t>
            </a:r>
          </a:p>
        </p:txBody>
      </p:sp>
      <p:sp>
        <p:nvSpPr>
          <p:cNvPr id="61443" name="Rectangle 7"/>
          <p:cNvSpPr>
            <a:spLocks noGrp="1" noChangeArrowheads="1"/>
          </p:cNvSpPr>
          <p:nvPr>
            <p:ph type="sldNum" sz="quarter" idx="5"/>
          </p:nvPr>
        </p:nvSpPr>
        <p:spPr>
          <a:noFill/>
        </p:spPr>
        <p:txBody>
          <a:bodyPr/>
          <a:lstStyle/>
          <a:p>
            <a:fld id="{3DC01C0A-F869-F04D-9017-C81E64851FCF}" type="slidenum">
              <a:rPr lang="en-US">
                <a:latin typeface="Times New Roman" charset="0"/>
              </a:rPr>
              <a:pPr/>
              <a:t>25</a:t>
            </a:fld>
            <a:endParaRPr lang="en-US">
              <a:latin typeface="Times New Roman" charset="0"/>
            </a:endParaRPr>
          </a:p>
        </p:txBody>
      </p:sp>
      <p:sp>
        <p:nvSpPr>
          <p:cNvPr id="61444" name="Rectangle 2"/>
          <p:cNvSpPr>
            <a:spLocks noGrp="1" noRot="1" noChangeAspect="1" noChangeArrowheads="1" noTextEdit="1"/>
          </p:cNvSpPr>
          <p:nvPr>
            <p:ph type="sldImg"/>
          </p:nvPr>
        </p:nvSpPr>
        <p:spPr>
          <a:ln/>
        </p:spPr>
      </p:sp>
      <p:sp>
        <p:nvSpPr>
          <p:cNvPr id="61445" name="Rectangle 3"/>
          <p:cNvSpPr>
            <a:spLocks noGrp="1" noChangeArrowheads="1"/>
          </p:cNvSpPr>
          <p:nvPr>
            <p:ph type="body" idx="1"/>
          </p:nvPr>
        </p:nvSpPr>
        <p:spPr>
          <a:xfrm>
            <a:off x="915359" y="4343510"/>
            <a:ext cx="5027282" cy="4114289"/>
          </a:xfrm>
          <a:noFill/>
          <a:ln/>
        </p:spPr>
        <p:txBody>
          <a:bodyPr/>
          <a:lstStyle/>
          <a:p>
            <a:pPr>
              <a:lnSpc>
                <a:spcPct val="80000"/>
              </a:lnSpc>
            </a:pPr>
            <a:endParaRPr lang="de-DE" sz="800" dirty="0">
              <a:latin typeface="Times New Roman" charset="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elfolie">
    <p:spTree>
      <p:nvGrpSpPr>
        <p:cNvPr id="1" name=""/>
        <p:cNvGrpSpPr/>
        <p:nvPr/>
      </p:nvGrpSpPr>
      <p:grpSpPr>
        <a:xfrm>
          <a:off x="0" y="0"/>
          <a:ext cx="0" cy="0"/>
          <a:chOff x="0" y="0"/>
          <a:chExt cx="0" cy="0"/>
        </a:xfrm>
      </p:grpSpPr>
      <p:sp>
        <p:nvSpPr>
          <p:cNvPr id="8" name="Titel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de-DE" smtClean="0"/>
              <a:t>Titelmasterformat durch Klicken bearbeiten</a:t>
            </a:r>
            <a:endParaRPr kumimoji="0" lang="en-US"/>
          </a:p>
        </p:txBody>
      </p:sp>
      <p:sp>
        <p:nvSpPr>
          <p:cNvPr id="9" name="Untertitel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smtClean="0"/>
              <a:t>Formatvorlage des Untertitelmasters durch Klicken bearbeiten</a:t>
            </a:r>
            <a:endParaRPr kumimoji="0" lang="en-US"/>
          </a:p>
        </p:txBody>
      </p:sp>
      <p:sp>
        <p:nvSpPr>
          <p:cNvPr id="28" name="Datumsplatzhalter 27"/>
          <p:cNvSpPr>
            <a:spLocks noGrp="1"/>
          </p:cNvSpPr>
          <p:nvPr>
            <p:ph type="dt" sz="half" idx="10"/>
          </p:nvPr>
        </p:nvSpPr>
        <p:spPr>
          <a:xfrm>
            <a:off x="6400800" y="6355080"/>
            <a:ext cx="2286000" cy="365760"/>
          </a:xfrm>
        </p:spPr>
        <p:txBody>
          <a:bodyPr/>
          <a:lstStyle>
            <a:lvl1pPr>
              <a:defRPr sz="1400"/>
            </a:lvl1pPr>
          </a:lstStyle>
          <a:p>
            <a:fld id="{08BC3C69-9D2C-40BA-8469-AE24494BF747}" type="datetimeFigureOut">
              <a:rPr lang="de-AT" smtClean="0"/>
              <a:pPr/>
              <a:t>29.05.2012</a:t>
            </a:fld>
            <a:endParaRPr lang="de-AT"/>
          </a:p>
        </p:txBody>
      </p:sp>
      <p:sp>
        <p:nvSpPr>
          <p:cNvPr id="17" name="Fußzeilenplatzhalter 16"/>
          <p:cNvSpPr>
            <a:spLocks noGrp="1"/>
          </p:cNvSpPr>
          <p:nvPr>
            <p:ph type="ftr" sz="quarter" idx="11"/>
          </p:nvPr>
        </p:nvSpPr>
        <p:spPr>
          <a:xfrm>
            <a:off x="2898648" y="6355080"/>
            <a:ext cx="3474720" cy="365760"/>
          </a:xfrm>
        </p:spPr>
        <p:txBody>
          <a:bodyPr/>
          <a:lstStyle/>
          <a:p>
            <a:endParaRPr lang="de-AT"/>
          </a:p>
        </p:txBody>
      </p:sp>
      <p:sp>
        <p:nvSpPr>
          <p:cNvPr id="29" name="Foliennummernplatzhalter 28"/>
          <p:cNvSpPr>
            <a:spLocks noGrp="1"/>
          </p:cNvSpPr>
          <p:nvPr>
            <p:ph type="sldNum" sz="quarter" idx="12"/>
          </p:nvPr>
        </p:nvSpPr>
        <p:spPr>
          <a:xfrm>
            <a:off x="1216152" y="6355080"/>
            <a:ext cx="1219200" cy="365760"/>
          </a:xfrm>
        </p:spPr>
        <p:txBody>
          <a:bodyPr/>
          <a:lstStyle/>
          <a:p>
            <a:fld id="{521BF40C-F4BE-4079-BF59-8F9A2BF65466}" type="slidenum">
              <a:rPr lang="de-AT" smtClean="0"/>
              <a:pPr/>
              <a:t>‹Nr.›</a:t>
            </a:fld>
            <a:endParaRPr lang="de-AT"/>
          </a:p>
        </p:txBody>
      </p:sp>
      <p:sp>
        <p:nvSpPr>
          <p:cNvPr id="21" name="Rechteck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hteck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hteck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hteck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08BC3C69-9D2C-40BA-8469-AE24494BF747}" type="datetimeFigureOut">
              <a:rPr lang="de-AT" smtClean="0"/>
              <a:pPr/>
              <a:t>29.05.2012</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521BF40C-F4BE-4079-BF59-8F9A2BF65466}" type="slidenum">
              <a:rPr lang="de-AT" smtClean="0"/>
              <a:pPr/>
              <a:t>‹Nr.›</a:t>
            </a:fld>
            <a:endParaRPr lang="de-A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274638"/>
            <a:ext cx="6019800" cy="5851525"/>
          </a:xfrm>
        </p:spPr>
        <p:txBody>
          <a:bodyPr vert="eaVer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08BC3C69-9D2C-40BA-8469-AE24494BF747}" type="datetimeFigureOut">
              <a:rPr lang="de-AT" smtClean="0"/>
              <a:pPr/>
              <a:t>29.05.2012</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521BF40C-F4BE-4079-BF59-8F9A2BF65466}" type="slidenum">
              <a:rPr lang="de-AT" smtClean="0"/>
              <a:pPr/>
              <a:t>‹Nr.›</a:t>
            </a:fld>
            <a:endParaRPr lang="de-AT"/>
          </a:p>
        </p:txBody>
      </p:sp>
      <p:sp>
        <p:nvSpPr>
          <p:cNvPr id="7" name="Gerade Verbindung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Gleichschenkliges Dreieck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Gerade Verbindung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woObj">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1"/>
            <a:ext cx="4044462"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quarter" idx="2"/>
          </p:nvPr>
        </p:nvSpPr>
        <p:spPr>
          <a:xfrm>
            <a:off x="4642338" y="1600200"/>
            <a:ext cx="4044462" cy="218598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Inhaltsplatzhalter 4"/>
          <p:cNvSpPr>
            <a:spLocks noGrp="1"/>
          </p:cNvSpPr>
          <p:nvPr>
            <p:ph sz="quarter" idx="3"/>
          </p:nvPr>
        </p:nvSpPr>
        <p:spPr>
          <a:xfrm>
            <a:off x="4642338" y="3938589"/>
            <a:ext cx="4044462" cy="21875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6" name="Rectangle 4"/>
          <p:cNvSpPr>
            <a:spLocks noGrp="1" noChangeArrowheads="1"/>
          </p:cNvSpPr>
          <p:nvPr>
            <p:ph type="dt" sz="half" idx="10"/>
          </p:nvPr>
        </p:nvSpPr>
        <p:spPr>
          <a:xfrm>
            <a:off x="457200" y="6245225"/>
            <a:ext cx="2133600" cy="476250"/>
          </a:xfrm>
          <a:prstGeom prst="rect">
            <a:avLst/>
          </a:prstGeom>
        </p:spPr>
        <p:txBody>
          <a:bodyPr/>
          <a:lstStyle>
            <a:lvl1pPr>
              <a:defRPr sz="1800">
                <a:latin typeface="Arial" charset="0"/>
                <a:ea typeface="ＭＳ Ｐゴシック" charset="-128"/>
                <a:cs typeface="ＭＳ Ｐゴシック" charset="-128"/>
              </a:defRPr>
            </a:lvl1pPr>
          </a:lstStyle>
          <a:p>
            <a:pPr>
              <a:defRPr/>
            </a:pPr>
            <a:fld id="{2ACFF3A1-AE3A-8746-8C77-5AF1FFB5D7F3}" type="datetime1">
              <a:rPr lang="de-DE"/>
              <a:pPr>
                <a:defRPr/>
              </a:pPr>
              <a:t>29.05.2012</a:t>
            </a:fld>
            <a:endParaRPr lang="de-DE"/>
          </a:p>
        </p:txBody>
      </p:sp>
      <p:sp>
        <p:nvSpPr>
          <p:cNvPr id="7" name="Rectangle 5"/>
          <p:cNvSpPr>
            <a:spLocks noGrp="1" noChangeArrowheads="1"/>
          </p:cNvSpPr>
          <p:nvPr>
            <p:ph type="ftr" sz="quarter" idx="11"/>
          </p:nvPr>
        </p:nvSpPr>
        <p:spPr>
          <a:xfrm>
            <a:off x="3124200" y="6245225"/>
            <a:ext cx="2895600" cy="476250"/>
          </a:xfrm>
          <a:prstGeom prst="rect">
            <a:avLst/>
          </a:prstGeom>
        </p:spPr>
        <p:txBody>
          <a:bodyPr/>
          <a:lstStyle>
            <a:lvl1pPr>
              <a:defRPr sz="1800">
                <a:latin typeface="Arial" charset="0"/>
                <a:ea typeface="ＭＳ Ｐゴシック" charset="-128"/>
                <a:cs typeface="ＭＳ Ｐゴシック" charset="-128"/>
              </a:defRPr>
            </a:lvl1pPr>
          </a:lstStyle>
          <a:p>
            <a:pPr>
              <a:defRPr/>
            </a:pPr>
            <a:endParaRPr lang="de-DE"/>
          </a:p>
        </p:txBody>
      </p:sp>
      <p:sp>
        <p:nvSpPr>
          <p:cNvPr id="8" name="Rectangle 6"/>
          <p:cNvSpPr>
            <a:spLocks noGrp="1" noChangeArrowheads="1"/>
          </p:cNvSpPr>
          <p:nvPr>
            <p:ph type="sldNum" sz="quarter" idx="12"/>
          </p:nvPr>
        </p:nvSpPr>
        <p:spPr/>
        <p:txBody>
          <a:bodyPr/>
          <a:lstStyle>
            <a:lvl1pPr>
              <a:defRPr/>
            </a:lvl1pPr>
          </a:lstStyle>
          <a:p>
            <a:pPr>
              <a:defRPr/>
            </a:pPr>
            <a:fld id="{514660E0-8432-D34D-A621-90093DFFC098}" type="slidenum">
              <a:rPr lang="de-DE"/>
              <a:pPr>
                <a:defRPr/>
              </a:pPr>
              <a:t>‹Nr.›</a:t>
            </a:fld>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685800" y="609600"/>
            <a:ext cx="7772400" cy="5486400"/>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Rectangle 5"/>
          <p:cNvSpPr>
            <a:spLocks noGrp="1" noChangeArrowheads="1"/>
          </p:cNvSpPr>
          <p:nvPr>
            <p:ph type="ftr" sz="quarter" idx="10"/>
          </p:nvPr>
        </p:nvSpPr>
        <p:spPr>
          <a:ln/>
        </p:spPr>
        <p:txBody>
          <a:bodyPr/>
          <a:lstStyle>
            <a:lvl1pPr>
              <a:defRPr/>
            </a:lvl1pPr>
          </a:lstStyle>
          <a:p>
            <a:pPr>
              <a:defRPr/>
            </a:pPr>
            <a:r>
              <a:rPr lang="de-DE"/>
              <a:t>Prof. Dr. Rudolf Tippelt	              Institut für Pädagogik </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4" name="Datumsplatzhalter 3"/>
          <p:cNvSpPr>
            <a:spLocks noGrp="1"/>
          </p:cNvSpPr>
          <p:nvPr>
            <p:ph type="dt" sz="half" idx="10"/>
          </p:nvPr>
        </p:nvSpPr>
        <p:spPr/>
        <p:txBody>
          <a:bodyPr/>
          <a:lstStyle/>
          <a:p>
            <a:fld id="{08BC3C69-9D2C-40BA-8469-AE24494BF747}" type="datetimeFigureOut">
              <a:rPr lang="de-AT" smtClean="0"/>
              <a:pPr/>
              <a:t>29.05.2012</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521BF40C-F4BE-4079-BF59-8F9A2BF65466}" type="slidenum">
              <a:rPr lang="de-AT" smtClean="0"/>
              <a:pPr/>
              <a:t>‹Nr.›</a:t>
            </a:fld>
            <a:endParaRPr lang="de-AT"/>
          </a:p>
        </p:txBody>
      </p:sp>
      <p:sp>
        <p:nvSpPr>
          <p:cNvPr id="8" name="Inhaltsplatzhalter 7"/>
          <p:cNvSpPr>
            <a:spLocks noGrp="1"/>
          </p:cNvSpPr>
          <p:nvPr>
            <p:ph sz="quarter" idx="1"/>
          </p:nvPr>
        </p:nvSpPr>
        <p:spPr>
          <a:xfrm>
            <a:off x="457200" y="1219200"/>
            <a:ext cx="8229600" cy="4937760"/>
          </a:xfrm>
        </p:spPr>
        <p:txBody>
          <a:body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Abschnitts-&#10;überschrif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smtClean="0"/>
              <a:t>Textmasterformat bearbeiten</a:t>
            </a:r>
          </a:p>
        </p:txBody>
      </p:sp>
      <p:sp>
        <p:nvSpPr>
          <p:cNvPr id="4" name="Datumsplatzhalter 3"/>
          <p:cNvSpPr>
            <a:spLocks noGrp="1"/>
          </p:cNvSpPr>
          <p:nvPr>
            <p:ph type="dt" sz="half" idx="10"/>
          </p:nvPr>
        </p:nvSpPr>
        <p:spPr>
          <a:xfrm>
            <a:off x="6400800" y="6355080"/>
            <a:ext cx="2286000" cy="365760"/>
          </a:xfrm>
        </p:spPr>
        <p:txBody>
          <a:bodyPr/>
          <a:lstStyle/>
          <a:p>
            <a:fld id="{08BC3C69-9D2C-40BA-8469-AE24494BF747}" type="datetimeFigureOut">
              <a:rPr lang="de-AT" smtClean="0"/>
              <a:pPr/>
              <a:t>29.05.2012</a:t>
            </a:fld>
            <a:endParaRPr lang="de-AT"/>
          </a:p>
        </p:txBody>
      </p:sp>
      <p:sp>
        <p:nvSpPr>
          <p:cNvPr id="5" name="Fußzeilenplatzhalter 4"/>
          <p:cNvSpPr>
            <a:spLocks noGrp="1"/>
          </p:cNvSpPr>
          <p:nvPr>
            <p:ph type="ftr" sz="quarter" idx="11"/>
          </p:nvPr>
        </p:nvSpPr>
        <p:spPr>
          <a:xfrm>
            <a:off x="2898648" y="6355080"/>
            <a:ext cx="3474720" cy="365760"/>
          </a:xfrm>
        </p:spPr>
        <p:txBody>
          <a:bodyPr/>
          <a:lstStyle/>
          <a:p>
            <a:endParaRPr lang="de-AT"/>
          </a:p>
        </p:txBody>
      </p:sp>
      <p:sp>
        <p:nvSpPr>
          <p:cNvPr id="6" name="Foliennummernplatzhalter 5"/>
          <p:cNvSpPr>
            <a:spLocks noGrp="1"/>
          </p:cNvSpPr>
          <p:nvPr>
            <p:ph type="sldNum" sz="quarter" idx="12"/>
          </p:nvPr>
        </p:nvSpPr>
        <p:spPr>
          <a:xfrm>
            <a:off x="1069848" y="6355080"/>
            <a:ext cx="1520952" cy="365760"/>
          </a:xfrm>
        </p:spPr>
        <p:txBody>
          <a:bodyPr/>
          <a:lstStyle/>
          <a:p>
            <a:fld id="{521BF40C-F4BE-4079-BF59-8F9A2BF65466}" type="slidenum">
              <a:rPr lang="de-AT" smtClean="0"/>
              <a:pPr/>
              <a:t>‹Nr.›</a:t>
            </a:fld>
            <a:endParaRPr lang="de-AT"/>
          </a:p>
        </p:txBody>
      </p:sp>
      <p:sp>
        <p:nvSpPr>
          <p:cNvPr id="7" name="Rechteck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hteck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229600" cy="914400"/>
          </a:xfrm>
        </p:spPr>
        <p:txBody>
          <a:bodyPr/>
          <a:lstStyle/>
          <a:p>
            <a:r>
              <a:rPr kumimoji="0" lang="de-DE" smtClean="0"/>
              <a:t>Titelmasterformat durch Klicken bearbeiten</a:t>
            </a:r>
            <a:endParaRPr kumimoji="0" lang="en-US"/>
          </a:p>
        </p:txBody>
      </p:sp>
      <p:sp>
        <p:nvSpPr>
          <p:cNvPr id="5" name="Datumsplatzhalter 4"/>
          <p:cNvSpPr>
            <a:spLocks noGrp="1"/>
          </p:cNvSpPr>
          <p:nvPr>
            <p:ph type="dt" sz="half" idx="10"/>
          </p:nvPr>
        </p:nvSpPr>
        <p:spPr/>
        <p:txBody>
          <a:bodyPr/>
          <a:lstStyle/>
          <a:p>
            <a:fld id="{08BC3C69-9D2C-40BA-8469-AE24494BF747}" type="datetimeFigureOut">
              <a:rPr lang="de-AT" smtClean="0"/>
              <a:pPr/>
              <a:t>29.05.2012</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521BF40C-F4BE-4079-BF59-8F9A2BF65466}" type="slidenum">
              <a:rPr lang="de-AT" smtClean="0"/>
              <a:pPr/>
              <a:t>‹Nr.›</a:t>
            </a:fld>
            <a:endParaRPr lang="de-AT"/>
          </a:p>
        </p:txBody>
      </p:sp>
      <p:sp>
        <p:nvSpPr>
          <p:cNvPr id="9" name="Inhaltsplatzhalter 8"/>
          <p:cNvSpPr>
            <a:spLocks noGrp="1"/>
          </p:cNvSpPr>
          <p:nvPr>
            <p:ph sz="quarter" idx="1"/>
          </p:nvPr>
        </p:nvSpPr>
        <p:spPr>
          <a:xfrm>
            <a:off x="457200" y="1219200"/>
            <a:ext cx="4041648" cy="4937760"/>
          </a:xfrm>
        </p:spPr>
        <p:txBody>
          <a:body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11" name="Inhaltsplatzhalter 10"/>
          <p:cNvSpPr>
            <a:spLocks noGrp="1"/>
          </p:cNvSpPr>
          <p:nvPr>
            <p:ph sz="quarter" idx="2"/>
          </p:nvPr>
        </p:nvSpPr>
        <p:spPr>
          <a:xfrm>
            <a:off x="4632198" y="1216152"/>
            <a:ext cx="4041648" cy="4937760"/>
          </a:xfrm>
        </p:spPr>
        <p:txBody>
          <a:body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229600" cy="914400"/>
          </a:xfrm>
        </p:spPr>
        <p:txBody>
          <a:bodyPr anchor="ctr"/>
          <a:lstStyle>
            <a:lvl1pPr>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 bearbeiten</a:t>
            </a:r>
          </a:p>
        </p:txBody>
      </p:sp>
      <p:sp>
        <p:nvSpPr>
          <p:cNvPr id="4" name="Textplatzhalt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 bearbeiten</a:t>
            </a:r>
          </a:p>
        </p:txBody>
      </p:sp>
      <p:sp>
        <p:nvSpPr>
          <p:cNvPr id="7" name="Datumsplatzhalter 6"/>
          <p:cNvSpPr>
            <a:spLocks noGrp="1"/>
          </p:cNvSpPr>
          <p:nvPr>
            <p:ph type="dt" sz="half" idx="10"/>
          </p:nvPr>
        </p:nvSpPr>
        <p:spPr/>
        <p:txBody>
          <a:bodyPr/>
          <a:lstStyle/>
          <a:p>
            <a:fld id="{08BC3C69-9D2C-40BA-8469-AE24494BF747}" type="datetimeFigureOut">
              <a:rPr lang="de-AT" smtClean="0"/>
              <a:pPr/>
              <a:t>29.05.2012</a:t>
            </a:fld>
            <a:endParaRPr lang="de-AT"/>
          </a:p>
        </p:txBody>
      </p:sp>
      <p:sp>
        <p:nvSpPr>
          <p:cNvPr id="8" name="Fußzeilenplatzhalter 7"/>
          <p:cNvSpPr>
            <a:spLocks noGrp="1"/>
          </p:cNvSpPr>
          <p:nvPr>
            <p:ph type="ftr" sz="quarter" idx="11"/>
          </p:nvPr>
        </p:nvSpPr>
        <p:spPr/>
        <p:txBody>
          <a:bodyPr/>
          <a:lstStyle/>
          <a:p>
            <a:endParaRPr lang="de-AT"/>
          </a:p>
        </p:txBody>
      </p:sp>
      <p:sp>
        <p:nvSpPr>
          <p:cNvPr id="9" name="Foliennummernplatzhalter 8"/>
          <p:cNvSpPr>
            <a:spLocks noGrp="1"/>
          </p:cNvSpPr>
          <p:nvPr>
            <p:ph type="sldNum" sz="quarter" idx="12"/>
          </p:nvPr>
        </p:nvSpPr>
        <p:spPr/>
        <p:txBody>
          <a:bodyPr/>
          <a:lstStyle/>
          <a:p>
            <a:fld id="{521BF40C-F4BE-4079-BF59-8F9A2BF65466}" type="slidenum">
              <a:rPr lang="de-AT" smtClean="0"/>
              <a:pPr/>
              <a:t>‹Nr.›</a:t>
            </a:fld>
            <a:endParaRPr lang="de-AT"/>
          </a:p>
        </p:txBody>
      </p:sp>
      <p:sp>
        <p:nvSpPr>
          <p:cNvPr id="11" name="Inhaltsplatzhalter 10"/>
          <p:cNvSpPr>
            <a:spLocks noGrp="1"/>
          </p:cNvSpPr>
          <p:nvPr>
            <p:ph sz="quarter" idx="2"/>
          </p:nvPr>
        </p:nvSpPr>
        <p:spPr>
          <a:xfrm>
            <a:off x="457200" y="2133600"/>
            <a:ext cx="4038600" cy="4038600"/>
          </a:xfrm>
        </p:spPr>
        <p:txBody>
          <a:body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13" name="Inhaltsplatzhalter 12"/>
          <p:cNvSpPr>
            <a:spLocks noGrp="1"/>
          </p:cNvSpPr>
          <p:nvPr>
            <p:ph sz="quarter" idx="4"/>
          </p:nvPr>
        </p:nvSpPr>
        <p:spPr>
          <a:xfrm>
            <a:off x="4648200" y="2133600"/>
            <a:ext cx="4038600" cy="4038600"/>
          </a:xfrm>
        </p:spPr>
        <p:txBody>
          <a:body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229600" cy="914400"/>
          </a:xfrm>
        </p:spPr>
        <p:txBody>
          <a:bodyPr/>
          <a:lstStyle/>
          <a:p>
            <a:r>
              <a:rPr kumimoji="0" lang="de-DE" smtClean="0"/>
              <a:t>Titelmasterformat durch Klicken bearbeiten</a:t>
            </a:r>
            <a:endParaRPr kumimoji="0" lang="en-US"/>
          </a:p>
        </p:txBody>
      </p:sp>
      <p:sp>
        <p:nvSpPr>
          <p:cNvPr id="3" name="Datumsplatzhalter 2"/>
          <p:cNvSpPr>
            <a:spLocks noGrp="1"/>
          </p:cNvSpPr>
          <p:nvPr>
            <p:ph type="dt" sz="half" idx="10"/>
          </p:nvPr>
        </p:nvSpPr>
        <p:spPr/>
        <p:txBody>
          <a:bodyPr/>
          <a:lstStyle/>
          <a:p>
            <a:fld id="{08BC3C69-9D2C-40BA-8469-AE24494BF747}" type="datetimeFigureOut">
              <a:rPr lang="de-AT" smtClean="0"/>
              <a:pPr/>
              <a:t>29.05.2012</a:t>
            </a:fld>
            <a:endParaRPr lang="de-AT"/>
          </a:p>
        </p:txBody>
      </p:sp>
      <p:sp>
        <p:nvSpPr>
          <p:cNvPr id="4" name="Fußzeilenplatzhalter 3"/>
          <p:cNvSpPr>
            <a:spLocks noGrp="1"/>
          </p:cNvSpPr>
          <p:nvPr>
            <p:ph type="ftr" sz="quarter" idx="11"/>
          </p:nvPr>
        </p:nvSpPr>
        <p:spPr/>
        <p:txBody>
          <a:bodyPr/>
          <a:lstStyle/>
          <a:p>
            <a:endParaRPr lang="de-AT"/>
          </a:p>
        </p:txBody>
      </p:sp>
      <p:sp>
        <p:nvSpPr>
          <p:cNvPr id="5" name="Foliennummernplatzhalter 4"/>
          <p:cNvSpPr>
            <a:spLocks noGrp="1"/>
          </p:cNvSpPr>
          <p:nvPr>
            <p:ph type="sldNum" sz="quarter" idx="12"/>
          </p:nvPr>
        </p:nvSpPr>
        <p:spPr/>
        <p:txBody>
          <a:bodyPr/>
          <a:lstStyle/>
          <a:p>
            <a:fld id="{521BF40C-F4BE-4079-BF59-8F9A2BF65466}" type="slidenum">
              <a:rPr lang="de-AT" smtClean="0"/>
              <a:pPr/>
              <a:t>‹Nr.›</a:t>
            </a:fld>
            <a:endParaRPr lang="de-AT"/>
          </a:p>
        </p:txBody>
      </p:sp>
      <p:sp>
        <p:nvSpPr>
          <p:cNvPr id="6" name="Gleichschenkliges Dreieck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8BC3C69-9D2C-40BA-8469-AE24494BF747}" type="datetimeFigureOut">
              <a:rPr lang="de-AT" smtClean="0"/>
              <a:pPr/>
              <a:t>29.05.2012</a:t>
            </a:fld>
            <a:endParaRPr lang="de-AT"/>
          </a:p>
        </p:txBody>
      </p:sp>
      <p:sp>
        <p:nvSpPr>
          <p:cNvPr id="3" name="Fußzeilenplatzhalter 2"/>
          <p:cNvSpPr>
            <a:spLocks noGrp="1"/>
          </p:cNvSpPr>
          <p:nvPr>
            <p:ph type="ftr" sz="quarter" idx="11"/>
          </p:nvPr>
        </p:nvSpPr>
        <p:spPr/>
        <p:txBody>
          <a:bodyPr/>
          <a:lstStyle/>
          <a:p>
            <a:endParaRPr lang="de-AT"/>
          </a:p>
        </p:txBody>
      </p:sp>
      <p:sp>
        <p:nvSpPr>
          <p:cNvPr id="4" name="Foliennummernplatzhalter 3"/>
          <p:cNvSpPr>
            <a:spLocks noGrp="1"/>
          </p:cNvSpPr>
          <p:nvPr>
            <p:ph type="sldNum" sz="quarter" idx="12"/>
          </p:nvPr>
        </p:nvSpPr>
        <p:spPr/>
        <p:txBody>
          <a:bodyPr/>
          <a:lstStyle/>
          <a:p>
            <a:fld id="{521BF40C-F4BE-4079-BF59-8F9A2BF65466}" type="slidenum">
              <a:rPr lang="de-AT" smtClean="0"/>
              <a:pPr/>
              <a:t>‹Nr.›</a:t>
            </a:fld>
            <a:endParaRPr lang="de-AT"/>
          </a:p>
        </p:txBody>
      </p:sp>
      <p:sp>
        <p:nvSpPr>
          <p:cNvPr id="5" name="Gerade Verbindung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Gleichschenkliges Dreieck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de-DE" smtClean="0"/>
              <a:t>Textmasterformat bearbeiten</a:t>
            </a:r>
          </a:p>
        </p:txBody>
      </p:sp>
      <p:sp>
        <p:nvSpPr>
          <p:cNvPr id="5" name="Datumsplatzhalter 4"/>
          <p:cNvSpPr>
            <a:spLocks noGrp="1"/>
          </p:cNvSpPr>
          <p:nvPr>
            <p:ph type="dt" sz="half" idx="10"/>
          </p:nvPr>
        </p:nvSpPr>
        <p:spPr/>
        <p:txBody>
          <a:bodyPr/>
          <a:lstStyle/>
          <a:p>
            <a:fld id="{08BC3C69-9D2C-40BA-8469-AE24494BF747}" type="datetimeFigureOut">
              <a:rPr lang="de-AT" smtClean="0"/>
              <a:pPr/>
              <a:t>29.05.2012</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521BF40C-F4BE-4079-BF59-8F9A2BF65466}" type="slidenum">
              <a:rPr lang="de-AT" smtClean="0"/>
              <a:pPr/>
              <a:t>‹Nr.›</a:t>
            </a:fld>
            <a:endParaRPr lang="de-AT"/>
          </a:p>
        </p:txBody>
      </p:sp>
      <p:sp>
        <p:nvSpPr>
          <p:cNvPr id="8" name="Gerade Verbindung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Gerade Verbindung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Gleichschenkliges Dreieck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Inhaltsplatzhalter 11"/>
          <p:cNvSpPr>
            <a:spLocks noGrp="1"/>
          </p:cNvSpPr>
          <p:nvPr>
            <p:ph sz="quarter" idx="1"/>
          </p:nvPr>
        </p:nvSpPr>
        <p:spPr>
          <a:xfrm>
            <a:off x="304800" y="304800"/>
            <a:ext cx="5715000" cy="5715000"/>
          </a:xfrm>
        </p:spPr>
        <p:txBody>
          <a:body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Bild mit Überschrif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de-DE" smtClean="0"/>
              <a:t>Titelmasterformat durch Klicken bearbeiten</a:t>
            </a:r>
            <a:endParaRPr kumimoji="0" lang="en-US"/>
          </a:p>
        </p:txBody>
      </p:sp>
      <p:sp>
        <p:nvSpPr>
          <p:cNvPr id="3" name="Bildplatzhalt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de-DE" smtClean="0"/>
              <a:t>Bild durch Klicken auf Symbol hinzufügen</a:t>
            </a:r>
            <a:endParaRPr kumimoji="0" lang="en-US" dirty="0"/>
          </a:p>
        </p:txBody>
      </p:sp>
      <p:sp>
        <p:nvSpPr>
          <p:cNvPr id="4" name="Textplatzhalt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de-DE" smtClean="0"/>
              <a:t>Textmasterformat bearbeiten</a:t>
            </a:r>
          </a:p>
        </p:txBody>
      </p:sp>
      <p:sp>
        <p:nvSpPr>
          <p:cNvPr id="5" name="Datumsplatzhalter 4"/>
          <p:cNvSpPr>
            <a:spLocks noGrp="1"/>
          </p:cNvSpPr>
          <p:nvPr>
            <p:ph type="dt" sz="half" idx="10"/>
          </p:nvPr>
        </p:nvSpPr>
        <p:spPr/>
        <p:txBody>
          <a:bodyPr/>
          <a:lstStyle/>
          <a:p>
            <a:fld id="{08BC3C69-9D2C-40BA-8469-AE24494BF747}" type="datetimeFigureOut">
              <a:rPr lang="de-AT" smtClean="0"/>
              <a:pPr/>
              <a:t>29.05.2012</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521BF40C-F4BE-4079-BF59-8F9A2BF65466}" type="slidenum">
              <a:rPr lang="de-AT" smtClean="0"/>
              <a:pPr/>
              <a:t>‹Nr.›</a:t>
            </a:fld>
            <a:endParaRPr lang="de-AT"/>
          </a:p>
        </p:txBody>
      </p:sp>
      <p:sp>
        <p:nvSpPr>
          <p:cNvPr id="8" name="Gerade Verbindung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Gleichschenkliges Dreieck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hteck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Titelplatzhalter 21"/>
          <p:cNvSpPr>
            <a:spLocks noGrp="1"/>
          </p:cNvSpPr>
          <p:nvPr>
            <p:ph type="title"/>
          </p:nvPr>
        </p:nvSpPr>
        <p:spPr>
          <a:xfrm>
            <a:off x="457200" y="152400"/>
            <a:ext cx="8229600" cy="990600"/>
          </a:xfrm>
          <a:prstGeom prst="rect">
            <a:avLst/>
          </a:prstGeom>
        </p:spPr>
        <p:txBody>
          <a:bodyPr vert="horz" anchor="b" anchorCtr="0">
            <a:normAutofit/>
          </a:bodyPr>
          <a:lstStyle/>
          <a:p>
            <a:r>
              <a:rPr kumimoji="0" lang="de-DE" smtClean="0"/>
              <a:t>Titelmasterformat durch Klicken bearbeiten</a:t>
            </a:r>
            <a:endParaRPr kumimoji="0" lang="en-US"/>
          </a:p>
        </p:txBody>
      </p:sp>
      <p:sp>
        <p:nvSpPr>
          <p:cNvPr id="13" name="Textplatzhalt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de-DE" smtClean="0"/>
              <a:t>Textmasterformat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14" name="Datumsplatzhalt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08BC3C69-9D2C-40BA-8469-AE24494BF747}" type="datetimeFigureOut">
              <a:rPr lang="de-AT" smtClean="0"/>
              <a:pPr/>
              <a:t>29.05.2012</a:t>
            </a:fld>
            <a:endParaRPr lang="de-AT"/>
          </a:p>
        </p:txBody>
      </p:sp>
      <p:sp>
        <p:nvSpPr>
          <p:cNvPr id="3" name="Fußzeilenplatzhalt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de-AT"/>
          </a:p>
        </p:txBody>
      </p:sp>
      <p:sp>
        <p:nvSpPr>
          <p:cNvPr id="23" name="Foliennummernplatzhalt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521BF40C-F4BE-4079-BF59-8F9A2BF65466}" type="slidenum">
              <a:rPr lang="de-AT" smtClean="0"/>
              <a:pPr/>
              <a:t>‹Nr.›</a:t>
            </a:fld>
            <a:endParaRPr lang="de-AT"/>
          </a:p>
        </p:txBody>
      </p:sp>
      <p:sp>
        <p:nvSpPr>
          <p:cNvPr id="28" name="Gerade Verbindung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Gerade Verbindung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Gleichschenkliges Dreieck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5" r:id="rId12"/>
    <p:sldLayoutId id="2147483987" r:id="rId13"/>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24.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3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e-AT" smtClean="0"/>
              <a:t>Education in later life</a:t>
            </a:r>
            <a:endParaRPr lang="de-AT"/>
          </a:p>
        </p:txBody>
      </p:sp>
      <p:sp>
        <p:nvSpPr>
          <p:cNvPr id="3" name="Subtitle 2"/>
          <p:cNvSpPr>
            <a:spLocks noGrp="1"/>
          </p:cNvSpPr>
          <p:nvPr>
            <p:ph type="subTitle" idx="1"/>
          </p:nvPr>
        </p:nvSpPr>
        <p:spPr/>
        <p:txBody>
          <a:bodyPr/>
          <a:lstStyle/>
          <a:p>
            <a:r>
              <a:rPr lang="de-AT" dirty="0" smtClean="0"/>
              <a:t>Franz Kolland, University of Vienna</a:t>
            </a:r>
            <a:endParaRPr lang="de-AT"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39613469"/>
      </p:ext>
    </p:extLst>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2600" dirty="0" smtClean="0"/>
              <a:t>Review: </a:t>
            </a:r>
            <a:r>
              <a:rPr lang="de-DE" sz="2600" dirty="0" err="1" smtClean="0"/>
              <a:t>Activity</a:t>
            </a:r>
            <a:r>
              <a:rPr lang="de-DE" sz="2600" dirty="0" smtClean="0"/>
              <a:t> </a:t>
            </a:r>
            <a:r>
              <a:rPr lang="de-DE" sz="2600" dirty="0" err="1" smtClean="0"/>
              <a:t>summary</a:t>
            </a:r>
            <a:r>
              <a:rPr lang="de-DE" sz="2600" dirty="0" smtClean="0"/>
              <a:t> </a:t>
            </a:r>
            <a:r>
              <a:rPr lang="de-DE" sz="2600" dirty="0" err="1" smtClean="0"/>
              <a:t>domains</a:t>
            </a:r>
            <a:r>
              <a:rPr lang="de-DE" sz="2600" dirty="0" smtClean="0"/>
              <a:t> </a:t>
            </a:r>
            <a:r>
              <a:rPr lang="de-DE" sz="2600" dirty="0" err="1" smtClean="0"/>
              <a:t>associated</a:t>
            </a:r>
            <a:r>
              <a:rPr lang="de-DE" sz="2600" dirty="0" smtClean="0"/>
              <a:t> </a:t>
            </a:r>
            <a:r>
              <a:rPr lang="de-DE" sz="2600" dirty="0" err="1" smtClean="0"/>
              <a:t>with</a:t>
            </a:r>
            <a:r>
              <a:rPr lang="de-DE" sz="2600" dirty="0" smtClean="0"/>
              <a:t> </a:t>
            </a:r>
            <a:r>
              <a:rPr lang="de-DE" sz="2600" dirty="0" err="1" smtClean="0"/>
              <a:t>wellbeing</a:t>
            </a:r>
            <a:r>
              <a:rPr lang="de-DE" sz="2600" dirty="0" smtClean="0"/>
              <a:t>, </a:t>
            </a:r>
            <a:r>
              <a:rPr lang="de-DE" sz="2600" dirty="0" err="1" smtClean="0"/>
              <a:t>health</a:t>
            </a:r>
            <a:r>
              <a:rPr lang="de-DE" sz="2600" dirty="0" smtClean="0"/>
              <a:t> </a:t>
            </a:r>
            <a:r>
              <a:rPr lang="de-DE" sz="2600" dirty="0" err="1" smtClean="0"/>
              <a:t>or</a:t>
            </a:r>
            <a:r>
              <a:rPr lang="de-DE" sz="2600" dirty="0" smtClean="0"/>
              <a:t> </a:t>
            </a:r>
            <a:r>
              <a:rPr lang="de-DE" sz="2600" dirty="0" err="1" smtClean="0"/>
              <a:t>survival</a:t>
            </a:r>
            <a:r>
              <a:rPr lang="de-DE" sz="2600" dirty="0" smtClean="0"/>
              <a:t> in 42 </a:t>
            </a:r>
            <a:r>
              <a:rPr lang="de-DE" sz="2600" dirty="0" err="1" smtClean="0"/>
              <a:t>studies</a:t>
            </a:r>
            <a:endParaRPr lang="de-DE" sz="2600" dirty="0"/>
          </a:p>
        </p:txBody>
      </p:sp>
      <p:pic>
        <p:nvPicPr>
          <p:cNvPr id="5" name="Bild 4"/>
          <p:cNvPicPr>
            <a:picLocks noChangeAspect="1"/>
          </p:cNvPicPr>
          <p:nvPr/>
        </p:nvPicPr>
        <p:blipFill>
          <a:blip r:embed="rId2"/>
          <a:stretch>
            <a:fillRect/>
          </a:stretch>
        </p:blipFill>
        <p:spPr>
          <a:xfrm>
            <a:off x="728103" y="1644649"/>
            <a:ext cx="7653897" cy="3793201"/>
          </a:xfrm>
          <a:prstGeom prst="rect">
            <a:avLst/>
          </a:prstGeom>
        </p:spPr>
      </p:pic>
      <p:sp>
        <p:nvSpPr>
          <p:cNvPr id="6" name="Textfeld 5"/>
          <p:cNvSpPr txBox="1"/>
          <p:nvPr/>
        </p:nvSpPr>
        <p:spPr>
          <a:xfrm>
            <a:off x="457200" y="5308937"/>
            <a:ext cx="8229600" cy="1015663"/>
          </a:xfrm>
          <a:prstGeom prst="rect">
            <a:avLst/>
          </a:prstGeom>
          <a:noFill/>
        </p:spPr>
        <p:txBody>
          <a:bodyPr wrap="square" rtlCol="0">
            <a:spAutoFit/>
          </a:bodyPr>
          <a:lstStyle/>
          <a:p>
            <a:r>
              <a:rPr lang="de-DE" sz="2000" dirty="0" smtClean="0">
                <a:latin typeface="+mj-lt"/>
              </a:rPr>
              <a:t>Adams, Kathryn B., </a:t>
            </a:r>
            <a:r>
              <a:rPr lang="de-DE" sz="2000" dirty="0" err="1" smtClean="0">
                <a:latin typeface="+mj-lt"/>
              </a:rPr>
              <a:t>Liebbrandt</a:t>
            </a:r>
            <a:r>
              <a:rPr lang="de-DE" sz="2000" dirty="0" smtClean="0">
                <a:latin typeface="+mj-lt"/>
              </a:rPr>
              <a:t>, Sylvia &amp; Moon, </a:t>
            </a:r>
            <a:r>
              <a:rPr lang="de-DE" sz="2000" dirty="0" err="1" smtClean="0">
                <a:latin typeface="+mj-lt"/>
              </a:rPr>
              <a:t>Heehyul</a:t>
            </a:r>
            <a:r>
              <a:rPr lang="de-DE" sz="2000" dirty="0" smtClean="0">
                <a:latin typeface="+mj-lt"/>
              </a:rPr>
              <a:t>. 2011. A </a:t>
            </a:r>
            <a:r>
              <a:rPr lang="de-DE" sz="2000" dirty="0" err="1" smtClean="0">
                <a:latin typeface="+mj-lt"/>
              </a:rPr>
              <a:t>critical</a:t>
            </a:r>
            <a:r>
              <a:rPr lang="de-DE" sz="2000" dirty="0" smtClean="0">
                <a:latin typeface="+mj-lt"/>
              </a:rPr>
              <a:t> </a:t>
            </a:r>
            <a:r>
              <a:rPr lang="de-DE" sz="2000" dirty="0" err="1" smtClean="0">
                <a:latin typeface="+mj-lt"/>
              </a:rPr>
              <a:t>review</a:t>
            </a:r>
            <a:r>
              <a:rPr lang="de-DE" sz="2000" dirty="0" smtClean="0">
                <a:latin typeface="+mj-lt"/>
              </a:rPr>
              <a:t> of </a:t>
            </a:r>
            <a:r>
              <a:rPr lang="de-DE" sz="2000" dirty="0" err="1" smtClean="0">
                <a:latin typeface="+mj-lt"/>
              </a:rPr>
              <a:t>the</a:t>
            </a:r>
            <a:r>
              <a:rPr lang="de-DE" sz="2000" dirty="0" smtClean="0">
                <a:latin typeface="+mj-lt"/>
              </a:rPr>
              <a:t> </a:t>
            </a:r>
            <a:r>
              <a:rPr lang="de-DE" sz="2000" dirty="0" err="1" smtClean="0">
                <a:latin typeface="+mj-lt"/>
              </a:rPr>
              <a:t>literature</a:t>
            </a:r>
            <a:r>
              <a:rPr lang="de-DE" sz="2000" dirty="0" smtClean="0">
                <a:latin typeface="+mj-lt"/>
              </a:rPr>
              <a:t> on </a:t>
            </a:r>
            <a:r>
              <a:rPr lang="de-DE" sz="2000" dirty="0" err="1" smtClean="0">
                <a:latin typeface="+mj-lt"/>
              </a:rPr>
              <a:t>social</a:t>
            </a:r>
            <a:r>
              <a:rPr lang="de-DE" sz="2000" dirty="0" smtClean="0">
                <a:latin typeface="+mj-lt"/>
              </a:rPr>
              <a:t> and </a:t>
            </a:r>
            <a:r>
              <a:rPr lang="de-DE" sz="2000" dirty="0" err="1" smtClean="0">
                <a:latin typeface="+mj-lt"/>
              </a:rPr>
              <a:t>leisure</a:t>
            </a:r>
            <a:r>
              <a:rPr lang="de-DE" sz="2000" dirty="0" smtClean="0">
                <a:latin typeface="+mj-lt"/>
              </a:rPr>
              <a:t> </a:t>
            </a:r>
            <a:r>
              <a:rPr lang="de-DE" sz="2000" dirty="0" err="1" smtClean="0">
                <a:latin typeface="+mj-lt"/>
              </a:rPr>
              <a:t>activity</a:t>
            </a:r>
            <a:r>
              <a:rPr lang="de-DE" sz="2000" dirty="0" smtClean="0">
                <a:latin typeface="+mj-lt"/>
              </a:rPr>
              <a:t> and </a:t>
            </a:r>
            <a:r>
              <a:rPr lang="de-DE" sz="2000" dirty="0" err="1" smtClean="0">
                <a:latin typeface="+mj-lt"/>
              </a:rPr>
              <a:t>wellbeing</a:t>
            </a:r>
            <a:r>
              <a:rPr lang="de-DE" sz="2000" dirty="0" smtClean="0">
                <a:latin typeface="+mj-lt"/>
              </a:rPr>
              <a:t> in </a:t>
            </a:r>
            <a:r>
              <a:rPr lang="de-DE" sz="2000" dirty="0" err="1" smtClean="0">
                <a:latin typeface="+mj-lt"/>
              </a:rPr>
              <a:t>later</a:t>
            </a:r>
            <a:r>
              <a:rPr lang="de-DE" sz="2000" dirty="0" smtClean="0">
                <a:latin typeface="+mj-lt"/>
              </a:rPr>
              <a:t> life, </a:t>
            </a:r>
            <a:r>
              <a:rPr lang="de-DE" sz="2000" i="1" dirty="0" err="1" smtClean="0">
                <a:latin typeface="+mj-lt"/>
              </a:rPr>
              <a:t>Ageing</a:t>
            </a:r>
            <a:r>
              <a:rPr lang="de-DE" sz="2000" i="1" dirty="0" smtClean="0">
                <a:latin typeface="+mj-lt"/>
              </a:rPr>
              <a:t> &amp; Society, 31, 4, 683-712.</a:t>
            </a:r>
            <a:endParaRPr lang="de-DE" sz="2000" dirty="0">
              <a:latin typeface="+mj-lt"/>
            </a:endParaRPr>
          </a:p>
        </p:txBody>
      </p:sp>
      <p:sp>
        <p:nvSpPr>
          <p:cNvPr id="19" name="Rechteck 18"/>
          <p:cNvSpPr/>
          <p:nvPr/>
        </p:nvSpPr>
        <p:spPr>
          <a:xfrm>
            <a:off x="1295400" y="3505200"/>
            <a:ext cx="6477000" cy="304800"/>
          </a:xfrm>
          <a:prstGeom prst="rect">
            <a:avLst/>
          </a:prstGeom>
          <a:solidFill>
            <a:schemeClr val="accent2">
              <a:alpha val="12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62627516"/>
      </p:ext>
    </p:extLst>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8914" name="Picture 2" descr="000_0180_edited"/>
          <p:cNvPicPr>
            <a:picLocks noGrp="1" noChangeAspect="1" noChangeArrowheads="1"/>
          </p:cNvPicPr>
          <p:nvPr>
            <p:ph idx="4294967295"/>
          </p:nvPr>
        </p:nvPicPr>
        <p:blipFill>
          <a:blip r:embed="rId3"/>
          <a:srcRect/>
          <a:stretch>
            <a:fillRect/>
          </a:stretch>
        </p:blipFill>
        <p:spPr>
          <a:xfrm>
            <a:off x="228600" y="1782763"/>
            <a:ext cx="4148813" cy="3932237"/>
          </a:xfrm>
          <a:noFill/>
        </p:spPr>
      </p:pic>
      <p:sp>
        <p:nvSpPr>
          <p:cNvPr id="38915" name="Text Box 3"/>
          <p:cNvSpPr txBox="1">
            <a:spLocks noChangeArrowheads="1"/>
          </p:cNvSpPr>
          <p:nvPr/>
        </p:nvSpPr>
        <p:spPr bwMode="auto">
          <a:xfrm>
            <a:off x="468313" y="317500"/>
            <a:ext cx="7991475" cy="641350"/>
          </a:xfrm>
          <a:prstGeom prst="rect">
            <a:avLst/>
          </a:prstGeom>
          <a:noFill/>
          <a:ln w="9525">
            <a:noFill/>
            <a:miter lim="800000"/>
            <a:headEnd/>
            <a:tailEnd/>
          </a:ln>
        </p:spPr>
        <p:txBody>
          <a:bodyPr>
            <a:prstTxWarp prst="textNoShape">
              <a:avLst/>
            </a:prstTxWarp>
            <a:spAutoFit/>
          </a:bodyPr>
          <a:lstStyle/>
          <a:p>
            <a:pPr algn="ctr" eaLnBrk="0" hangingPunct="0"/>
            <a:r>
              <a:rPr lang="en-US" sz="3600" b="1" dirty="0">
                <a:latin typeface="Calibri" charset="0"/>
                <a:ea typeface="Arial" charset="0"/>
                <a:cs typeface="Arial" charset="0"/>
              </a:rPr>
              <a:t>You </a:t>
            </a:r>
            <a:r>
              <a:rPr lang="en-US" sz="3600" b="1" dirty="0" err="1" smtClean="0">
                <a:latin typeface="Calibri" charset="0"/>
                <a:ea typeface="Arial" charset="0"/>
                <a:cs typeface="Arial" charset="0"/>
              </a:rPr>
              <a:t>can´t</a:t>
            </a:r>
            <a:r>
              <a:rPr lang="en-US" sz="3600" b="1" dirty="0" smtClean="0">
                <a:latin typeface="Calibri" charset="0"/>
                <a:ea typeface="Arial" charset="0"/>
                <a:cs typeface="Arial" charset="0"/>
              </a:rPr>
              <a:t> </a:t>
            </a:r>
            <a:r>
              <a:rPr lang="en-US" sz="3600" b="1" dirty="0">
                <a:latin typeface="Calibri" charset="0"/>
                <a:ea typeface="Arial" charset="0"/>
                <a:cs typeface="Arial" charset="0"/>
              </a:rPr>
              <a:t>teach an old dog new tricks</a:t>
            </a:r>
            <a:endParaRPr lang="en-US" sz="3600" dirty="0">
              <a:latin typeface="Calibri" charset="0"/>
              <a:ea typeface="Arial" charset="0"/>
              <a:cs typeface="Arial" charset="0"/>
            </a:endParaRPr>
          </a:p>
        </p:txBody>
      </p:sp>
      <p:sp>
        <p:nvSpPr>
          <p:cNvPr id="38917" name="Text Box 5"/>
          <p:cNvSpPr txBox="1">
            <a:spLocks noChangeArrowheads="1"/>
          </p:cNvSpPr>
          <p:nvPr/>
        </p:nvSpPr>
        <p:spPr bwMode="auto">
          <a:xfrm>
            <a:off x="4800600" y="5791200"/>
            <a:ext cx="3962400" cy="276999"/>
          </a:xfrm>
          <a:prstGeom prst="rect">
            <a:avLst/>
          </a:prstGeom>
          <a:noFill/>
          <a:ln w="9525">
            <a:noFill/>
            <a:miter lim="800000"/>
            <a:headEnd/>
            <a:tailEnd/>
          </a:ln>
        </p:spPr>
        <p:txBody>
          <a:bodyPr wrap="square" lIns="0" tIns="0" rIns="0" bIns="0">
            <a:prstTxWarp prst="textNoShape">
              <a:avLst/>
            </a:prstTxWarp>
            <a:spAutoFit/>
          </a:bodyPr>
          <a:lstStyle/>
          <a:p>
            <a:pPr>
              <a:spcBef>
                <a:spcPct val="50000"/>
              </a:spcBef>
            </a:pPr>
            <a:r>
              <a:rPr lang="de-AT" i="1" dirty="0" smtClean="0">
                <a:latin typeface="Calibri" charset="0"/>
                <a:ea typeface="Arial" charset="0"/>
                <a:cs typeface="Arial" charset="0"/>
              </a:rPr>
              <a:t>e.g. P.B. Baltes et al. 1999; J.L. Horn 1982</a:t>
            </a:r>
            <a:endParaRPr lang="de-DE" i="1" dirty="0">
              <a:latin typeface="Calibri" charset="0"/>
              <a:ea typeface="Arial" charset="0"/>
              <a:cs typeface="Arial" charset="0"/>
            </a:endParaRPr>
          </a:p>
        </p:txBody>
      </p:sp>
      <p:pic>
        <p:nvPicPr>
          <p:cNvPr id="6" name="Bild 5"/>
          <p:cNvPicPr>
            <a:picLocks noChangeAspect="1"/>
          </p:cNvPicPr>
          <p:nvPr/>
        </p:nvPicPr>
        <p:blipFill>
          <a:blip r:embed="rId4"/>
          <a:stretch>
            <a:fillRect/>
          </a:stretch>
        </p:blipFill>
        <p:spPr>
          <a:xfrm rot="5400000">
            <a:off x="4980495" y="1538442"/>
            <a:ext cx="3526410" cy="4495800"/>
          </a:xfrm>
          <a:prstGeom prst="rect">
            <a:avLst/>
          </a:prstGeom>
        </p:spPr>
      </p:pic>
      <p:sp>
        <p:nvSpPr>
          <p:cNvPr id="7" name="Textfeld 6"/>
          <p:cNvSpPr txBox="1"/>
          <p:nvPr/>
        </p:nvSpPr>
        <p:spPr>
          <a:xfrm>
            <a:off x="4495800" y="1519535"/>
            <a:ext cx="4495800" cy="461665"/>
          </a:xfrm>
          <a:prstGeom prst="rect">
            <a:avLst/>
          </a:prstGeom>
          <a:noFill/>
        </p:spPr>
        <p:txBody>
          <a:bodyPr wrap="square" rtlCol="0">
            <a:spAutoFit/>
          </a:bodyPr>
          <a:lstStyle/>
          <a:p>
            <a:pPr algn="ctr"/>
            <a:r>
              <a:rPr lang="de-DE" sz="2400" dirty="0" err="1" smtClean="0"/>
              <a:t>Theoretical</a:t>
            </a:r>
            <a:r>
              <a:rPr lang="de-DE" sz="2400" dirty="0" smtClean="0"/>
              <a:t> age </a:t>
            </a:r>
            <a:r>
              <a:rPr lang="de-DE" sz="2400" dirty="0" err="1" smtClean="0"/>
              <a:t>gradients</a:t>
            </a:r>
            <a:endParaRPr lang="de-DE"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9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p:bldP spid="7"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9635" name="Picture 3" descr="pap33809_1502"/>
          <p:cNvPicPr>
            <a:picLocks noChangeAspect="1" noChangeArrowheads="1"/>
          </p:cNvPicPr>
          <p:nvPr/>
        </p:nvPicPr>
        <p:blipFill>
          <a:blip r:embed="rId3"/>
          <a:srcRect l="6470" t="6000" r="6470" b="3000"/>
          <a:stretch>
            <a:fillRect/>
          </a:stretch>
        </p:blipFill>
        <p:spPr bwMode="auto">
          <a:xfrm>
            <a:off x="234950" y="2136180"/>
            <a:ext cx="4260850" cy="3021012"/>
          </a:xfrm>
          <a:prstGeom prst="rect">
            <a:avLst/>
          </a:prstGeom>
          <a:noFill/>
          <a:ln w="9525">
            <a:noFill/>
            <a:miter lim="800000"/>
            <a:headEnd/>
            <a:tailEnd/>
          </a:ln>
        </p:spPr>
      </p:pic>
      <p:sp>
        <p:nvSpPr>
          <p:cNvPr id="69636" name="Rectangle 4"/>
          <p:cNvSpPr>
            <a:spLocks noChangeArrowheads="1"/>
          </p:cNvSpPr>
          <p:nvPr/>
        </p:nvSpPr>
        <p:spPr bwMode="auto">
          <a:xfrm>
            <a:off x="304800" y="5518666"/>
            <a:ext cx="8610600" cy="461665"/>
          </a:xfrm>
          <a:prstGeom prst="rect">
            <a:avLst/>
          </a:prstGeom>
          <a:noFill/>
          <a:ln w="9525">
            <a:noFill/>
            <a:miter lim="800000"/>
            <a:headEnd/>
            <a:tailEnd/>
          </a:ln>
        </p:spPr>
        <p:txBody>
          <a:bodyPr anchor="ctr">
            <a:prstTxWarp prst="textNoShape">
              <a:avLst/>
            </a:prstTxWarp>
            <a:spAutoFit/>
          </a:bodyPr>
          <a:lstStyle/>
          <a:p>
            <a:pPr algn="ctr"/>
            <a:r>
              <a:rPr lang="de-DE" sz="2400" dirty="0" smtClean="0"/>
              <a:t>At </a:t>
            </a:r>
            <a:r>
              <a:rPr lang="de-DE" sz="2400" dirty="0" err="1" smtClean="0"/>
              <a:t>what</a:t>
            </a:r>
            <a:r>
              <a:rPr lang="de-DE" sz="2400" dirty="0" smtClean="0"/>
              <a:t> age </a:t>
            </a:r>
            <a:r>
              <a:rPr lang="de-DE" sz="2400" dirty="0" err="1" smtClean="0"/>
              <a:t>is</a:t>
            </a:r>
            <a:r>
              <a:rPr lang="de-DE" sz="2400" dirty="0" smtClean="0"/>
              <a:t> </a:t>
            </a:r>
            <a:r>
              <a:rPr lang="de-DE" sz="2400" dirty="0" err="1" smtClean="0"/>
              <a:t>there</a:t>
            </a:r>
            <a:r>
              <a:rPr lang="de-DE" sz="2400" dirty="0" smtClean="0"/>
              <a:t> a </a:t>
            </a:r>
            <a:r>
              <a:rPr lang="de-DE" sz="2400" dirty="0" err="1" smtClean="0"/>
              <a:t>reliably</a:t>
            </a:r>
            <a:r>
              <a:rPr lang="de-DE" sz="2400" dirty="0" smtClean="0"/>
              <a:t> </a:t>
            </a:r>
            <a:r>
              <a:rPr lang="de-DE" sz="2400" dirty="0" err="1" smtClean="0"/>
              <a:t>detectable</a:t>
            </a:r>
            <a:r>
              <a:rPr lang="de-DE" sz="2400" dirty="0" smtClean="0"/>
              <a:t> age </a:t>
            </a:r>
            <a:r>
              <a:rPr lang="de-DE" sz="2400" dirty="0" err="1" smtClean="0"/>
              <a:t>decrement</a:t>
            </a:r>
            <a:r>
              <a:rPr lang="de-DE" sz="2400" dirty="0" smtClean="0"/>
              <a:t> in </a:t>
            </a:r>
            <a:r>
              <a:rPr lang="de-DE" sz="2400" dirty="0" err="1" smtClean="0"/>
              <a:t>ability</a:t>
            </a:r>
            <a:r>
              <a:rPr lang="de-DE" sz="2400" dirty="0" smtClean="0"/>
              <a:t>?</a:t>
            </a:r>
            <a:endParaRPr lang="de-DE" sz="2400" dirty="0"/>
          </a:p>
        </p:txBody>
      </p:sp>
      <p:sp>
        <p:nvSpPr>
          <p:cNvPr id="69637" name="Titel 6"/>
          <p:cNvSpPr>
            <a:spLocks noGrp="1"/>
          </p:cNvSpPr>
          <p:nvPr>
            <p:ph type="title"/>
          </p:nvPr>
        </p:nvSpPr>
        <p:spPr>
          <a:xfrm>
            <a:off x="609600" y="152400"/>
            <a:ext cx="8305800" cy="958850"/>
          </a:xfrm>
        </p:spPr>
        <p:txBody>
          <a:bodyPr>
            <a:noAutofit/>
          </a:bodyPr>
          <a:lstStyle/>
          <a:p>
            <a:r>
              <a:rPr lang="en-US" dirty="0" smtClean="0"/>
              <a:t>The Seattle Longitudinal Study </a:t>
            </a:r>
            <a:r>
              <a:rPr lang="en-US" sz="2000" dirty="0" smtClean="0"/>
              <a:t/>
            </a:r>
            <a:br>
              <a:rPr lang="en-US" sz="2000" dirty="0" smtClean="0"/>
            </a:br>
            <a:r>
              <a:rPr lang="en-US" sz="2400" i="1" dirty="0" smtClean="0"/>
              <a:t>(</a:t>
            </a:r>
            <a:r>
              <a:rPr lang="de-DE" sz="2400" i="1" dirty="0" err="1" smtClean="0"/>
              <a:t>Schaie</a:t>
            </a:r>
            <a:r>
              <a:rPr lang="de-DE" sz="2400" i="1" dirty="0" smtClean="0"/>
              <a:t>, K. W., Willis, S. L., &amp; </a:t>
            </a:r>
            <a:r>
              <a:rPr lang="de-DE" sz="2400" i="1" dirty="0" err="1" smtClean="0"/>
              <a:t>Caskie</a:t>
            </a:r>
            <a:r>
              <a:rPr lang="de-DE" sz="2400" i="1" dirty="0" smtClean="0"/>
              <a:t>, G. I. L. 2004)</a:t>
            </a:r>
            <a:endParaRPr lang="de-DE" sz="2400" i="1" dirty="0"/>
          </a:p>
        </p:txBody>
      </p:sp>
      <p:graphicFrame>
        <p:nvGraphicFramePr>
          <p:cNvPr id="69634" name="Object 3"/>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30914646"/>
              </p:ext>
            </p:extLst>
          </p:nvPr>
        </p:nvGraphicFramePr>
        <p:xfrm>
          <a:off x="4724400" y="2217713"/>
          <a:ext cx="4160838" cy="3011487"/>
        </p:xfrm>
        <a:graphic>
          <a:graphicData uri="http://schemas.openxmlformats.org/presentationml/2006/ole">
            <p:oleObj spid="_x0000_s71682" name="PaperPort Document" r:id="rId4" imgW="5508434" imgH="5508434" progId="">
              <p:embed/>
            </p:oleObj>
          </a:graphicData>
        </a:graphic>
      </p:graphicFrame>
      <p:sp>
        <p:nvSpPr>
          <p:cNvPr id="2" name="Textfeld 1"/>
          <p:cNvSpPr txBox="1"/>
          <p:nvPr/>
        </p:nvSpPr>
        <p:spPr>
          <a:xfrm>
            <a:off x="899592" y="1556792"/>
            <a:ext cx="2952328" cy="461665"/>
          </a:xfrm>
          <a:prstGeom prst="rect">
            <a:avLst/>
          </a:prstGeom>
          <a:noFill/>
        </p:spPr>
        <p:txBody>
          <a:bodyPr wrap="square" rtlCol="0">
            <a:spAutoFit/>
          </a:bodyPr>
          <a:lstStyle/>
          <a:p>
            <a:pPr algn="ctr"/>
            <a:r>
              <a:rPr lang="de-AT" sz="2400" dirty="0" smtClean="0">
                <a:latin typeface="+mj-lt"/>
              </a:rPr>
              <a:t>25-67 years</a:t>
            </a:r>
            <a:endParaRPr lang="de-AT" sz="2400" dirty="0">
              <a:latin typeface="+mj-lt"/>
            </a:endParaRPr>
          </a:p>
        </p:txBody>
      </p:sp>
      <p:sp>
        <p:nvSpPr>
          <p:cNvPr id="7" name="Textfeld 6"/>
          <p:cNvSpPr txBox="1"/>
          <p:nvPr/>
        </p:nvSpPr>
        <p:spPr>
          <a:xfrm>
            <a:off x="5508104" y="1556792"/>
            <a:ext cx="2952328" cy="461665"/>
          </a:xfrm>
          <a:prstGeom prst="rect">
            <a:avLst/>
          </a:prstGeom>
          <a:noFill/>
        </p:spPr>
        <p:txBody>
          <a:bodyPr wrap="square" rtlCol="0">
            <a:spAutoFit/>
          </a:bodyPr>
          <a:lstStyle/>
          <a:p>
            <a:pPr algn="ctr"/>
            <a:r>
              <a:rPr lang="de-AT" sz="2400" dirty="0" smtClean="0">
                <a:latin typeface="+mj-lt"/>
              </a:rPr>
              <a:t>25-88 years</a:t>
            </a:r>
            <a:endParaRPr lang="de-AT" sz="2400" dirty="0">
              <a:latin typeface="+mj-lt"/>
            </a:endParaRPr>
          </a:p>
        </p:txBody>
      </p:sp>
      <p:cxnSp>
        <p:nvCxnSpPr>
          <p:cNvPr id="15" name="Gerade Verbindung 14"/>
          <p:cNvCxnSpPr/>
          <p:nvPr/>
        </p:nvCxnSpPr>
        <p:spPr>
          <a:xfrm rot="5400000">
            <a:off x="6667500" y="3543300"/>
            <a:ext cx="2513806" cy="794"/>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6814049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a:xfrm>
            <a:off x="612648" y="228600"/>
            <a:ext cx="8153400" cy="914400"/>
          </a:xfrm>
        </p:spPr>
        <p:txBody>
          <a:bodyPr>
            <a:noAutofit/>
          </a:bodyPr>
          <a:lstStyle/>
          <a:p>
            <a:r>
              <a:rPr lang="de-DE" sz="3400" dirty="0" smtClean="0"/>
              <a:t>Age </a:t>
            </a:r>
            <a:r>
              <a:rPr lang="de-DE" sz="3400" dirty="0" err="1" smtClean="0"/>
              <a:t>dynamics</a:t>
            </a:r>
            <a:r>
              <a:rPr lang="de-DE" sz="3400" dirty="0" smtClean="0"/>
              <a:t> in </a:t>
            </a:r>
            <a:r>
              <a:rPr lang="de-DE" sz="3400" dirty="0" err="1" smtClean="0"/>
              <a:t>scientific</a:t>
            </a:r>
            <a:r>
              <a:rPr lang="de-DE" sz="3400" dirty="0" smtClean="0"/>
              <a:t> </a:t>
            </a:r>
            <a:r>
              <a:rPr lang="de-DE" sz="3400" dirty="0" err="1" smtClean="0"/>
              <a:t>creativity</a:t>
            </a:r>
            <a:r>
              <a:rPr lang="de-DE" sz="3400" dirty="0" smtClean="0"/>
              <a:t>: </a:t>
            </a:r>
            <a:br>
              <a:rPr lang="de-DE" sz="3400" dirty="0" smtClean="0"/>
            </a:br>
            <a:r>
              <a:rPr lang="de-DE" sz="3400" dirty="0" smtClean="0"/>
              <a:t>Nobel </a:t>
            </a:r>
            <a:r>
              <a:rPr lang="de-DE" sz="3400" dirty="0" err="1" smtClean="0"/>
              <a:t>laureates</a:t>
            </a:r>
            <a:r>
              <a:rPr lang="de-DE" sz="3400" dirty="0" smtClean="0"/>
              <a:t> 1875-2008</a:t>
            </a:r>
            <a:endParaRPr lang="de-DE" sz="3400" dirty="0"/>
          </a:p>
        </p:txBody>
      </p:sp>
      <p:pic>
        <p:nvPicPr>
          <p:cNvPr id="6" name="Bild 5"/>
          <p:cNvPicPr>
            <a:picLocks noChangeAspect="1"/>
          </p:cNvPicPr>
          <p:nvPr/>
        </p:nvPicPr>
        <p:blipFill>
          <a:blip r:embed="rId2"/>
          <a:stretch>
            <a:fillRect/>
          </a:stretch>
        </p:blipFill>
        <p:spPr>
          <a:xfrm>
            <a:off x="228600" y="1676400"/>
            <a:ext cx="5289349" cy="4658781"/>
          </a:xfrm>
          <a:prstGeom prst="rect">
            <a:avLst/>
          </a:prstGeom>
        </p:spPr>
      </p:pic>
      <p:pic>
        <p:nvPicPr>
          <p:cNvPr id="7" name="Bild 6"/>
          <p:cNvPicPr>
            <a:picLocks noChangeAspect="1"/>
          </p:cNvPicPr>
          <p:nvPr/>
        </p:nvPicPr>
        <p:blipFill>
          <a:blip r:embed="rId3"/>
          <a:stretch>
            <a:fillRect/>
          </a:stretch>
        </p:blipFill>
        <p:spPr>
          <a:xfrm>
            <a:off x="5715000" y="1600200"/>
            <a:ext cx="3124200" cy="2222500"/>
          </a:xfrm>
          <a:prstGeom prst="rect">
            <a:avLst/>
          </a:prstGeom>
        </p:spPr>
      </p:pic>
      <p:sp>
        <p:nvSpPr>
          <p:cNvPr id="8" name="Textfeld 7"/>
          <p:cNvSpPr txBox="1"/>
          <p:nvPr/>
        </p:nvSpPr>
        <p:spPr>
          <a:xfrm>
            <a:off x="5715000" y="4038600"/>
            <a:ext cx="2971800" cy="2308324"/>
          </a:xfrm>
          <a:prstGeom prst="rect">
            <a:avLst/>
          </a:prstGeom>
          <a:noFill/>
        </p:spPr>
        <p:txBody>
          <a:bodyPr wrap="square" rtlCol="0">
            <a:spAutoFit/>
          </a:bodyPr>
          <a:lstStyle/>
          <a:p>
            <a:r>
              <a:rPr lang="de-DE" sz="2400" dirty="0" err="1" smtClean="0"/>
              <a:t>Findings</a:t>
            </a:r>
            <a:r>
              <a:rPr lang="de-DE" sz="2400" dirty="0" smtClean="0"/>
              <a:t> </a:t>
            </a:r>
            <a:r>
              <a:rPr lang="de-DE" sz="2400" dirty="0" err="1" smtClean="0"/>
              <a:t>show</a:t>
            </a:r>
            <a:r>
              <a:rPr lang="de-DE" sz="2400" dirty="0" smtClean="0"/>
              <a:t> fundamental </a:t>
            </a:r>
            <a:r>
              <a:rPr lang="de-DE" sz="2400" dirty="0" err="1" smtClean="0"/>
              <a:t>shifts</a:t>
            </a:r>
            <a:r>
              <a:rPr lang="de-DE" sz="2400" dirty="0" smtClean="0"/>
              <a:t> in </a:t>
            </a:r>
            <a:r>
              <a:rPr lang="de-DE" sz="2400" dirty="0" err="1" smtClean="0"/>
              <a:t>the</a:t>
            </a:r>
            <a:r>
              <a:rPr lang="de-DE" sz="2400" dirty="0" smtClean="0"/>
              <a:t> life </a:t>
            </a:r>
            <a:r>
              <a:rPr lang="de-DE" sz="2400" dirty="0" err="1" smtClean="0"/>
              <a:t>cycle</a:t>
            </a:r>
            <a:r>
              <a:rPr lang="de-DE" sz="2400" dirty="0" smtClean="0"/>
              <a:t> of </a:t>
            </a:r>
            <a:r>
              <a:rPr lang="de-DE" sz="2400" dirty="0" err="1" smtClean="0"/>
              <a:t>research</a:t>
            </a:r>
            <a:r>
              <a:rPr lang="de-DE" sz="2400" dirty="0" smtClean="0"/>
              <a:t> </a:t>
            </a:r>
            <a:r>
              <a:rPr lang="de-DE" sz="2400" dirty="0" err="1" smtClean="0"/>
              <a:t>productivity</a:t>
            </a:r>
            <a:r>
              <a:rPr lang="de-DE" sz="2400" dirty="0" smtClean="0"/>
              <a:t>. </a:t>
            </a:r>
            <a:r>
              <a:rPr lang="de-DE" sz="2400" i="1" dirty="0" smtClean="0"/>
              <a:t>Jones BJ, Weinberg BA (2011)</a:t>
            </a:r>
            <a:endParaRPr lang="de-DE" sz="2400" i="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4"/>
          <p:cNvSpPr>
            <a:spLocks noGrp="1" noChangeArrowheads="1"/>
          </p:cNvSpPr>
          <p:nvPr>
            <p:ph type="title"/>
          </p:nvPr>
        </p:nvSpPr>
        <p:spPr>
          <a:xfrm>
            <a:off x="457200" y="304800"/>
            <a:ext cx="8458200" cy="777875"/>
          </a:xfrm>
        </p:spPr>
        <p:txBody>
          <a:bodyPr>
            <a:noAutofit/>
          </a:bodyPr>
          <a:lstStyle/>
          <a:p>
            <a:r>
              <a:rPr lang="de-AT" sz="2800" dirty="0"/>
              <a:t>From age-differentiated to age-integrated </a:t>
            </a:r>
            <a:r>
              <a:rPr lang="de-AT" sz="2800" dirty="0" smtClean="0"/>
              <a:t>structures („Disappearance of the three boxes“)</a:t>
            </a:r>
            <a:endParaRPr lang="de-DE" sz="2800" dirty="0"/>
          </a:p>
        </p:txBody>
      </p:sp>
      <p:pic>
        <p:nvPicPr>
          <p:cNvPr id="32771" name="Picture 5"/>
          <p:cNvPicPr>
            <a:picLocks noChangeAspect="1" noChangeArrowheads="1"/>
          </p:cNvPicPr>
          <p:nvPr/>
        </p:nvPicPr>
        <p:blipFill>
          <a:blip r:embed="rId3"/>
          <a:srcRect/>
          <a:stretch>
            <a:fillRect/>
          </a:stretch>
        </p:blipFill>
        <p:spPr bwMode="auto">
          <a:xfrm>
            <a:off x="2438400" y="1461154"/>
            <a:ext cx="4179888" cy="4704696"/>
          </a:xfrm>
          <a:prstGeom prst="rect">
            <a:avLst/>
          </a:prstGeom>
          <a:noFill/>
          <a:ln w="12700" cap="sq">
            <a:noFill/>
            <a:miter lim="800000"/>
            <a:headEnd type="none" w="sm" len="sm"/>
            <a:tailEnd type="none" w="sm" len="sm"/>
          </a:ln>
        </p:spPr>
      </p:pic>
      <p:sp>
        <p:nvSpPr>
          <p:cNvPr id="32772" name="Text Box 6"/>
          <p:cNvSpPr txBox="1">
            <a:spLocks noChangeArrowheads="1"/>
          </p:cNvSpPr>
          <p:nvPr/>
        </p:nvSpPr>
        <p:spPr bwMode="auto">
          <a:xfrm>
            <a:off x="2667000" y="6324600"/>
            <a:ext cx="4032250" cy="396875"/>
          </a:xfrm>
          <a:prstGeom prst="rect">
            <a:avLst/>
          </a:prstGeom>
          <a:noFill/>
          <a:ln w="9525">
            <a:noFill/>
            <a:miter lim="800000"/>
            <a:headEnd/>
            <a:tailEnd/>
          </a:ln>
        </p:spPr>
        <p:txBody>
          <a:bodyPr>
            <a:prstTxWarp prst="textNoShape">
              <a:avLst/>
            </a:prstTxWarp>
            <a:spAutoFit/>
          </a:bodyPr>
          <a:lstStyle/>
          <a:p>
            <a:pPr algn="ctr">
              <a:spcBef>
                <a:spcPct val="50000"/>
              </a:spcBef>
            </a:pPr>
            <a:r>
              <a:rPr lang="de-DE" sz="2000" i="1" dirty="0" smtClean="0">
                <a:latin typeface="Calibri" charset="0"/>
              </a:rPr>
              <a:t>M. Riley </a:t>
            </a:r>
            <a:r>
              <a:rPr lang="de-DE" sz="2000" i="1" dirty="0">
                <a:latin typeface="Calibri" charset="0"/>
              </a:rPr>
              <a:t>&amp;</a:t>
            </a:r>
            <a:r>
              <a:rPr lang="de-DE" sz="2000" i="1" dirty="0" smtClean="0">
                <a:latin typeface="Calibri" charset="0"/>
              </a:rPr>
              <a:t> J. Riley</a:t>
            </a:r>
            <a:r>
              <a:rPr lang="de-DE" sz="2000" i="1" dirty="0">
                <a:latin typeface="Calibri" charset="0"/>
              </a:rPr>
              <a:t>, 1994, p.26</a:t>
            </a:r>
          </a:p>
        </p:txBody>
      </p:sp>
      <p:sp>
        <p:nvSpPr>
          <p:cNvPr id="5" name="Oval 4"/>
          <p:cNvSpPr/>
          <p:nvPr/>
        </p:nvSpPr>
        <p:spPr>
          <a:xfrm>
            <a:off x="4572000" y="1828800"/>
            <a:ext cx="685800" cy="42672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5540" name="Rectangle 2"/>
          <p:cNvSpPr>
            <a:spLocks noGrp="1" noChangeArrowheads="1"/>
          </p:cNvSpPr>
          <p:nvPr>
            <p:ph type="title"/>
          </p:nvPr>
        </p:nvSpPr>
        <p:spPr/>
        <p:txBody>
          <a:bodyPr/>
          <a:lstStyle/>
          <a:p>
            <a:pPr eaLnBrk="1" hangingPunct="1"/>
            <a:r>
              <a:rPr lang="de-DE" sz="4000" dirty="0" err="1" smtClean="0">
                <a:ea typeface="ＭＳ Ｐゴシック" charset="-128"/>
                <a:cs typeface="ＭＳ Ｐゴシック" charset="-128"/>
              </a:rPr>
              <a:t>Effects</a:t>
            </a:r>
            <a:r>
              <a:rPr lang="de-DE" sz="4000" dirty="0" smtClean="0">
                <a:ea typeface="ＭＳ Ｐゴシック" charset="-128"/>
                <a:cs typeface="ＭＳ Ｐゴシック" charset="-128"/>
              </a:rPr>
              <a:t> </a:t>
            </a:r>
            <a:r>
              <a:rPr lang="de-DE" sz="4000" dirty="0">
                <a:ea typeface="ＭＳ Ｐゴシック" charset="-128"/>
                <a:cs typeface="ＭＳ Ｐゴシック" charset="-128"/>
              </a:rPr>
              <a:t>of</a:t>
            </a:r>
            <a:r>
              <a:rPr lang="de-DE" sz="4000" dirty="0" smtClean="0">
                <a:ea typeface="ＭＳ Ｐゴシック" charset="-128"/>
                <a:cs typeface="ＭＳ Ｐゴシック" charset="-128"/>
              </a:rPr>
              <a:t> </a:t>
            </a:r>
            <a:r>
              <a:rPr lang="de-DE" sz="4000" dirty="0" err="1" smtClean="0">
                <a:ea typeface="ＭＳ Ｐゴシック" charset="-128"/>
                <a:cs typeface="ＭＳ Ｐゴシック" charset="-128"/>
              </a:rPr>
              <a:t>learning</a:t>
            </a:r>
            <a:r>
              <a:rPr lang="de-DE" sz="4000" dirty="0" smtClean="0">
                <a:ea typeface="ＭＳ Ｐゴシック" charset="-128"/>
                <a:cs typeface="ＭＳ Ｐゴシック" charset="-128"/>
              </a:rPr>
              <a:t> in </a:t>
            </a:r>
            <a:r>
              <a:rPr lang="de-DE" sz="4000" dirty="0" err="1" smtClean="0">
                <a:ea typeface="ＭＳ Ｐゴシック" charset="-128"/>
                <a:cs typeface="ＭＳ Ｐゴシック" charset="-128"/>
              </a:rPr>
              <a:t>later</a:t>
            </a:r>
            <a:r>
              <a:rPr lang="de-DE" sz="4000" dirty="0" smtClean="0">
                <a:ea typeface="ＭＳ Ｐゴシック" charset="-128"/>
                <a:cs typeface="ＭＳ Ｐゴシック" charset="-128"/>
              </a:rPr>
              <a:t> life</a:t>
            </a:r>
            <a:endParaRPr lang="de-DE" sz="4000" dirty="0">
              <a:ea typeface="ＭＳ Ｐゴシック" charset="-128"/>
              <a:cs typeface="ＭＳ Ｐゴシック" charset="-128"/>
            </a:endParaRPr>
          </a:p>
        </p:txBody>
      </p:sp>
      <p:sp>
        <p:nvSpPr>
          <p:cNvPr id="65546" name="Rectangle 10"/>
          <p:cNvSpPr>
            <a:spLocks noGrp="1" noChangeArrowheads="1"/>
          </p:cNvSpPr>
          <p:nvPr>
            <p:ph type="body" sz="half" idx="4294967295"/>
          </p:nvPr>
        </p:nvSpPr>
        <p:spPr>
          <a:xfrm>
            <a:off x="5715000" y="1219200"/>
            <a:ext cx="3429000" cy="5257800"/>
          </a:xfrm>
        </p:spPr>
        <p:txBody>
          <a:bodyPr>
            <a:normAutofit/>
          </a:bodyPr>
          <a:lstStyle/>
          <a:p>
            <a:pPr lvl="1" eaLnBrk="1" hangingPunct="1">
              <a:lnSpc>
                <a:spcPct val="90000"/>
              </a:lnSpc>
            </a:pPr>
            <a:r>
              <a:rPr lang="de-DE" sz="2500" dirty="0" err="1"/>
              <a:t>Maintaining</a:t>
            </a:r>
            <a:r>
              <a:rPr lang="de-DE" sz="2500" dirty="0"/>
              <a:t> and </a:t>
            </a:r>
            <a:r>
              <a:rPr lang="de-DE" sz="2500" dirty="0" err="1"/>
              <a:t>strengthening</a:t>
            </a:r>
            <a:r>
              <a:rPr lang="de-DE" sz="2500" dirty="0"/>
              <a:t> </a:t>
            </a:r>
            <a:r>
              <a:rPr lang="de-DE" sz="2500" dirty="0" err="1"/>
              <a:t>one‘s</a:t>
            </a:r>
            <a:r>
              <a:rPr lang="de-DE" sz="2500" dirty="0"/>
              <a:t> </a:t>
            </a:r>
            <a:r>
              <a:rPr lang="de-DE" sz="2500" dirty="0" err="1" smtClean="0"/>
              <a:t>health</a:t>
            </a:r>
            <a:r>
              <a:rPr lang="de-DE" sz="2500" dirty="0" smtClean="0"/>
              <a:t>; </a:t>
            </a:r>
            <a:r>
              <a:rPr lang="de-DE" sz="2500" dirty="0" err="1" smtClean="0"/>
              <a:t>preparing</a:t>
            </a:r>
            <a:r>
              <a:rPr lang="de-DE" sz="2500" dirty="0" smtClean="0"/>
              <a:t> </a:t>
            </a:r>
            <a:r>
              <a:rPr lang="de-DE" sz="2500" dirty="0" err="1"/>
              <a:t>for</a:t>
            </a:r>
            <a:r>
              <a:rPr lang="de-DE" sz="2500" dirty="0" smtClean="0"/>
              <a:t> a </a:t>
            </a:r>
            <a:r>
              <a:rPr lang="de-DE" sz="2500" dirty="0" err="1" smtClean="0"/>
              <a:t>restricted</a:t>
            </a:r>
            <a:r>
              <a:rPr lang="de-DE" sz="2500" dirty="0" smtClean="0"/>
              <a:t> </a:t>
            </a:r>
            <a:r>
              <a:rPr lang="de-DE" sz="2500" dirty="0" err="1" smtClean="0"/>
              <a:t>mobility</a:t>
            </a:r>
            <a:r>
              <a:rPr lang="de-DE" sz="2500" dirty="0" smtClean="0"/>
              <a:t>;</a:t>
            </a:r>
            <a:endParaRPr lang="de-DE" sz="2500" dirty="0"/>
          </a:p>
          <a:p>
            <a:pPr lvl="1" eaLnBrk="1" hangingPunct="1">
              <a:lnSpc>
                <a:spcPct val="90000"/>
              </a:lnSpc>
            </a:pPr>
            <a:r>
              <a:rPr lang="de-DE" sz="2500" dirty="0" err="1"/>
              <a:t>Recognising</a:t>
            </a:r>
            <a:r>
              <a:rPr lang="de-DE" sz="2500" dirty="0"/>
              <a:t> and </a:t>
            </a:r>
            <a:r>
              <a:rPr lang="de-DE" sz="2500" dirty="0" err="1"/>
              <a:t>imparting</a:t>
            </a:r>
            <a:r>
              <a:rPr lang="de-DE" sz="2500" dirty="0"/>
              <a:t> </a:t>
            </a:r>
            <a:r>
              <a:rPr lang="de-DE" sz="2500" dirty="0" err="1"/>
              <a:t>one‘s</a:t>
            </a:r>
            <a:r>
              <a:rPr lang="de-DE" sz="2500" dirty="0"/>
              <a:t> </a:t>
            </a:r>
            <a:r>
              <a:rPr lang="de-DE" sz="2500" dirty="0" err="1"/>
              <a:t>own</a:t>
            </a:r>
            <a:r>
              <a:rPr lang="de-DE" sz="2500" dirty="0"/>
              <a:t> </a:t>
            </a:r>
            <a:r>
              <a:rPr lang="de-DE" sz="2500" dirty="0" err="1" smtClean="0"/>
              <a:t>competences</a:t>
            </a:r>
            <a:r>
              <a:rPr lang="de-DE" sz="2500" dirty="0" smtClean="0"/>
              <a:t> in </a:t>
            </a:r>
            <a:r>
              <a:rPr lang="de-DE" sz="2500" dirty="0" err="1" smtClean="0"/>
              <a:t>volunteering</a:t>
            </a:r>
            <a:r>
              <a:rPr lang="de-DE" sz="2500" dirty="0" smtClean="0"/>
              <a:t> and in </a:t>
            </a:r>
            <a:r>
              <a:rPr lang="de-DE" sz="2500" dirty="0" err="1" smtClean="0"/>
              <a:t>intergenerational</a:t>
            </a:r>
            <a:r>
              <a:rPr lang="de-DE" sz="2500" dirty="0" smtClean="0"/>
              <a:t> </a:t>
            </a:r>
            <a:r>
              <a:rPr lang="de-DE" sz="2500" dirty="0" err="1" smtClean="0"/>
              <a:t>dialogues</a:t>
            </a:r>
            <a:endParaRPr lang="de-DE" sz="2500" dirty="0" smtClean="0"/>
          </a:p>
          <a:p>
            <a:pPr lvl="1" eaLnBrk="1" hangingPunct="1">
              <a:lnSpc>
                <a:spcPct val="90000"/>
              </a:lnSpc>
            </a:pPr>
            <a:r>
              <a:rPr lang="de-DE" sz="2500" dirty="0" err="1"/>
              <a:t>Learning</a:t>
            </a:r>
            <a:r>
              <a:rPr lang="de-DE" sz="2500" dirty="0"/>
              <a:t> to </a:t>
            </a:r>
            <a:r>
              <a:rPr lang="de-DE" sz="2500" dirty="0" err="1"/>
              <a:t>operate</a:t>
            </a:r>
            <a:r>
              <a:rPr lang="de-DE" sz="2500" dirty="0"/>
              <a:t> </a:t>
            </a:r>
            <a:r>
              <a:rPr lang="de-DE" sz="2500" dirty="0" err="1"/>
              <a:t>new</a:t>
            </a:r>
            <a:r>
              <a:rPr lang="de-DE" sz="2500" dirty="0"/>
              <a:t> media (</a:t>
            </a:r>
            <a:r>
              <a:rPr lang="de-DE" sz="2500" dirty="0" err="1"/>
              <a:t>research</a:t>
            </a:r>
            <a:r>
              <a:rPr lang="de-DE" sz="2500" dirty="0"/>
              <a:t>, </a:t>
            </a:r>
            <a:r>
              <a:rPr lang="de-DE" sz="2500" dirty="0" err="1"/>
              <a:t>networking</a:t>
            </a:r>
            <a:r>
              <a:rPr lang="de-DE" sz="2500" dirty="0"/>
              <a:t>).</a:t>
            </a:r>
          </a:p>
        </p:txBody>
      </p:sp>
      <p:sp>
        <p:nvSpPr>
          <p:cNvPr id="581635" name="AutoShape 3"/>
          <p:cNvSpPr>
            <a:spLocks noChangeAspect="1" noChangeArrowheads="1"/>
          </p:cNvSpPr>
          <p:nvPr/>
        </p:nvSpPr>
        <p:spPr bwMode="auto">
          <a:xfrm>
            <a:off x="971550" y="2074863"/>
            <a:ext cx="3741738" cy="3741737"/>
          </a:xfrm>
          <a:custGeom>
            <a:avLst/>
            <a:gdLst>
              <a:gd name="T0" fmla="*/ 324088038 w 21600"/>
              <a:gd name="T1" fmla="*/ 0 h 21600"/>
              <a:gd name="T2" fmla="*/ 94915767 w 21600"/>
              <a:gd name="T3" fmla="*/ 94915742 h 21600"/>
              <a:gd name="T4" fmla="*/ 0 w 21600"/>
              <a:gd name="T5" fmla="*/ 324087779 h 21600"/>
              <a:gd name="T6" fmla="*/ 94915767 w 21600"/>
              <a:gd name="T7" fmla="*/ 553259989 h 21600"/>
              <a:gd name="T8" fmla="*/ 324088038 w 21600"/>
              <a:gd name="T9" fmla="*/ 648175730 h 21600"/>
              <a:gd name="T10" fmla="*/ 553260310 w 21600"/>
              <a:gd name="T11" fmla="*/ 553259989 h 21600"/>
              <a:gd name="T12" fmla="*/ 648176077 w 21600"/>
              <a:gd name="T13" fmla="*/ 324087779 h 21600"/>
              <a:gd name="T14" fmla="*/ 553260310 w 21600"/>
              <a:gd name="T15" fmla="*/ 9491574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53" y="10800"/>
                </a:moveTo>
                <a:cubicBezTo>
                  <a:pt x="2053" y="15631"/>
                  <a:pt x="5969" y="19547"/>
                  <a:pt x="10800" y="19547"/>
                </a:cubicBezTo>
                <a:cubicBezTo>
                  <a:pt x="15631" y="19547"/>
                  <a:pt x="19547" y="15631"/>
                  <a:pt x="19547" y="10800"/>
                </a:cubicBezTo>
                <a:cubicBezTo>
                  <a:pt x="19547" y="5969"/>
                  <a:pt x="15631" y="2053"/>
                  <a:pt x="10800" y="2053"/>
                </a:cubicBezTo>
                <a:cubicBezTo>
                  <a:pt x="5969" y="2053"/>
                  <a:pt x="2053" y="5969"/>
                  <a:pt x="2053" y="10800"/>
                </a:cubicBezTo>
                <a:close/>
              </a:path>
            </a:pathLst>
          </a:custGeom>
          <a:solidFill>
            <a:srgbClr val="CFDAE8"/>
          </a:solidFill>
          <a:ln w="9525">
            <a:noFill/>
            <a:round/>
            <a:headEnd/>
            <a:tailEnd/>
          </a:ln>
        </p:spPr>
        <p:txBody>
          <a:bodyPr wrap="none" lIns="90000" tIns="46800" rIns="90000" bIns="46800" anchor="ctr">
            <a:prstTxWarp prst="textNoShape">
              <a:avLst/>
            </a:prstTxWarp>
          </a:bodyPr>
          <a:lstStyle/>
          <a:p>
            <a:endParaRPr lang="de-DE"/>
          </a:p>
        </p:txBody>
      </p:sp>
      <p:grpSp>
        <p:nvGrpSpPr>
          <p:cNvPr id="2" name="Group 4"/>
          <p:cNvGrpSpPr>
            <a:grpSpLocks noChangeAspect="1"/>
          </p:cNvGrpSpPr>
          <p:nvPr/>
        </p:nvGrpSpPr>
        <p:grpSpPr bwMode="auto">
          <a:xfrm>
            <a:off x="3200399" y="1752432"/>
            <a:ext cx="2667139" cy="1382882"/>
            <a:chOff x="2880" y="2515"/>
            <a:chExt cx="2184" cy="1133"/>
          </a:xfrm>
        </p:grpSpPr>
        <p:sp>
          <p:nvSpPr>
            <p:cNvPr id="65547" name="AutoShape 5"/>
            <p:cNvSpPr>
              <a:spLocks noChangeArrowheads="1"/>
            </p:cNvSpPr>
            <p:nvPr/>
          </p:nvSpPr>
          <p:spPr bwMode="auto">
            <a:xfrm>
              <a:off x="2880" y="2515"/>
              <a:ext cx="2184" cy="1133"/>
            </a:xfrm>
            <a:prstGeom prst="roundRect">
              <a:avLst>
                <a:gd name="adj" fmla="val 16667"/>
              </a:avLst>
            </a:prstGeom>
            <a:solidFill>
              <a:srgbClr val="DDDDDD"/>
            </a:solidFill>
            <a:ln w="101600">
              <a:solidFill>
                <a:schemeClr val="bg2">
                  <a:lumMod val="50000"/>
                </a:schemeClr>
              </a:solidFill>
              <a:round/>
              <a:headEnd/>
              <a:tailEnd/>
            </a:ln>
          </p:spPr>
          <p:txBody>
            <a:bodyPr wrap="none" lIns="90000" tIns="46800" rIns="90000" bIns="46800" anchor="ctr">
              <a:prstTxWarp prst="textNoShape">
                <a:avLst/>
              </a:prstTxWarp>
            </a:bodyPr>
            <a:lstStyle/>
            <a:p>
              <a:pPr algn="ctr" eaLnBrk="1" hangingPunct="1"/>
              <a:r>
                <a:rPr lang="de-DE" sz="2800" dirty="0" err="1" smtClean="0">
                  <a:latin typeface="Tahoma" charset="0"/>
                </a:rPr>
                <a:t>Social</a:t>
              </a:r>
              <a:r>
                <a:rPr lang="de-DE" sz="2800" dirty="0" smtClean="0">
                  <a:latin typeface="Tahoma" charset="0"/>
                </a:rPr>
                <a:t> </a:t>
              </a:r>
            </a:p>
            <a:p>
              <a:pPr algn="ctr" eaLnBrk="1" hangingPunct="1"/>
              <a:r>
                <a:rPr lang="de-DE" sz="2800" dirty="0" err="1" smtClean="0">
                  <a:latin typeface="Tahoma" charset="0"/>
                </a:rPr>
                <a:t>inclusion</a:t>
              </a:r>
              <a:endParaRPr lang="de-DE" sz="2800" dirty="0">
                <a:latin typeface="Verdana" charset="0"/>
              </a:endParaRPr>
            </a:p>
          </p:txBody>
        </p:sp>
        <p:sp>
          <p:nvSpPr>
            <p:cNvPr id="65548" name="Text Box 6"/>
            <p:cNvSpPr txBox="1">
              <a:spLocks noChangeArrowheads="1"/>
            </p:cNvSpPr>
            <p:nvPr/>
          </p:nvSpPr>
          <p:spPr bwMode="auto">
            <a:xfrm>
              <a:off x="3356" y="3137"/>
              <a:ext cx="148" cy="300"/>
            </a:xfrm>
            <a:prstGeom prst="rect">
              <a:avLst/>
            </a:prstGeom>
            <a:noFill/>
            <a:ln w="9525">
              <a:noFill/>
              <a:miter lim="800000"/>
              <a:headEnd/>
              <a:tailEnd/>
            </a:ln>
          </p:spPr>
          <p:txBody>
            <a:bodyPr wrap="none" lIns="90000" tIns="46800" rIns="90000" bIns="46800" anchor="ctr">
              <a:prstTxWarp prst="textNoShape">
                <a:avLst/>
              </a:prstTxWarp>
              <a:spAutoFit/>
            </a:bodyPr>
            <a:lstStyle/>
            <a:p>
              <a:pPr algn="l" eaLnBrk="1" hangingPunct="1"/>
              <a:endParaRPr lang="de-DE">
                <a:latin typeface="Verdana" charset="0"/>
              </a:endParaRPr>
            </a:p>
          </p:txBody>
        </p:sp>
      </p:grpSp>
      <p:sp>
        <p:nvSpPr>
          <p:cNvPr id="581639" name="AutoShape 7">
            <a:hlinkClick r:id="" action="ppaction://noaction"/>
          </p:cNvPr>
          <p:cNvSpPr>
            <a:spLocks noChangeAspect="1" noChangeArrowheads="1"/>
          </p:cNvSpPr>
          <p:nvPr/>
        </p:nvSpPr>
        <p:spPr bwMode="auto">
          <a:xfrm>
            <a:off x="2895600" y="3810000"/>
            <a:ext cx="2663825" cy="1211262"/>
          </a:xfrm>
          <a:prstGeom prst="roundRect">
            <a:avLst>
              <a:gd name="adj" fmla="val 16667"/>
            </a:avLst>
          </a:prstGeom>
          <a:gradFill rotWithShape="0">
            <a:gsLst>
              <a:gs pos="0">
                <a:srgbClr val="D2D2D2"/>
              </a:gs>
              <a:gs pos="100000">
                <a:srgbClr val="E9E9E9"/>
              </a:gs>
            </a:gsLst>
            <a:lin ang="18900000" scaled="1"/>
          </a:gradFill>
          <a:ln w="101600">
            <a:solidFill>
              <a:schemeClr val="bg2">
                <a:lumMod val="50000"/>
              </a:schemeClr>
            </a:solidFill>
            <a:round/>
            <a:headEnd/>
            <a:tailEnd/>
          </a:ln>
        </p:spPr>
        <p:txBody>
          <a:bodyPr wrap="none" lIns="90000" tIns="46800" rIns="90000" bIns="46800" anchor="ctr">
            <a:prstTxWarp prst="textNoShape">
              <a:avLst/>
            </a:prstTxWarp>
          </a:bodyPr>
          <a:lstStyle/>
          <a:p>
            <a:pPr algn="ctr" eaLnBrk="1" hangingPunct="1"/>
            <a:r>
              <a:rPr lang="de-AT" sz="2800" dirty="0" smtClean="0">
                <a:latin typeface="Tahoma" charset="0"/>
              </a:rPr>
              <a:t>Delay of </a:t>
            </a:r>
            <a:br>
              <a:rPr lang="de-AT" sz="2800" dirty="0" smtClean="0">
                <a:latin typeface="Tahoma" charset="0"/>
              </a:rPr>
            </a:br>
            <a:r>
              <a:rPr lang="de-AT" sz="2800" dirty="0" smtClean="0">
                <a:latin typeface="Tahoma" charset="0"/>
              </a:rPr>
              <a:t>retirement</a:t>
            </a:r>
            <a:endParaRPr lang="de-DE" sz="2800" dirty="0">
              <a:latin typeface="Tahoma" charset="0"/>
            </a:endParaRPr>
          </a:p>
        </p:txBody>
      </p:sp>
      <p:sp>
        <p:nvSpPr>
          <p:cNvPr id="581640" name="AutoShape 8">
            <a:hlinkClick r:id="" action="ppaction://noaction"/>
          </p:cNvPr>
          <p:cNvSpPr>
            <a:spLocks noChangeAspect="1" noChangeArrowheads="1"/>
          </p:cNvSpPr>
          <p:nvPr/>
        </p:nvSpPr>
        <p:spPr bwMode="auto">
          <a:xfrm>
            <a:off x="250825" y="2205038"/>
            <a:ext cx="2503488" cy="1300162"/>
          </a:xfrm>
          <a:prstGeom prst="roundRect">
            <a:avLst>
              <a:gd name="adj" fmla="val 16667"/>
            </a:avLst>
          </a:prstGeom>
          <a:gradFill rotWithShape="0">
            <a:gsLst>
              <a:gs pos="0">
                <a:srgbClr val="D2D2D2"/>
              </a:gs>
              <a:gs pos="100000">
                <a:srgbClr val="E9E9E9"/>
              </a:gs>
            </a:gsLst>
            <a:lin ang="18900000" scaled="1"/>
          </a:gradFill>
          <a:ln w="101600">
            <a:solidFill>
              <a:schemeClr val="bg2">
                <a:lumMod val="50000"/>
              </a:schemeClr>
            </a:solidFill>
            <a:round/>
            <a:headEnd/>
            <a:tailEnd/>
          </a:ln>
        </p:spPr>
        <p:txBody>
          <a:bodyPr wrap="none" lIns="90000" tIns="46800" rIns="90000" bIns="46800" anchor="ctr">
            <a:prstTxWarp prst="textNoShape">
              <a:avLst/>
            </a:prstTxWarp>
          </a:bodyPr>
          <a:lstStyle/>
          <a:p>
            <a:pPr algn="ctr" eaLnBrk="1" hangingPunct="1"/>
            <a:r>
              <a:rPr lang="de-DE" sz="2800" dirty="0">
                <a:latin typeface="Tahoma" charset="0"/>
              </a:rPr>
              <a:t>Health and</a:t>
            </a:r>
            <a:r>
              <a:rPr lang="de-DE" sz="2800" dirty="0" smtClean="0">
                <a:latin typeface="Tahoma" charset="0"/>
              </a:rPr>
              <a:t> </a:t>
            </a:r>
          </a:p>
          <a:p>
            <a:pPr algn="ctr" eaLnBrk="1" hangingPunct="1"/>
            <a:r>
              <a:rPr lang="de-DE" sz="2800" dirty="0" err="1" smtClean="0">
                <a:latin typeface="Tahoma" charset="0"/>
              </a:rPr>
              <a:t>prevention</a:t>
            </a:r>
            <a:endParaRPr lang="de-DE" sz="2800" dirty="0" smtClean="0">
              <a:latin typeface="Tahoma" charset="0"/>
            </a:endParaRPr>
          </a:p>
        </p:txBody>
      </p:sp>
      <p:sp>
        <p:nvSpPr>
          <p:cNvPr id="581641" name="AutoShape 9"/>
          <p:cNvSpPr>
            <a:spLocks noChangeAspect="1" noChangeArrowheads="1"/>
          </p:cNvSpPr>
          <p:nvPr/>
        </p:nvSpPr>
        <p:spPr bwMode="auto">
          <a:xfrm>
            <a:off x="228600" y="4365625"/>
            <a:ext cx="2286000" cy="1081088"/>
          </a:xfrm>
          <a:prstGeom prst="roundRect">
            <a:avLst>
              <a:gd name="adj" fmla="val 16667"/>
            </a:avLst>
          </a:prstGeom>
          <a:gradFill rotWithShape="0">
            <a:gsLst>
              <a:gs pos="0">
                <a:srgbClr val="D2D2D2"/>
              </a:gs>
              <a:gs pos="100000">
                <a:srgbClr val="E9E9E9"/>
              </a:gs>
            </a:gsLst>
            <a:lin ang="18900000" scaled="1"/>
          </a:gradFill>
          <a:ln w="101600">
            <a:solidFill>
              <a:schemeClr val="bg2">
                <a:lumMod val="50000"/>
              </a:schemeClr>
            </a:solidFill>
            <a:round/>
            <a:headEnd/>
            <a:tailEnd/>
          </a:ln>
        </p:spPr>
        <p:txBody>
          <a:bodyPr wrap="none" lIns="90000" tIns="46800" rIns="90000" bIns="46800" anchor="ctr">
            <a:prstTxWarp prst="textNoShape">
              <a:avLst/>
            </a:prstTxWarp>
          </a:bodyPr>
          <a:lstStyle/>
          <a:p>
            <a:pPr algn="ctr" eaLnBrk="1" hangingPunct="1"/>
            <a:r>
              <a:rPr lang="de-DE" sz="2800" dirty="0">
                <a:latin typeface="Tahoma" charset="0"/>
              </a:rPr>
              <a:t>New</a:t>
            </a:r>
            <a:r>
              <a:rPr lang="de-DE" sz="2800" dirty="0" smtClean="0">
                <a:latin typeface="Tahoma" charset="0"/>
              </a:rPr>
              <a:t> </a:t>
            </a:r>
          </a:p>
          <a:p>
            <a:pPr algn="ctr" eaLnBrk="1" hangingPunct="1"/>
            <a:r>
              <a:rPr lang="de-DE" sz="2800" dirty="0" err="1" smtClean="0">
                <a:latin typeface="Tahoma" charset="0"/>
              </a:rPr>
              <a:t>technologies</a:t>
            </a:r>
            <a:endParaRPr lang="de-DE" sz="2800" dirty="0">
              <a:latin typeface="Tahoma"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61640" presetClass="entr" presetSubtype="810234345" fill="hold" grpId="0" nodeType="clickEffect">
                                  <p:stCondLst>
                                    <p:cond delay="0"/>
                                  </p:stCondLst>
                                  <p:childTnLst>
                                    <p:set>
                                      <p:cBhvr>
                                        <p:cTn id="6" dur="1" fill="hold">
                                          <p:stCondLst>
                                            <p:cond delay="499"/>
                                          </p:stCondLst>
                                        </p:cTn>
                                        <p:tgtEl>
                                          <p:spTgt spid="5816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61640" presetClass="entr" presetSubtype="810234345" fill="hold" grpId="0" nodeType="clickEffect">
                                  <p:stCondLst>
                                    <p:cond delay="0"/>
                                  </p:stCondLst>
                                  <p:childTnLst>
                                    <p:set>
                                      <p:cBhvr>
                                        <p:cTn id="10" dur="1" fill="hold">
                                          <p:stCondLst>
                                            <p:cond delay="499"/>
                                          </p:stCondLst>
                                        </p:cTn>
                                        <p:tgtEl>
                                          <p:spTgt spid="5816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261640" presetClass="entr" presetSubtype="810234345" fill="hold" grpId="0" nodeType="clickEffect">
                                  <p:stCondLst>
                                    <p:cond delay="0"/>
                                  </p:stCondLst>
                                  <p:childTnLst>
                                    <p:set>
                                      <p:cBhvr>
                                        <p:cTn id="14" dur="1" fill="hold">
                                          <p:stCondLst>
                                            <p:cond delay="499"/>
                                          </p:stCondLst>
                                        </p:cTn>
                                        <p:tgtEl>
                                          <p:spTgt spid="5816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261640" presetClass="entr" presetSubtype="810234345" fill="hold" grpId="0" nodeType="clickEffect">
                                  <p:stCondLst>
                                    <p:cond delay="0"/>
                                  </p:stCondLst>
                                  <p:childTnLst>
                                    <p:set>
                                      <p:cBhvr>
                                        <p:cTn id="18" dur="1" fill="hold">
                                          <p:stCondLst>
                                            <p:cond delay="499"/>
                                          </p:stCondLst>
                                        </p:cTn>
                                        <p:tgtEl>
                                          <p:spTgt spid="5816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261640" presetClass="entr" presetSubtype="810234345" fill="hold" nodeType="clickEffect">
                                  <p:stCondLst>
                                    <p:cond delay="0"/>
                                  </p:stCondLst>
                                  <p:childTnLst>
                                    <p:set>
                                      <p:cBhvr>
                                        <p:cTn id="22"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1635" grpId="0" animBg="1"/>
      <p:bldP spid="581639" grpId="0" animBg="1" autoUpdateAnimBg="0"/>
      <p:bldP spid="581640" grpId="0" animBg="1" autoUpdateAnimBg="0"/>
      <p:bldP spid="581641" grpId="0" animBg="1" autoUpdateAnimBg="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Why should the elderly learn?</a:t>
            </a:r>
            <a:endParaRPr lang="de-AT" dirty="0"/>
          </a:p>
        </p:txBody>
      </p:sp>
      <p:sp>
        <p:nvSpPr>
          <p:cNvPr id="3" name="Content Placeholder 2"/>
          <p:cNvSpPr>
            <a:spLocks noGrp="1"/>
          </p:cNvSpPr>
          <p:nvPr>
            <p:ph idx="1"/>
          </p:nvPr>
        </p:nvSpPr>
        <p:spPr>
          <a:xfrm>
            <a:off x="457200" y="1219200"/>
            <a:ext cx="7010400" cy="4937760"/>
          </a:xfrm>
        </p:spPr>
        <p:txBody>
          <a:bodyPr>
            <a:normAutofit/>
          </a:bodyPr>
          <a:lstStyle/>
          <a:p>
            <a:pPr marL="0" indent="0">
              <a:buNone/>
            </a:pPr>
            <a:r>
              <a:rPr lang="en-AU" dirty="0" smtClean="0"/>
              <a:t>Positive </a:t>
            </a:r>
            <a:r>
              <a:rPr lang="en-AU" dirty="0"/>
              <a:t>effects </a:t>
            </a:r>
            <a:r>
              <a:rPr lang="en-AU" dirty="0" smtClean="0"/>
              <a:t>of learning on </a:t>
            </a:r>
            <a:r>
              <a:rPr lang="en-AU" b="1" dirty="0" smtClean="0"/>
              <a:t>Health</a:t>
            </a:r>
            <a:r>
              <a:rPr lang="en-AU" dirty="0" smtClean="0"/>
              <a:t> </a:t>
            </a:r>
          </a:p>
          <a:p>
            <a:r>
              <a:rPr lang="en-AU" dirty="0" smtClean="0"/>
              <a:t>intellectual </a:t>
            </a:r>
            <a:r>
              <a:rPr lang="en-AU" dirty="0"/>
              <a:t>abilities by minimizing memory losses or even reversing </a:t>
            </a:r>
            <a:r>
              <a:rPr lang="en-AU" dirty="0" smtClean="0"/>
              <a:t>them (</a:t>
            </a:r>
            <a:r>
              <a:rPr lang="en-AU" dirty="0" err="1" smtClean="0"/>
              <a:t>Kotulak</a:t>
            </a:r>
            <a:r>
              <a:rPr lang="en-AU" dirty="0" smtClean="0"/>
              <a:t> 1997)</a:t>
            </a:r>
          </a:p>
          <a:p>
            <a:r>
              <a:rPr lang="en-AU" dirty="0" smtClean="0"/>
              <a:t>likeliness to </a:t>
            </a:r>
            <a:r>
              <a:rPr lang="en-AU" dirty="0"/>
              <a:t>seek medical assistance sooner and more effectively prevent and treat</a:t>
            </a:r>
            <a:r>
              <a:rPr lang="en-AU" dirty="0" smtClean="0"/>
              <a:t> </a:t>
            </a:r>
            <a:br>
              <a:rPr lang="en-AU" dirty="0" smtClean="0"/>
            </a:br>
            <a:r>
              <a:rPr lang="en-AU" dirty="0" smtClean="0"/>
              <a:t>ailments </a:t>
            </a:r>
            <a:r>
              <a:rPr lang="en-AU" dirty="0"/>
              <a:t>by </a:t>
            </a:r>
            <a:r>
              <a:rPr lang="en-AU" dirty="0" smtClean="0"/>
              <a:t>self-diagnosis </a:t>
            </a:r>
          </a:p>
          <a:p>
            <a:r>
              <a:rPr lang="en-AU" dirty="0" smtClean="0"/>
              <a:t>recovery </a:t>
            </a:r>
            <a:r>
              <a:rPr lang="en-AU" dirty="0"/>
              <a:t>from </a:t>
            </a:r>
            <a:r>
              <a:rPr lang="en-AU" dirty="0" smtClean="0"/>
              <a:t>diseases </a:t>
            </a:r>
          </a:p>
          <a:p>
            <a:r>
              <a:rPr lang="en-AU" dirty="0" smtClean="0"/>
              <a:t>fitness and exercising </a:t>
            </a:r>
          </a:p>
          <a:p>
            <a:r>
              <a:rPr lang="en-AU" dirty="0" smtClean="0"/>
              <a:t>satisfaction with health (</a:t>
            </a:r>
            <a:r>
              <a:rPr lang="en-AU" dirty="0" err="1" smtClean="0"/>
              <a:t>Khaw</a:t>
            </a:r>
            <a:r>
              <a:rPr lang="en-AU" dirty="0" smtClean="0"/>
              <a:t> 1997)</a:t>
            </a:r>
          </a:p>
          <a:p>
            <a:pPr marL="0" indent="0">
              <a:buNone/>
            </a:pPr>
            <a:endParaRPr lang="de-AT" dirty="0"/>
          </a:p>
        </p:txBody>
      </p:sp>
      <p:pic>
        <p:nvPicPr>
          <p:cNvPr id="4" name="Bild 4"/>
          <p:cNvPicPr>
            <a:picLocks noChangeAspect="1"/>
          </p:cNvPicPr>
          <p:nvPr/>
        </p:nvPicPr>
        <p:blipFill>
          <a:blip r:embed="rId2"/>
          <a:srcRect/>
          <a:stretch>
            <a:fillRect/>
          </a:stretch>
        </p:blipFill>
        <p:spPr bwMode="auto">
          <a:xfrm>
            <a:off x="6172200" y="3048000"/>
            <a:ext cx="2438400" cy="3208368"/>
          </a:xfrm>
          <a:prstGeom prst="rect">
            <a:avLst/>
          </a:prstGeom>
          <a:noFill/>
          <a:ln w="9525">
            <a:noFill/>
            <a:miter lim="800000"/>
            <a:headEnd/>
            <a:tailEnd/>
          </a:ln>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759938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p:txBody>
          <a:bodyPr>
            <a:normAutofit fontScale="90000"/>
          </a:bodyPr>
          <a:lstStyle/>
          <a:p>
            <a:pPr eaLnBrk="1" hangingPunct="1"/>
            <a:r>
              <a:rPr lang="de-DE" sz="3600" dirty="0" err="1">
                <a:ea typeface="ＭＳ Ｐゴシック" charset="-128"/>
                <a:cs typeface="ＭＳ Ｐゴシック" charset="-128"/>
              </a:rPr>
              <a:t>Survey</a:t>
            </a:r>
            <a:r>
              <a:rPr lang="de-DE" sz="3600" dirty="0">
                <a:ea typeface="ＭＳ Ｐゴシック" charset="-128"/>
                <a:cs typeface="ＭＳ Ｐゴシック" charset="-128"/>
              </a:rPr>
              <a:t> of Health, </a:t>
            </a:r>
            <a:r>
              <a:rPr lang="de-DE" sz="3600" dirty="0" err="1">
                <a:ea typeface="ＭＳ Ｐゴシック" charset="-128"/>
                <a:cs typeface="ＭＳ Ｐゴシック" charset="-128"/>
              </a:rPr>
              <a:t>Ageing</a:t>
            </a:r>
            <a:r>
              <a:rPr lang="de-DE" sz="3600" dirty="0">
                <a:ea typeface="ＭＳ Ｐゴシック" charset="-128"/>
                <a:cs typeface="ＭＳ Ｐゴシック" charset="-128"/>
              </a:rPr>
              <a:t> and </a:t>
            </a:r>
            <a:r>
              <a:rPr lang="de-DE" sz="3600" dirty="0" err="1">
                <a:ea typeface="ＭＳ Ｐゴシック" charset="-128"/>
                <a:cs typeface="ＭＳ Ｐゴシック" charset="-128"/>
              </a:rPr>
              <a:t>Retirement</a:t>
            </a:r>
            <a:r>
              <a:rPr lang="de-DE" sz="3600" dirty="0">
                <a:ea typeface="ＭＳ Ｐゴシック" charset="-128"/>
                <a:cs typeface="ＭＳ Ｐゴシック" charset="-128"/>
              </a:rPr>
              <a:t> in Europe (SHARE) 2005</a:t>
            </a:r>
          </a:p>
        </p:txBody>
      </p:sp>
      <p:sp>
        <p:nvSpPr>
          <p:cNvPr id="26629" name="Rectangle 3"/>
          <p:cNvSpPr>
            <a:spLocks noGrp="1" noChangeArrowheads="1"/>
          </p:cNvSpPr>
          <p:nvPr>
            <p:ph type="body" idx="1"/>
          </p:nvPr>
        </p:nvSpPr>
        <p:spPr>
          <a:xfrm>
            <a:off x="457200" y="1371600"/>
            <a:ext cx="8458200" cy="4657725"/>
          </a:xfrm>
        </p:spPr>
        <p:txBody>
          <a:bodyPr/>
          <a:lstStyle/>
          <a:p>
            <a:pPr eaLnBrk="1" hangingPunct="1">
              <a:lnSpc>
                <a:spcPct val="90000"/>
              </a:lnSpc>
            </a:pPr>
            <a:r>
              <a:rPr lang="de-DE" sz="2400" b="0" dirty="0" err="1">
                <a:ea typeface="ＭＳ Ｐゴシック" charset="-128"/>
                <a:cs typeface="ＭＳ Ｐゴシック" charset="-128"/>
              </a:rPr>
              <a:t>Individuals</a:t>
            </a:r>
            <a:r>
              <a:rPr lang="de-DE" sz="2400" b="0" dirty="0">
                <a:ea typeface="ＭＳ Ｐゴシック" charset="-128"/>
                <a:cs typeface="ＭＳ Ｐゴシック" charset="-128"/>
              </a:rPr>
              <a:t> </a:t>
            </a:r>
            <a:r>
              <a:rPr lang="de-DE" sz="2400" b="0" dirty="0" err="1">
                <a:ea typeface="ＭＳ Ｐゴシック" charset="-128"/>
                <a:cs typeface="ＭＳ Ｐゴシック" charset="-128"/>
              </a:rPr>
              <a:t>with</a:t>
            </a:r>
            <a:r>
              <a:rPr lang="de-DE" sz="2400" b="0" dirty="0">
                <a:ea typeface="ＭＳ Ｐゴシック" charset="-128"/>
                <a:cs typeface="ＭＳ Ｐゴシック" charset="-128"/>
              </a:rPr>
              <a:t> </a:t>
            </a:r>
            <a:r>
              <a:rPr lang="de-DE" sz="2400" b="0" dirty="0" err="1">
                <a:ea typeface="ＭＳ Ｐゴシック" charset="-128"/>
                <a:cs typeface="ＭＳ Ｐゴシック" charset="-128"/>
              </a:rPr>
              <a:t>low</a:t>
            </a:r>
            <a:r>
              <a:rPr lang="de-DE" sz="2400" b="0" dirty="0">
                <a:ea typeface="ＭＳ Ｐゴシック" charset="-128"/>
                <a:cs typeface="ＭＳ Ｐゴシック" charset="-128"/>
              </a:rPr>
              <a:t> </a:t>
            </a:r>
            <a:r>
              <a:rPr lang="de-DE" sz="2400" b="0" dirty="0" err="1">
                <a:ea typeface="ＭＳ Ｐゴシック" charset="-128"/>
                <a:cs typeface="ＭＳ Ｐゴシック" charset="-128"/>
              </a:rPr>
              <a:t>education</a:t>
            </a:r>
            <a:r>
              <a:rPr lang="de-DE" sz="2400" b="0" dirty="0">
                <a:ea typeface="ＭＳ Ｐゴシック" charset="-128"/>
                <a:cs typeface="ＭＳ Ｐゴシック" charset="-128"/>
              </a:rPr>
              <a:t> </a:t>
            </a:r>
            <a:r>
              <a:rPr lang="de-DE" sz="2400" b="0" dirty="0" err="1">
                <a:ea typeface="ＭＳ Ｐゴシック" charset="-128"/>
                <a:cs typeface="ＭＳ Ｐゴシック" charset="-128"/>
              </a:rPr>
              <a:t>are</a:t>
            </a:r>
            <a:r>
              <a:rPr lang="de-DE" sz="2400" b="0" dirty="0">
                <a:ea typeface="ＭＳ Ｐゴシック" charset="-128"/>
                <a:cs typeface="ＭＳ Ｐゴシック" charset="-128"/>
              </a:rPr>
              <a:t> 70% </a:t>
            </a:r>
            <a:r>
              <a:rPr lang="de-DE" sz="2400" b="0" dirty="0" err="1">
                <a:ea typeface="ＭＳ Ｐゴシック" charset="-128"/>
                <a:cs typeface="ＭＳ Ｐゴシック" charset="-128"/>
              </a:rPr>
              <a:t>more</a:t>
            </a:r>
            <a:r>
              <a:rPr lang="de-DE" sz="2400" b="0" dirty="0">
                <a:ea typeface="ＭＳ Ｐゴシック" charset="-128"/>
                <a:cs typeface="ＭＳ Ｐゴシック" charset="-128"/>
              </a:rPr>
              <a:t> </a:t>
            </a:r>
            <a:r>
              <a:rPr lang="de-DE" sz="2400" b="0" dirty="0" err="1">
                <a:ea typeface="ＭＳ Ｐゴシック" charset="-128"/>
                <a:cs typeface="ＭＳ Ｐゴシック" charset="-128"/>
              </a:rPr>
              <a:t>likely</a:t>
            </a:r>
            <a:r>
              <a:rPr lang="de-DE" sz="2400" b="0" dirty="0">
                <a:ea typeface="ＭＳ Ｐゴシック" charset="-128"/>
                <a:cs typeface="ＭＳ Ｐゴシック" charset="-128"/>
              </a:rPr>
              <a:t> to </a:t>
            </a:r>
            <a:r>
              <a:rPr lang="de-DE" sz="2400" b="0" dirty="0" err="1">
                <a:ea typeface="ＭＳ Ｐゴシック" charset="-128"/>
                <a:cs typeface="ＭＳ Ｐゴシック" charset="-128"/>
              </a:rPr>
              <a:t>be</a:t>
            </a:r>
            <a:r>
              <a:rPr lang="de-DE" sz="2400" b="0" dirty="0">
                <a:ea typeface="ＭＳ Ｐゴシック" charset="-128"/>
                <a:cs typeface="ＭＳ Ｐゴシック" charset="-128"/>
              </a:rPr>
              <a:t> </a:t>
            </a:r>
            <a:r>
              <a:rPr lang="de-DE" sz="2400" b="0" dirty="0" err="1">
                <a:ea typeface="ＭＳ Ｐゴシック" charset="-128"/>
                <a:cs typeface="ＭＳ Ｐゴシック" charset="-128"/>
              </a:rPr>
              <a:t>physically</a:t>
            </a:r>
            <a:r>
              <a:rPr lang="de-DE" sz="2400" b="0" dirty="0">
                <a:ea typeface="ＭＳ Ｐゴシック" charset="-128"/>
                <a:cs typeface="ＭＳ Ｐゴシック" charset="-128"/>
              </a:rPr>
              <a:t> </a:t>
            </a:r>
            <a:r>
              <a:rPr lang="de-DE" sz="2400" b="0" dirty="0" err="1">
                <a:ea typeface="ＭＳ Ｐゴシック" charset="-128"/>
                <a:cs typeface="ＭＳ Ｐゴシック" charset="-128"/>
              </a:rPr>
              <a:t>inactive</a:t>
            </a:r>
            <a:r>
              <a:rPr lang="de-DE" sz="2400" b="0" dirty="0">
                <a:ea typeface="ＭＳ Ｐゴシック" charset="-128"/>
                <a:cs typeface="ＭＳ Ｐゴシック" charset="-128"/>
              </a:rPr>
              <a:t>, and 50% </a:t>
            </a:r>
            <a:r>
              <a:rPr lang="de-DE" sz="2400" b="0" dirty="0" err="1">
                <a:ea typeface="ＭＳ Ｐゴシック" charset="-128"/>
                <a:cs typeface="ＭＳ Ｐゴシック" charset="-128"/>
              </a:rPr>
              <a:t>more</a:t>
            </a:r>
            <a:r>
              <a:rPr lang="de-DE" sz="2400" b="0" dirty="0">
                <a:ea typeface="ＭＳ Ｐゴシック" charset="-128"/>
                <a:cs typeface="ＭＳ Ｐゴシック" charset="-128"/>
              </a:rPr>
              <a:t> </a:t>
            </a:r>
            <a:r>
              <a:rPr lang="de-DE" sz="2400" b="0" dirty="0" err="1">
                <a:ea typeface="ＭＳ Ｐゴシック" charset="-128"/>
                <a:cs typeface="ＭＳ Ｐゴシック" charset="-128"/>
              </a:rPr>
              <a:t>likely</a:t>
            </a:r>
            <a:r>
              <a:rPr lang="de-DE" sz="2400" b="0" dirty="0">
                <a:ea typeface="ＭＳ Ｐゴシック" charset="-128"/>
                <a:cs typeface="ＭＳ Ｐゴシック" charset="-128"/>
              </a:rPr>
              <a:t> to </a:t>
            </a:r>
            <a:r>
              <a:rPr lang="de-DE" sz="2400" b="0" dirty="0" err="1">
                <a:ea typeface="ＭＳ Ｐゴシック" charset="-128"/>
                <a:cs typeface="ＭＳ Ｐゴシック" charset="-128"/>
              </a:rPr>
              <a:t>be</a:t>
            </a:r>
            <a:r>
              <a:rPr lang="de-DE" sz="2400" b="0" dirty="0">
                <a:ea typeface="ＭＳ Ｐゴシック" charset="-128"/>
                <a:cs typeface="ＭＳ Ｐゴシック" charset="-128"/>
              </a:rPr>
              <a:t> </a:t>
            </a:r>
            <a:r>
              <a:rPr lang="de-DE" sz="2400" b="0" dirty="0" err="1">
                <a:ea typeface="ＭＳ Ｐゴシック" charset="-128"/>
                <a:cs typeface="ＭＳ Ｐゴシック" charset="-128"/>
              </a:rPr>
              <a:t>obese</a:t>
            </a:r>
            <a:r>
              <a:rPr lang="de-DE" sz="2400" b="0" dirty="0">
                <a:ea typeface="ＭＳ Ｐゴシック" charset="-128"/>
                <a:cs typeface="ＭＳ Ｐゴシック" charset="-128"/>
              </a:rPr>
              <a:t> </a:t>
            </a:r>
            <a:r>
              <a:rPr lang="de-DE" sz="2400" b="0" dirty="0" err="1">
                <a:ea typeface="ＭＳ Ｐゴシック" charset="-128"/>
                <a:cs typeface="ＭＳ Ｐゴシック" charset="-128"/>
              </a:rPr>
              <a:t>than</a:t>
            </a:r>
            <a:r>
              <a:rPr lang="de-DE" sz="2400" b="0" dirty="0">
                <a:ea typeface="ＭＳ Ｐゴシック" charset="-128"/>
                <a:cs typeface="ＭＳ Ｐゴシック" charset="-128"/>
              </a:rPr>
              <a:t> </a:t>
            </a:r>
            <a:r>
              <a:rPr lang="de-DE" sz="2400" b="0" dirty="0" err="1">
                <a:ea typeface="ＭＳ Ｐゴシック" charset="-128"/>
                <a:cs typeface="ＭＳ Ｐゴシック" charset="-128"/>
              </a:rPr>
              <a:t>individuals</a:t>
            </a:r>
            <a:r>
              <a:rPr lang="de-DE" sz="2400" b="0" dirty="0">
                <a:ea typeface="ＭＳ Ｐゴシック" charset="-128"/>
                <a:cs typeface="ＭＳ Ｐゴシック" charset="-128"/>
              </a:rPr>
              <a:t> </a:t>
            </a:r>
            <a:r>
              <a:rPr lang="de-DE" sz="2400" b="0" dirty="0" err="1">
                <a:ea typeface="ＭＳ Ｐゴシック" charset="-128"/>
                <a:cs typeface="ＭＳ Ｐゴシック" charset="-128"/>
              </a:rPr>
              <a:t>with</a:t>
            </a:r>
            <a:r>
              <a:rPr lang="de-DE" sz="2400" b="0" dirty="0">
                <a:ea typeface="ＭＳ Ｐゴシック" charset="-128"/>
                <a:cs typeface="ＭＳ Ｐゴシック" charset="-128"/>
              </a:rPr>
              <a:t> a </a:t>
            </a:r>
            <a:r>
              <a:rPr lang="de-DE" sz="2400" b="0" dirty="0" err="1">
                <a:ea typeface="ＭＳ Ｐゴシック" charset="-128"/>
                <a:cs typeface="ＭＳ Ｐゴシック" charset="-128"/>
              </a:rPr>
              <a:t>higher</a:t>
            </a:r>
            <a:r>
              <a:rPr lang="de-DE" sz="2400" b="0" dirty="0">
                <a:ea typeface="ＭＳ Ｐゴシック" charset="-128"/>
                <a:cs typeface="ＭＳ Ｐゴシック" charset="-128"/>
              </a:rPr>
              <a:t> </a:t>
            </a:r>
            <a:r>
              <a:rPr lang="de-DE" sz="2400" b="0" dirty="0" err="1" smtClean="0">
                <a:ea typeface="ＭＳ Ｐゴシック" charset="-128"/>
                <a:cs typeface="ＭＳ Ｐゴシック" charset="-128"/>
              </a:rPr>
              <a:t>education</a:t>
            </a:r>
            <a:r>
              <a:rPr lang="de-DE" sz="1800" b="0" dirty="0" smtClean="0">
                <a:ea typeface="ＭＳ Ｐゴシック" charset="-128"/>
                <a:cs typeface="ＭＳ Ｐゴシック" charset="-128"/>
              </a:rPr>
              <a:t>.</a:t>
            </a:r>
            <a:endParaRPr lang="de-DE" sz="1800" b="0" dirty="0">
              <a:ea typeface="ＭＳ Ｐゴシック" charset="-128"/>
              <a:cs typeface="ＭＳ Ｐゴシック" charset="-128"/>
            </a:endParaRPr>
          </a:p>
          <a:p>
            <a:pPr eaLnBrk="1" hangingPunct="1">
              <a:lnSpc>
                <a:spcPct val="90000"/>
              </a:lnSpc>
            </a:pPr>
            <a:r>
              <a:rPr lang="de-DE" sz="2400" b="0" dirty="0" err="1">
                <a:ea typeface="ＭＳ Ｐゴシック" charset="-128"/>
                <a:cs typeface="ＭＳ Ｐゴシック" charset="-128"/>
              </a:rPr>
              <a:t>Cognitive</a:t>
            </a:r>
            <a:r>
              <a:rPr lang="de-DE" sz="2400" b="0" dirty="0">
                <a:ea typeface="ＭＳ Ｐゴシック" charset="-128"/>
                <a:cs typeface="ＭＳ Ｐゴシック" charset="-128"/>
              </a:rPr>
              <a:t> </a:t>
            </a:r>
            <a:r>
              <a:rPr lang="de-DE" sz="2400" b="0" dirty="0" err="1">
                <a:ea typeface="ＭＳ Ｐゴシック" charset="-128"/>
                <a:cs typeface="ＭＳ Ｐゴシック" charset="-128"/>
              </a:rPr>
              <a:t>ability</a:t>
            </a:r>
            <a:r>
              <a:rPr lang="de-DE" sz="2400" b="0" dirty="0">
                <a:ea typeface="ＭＳ Ｐゴシック" charset="-128"/>
                <a:cs typeface="ＭＳ Ｐゴシック" charset="-128"/>
              </a:rPr>
              <a:t> </a:t>
            </a:r>
            <a:r>
              <a:rPr lang="de-DE" sz="2400" b="0" dirty="0" err="1">
                <a:ea typeface="ＭＳ Ｐゴシック" charset="-128"/>
                <a:cs typeface="ＭＳ Ｐゴシック" charset="-128"/>
              </a:rPr>
              <a:t>is</a:t>
            </a:r>
            <a:r>
              <a:rPr lang="de-DE" sz="2400" b="0" dirty="0">
                <a:ea typeface="ＭＳ Ｐゴシック" charset="-128"/>
                <a:cs typeface="ＭＳ Ｐゴシック" charset="-128"/>
              </a:rPr>
              <a:t> </a:t>
            </a:r>
            <a:r>
              <a:rPr lang="de-DE" sz="2400" b="0" dirty="0" err="1">
                <a:ea typeface="ＭＳ Ｐゴシック" charset="-128"/>
                <a:cs typeface="ＭＳ Ｐゴシック" charset="-128"/>
              </a:rPr>
              <a:t>strongly</a:t>
            </a:r>
            <a:r>
              <a:rPr lang="de-DE" sz="2400" b="0" dirty="0">
                <a:ea typeface="ＭＳ Ｐゴシック" charset="-128"/>
                <a:cs typeface="ＭＳ Ｐゴシック" charset="-128"/>
              </a:rPr>
              <a:t> </a:t>
            </a:r>
            <a:r>
              <a:rPr lang="de-DE" sz="2400" b="0" dirty="0" err="1">
                <a:ea typeface="ＭＳ Ｐゴシック" charset="-128"/>
                <a:cs typeface="ＭＳ Ｐゴシック" charset="-128"/>
              </a:rPr>
              <a:t>associated</a:t>
            </a:r>
            <a:r>
              <a:rPr lang="de-DE" sz="2400" b="0" dirty="0">
                <a:ea typeface="ＭＳ Ｐゴシック" charset="-128"/>
                <a:cs typeface="ＭＳ Ｐゴシック" charset="-128"/>
              </a:rPr>
              <a:t> </a:t>
            </a:r>
            <a:r>
              <a:rPr lang="de-DE" sz="2400" b="0" dirty="0" err="1">
                <a:ea typeface="ＭＳ Ｐゴシック" charset="-128"/>
                <a:cs typeface="ＭＳ Ｐゴシック" charset="-128"/>
              </a:rPr>
              <a:t>with</a:t>
            </a:r>
            <a:r>
              <a:rPr lang="de-DE" sz="2400" b="0" dirty="0">
                <a:ea typeface="ＭＳ Ｐゴシック" charset="-128"/>
                <a:cs typeface="ＭＳ Ｐゴシック" charset="-128"/>
              </a:rPr>
              <a:t> </a:t>
            </a:r>
            <a:r>
              <a:rPr lang="de-DE" sz="2400" b="0" dirty="0" err="1">
                <a:ea typeface="ＭＳ Ｐゴシック" charset="-128"/>
                <a:cs typeface="ＭＳ Ｐゴシック" charset="-128"/>
              </a:rPr>
              <a:t>education</a:t>
            </a:r>
            <a:r>
              <a:rPr lang="de-DE" sz="2400" b="0" dirty="0">
                <a:ea typeface="ＭＳ Ｐゴシック" charset="-128"/>
                <a:cs typeface="ＭＳ Ｐゴシック" charset="-128"/>
              </a:rPr>
              <a:t> – </a:t>
            </a:r>
            <a:r>
              <a:rPr lang="de-DE" sz="2400" b="0" dirty="0" err="1">
                <a:ea typeface="ＭＳ Ｐゴシック" charset="-128"/>
                <a:cs typeface="ＭＳ Ｐゴシック" charset="-128"/>
              </a:rPr>
              <a:t>the</a:t>
            </a:r>
            <a:r>
              <a:rPr lang="de-DE" sz="2400" b="0" dirty="0">
                <a:ea typeface="ＭＳ Ｐゴシック" charset="-128"/>
                <a:cs typeface="ＭＳ Ｐゴシック" charset="-128"/>
              </a:rPr>
              <a:t> </a:t>
            </a:r>
            <a:r>
              <a:rPr lang="de-DE" sz="2400" b="0" dirty="0" err="1">
                <a:ea typeface="ＭＳ Ｐゴシック" charset="-128"/>
                <a:cs typeface="ＭＳ Ｐゴシック" charset="-128"/>
              </a:rPr>
              <a:t>higher</a:t>
            </a:r>
            <a:r>
              <a:rPr lang="de-DE" sz="2400" b="0" dirty="0">
                <a:ea typeface="ＭＳ Ｐゴシック" charset="-128"/>
                <a:cs typeface="ＭＳ Ｐゴシック" charset="-128"/>
              </a:rPr>
              <a:t> </a:t>
            </a:r>
            <a:r>
              <a:rPr lang="de-DE" sz="2400" b="0" dirty="0" err="1">
                <a:ea typeface="ＭＳ Ｐゴシック" charset="-128"/>
                <a:cs typeface="ＭＳ Ｐゴシック" charset="-128"/>
              </a:rPr>
              <a:t>educated</a:t>
            </a:r>
            <a:r>
              <a:rPr lang="de-DE" sz="2400" b="0" dirty="0">
                <a:ea typeface="ＭＳ Ｐゴシック" charset="-128"/>
                <a:cs typeface="ＭＳ Ｐゴシック" charset="-128"/>
              </a:rPr>
              <a:t> </a:t>
            </a:r>
            <a:r>
              <a:rPr lang="de-DE" sz="2400" b="0" dirty="0" err="1">
                <a:ea typeface="ＭＳ Ｐゴシック" charset="-128"/>
                <a:cs typeface="ＭＳ Ｐゴシック" charset="-128"/>
              </a:rPr>
              <a:t>are</a:t>
            </a:r>
            <a:r>
              <a:rPr lang="de-DE" sz="2400" b="0" dirty="0">
                <a:ea typeface="ＭＳ Ｐゴシック" charset="-128"/>
                <a:cs typeface="ＭＳ Ｐゴシック" charset="-128"/>
              </a:rPr>
              <a:t> </a:t>
            </a:r>
            <a:r>
              <a:rPr lang="de-DE" sz="2400" b="0" dirty="0" err="1">
                <a:ea typeface="ＭＳ Ｐゴシック" charset="-128"/>
                <a:cs typeface="ＭＳ Ｐゴシック" charset="-128"/>
              </a:rPr>
              <a:t>more</a:t>
            </a:r>
            <a:r>
              <a:rPr lang="de-DE" sz="2400" b="0" dirty="0">
                <a:ea typeface="ＭＳ Ｐゴシック" charset="-128"/>
                <a:cs typeface="ＭＳ Ｐゴシック" charset="-128"/>
              </a:rPr>
              <a:t> </a:t>
            </a:r>
            <a:r>
              <a:rPr lang="de-DE" sz="2400" b="0" dirty="0" err="1">
                <a:ea typeface="ＭＳ Ｐゴシック" charset="-128"/>
                <a:cs typeface="ＭＳ Ｐゴシック" charset="-128"/>
              </a:rPr>
              <a:t>cognitively</a:t>
            </a:r>
            <a:r>
              <a:rPr lang="de-DE" sz="2400" b="0" dirty="0">
                <a:ea typeface="ＭＳ Ｐゴシック" charset="-128"/>
                <a:cs typeface="ＭＳ Ｐゴシック" charset="-128"/>
              </a:rPr>
              <a:t> </a:t>
            </a:r>
            <a:r>
              <a:rPr lang="de-DE" sz="2400" b="0" dirty="0" err="1">
                <a:ea typeface="ＭＳ Ｐゴシック" charset="-128"/>
                <a:cs typeface="ＭＳ Ｐゴシック" charset="-128"/>
              </a:rPr>
              <a:t>skilled</a:t>
            </a:r>
            <a:r>
              <a:rPr lang="de-DE" sz="2400" b="0" dirty="0">
                <a:ea typeface="ＭＳ Ｐゴシック" charset="-128"/>
                <a:cs typeface="ＭＳ Ｐゴシック" charset="-128"/>
              </a:rPr>
              <a:t> </a:t>
            </a:r>
            <a:r>
              <a:rPr lang="de-DE" sz="2400" b="0" dirty="0" err="1">
                <a:ea typeface="ＭＳ Ｐゴシック" charset="-128"/>
                <a:cs typeface="ＭＳ Ｐゴシック" charset="-128"/>
              </a:rPr>
              <a:t>than</a:t>
            </a:r>
            <a:r>
              <a:rPr lang="de-DE" sz="2400" b="0" dirty="0">
                <a:ea typeface="ＭＳ Ｐゴシック" charset="-128"/>
                <a:cs typeface="ＭＳ Ｐゴシック" charset="-128"/>
              </a:rPr>
              <a:t> </a:t>
            </a:r>
            <a:r>
              <a:rPr lang="de-DE" sz="2400" b="0" dirty="0" err="1">
                <a:ea typeface="ＭＳ Ｐゴシック" charset="-128"/>
                <a:cs typeface="ＭＳ Ｐゴシック" charset="-128"/>
              </a:rPr>
              <a:t>the</a:t>
            </a:r>
            <a:r>
              <a:rPr lang="de-DE" sz="2400" b="0" dirty="0">
                <a:ea typeface="ＭＳ Ｐゴシック" charset="-128"/>
                <a:cs typeface="ＭＳ Ｐゴシック" charset="-128"/>
              </a:rPr>
              <a:t> </a:t>
            </a:r>
            <a:r>
              <a:rPr lang="de-DE" sz="2400" b="0" dirty="0" err="1">
                <a:ea typeface="ＭＳ Ｐゴシック" charset="-128"/>
                <a:cs typeface="ＭＳ Ｐゴシック" charset="-128"/>
              </a:rPr>
              <a:t>lower</a:t>
            </a:r>
            <a:r>
              <a:rPr lang="de-DE" sz="2400" b="0" dirty="0">
                <a:ea typeface="ＭＳ Ｐゴシック" charset="-128"/>
                <a:cs typeface="ＭＳ Ｐゴシック" charset="-128"/>
              </a:rPr>
              <a:t> </a:t>
            </a:r>
            <a:r>
              <a:rPr lang="de-DE" sz="2400" b="0" dirty="0" err="1" smtClean="0">
                <a:ea typeface="ＭＳ Ｐゴシック" charset="-128"/>
                <a:cs typeface="ＭＳ Ｐゴシック" charset="-128"/>
              </a:rPr>
              <a:t>educated</a:t>
            </a:r>
            <a:r>
              <a:rPr lang="de-DE" sz="1800" b="0" dirty="0" smtClean="0">
                <a:ea typeface="ＭＳ Ｐゴシック" charset="-128"/>
                <a:cs typeface="ＭＳ Ｐゴシック" charset="-128"/>
              </a:rPr>
              <a:t>.</a:t>
            </a:r>
            <a:endParaRPr lang="de-DE" sz="1800" b="0" dirty="0">
              <a:ea typeface="ＭＳ Ｐゴシック" charset="-128"/>
              <a:cs typeface="ＭＳ Ｐゴシック" charset="-128"/>
            </a:endParaRPr>
          </a:p>
          <a:p>
            <a:pPr eaLnBrk="1" hangingPunct="1">
              <a:lnSpc>
                <a:spcPct val="90000"/>
              </a:lnSpc>
            </a:pPr>
            <a:r>
              <a:rPr lang="de-AT" sz="2400" b="0" dirty="0">
                <a:ea typeface="ＭＳ Ｐゴシック" charset="-128"/>
                <a:cs typeface="ＭＳ Ｐゴシック" charset="-128"/>
              </a:rPr>
              <a:t>All countries reveal a positive relation between well-being and education </a:t>
            </a:r>
            <a:r>
              <a:rPr lang="de-AT" sz="2400" b="0" dirty="0" smtClean="0">
                <a:ea typeface="ＭＳ Ｐゴシック" charset="-128"/>
                <a:cs typeface="ＭＳ Ｐゴシック" charset="-128"/>
              </a:rPr>
              <a:t>level</a:t>
            </a:r>
            <a:r>
              <a:rPr lang="de-AT" sz="1800" b="0" dirty="0" smtClean="0">
                <a:ea typeface="ＭＳ Ｐゴシック" charset="-128"/>
                <a:cs typeface="ＭＳ Ｐゴシック" charset="-128"/>
              </a:rPr>
              <a:t>.</a:t>
            </a:r>
            <a:endParaRPr lang="de-AT" sz="1800" b="0" dirty="0">
              <a:ea typeface="ＭＳ Ｐゴシック" charset="-128"/>
              <a:cs typeface="ＭＳ Ｐゴシック" charset="-128"/>
            </a:endParaRPr>
          </a:p>
          <a:p>
            <a:pPr eaLnBrk="1" hangingPunct="1">
              <a:lnSpc>
                <a:spcPct val="90000"/>
              </a:lnSpc>
            </a:pPr>
            <a:r>
              <a:rPr lang="de-DE" sz="2400" b="0" dirty="0" err="1">
                <a:ea typeface="ＭＳ Ｐゴシック" charset="-128"/>
                <a:cs typeface="ＭＳ Ｐゴシック" charset="-128"/>
              </a:rPr>
              <a:t>The</a:t>
            </a:r>
            <a:r>
              <a:rPr lang="de-DE" sz="2400" b="0" dirty="0">
                <a:ea typeface="ＭＳ Ｐゴシック" charset="-128"/>
                <a:cs typeface="ＭＳ Ｐゴシック" charset="-128"/>
              </a:rPr>
              <a:t> </a:t>
            </a:r>
            <a:r>
              <a:rPr lang="de-DE" sz="2400" b="0" dirty="0" err="1">
                <a:ea typeface="ＭＳ Ｐゴシック" charset="-128"/>
                <a:cs typeface="ＭＳ Ｐゴシック" charset="-128"/>
              </a:rPr>
              <a:t>level</a:t>
            </a:r>
            <a:r>
              <a:rPr lang="de-DE" sz="2400" b="0" dirty="0">
                <a:ea typeface="ＭＳ Ｐゴシック" charset="-128"/>
                <a:cs typeface="ＭＳ Ｐゴシック" charset="-128"/>
              </a:rPr>
              <a:t> of </a:t>
            </a:r>
            <a:r>
              <a:rPr lang="de-DE" sz="2400" b="0" dirty="0" err="1">
                <a:ea typeface="ＭＳ Ｐゴシック" charset="-128"/>
                <a:cs typeface="ＭＳ Ｐゴシック" charset="-128"/>
              </a:rPr>
              <a:t>education</a:t>
            </a:r>
            <a:r>
              <a:rPr lang="de-DE" sz="2400" b="0" dirty="0">
                <a:ea typeface="ＭＳ Ｐゴシック" charset="-128"/>
                <a:cs typeface="ＭＳ Ｐゴシック" charset="-128"/>
              </a:rPr>
              <a:t> </a:t>
            </a:r>
            <a:r>
              <a:rPr lang="de-DE" sz="2400" b="0" dirty="0" err="1">
                <a:ea typeface="ＭＳ Ｐゴシック" charset="-128"/>
                <a:cs typeface="ＭＳ Ｐゴシック" charset="-128"/>
              </a:rPr>
              <a:t>is</a:t>
            </a:r>
            <a:r>
              <a:rPr lang="de-DE" sz="2400" b="0" dirty="0">
                <a:ea typeface="ＭＳ Ｐゴシック" charset="-128"/>
                <a:cs typeface="ＭＳ Ｐゴシック" charset="-128"/>
              </a:rPr>
              <a:t> </a:t>
            </a:r>
            <a:r>
              <a:rPr lang="de-DE" sz="2400" b="0" dirty="0" err="1">
                <a:ea typeface="ＭＳ Ｐゴシック" charset="-128"/>
                <a:cs typeface="ＭＳ Ｐゴシック" charset="-128"/>
              </a:rPr>
              <a:t>inversely</a:t>
            </a:r>
            <a:r>
              <a:rPr lang="de-DE" sz="2400" b="0" dirty="0">
                <a:ea typeface="ＭＳ Ｐゴシック" charset="-128"/>
                <a:cs typeface="ＭＳ Ｐゴシック" charset="-128"/>
              </a:rPr>
              <a:t> </a:t>
            </a:r>
            <a:r>
              <a:rPr lang="de-DE" sz="2400" b="0" dirty="0" err="1">
                <a:ea typeface="ＭＳ Ｐゴシック" charset="-128"/>
                <a:cs typeface="ＭＳ Ｐゴシック" charset="-128"/>
              </a:rPr>
              <a:t>associated</a:t>
            </a:r>
            <a:r>
              <a:rPr lang="de-DE" sz="2400" b="0" dirty="0">
                <a:ea typeface="ＭＳ Ｐゴシック" charset="-128"/>
                <a:cs typeface="ＭＳ Ｐゴシック" charset="-128"/>
              </a:rPr>
              <a:t> </a:t>
            </a:r>
            <a:r>
              <a:rPr lang="de-DE" sz="2400" b="0" dirty="0" err="1">
                <a:ea typeface="ＭＳ Ｐゴシック" charset="-128"/>
                <a:cs typeface="ＭＳ Ｐゴシック" charset="-128"/>
              </a:rPr>
              <a:t>with</a:t>
            </a:r>
            <a:r>
              <a:rPr lang="de-DE" sz="2400" b="0" dirty="0">
                <a:ea typeface="ＭＳ Ｐゴシック" charset="-128"/>
                <a:cs typeface="ＭＳ Ｐゴシック" charset="-128"/>
              </a:rPr>
              <a:t> </a:t>
            </a:r>
            <a:r>
              <a:rPr lang="de-DE" sz="2400" b="0" dirty="0" err="1">
                <a:ea typeface="ＭＳ Ｐゴシック" charset="-128"/>
                <a:cs typeface="ＭＳ Ｐゴシック" charset="-128"/>
              </a:rPr>
              <a:t>the</a:t>
            </a:r>
            <a:r>
              <a:rPr lang="de-DE" sz="2400" b="0" dirty="0">
                <a:ea typeface="ＭＳ Ｐゴシック" charset="-128"/>
                <a:cs typeface="ＭＳ Ｐゴシック" charset="-128"/>
              </a:rPr>
              <a:t> </a:t>
            </a:r>
            <a:r>
              <a:rPr lang="de-DE" sz="2400" b="0" dirty="0" err="1">
                <a:ea typeface="ＭＳ Ｐゴシック" charset="-128"/>
                <a:cs typeface="ＭＳ Ｐゴシック" charset="-128"/>
              </a:rPr>
              <a:t>reported</a:t>
            </a:r>
            <a:r>
              <a:rPr lang="de-DE" sz="2400" b="0" dirty="0">
                <a:ea typeface="ＭＳ Ｐゴシック" charset="-128"/>
                <a:cs typeface="ＭＳ Ｐゴシック" charset="-128"/>
              </a:rPr>
              <a:t> </a:t>
            </a:r>
            <a:r>
              <a:rPr lang="de-DE" sz="2400" b="0" dirty="0" err="1">
                <a:ea typeface="ＭＳ Ｐゴシック" charset="-128"/>
                <a:cs typeface="ＭＳ Ｐゴシック" charset="-128"/>
              </a:rPr>
              <a:t>medication</a:t>
            </a:r>
            <a:r>
              <a:rPr lang="de-DE" sz="2400" b="0" dirty="0">
                <a:ea typeface="ＭＳ Ｐゴシック" charset="-128"/>
                <a:cs typeface="ＭＳ Ｐゴシック" charset="-128"/>
              </a:rPr>
              <a:t>. In </a:t>
            </a:r>
            <a:r>
              <a:rPr lang="de-DE" sz="2400" b="0" dirty="0" err="1">
                <a:ea typeface="ＭＳ Ｐゴシック" charset="-128"/>
                <a:cs typeface="ＭＳ Ｐゴシック" charset="-128"/>
              </a:rPr>
              <a:t>the</a:t>
            </a:r>
            <a:r>
              <a:rPr lang="de-DE" sz="2400" b="0" dirty="0">
                <a:ea typeface="ＭＳ Ｐゴシック" charset="-128"/>
                <a:cs typeface="ＭＳ Ｐゴシック" charset="-128"/>
              </a:rPr>
              <a:t> </a:t>
            </a:r>
            <a:r>
              <a:rPr lang="de-DE" sz="2400" b="0" dirty="0" err="1">
                <a:ea typeface="ＭＳ Ｐゴシック" charset="-128"/>
                <a:cs typeface="ＭＳ Ｐゴシック" charset="-128"/>
              </a:rPr>
              <a:t>category</a:t>
            </a:r>
            <a:r>
              <a:rPr lang="de-DE" sz="2400" b="0" dirty="0">
                <a:ea typeface="ＭＳ Ｐゴシック" charset="-128"/>
                <a:cs typeface="ＭＳ Ｐゴシック" charset="-128"/>
              </a:rPr>
              <a:t> </a:t>
            </a:r>
            <a:r>
              <a:rPr lang="de-DE" sz="2400" b="0" dirty="0" err="1">
                <a:ea typeface="ＭＳ Ｐゴシック" charset="-128"/>
                <a:cs typeface="ＭＳ Ｐゴシック" charset="-128"/>
              </a:rPr>
              <a:t>primary</a:t>
            </a:r>
            <a:r>
              <a:rPr lang="de-DE" sz="2400" b="0" dirty="0">
                <a:ea typeface="ＭＳ Ｐゴシック" charset="-128"/>
                <a:cs typeface="ＭＳ Ｐゴシック" charset="-128"/>
              </a:rPr>
              <a:t> </a:t>
            </a:r>
            <a:r>
              <a:rPr lang="de-DE" sz="2400" b="0" dirty="0" err="1">
                <a:ea typeface="ＭＳ Ｐゴシック" charset="-128"/>
                <a:cs typeface="ＭＳ Ｐゴシック" charset="-128"/>
              </a:rPr>
              <a:t>school</a:t>
            </a:r>
            <a:r>
              <a:rPr lang="de-DE" sz="2400" b="0" dirty="0">
                <a:ea typeface="ＭＳ Ｐゴシック" charset="-128"/>
                <a:cs typeface="ＭＳ Ｐゴシック" charset="-128"/>
              </a:rPr>
              <a:t> 27% of </a:t>
            </a:r>
            <a:r>
              <a:rPr lang="de-DE" sz="2400" b="0" dirty="0" err="1">
                <a:ea typeface="ＭＳ Ｐゴシック" charset="-128"/>
                <a:cs typeface="ＭＳ Ｐゴシック" charset="-128"/>
              </a:rPr>
              <a:t>individuals</a:t>
            </a:r>
            <a:r>
              <a:rPr lang="de-DE" sz="2400" b="0" dirty="0">
                <a:ea typeface="ＭＳ Ｐゴシック" charset="-128"/>
                <a:cs typeface="ＭＳ Ｐゴシック" charset="-128"/>
              </a:rPr>
              <a:t> </a:t>
            </a:r>
            <a:r>
              <a:rPr lang="de-DE" sz="2400" b="0" dirty="0" err="1">
                <a:ea typeface="ＭＳ Ｐゴシック" charset="-128"/>
                <a:cs typeface="ＭＳ Ｐゴシック" charset="-128"/>
              </a:rPr>
              <a:t>indicated</a:t>
            </a:r>
            <a:r>
              <a:rPr lang="de-DE" sz="2400" b="0" dirty="0">
                <a:ea typeface="ＭＳ Ｐゴシック" charset="-128"/>
                <a:cs typeface="ＭＳ Ｐゴシック" charset="-128"/>
              </a:rPr>
              <a:t> </a:t>
            </a:r>
            <a:r>
              <a:rPr lang="de-DE" sz="2400" b="0" dirty="0" err="1">
                <a:ea typeface="ＭＳ Ｐゴシック" charset="-128"/>
                <a:cs typeface="ＭＳ Ｐゴシック" charset="-128"/>
              </a:rPr>
              <a:t>that</a:t>
            </a:r>
            <a:r>
              <a:rPr lang="de-DE" sz="2400" b="0" dirty="0">
                <a:ea typeface="ＭＳ Ｐゴシック" charset="-128"/>
                <a:cs typeface="ＭＳ Ｐゴシック" charset="-128"/>
              </a:rPr>
              <a:t> </a:t>
            </a:r>
            <a:r>
              <a:rPr lang="de-DE" sz="2400" b="0" dirty="0" err="1">
                <a:ea typeface="ＭＳ Ｐゴシック" charset="-128"/>
                <a:cs typeface="ＭＳ Ｐゴシック" charset="-128"/>
              </a:rPr>
              <a:t>they</a:t>
            </a:r>
            <a:r>
              <a:rPr lang="de-DE" sz="2400" b="0" dirty="0">
                <a:ea typeface="ＭＳ Ｐゴシック" charset="-128"/>
                <a:cs typeface="ＭＳ Ｐゴシック" charset="-128"/>
              </a:rPr>
              <a:t> </a:t>
            </a:r>
            <a:r>
              <a:rPr lang="de-DE" sz="2400" b="0" dirty="0" err="1">
                <a:ea typeface="ＭＳ Ｐゴシック" charset="-128"/>
                <a:cs typeface="ＭＳ Ｐゴシック" charset="-128"/>
              </a:rPr>
              <a:t>take</a:t>
            </a:r>
            <a:r>
              <a:rPr lang="de-DE" sz="2400" b="0" dirty="0">
                <a:ea typeface="ＭＳ Ｐゴシック" charset="-128"/>
                <a:cs typeface="ＭＳ Ｐゴシック" charset="-128"/>
              </a:rPr>
              <a:t> </a:t>
            </a:r>
            <a:r>
              <a:rPr lang="de-DE" sz="2400" b="0" dirty="0" err="1">
                <a:ea typeface="ＭＳ Ｐゴシック" charset="-128"/>
                <a:cs typeface="ＭＳ Ｐゴシック" charset="-128"/>
              </a:rPr>
              <a:t>none</a:t>
            </a:r>
            <a:r>
              <a:rPr lang="de-DE" sz="2400" b="0" dirty="0">
                <a:ea typeface="ＭＳ Ｐゴシック" charset="-128"/>
                <a:cs typeface="ＭＳ Ｐゴシック" charset="-128"/>
              </a:rPr>
              <a:t> of </a:t>
            </a:r>
            <a:r>
              <a:rPr lang="de-DE" sz="2400" b="0" dirty="0" err="1">
                <a:ea typeface="ＭＳ Ｐゴシック" charset="-128"/>
                <a:cs typeface="ＭＳ Ｐゴシック" charset="-128"/>
              </a:rPr>
              <a:t>the</a:t>
            </a:r>
            <a:r>
              <a:rPr lang="de-DE" sz="2400" b="0" dirty="0">
                <a:ea typeface="ＭＳ Ｐゴシック" charset="-128"/>
                <a:cs typeface="ＭＳ Ｐゴシック" charset="-128"/>
              </a:rPr>
              <a:t> </a:t>
            </a:r>
            <a:r>
              <a:rPr lang="de-DE" sz="2400" b="0" dirty="0" err="1">
                <a:ea typeface="ＭＳ Ｐゴシック" charset="-128"/>
                <a:cs typeface="ＭＳ Ｐゴシック" charset="-128"/>
              </a:rPr>
              <a:t>listed</a:t>
            </a:r>
            <a:r>
              <a:rPr lang="de-DE" sz="2400" b="0" dirty="0">
                <a:ea typeface="ＭＳ Ｐゴシック" charset="-128"/>
                <a:cs typeface="ＭＳ Ｐゴシック" charset="-128"/>
              </a:rPr>
              <a:t> </a:t>
            </a:r>
            <a:r>
              <a:rPr lang="de-DE" sz="2400" b="0" dirty="0" err="1">
                <a:ea typeface="ＭＳ Ｐゴシック" charset="-128"/>
                <a:cs typeface="ＭＳ Ｐゴシック" charset="-128"/>
              </a:rPr>
              <a:t>drugs</a:t>
            </a:r>
            <a:r>
              <a:rPr lang="de-DE" sz="2400" b="0" dirty="0">
                <a:ea typeface="ＭＳ Ｐゴシック" charset="-128"/>
                <a:cs typeface="ＭＳ Ｐゴシック" charset="-128"/>
              </a:rPr>
              <a:t>. </a:t>
            </a:r>
            <a:r>
              <a:rPr lang="de-DE" sz="2400" b="0" dirty="0" err="1">
                <a:ea typeface="ＭＳ Ｐゴシック" charset="-128"/>
                <a:cs typeface="ＭＳ Ｐゴシック" charset="-128"/>
              </a:rPr>
              <a:t>Among</a:t>
            </a:r>
            <a:r>
              <a:rPr lang="de-DE" sz="2400" b="0" dirty="0">
                <a:ea typeface="ＭＳ Ｐゴシック" charset="-128"/>
                <a:cs typeface="ＭＳ Ｐゴシック" charset="-128"/>
              </a:rPr>
              <a:t> </a:t>
            </a:r>
            <a:r>
              <a:rPr lang="de-DE" sz="2400" b="0" dirty="0" err="1">
                <a:ea typeface="ＭＳ Ｐゴシック" charset="-128"/>
                <a:cs typeface="ＭＳ Ｐゴシック" charset="-128"/>
              </a:rPr>
              <a:t>individuals</a:t>
            </a:r>
            <a:r>
              <a:rPr lang="de-DE" sz="2400" b="0" dirty="0">
                <a:ea typeface="ＭＳ Ｐゴシック" charset="-128"/>
                <a:cs typeface="ＭＳ Ｐゴシック" charset="-128"/>
              </a:rPr>
              <a:t> </a:t>
            </a:r>
            <a:r>
              <a:rPr lang="de-DE" sz="2400" b="0" dirty="0" err="1">
                <a:ea typeface="ＭＳ Ｐゴシック" charset="-128"/>
                <a:cs typeface="ＭＳ Ｐゴシック" charset="-128"/>
              </a:rPr>
              <a:t>with</a:t>
            </a:r>
            <a:r>
              <a:rPr lang="de-DE" sz="2400" b="0" dirty="0">
                <a:ea typeface="ＭＳ Ｐゴシック" charset="-128"/>
                <a:cs typeface="ＭＳ Ｐゴシック" charset="-128"/>
              </a:rPr>
              <a:t> </a:t>
            </a:r>
            <a:r>
              <a:rPr lang="de-DE" sz="2400" b="0" dirty="0" err="1">
                <a:ea typeface="ＭＳ Ｐゴシック" charset="-128"/>
                <a:cs typeface="ＭＳ Ｐゴシック" charset="-128"/>
              </a:rPr>
              <a:t>tertiary</a:t>
            </a:r>
            <a:r>
              <a:rPr lang="de-DE" sz="2400" b="0" dirty="0">
                <a:ea typeface="ＭＳ Ｐゴシック" charset="-128"/>
                <a:cs typeface="ＭＳ Ｐゴシック" charset="-128"/>
              </a:rPr>
              <a:t> </a:t>
            </a:r>
            <a:r>
              <a:rPr lang="de-DE" sz="2400" b="0" dirty="0" err="1">
                <a:ea typeface="ＭＳ Ｐゴシック" charset="-128"/>
                <a:cs typeface="ＭＳ Ｐゴシック" charset="-128"/>
              </a:rPr>
              <a:t>education</a:t>
            </a:r>
            <a:r>
              <a:rPr lang="de-DE" sz="2400" b="0" dirty="0">
                <a:ea typeface="ＭＳ Ｐゴシック" charset="-128"/>
                <a:cs typeface="ＭＳ Ｐゴシック" charset="-128"/>
              </a:rPr>
              <a:t> 46% do </a:t>
            </a:r>
            <a:r>
              <a:rPr lang="de-DE" sz="2400" b="0" dirty="0" err="1">
                <a:ea typeface="ＭＳ Ｐゴシック" charset="-128"/>
                <a:cs typeface="ＭＳ Ｐゴシック" charset="-128"/>
              </a:rPr>
              <a:t>not</a:t>
            </a:r>
            <a:r>
              <a:rPr lang="de-DE" sz="2400" b="0" dirty="0">
                <a:ea typeface="ＭＳ Ｐゴシック" charset="-128"/>
                <a:cs typeface="ＭＳ Ｐゴシック" charset="-128"/>
              </a:rPr>
              <a:t> </a:t>
            </a:r>
            <a:r>
              <a:rPr lang="de-DE" sz="2400" b="0" dirty="0" err="1">
                <a:ea typeface="ＭＳ Ｐゴシック" charset="-128"/>
                <a:cs typeface="ＭＳ Ｐゴシック" charset="-128"/>
              </a:rPr>
              <a:t>take</a:t>
            </a:r>
            <a:r>
              <a:rPr lang="de-DE" sz="2400" b="0" dirty="0">
                <a:ea typeface="ＭＳ Ｐゴシック" charset="-128"/>
                <a:cs typeface="ＭＳ Ｐゴシック" charset="-128"/>
              </a:rPr>
              <a:t> </a:t>
            </a:r>
            <a:r>
              <a:rPr lang="de-DE" sz="2400" b="0" dirty="0" err="1" smtClean="0">
                <a:ea typeface="ＭＳ Ｐゴシック" charset="-128"/>
                <a:cs typeface="ＭＳ Ｐゴシック" charset="-128"/>
              </a:rPr>
              <a:t>drugs</a:t>
            </a:r>
            <a:r>
              <a:rPr lang="de-DE" sz="1800" b="0" dirty="0" smtClean="0">
                <a:ea typeface="ＭＳ Ｐゴシック" charset="-128"/>
                <a:cs typeface="ＭＳ Ｐゴシック" charset="-128"/>
              </a:rPr>
              <a:t>.</a:t>
            </a:r>
            <a:endParaRPr lang="de-DE" sz="1800" b="0" dirty="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Why should the elderly learn?</a:t>
            </a:r>
            <a:endParaRPr lang="de-AT" dirty="0"/>
          </a:p>
        </p:txBody>
      </p:sp>
      <p:sp>
        <p:nvSpPr>
          <p:cNvPr id="3" name="Content Placeholder 2"/>
          <p:cNvSpPr>
            <a:spLocks noGrp="1"/>
          </p:cNvSpPr>
          <p:nvPr>
            <p:ph idx="1"/>
          </p:nvPr>
        </p:nvSpPr>
        <p:spPr/>
        <p:txBody>
          <a:bodyPr>
            <a:normAutofit/>
          </a:bodyPr>
          <a:lstStyle/>
          <a:p>
            <a:pPr marL="0" indent="0">
              <a:buNone/>
            </a:pPr>
            <a:r>
              <a:rPr lang="en-AU" dirty="0" smtClean="0"/>
              <a:t>Positive </a:t>
            </a:r>
            <a:r>
              <a:rPr lang="en-AU" dirty="0"/>
              <a:t>effects </a:t>
            </a:r>
            <a:r>
              <a:rPr lang="en-AU" dirty="0" smtClean="0"/>
              <a:t>of learning on </a:t>
            </a:r>
            <a:r>
              <a:rPr lang="en-AU" b="1" dirty="0"/>
              <a:t>S</a:t>
            </a:r>
            <a:r>
              <a:rPr lang="en-AU" b="1" dirty="0" smtClean="0"/>
              <a:t>ocial </a:t>
            </a:r>
            <a:r>
              <a:rPr lang="en-AU" b="1" dirty="0"/>
              <a:t>I</a:t>
            </a:r>
            <a:r>
              <a:rPr lang="en-AU" b="1" dirty="0" smtClean="0"/>
              <a:t>nclusion:</a:t>
            </a:r>
          </a:p>
          <a:p>
            <a:r>
              <a:rPr lang="en-AU" dirty="0" smtClean="0"/>
              <a:t>participation in social &amp; political activities</a:t>
            </a:r>
          </a:p>
          <a:p>
            <a:r>
              <a:rPr lang="en-AU" dirty="0" smtClean="0"/>
              <a:t>counteract risk of poverty</a:t>
            </a:r>
          </a:p>
          <a:p>
            <a:r>
              <a:rPr lang="en-AU" dirty="0" smtClean="0"/>
              <a:t>improve equal opportunities </a:t>
            </a:r>
          </a:p>
          <a:p>
            <a:r>
              <a:rPr lang="en-AU" dirty="0" smtClean="0"/>
              <a:t>challenge negative images of ageing</a:t>
            </a:r>
            <a:r>
              <a:rPr lang="en-AU" dirty="0" smtClean="0"/>
              <a:t> </a:t>
            </a:r>
            <a:br>
              <a:rPr lang="en-AU" dirty="0" smtClean="0"/>
            </a:br>
            <a:r>
              <a:rPr lang="en-AU" dirty="0" smtClean="0"/>
              <a:t>(</a:t>
            </a:r>
            <a:r>
              <a:rPr lang="en-AU" dirty="0" err="1" smtClean="0"/>
              <a:t>Withnall</a:t>
            </a:r>
            <a:r>
              <a:rPr lang="en-AU" dirty="0" smtClean="0"/>
              <a:t> 2010)</a:t>
            </a:r>
            <a:endParaRPr lang="en-AU" dirty="0" smtClean="0"/>
          </a:p>
          <a:p>
            <a:pPr marL="0" indent="0">
              <a:buNone/>
            </a:pPr>
            <a:r>
              <a:rPr lang="de-DE" dirty="0" err="1" smtClean="0"/>
              <a:t>Educational</a:t>
            </a:r>
            <a:r>
              <a:rPr lang="de-DE" dirty="0" smtClean="0"/>
              <a:t> </a:t>
            </a:r>
            <a:r>
              <a:rPr lang="de-DE" dirty="0" err="1" smtClean="0"/>
              <a:t>participation</a:t>
            </a:r>
            <a:r>
              <a:rPr lang="de-DE" dirty="0" smtClean="0"/>
              <a:t> </a:t>
            </a:r>
            <a:r>
              <a:rPr lang="de-DE" dirty="0" err="1" smtClean="0"/>
              <a:t>is</a:t>
            </a:r>
            <a:r>
              <a:rPr lang="de-DE" dirty="0" smtClean="0"/>
              <a:t> </a:t>
            </a:r>
            <a:r>
              <a:rPr lang="de-DE" dirty="0" err="1" smtClean="0"/>
              <a:t>not</a:t>
            </a:r>
            <a:r>
              <a:rPr lang="de-DE" dirty="0" smtClean="0"/>
              <a:t> </a:t>
            </a:r>
            <a:br>
              <a:rPr lang="de-DE" dirty="0" smtClean="0"/>
            </a:br>
            <a:r>
              <a:rPr lang="de-DE" dirty="0" err="1" smtClean="0"/>
              <a:t>only</a:t>
            </a:r>
            <a:r>
              <a:rPr lang="de-DE" dirty="0" smtClean="0"/>
              <a:t> </a:t>
            </a:r>
            <a:r>
              <a:rPr lang="de-DE" dirty="0" err="1" smtClean="0"/>
              <a:t>enriching</a:t>
            </a:r>
            <a:r>
              <a:rPr lang="de-DE" dirty="0" smtClean="0"/>
              <a:t> </a:t>
            </a:r>
            <a:r>
              <a:rPr lang="de-DE" dirty="0" err="1" smtClean="0"/>
              <a:t>for</a:t>
            </a:r>
            <a:r>
              <a:rPr lang="de-DE" dirty="0" smtClean="0"/>
              <a:t> </a:t>
            </a:r>
            <a:r>
              <a:rPr lang="de-DE" dirty="0" err="1" smtClean="0"/>
              <a:t>people</a:t>
            </a:r>
            <a:r>
              <a:rPr lang="de-DE" dirty="0" smtClean="0"/>
              <a:t> </a:t>
            </a:r>
            <a:r>
              <a:rPr lang="de-DE" dirty="0" err="1" smtClean="0"/>
              <a:t>who</a:t>
            </a:r>
            <a:r>
              <a:rPr lang="de-DE" dirty="0" smtClean="0"/>
              <a:t> </a:t>
            </a:r>
            <a:br>
              <a:rPr lang="de-DE" dirty="0" smtClean="0"/>
            </a:br>
            <a:r>
              <a:rPr lang="de-DE" dirty="0" err="1" smtClean="0"/>
              <a:t>attend</a:t>
            </a:r>
            <a:r>
              <a:rPr lang="de-DE" dirty="0" smtClean="0"/>
              <a:t> </a:t>
            </a:r>
            <a:r>
              <a:rPr lang="de-DE" dirty="0" err="1" smtClean="0"/>
              <a:t>courses</a:t>
            </a:r>
            <a:r>
              <a:rPr lang="de-DE" dirty="0" smtClean="0"/>
              <a:t> </a:t>
            </a:r>
            <a:r>
              <a:rPr lang="de-DE" dirty="0" err="1" smtClean="0"/>
              <a:t>or</a:t>
            </a:r>
            <a:r>
              <a:rPr lang="de-DE" dirty="0" smtClean="0"/>
              <a:t> </a:t>
            </a:r>
            <a:r>
              <a:rPr lang="de-DE" dirty="0" err="1" smtClean="0"/>
              <a:t>attain</a:t>
            </a:r>
            <a:r>
              <a:rPr lang="de-DE" dirty="0" smtClean="0"/>
              <a:t> </a:t>
            </a:r>
            <a:r>
              <a:rPr lang="de-DE" dirty="0" err="1" smtClean="0"/>
              <a:t>knowledge</a:t>
            </a:r>
            <a:r>
              <a:rPr lang="de-DE" dirty="0" smtClean="0"/>
              <a:t> </a:t>
            </a:r>
            <a:r>
              <a:rPr lang="de-DE" dirty="0" err="1" smtClean="0"/>
              <a:t>for</a:t>
            </a:r>
            <a:r>
              <a:rPr lang="de-DE" dirty="0" smtClean="0"/>
              <a:t> </a:t>
            </a:r>
            <a:r>
              <a:rPr lang="de-DE" dirty="0" err="1" smtClean="0"/>
              <a:t>themselves</a:t>
            </a:r>
            <a:r>
              <a:rPr lang="de-DE" dirty="0" smtClean="0"/>
              <a:t>, </a:t>
            </a:r>
            <a:r>
              <a:rPr lang="de-DE" dirty="0" err="1" smtClean="0"/>
              <a:t>but</a:t>
            </a:r>
            <a:r>
              <a:rPr lang="de-DE" dirty="0" smtClean="0"/>
              <a:t> </a:t>
            </a:r>
            <a:r>
              <a:rPr lang="de-DE" dirty="0" err="1" smtClean="0"/>
              <a:t>it</a:t>
            </a:r>
            <a:r>
              <a:rPr lang="de-DE" dirty="0" smtClean="0"/>
              <a:t> also </a:t>
            </a:r>
            <a:r>
              <a:rPr lang="de-DE" dirty="0" smtClean="0"/>
              <a:t>has </a:t>
            </a:r>
            <a:r>
              <a:rPr lang="de-DE" b="1" dirty="0" smtClean="0"/>
              <a:t>“</a:t>
            </a:r>
            <a:r>
              <a:rPr lang="de-DE" b="1" dirty="0" err="1" smtClean="0"/>
              <a:t>spread</a:t>
            </a:r>
            <a:r>
              <a:rPr lang="de-DE" b="1" dirty="0" smtClean="0"/>
              <a:t> </a:t>
            </a:r>
            <a:r>
              <a:rPr lang="de-DE" b="1" dirty="0" err="1" smtClean="0"/>
              <a:t>effects</a:t>
            </a:r>
            <a:r>
              <a:rPr lang="de-DE" b="1" dirty="0" smtClean="0"/>
              <a:t>”</a:t>
            </a:r>
            <a:r>
              <a:rPr lang="de-DE" dirty="0" smtClean="0"/>
              <a:t>, </a:t>
            </a:r>
            <a:r>
              <a:rPr lang="de-DE" dirty="0" err="1" smtClean="0"/>
              <a:t>impacting</a:t>
            </a:r>
            <a:r>
              <a:rPr lang="de-DE" dirty="0" smtClean="0"/>
              <a:t> </a:t>
            </a:r>
            <a:r>
              <a:rPr lang="de-DE" dirty="0" err="1" smtClean="0"/>
              <a:t>the</a:t>
            </a:r>
            <a:r>
              <a:rPr lang="de-DE" dirty="0" smtClean="0"/>
              <a:t> </a:t>
            </a:r>
            <a:r>
              <a:rPr lang="de-DE" dirty="0" err="1" smtClean="0"/>
              <a:t>entire</a:t>
            </a:r>
            <a:r>
              <a:rPr lang="de-DE" dirty="0" smtClean="0"/>
              <a:t> </a:t>
            </a:r>
            <a:r>
              <a:rPr lang="de-DE" dirty="0" err="1" smtClean="0"/>
              <a:t>social</a:t>
            </a:r>
            <a:r>
              <a:rPr lang="de-DE" dirty="0" smtClean="0"/>
              <a:t> </a:t>
            </a:r>
            <a:r>
              <a:rPr lang="de-DE" dirty="0" err="1" smtClean="0"/>
              <a:t>context</a:t>
            </a:r>
            <a:r>
              <a:rPr lang="de-DE" dirty="0" smtClean="0"/>
              <a:t>. </a:t>
            </a:r>
            <a:endParaRPr lang="en-AU" dirty="0" smtClean="0"/>
          </a:p>
          <a:p>
            <a:pPr marL="0" indent="0">
              <a:buNone/>
            </a:pPr>
            <a:endParaRPr lang="de-AT" dirty="0"/>
          </a:p>
        </p:txBody>
      </p:sp>
      <p:pic>
        <p:nvPicPr>
          <p:cNvPr id="4" name="Bild 3"/>
          <p:cNvPicPr>
            <a:picLocks noChangeAspect="1"/>
          </p:cNvPicPr>
          <p:nvPr/>
        </p:nvPicPr>
        <p:blipFill>
          <a:blip r:embed="rId2"/>
          <a:stretch>
            <a:fillRect/>
          </a:stretch>
        </p:blipFill>
        <p:spPr>
          <a:xfrm>
            <a:off x="5638800" y="2264778"/>
            <a:ext cx="3072959" cy="2307222"/>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68902736"/>
      </p:ext>
    </p:extLst>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Why should the elderly learn?</a:t>
            </a:r>
            <a:endParaRPr lang="de-AT" dirty="0"/>
          </a:p>
        </p:txBody>
      </p:sp>
      <p:sp>
        <p:nvSpPr>
          <p:cNvPr id="3" name="Content Placeholder 2"/>
          <p:cNvSpPr>
            <a:spLocks noGrp="1"/>
          </p:cNvSpPr>
          <p:nvPr>
            <p:ph idx="1"/>
          </p:nvPr>
        </p:nvSpPr>
        <p:spPr/>
        <p:txBody>
          <a:bodyPr>
            <a:normAutofit lnSpcReduction="10000"/>
          </a:bodyPr>
          <a:lstStyle/>
          <a:p>
            <a:pPr marL="0" indent="0">
              <a:buNone/>
            </a:pPr>
            <a:r>
              <a:rPr lang="en-AU" dirty="0" smtClean="0"/>
              <a:t>Positive </a:t>
            </a:r>
            <a:r>
              <a:rPr lang="en-AU" dirty="0"/>
              <a:t>effects </a:t>
            </a:r>
            <a:r>
              <a:rPr lang="en-AU" dirty="0" smtClean="0"/>
              <a:t>of learning on </a:t>
            </a:r>
            <a:r>
              <a:rPr lang="en-AU" b="1" dirty="0" smtClean="0"/>
              <a:t>Computer Literacy:</a:t>
            </a:r>
          </a:p>
          <a:p>
            <a:r>
              <a:rPr lang="de-DE" dirty="0" err="1" smtClean="0"/>
              <a:t>seniors</a:t>
            </a:r>
            <a:r>
              <a:rPr lang="de-DE" dirty="0" smtClean="0"/>
              <a:t> </a:t>
            </a:r>
            <a:r>
              <a:rPr lang="de-DE" dirty="0" err="1" smtClean="0"/>
              <a:t>are</a:t>
            </a:r>
            <a:r>
              <a:rPr lang="de-DE" dirty="0" smtClean="0"/>
              <a:t> </a:t>
            </a:r>
            <a:r>
              <a:rPr lang="de-DE" dirty="0" err="1" smtClean="0"/>
              <a:t>not</a:t>
            </a:r>
            <a:r>
              <a:rPr lang="de-DE" dirty="0" smtClean="0"/>
              <a:t> </a:t>
            </a:r>
            <a:r>
              <a:rPr lang="de-DE" dirty="0" smtClean="0"/>
              <a:t>technology</a:t>
            </a:r>
            <a:br>
              <a:rPr lang="de-DE" dirty="0" smtClean="0"/>
            </a:br>
            <a:r>
              <a:rPr lang="de-DE" dirty="0" err="1" smtClean="0"/>
              <a:t>adverse</a:t>
            </a:r>
            <a:r>
              <a:rPr lang="de-DE" dirty="0" smtClean="0"/>
              <a:t>; </a:t>
            </a:r>
            <a:r>
              <a:rPr lang="de-DE" dirty="0" err="1" smtClean="0"/>
              <a:t>however</a:t>
            </a:r>
            <a:r>
              <a:rPr lang="de-DE" dirty="0" smtClean="0"/>
              <a:t>, </a:t>
            </a:r>
            <a:r>
              <a:rPr lang="de-DE" dirty="0" err="1" smtClean="0"/>
              <a:t>they</a:t>
            </a:r>
            <a:r>
              <a:rPr lang="de-DE" dirty="0" smtClean="0"/>
              <a:t> </a:t>
            </a:r>
            <a:br>
              <a:rPr lang="de-DE" dirty="0" smtClean="0"/>
            </a:br>
            <a:r>
              <a:rPr lang="de-DE" dirty="0" err="1" smtClean="0"/>
              <a:t>want</a:t>
            </a:r>
            <a:r>
              <a:rPr lang="de-DE" dirty="0" smtClean="0"/>
              <a:t> </a:t>
            </a:r>
            <a:r>
              <a:rPr lang="de-DE" dirty="0" smtClean="0"/>
              <a:t>technology </a:t>
            </a:r>
            <a:r>
              <a:rPr lang="de-DE" dirty="0" err="1" smtClean="0"/>
              <a:t>that</a:t>
            </a:r>
            <a:r>
              <a:rPr lang="de-DE" dirty="0" smtClean="0"/>
              <a:t> </a:t>
            </a:r>
            <a:br>
              <a:rPr lang="de-DE" dirty="0" smtClean="0"/>
            </a:br>
            <a:r>
              <a:rPr lang="de-DE" dirty="0" err="1" smtClean="0"/>
              <a:t>supports</a:t>
            </a:r>
            <a:r>
              <a:rPr lang="de-DE" dirty="0" smtClean="0"/>
              <a:t> </a:t>
            </a:r>
            <a:r>
              <a:rPr lang="de-DE" dirty="0" err="1" smtClean="0"/>
              <a:t>activites</a:t>
            </a:r>
            <a:r>
              <a:rPr lang="de-DE" dirty="0" smtClean="0"/>
              <a:t> </a:t>
            </a:r>
            <a:r>
              <a:rPr lang="de-DE" dirty="0" err="1" smtClean="0"/>
              <a:t>that</a:t>
            </a:r>
            <a:r>
              <a:rPr lang="de-DE" dirty="0" smtClean="0"/>
              <a:t> </a:t>
            </a:r>
            <a:r>
              <a:rPr lang="de-DE" dirty="0" err="1" smtClean="0"/>
              <a:t>they</a:t>
            </a:r>
            <a:r>
              <a:rPr lang="de-DE" dirty="0" smtClean="0"/>
              <a:t> </a:t>
            </a:r>
            <a:br>
              <a:rPr lang="de-DE" dirty="0" smtClean="0"/>
            </a:br>
            <a:r>
              <a:rPr lang="de-DE" dirty="0" err="1" smtClean="0"/>
              <a:t>are</a:t>
            </a:r>
            <a:r>
              <a:rPr lang="de-DE" dirty="0" smtClean="0"/>
              <a:t> </a:t>
            </a:r>
            <a:r>
              <a:rPr lang="de-DE" dirty="0" err="1" smtClean="0"/>
              <a:t>already</a:t>
            </a:r>
            <a:r>
              <a:rPr lang="de-DE" dirty="0" smtClean="0"/>
              <a:t> </a:t>
            </a:r>
            <a:r>
              <a:rPr lang="de-DE" dirty="0" err="1" smtClean="0"/>
              <a:t>familiar</a:t>
            </a:r>
            <a:r>
              <a:rPr lang="de-DE" dirty="0" smtClean="0"/>
              <a:t> </a:t>
            </a:r>
            <a:r>
              <a:rPr lang="de-DE" dirty="0" err="1" smtClean="0"/>
              <a:t>with</a:t>
            </a:r>
            <a:r>
              <a:rPr lang="de-DE" dirty="0" smtClean="0"/>
              <a:t>. </a:t>
            </a:r>
          </a:p>
          <a:p>
            <a:r>
              <a:rPr lang="de-DE" dirty="0" err="1" smtClean="0"/>
              <a:t>they</a:t>
            </a:r>
            <a:r>
              <a:rPr lang="de-DE" dirty="0" smtClean="0"/>
              <a:t> </a:t>
            </a:r>
            <a:r>
              <a:rPr lang="de-DE" dirty="0" err="1" smtClean="0"/>
              <a:t>were</a:t>
            </a:r>
            <a:r>
              <a:rPr lang="de-DE" dirty="0" smtClean="0"/>
              <a:t> </a:t>
            </a:r>
            <a:r>
              <a:rPr lang="de-DE" dirty="0" err="1" smtClean="0"/>
              <a:t>willing</a:t>
            </a:r>
            <a:r>
              <a:rPr lang="de-DE" dirty="0" smtClean="0"/>
              <a:t> to </a:t>
            </a:r>
            <a:r>
              <a:rPr lang="de-DE" dirty="0" err="1" smtClean="0"/>
              <a:t>learn</a:t>
            </a:r>
            <a:r>
              <a:rPr lang="de-DE" dirty="0" smtClean="0"/>
              <a:t> </a:t>
            </a:r>
            <a:br>
              <a:rPr lang="de-DE" dirty="0" smtClean="0"/>
            </a:br>
            <a:r>
              <a:rPr lang="de-DE" dirty="0" err="1" smtClean="0"/>
              <a:t>new</a:t>
            </a:r>
            <a:r>
              <a:rPr lang="de-DE" dirty="0" smtClean="0"/>
              <a:t> </a:t>
            </a:r>
            <a:r>
              <a:rPr lang="de-DE" dirty="0" smtClean="0"/>
              <a:t>technology as </a:t>
            </a:r>
            <a:r>
              <a:rPr lang="de-DE" dirty="0" err="1" smtClean="0"/>
              <a:t>long</a:t>
            </a:r>
            <a:r>
              <a:rPr lang="de-DE" dirty="0" smtClean="0"/>
              <a:t> as</a:t>
            </a:r>
            <a:r>
              <a:rPr lang="de-DE" dirty="0" smtClean="0"/>
              <a:t> </a:t>
            </a:r>
            <a:br>
              <a:rPr lang="de-DE" dirty="0" smtClean="0"/>
            </a:br>
            <a:r>
              <a:rPr lang="de-DE" dirty="0" err="1" smtClean="0"/>
              <a:t>it</a:t>
            </a:r>
            <a:r>
              <a:rPr lang="de-DE" dirty="0" smtClean="0"/>
              <a:t> </a:t>
            </a:r>
            <a:r>
              <a:rPr lang="de-DE" dirty="0" smtClean="0"/>
              <a:t>has </a:t>
            </a:r>
            <a:r>
              <a:rPr lang="de-DE" dirty="0" err="1" smtClean="0"/>
              <a:t>great</a:t>
            </a:r>
            <a:r>
              <a:rPr lang="de-DE" dirty="0" smtClean="0"/>
              <a:t> </a:t>
            </a:r>
            <a:r>
              <a:rPr lang="de-DE" dirty="0" err="1" smtClean="0"/>
              <a:t>usability</a:t>
            </a:r>
            <a:r>
              <a:rPr lang="de-DE" dirty="0" smtClean="0"/>
              <a:t>.</a:t>
            </a:r>
          </a:p>
          <a:p>
            <a:r>
              <a:rPr lang="de-DE" dirty="0" err="1" smtClean="0"/>
              <a:t>Social</a:t>
            </a:r>
            <a:r>
              <a:rPr lang="de-DE" dirty="0" smtClean="0"/>
              <a:t> </a:t>
            </a:r>
            <a:r>
              <a:rPr lang="de-DE" dirty="0" err="1" smtClean="0"/>
              <a:t>supports</a:t>
            </a:r>
            <a:r>
              <a:rPr lang="de-DE" dirty="0" smtClean="0"/>
              <a:t> ist </a:t>
            </a:r>
            <a:r>
              <a:rPr lang="de-DE" dirty="0" err="1" smtClean="0"/>
              <a:t>important</a:t>
            </a:r>
            <a:r>
              <a:rPr lang="de-DE" dirty="0" smtClean="0"/>
              <a:t> </a:t>
            </a:r>
            <a:r>
              <a:rPr lang="de-DE" dirty="0" err="1" smtClean="0"/>
              <a:t>for</a:t>
            </a:r>
            <a:r>
              <a:rPr lang="de-DE" dirty="0" smtClean="0"/>
              <a:t> </a:t>
            </a:r>
            <a:r>
              <a:rPr lang="de-DE" dirty="0" err="1" smtClean="0"/>
              <a:t>learning</a:t>
            </a:r>
            <a:r>
              <a:rPr lang="de-DE" dirty="0" smtClean="0"/>
              <a:t> </a:t>
            </a:r>
            <a:r>
              <a:rPr lang="de-DE" dirty="0" err="1" smtClean="0"/>
              <a:t>computer</a:t>
            </a:r>
            <a:r>
              <a:rPr lang="de-DE" dirty="0" smtClean="0"/>
              <a:t> </a:t>
            </a:r>
            <a:r>
              <a:rPr lang="de-DE" dirty="0" err="1" smtClean="0"/>
              <a:t>skills</a:t>
            </a:r>
            <a:r>
              <a:rPr lang="de-DE" dirty="0" smtClean="0"/>
              <a:t> and </a:t>
            </a:r>
            <a:r>
              <a:rPr lang="de-DE" dirty="0" err="1" smtClean="0"/>
              <a:t>develop</a:t>
            </a:r>
            <a:r>
              <a:rPr lang="de-DE" dirty="0" smtClean="0"/>
              <a:t> </a:t>
            </a:r>
            <a:r>
              <a:rPr lang="de-DE" dirty="0" err="1" smtClean="0"/>
              <a:t>lasting</a:t>
            </a:r>
            <a:r>
              <a:rPr lang="de-DE" dirty="0" smtClean="0"/>
              <a:t> </a:t>
            </a:r>
            <a:r>
              <a:rPr lang="de-DE" dirty="0" err="1" smtClean="0"/>
              <a:t>interest</a:t>
            </a:r>
            <a:r>
              <a:rPr lang="de-DE" dirty="0" smtClean="0"/>
              <a:t> in </a:t>
            </a:r>
            <a:r>
              <a:rPr lang="de-DE" dirty="0" err="1" smtClean="0"/>
              <a:t>computing</a:t>
            </a:r>
            <a:r>
              <a:rPr lang="de-DE" dirty="0" smtClean="0"/>
              <a:t> </a:t>
            </a:r>
            <a:r>
              <a:rPr lang="de-DE" dirty="0" err="1" smtClean="0"/>
              <a:t>technologies</a:t>
            </a:r>
            <a:r>
              <a:rPr lang="de-DE" dirty="0" smtClean="0"/>
              <a:t> (Ng </a:t>
            </a:r>
            <a:r>
              <a:rPr lang="de-DE" dirty="0" err="1" smtClean="0"/>
              <a:t>Ch-hung</a:t>
            </a:r>
            <a:r>
              <a:rPr lang="de-DE" dirty="0" smtClean="0"/>
              <a:t> 2007).</a:t>
            </a:r>
            <a:endParaRPr lang="en-AU" dirty="0" smtClean="0"/>
          </a:p>
          <a:p>
            <a:pPr marL="0" indent="0">
              <a:buNone/>
            </a:pPr>
            <a:endParaRPr lang="de-AT" dirty="0"/>
          </a:p>
        </p:txBody>
      </p:sp>
      <p:pic>
        <p:nvPicPr>
          <p:cNvPr id="4" name="Bild 3"/>
          <p:cNvPicPr>
            <a:picLocks noChangeAspect="1"/>
          </p:cNvPicPr>
          <p:nvPr/>
        </p:nvPicPr>
        <p:blipFill>
          <a:blip r:embed="rId2"/>
          <a:stretch>
            <a:fillRect/>
          </a:stretch>
        </p:blipFill>
        <p:spPr>
          <a:xfrm>
            <a:off x="4535586" y="1828800"/>
            <a:ext cx="4151214" cy="27432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68902736"/>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Later life learning and the link with lifelong learning</a:t>
            </a:r>
            <a:endParaRPr lang="en-GB" dirty="0"/>
          </a:p>
        </p:txBody>
      </p:sp>
      <p:sp>
        <p:nvSpPr>
          <p:cNvPr id="3" name="Content Placeholder 2"/>
          <p:cNvSpPr>
            <a:spLocks noGrp="1"/>
          </p:cNvSpPr>
          <p:nvPr>
            <p:ph idx="1"/>
          </p:nvPr>
        </p:nvSpPr>
        <p:spPr>
          <a:xfrm>
            <a:off x="457200" y="2753329"/>
            <a:ext cx="8229600" cy="3372834"/>
          </a:xfrm>
        </p:spPr>
        <p:txBody>
          <a:bodyPr/>
          <a:lstStyle/>
          <a:p>
            <a:pPr algn="ctr">
              <a:buNone/>
            </a:pPr>
            <a:endParaRPr lang="en-GB" dirty="0" smtClean="0"/>
          </a:p>
          <a:p>
            <a:pPr algn="ctr">
              <a:buNone/>
            </a:pPr>
            <a:r>
              <a:rPr lang="en-GB" dirty="0" smtClean="0"/>
              <a:t>Active ageing</a:t>
            </a:r>
          </a:p>
          <a:p>
            <a:pPr algn="ctr">
              <a:buNone/>
            </a:pPr>
            <a:endParaRPr lang="en-GB" dirty="0"/>
          </a:p>
          <a:p>
            <a:pPr algn="ctr">
              <a:buNone/>
            </a:pPr>
            <a:endParaRPr lang="en-GB" dirty="0" smtClean="0"/>
          </a:p>
        </p:txBody>
      </p:sp>
      <p:pic>
        <p:nvPicPr>
          <p:cNvPr id="4098" name="Picture 2" descr="C:\Users\Alex\AppData\Local\Microsoft\Windows\Temporary Internet Files\Content.IE5\0CCZG3PD\MP900443951[1].jpg"/>
          <p:cNvPicPr>
            <a:picLocks noChangeAspect="1" noChangeArrowheads="1"/>
          </p:cNvPicPr>
          <p:nvPr/>
        </p:nvPicPr>
        <p:blipFill>
          <a:blip r:embed="rId2" cstate="print"/>
          <a:srcRect/>
          <a:stretch>
            <a:fillRect/>
          </a:stretch>
        </p:blipFill>
        <p:spPr bwMode="auto">
          <a:xfrm>
            <a:off x="467544" y="1916832"/>
            <a:ext cx="2887980" cy="2411730"/>
          </a:xfrm>
          <a:prstGeom prst="rect">
            <a:avLst/>
          </a:prstGeom>
          <a:noFill/>
        </p:spPr>
      </p:pic>
      <p:pic>
        <p:nvPicPr>
          <p:cNvPr id="4102" name="Picture 6" descr="C:\Users\Alex\AppData\Local\Microsoft\Windows\Temporary Internet Files\Content.IE5\NE953T3Q\MP900422342[1].jpg"/>
          <p:cNvPicPr>
            <a:picLocks noChangeAspect="1" noChangeArrowheads="1"/>
          </p:cNvPicPr>
          <p:nvPr/>
        </p:nvPicPr>
        <p:blipFill>
          <a:blip r:embed="rId3" cstate="print"/>
          <a:srcRect/>
          <a:stretch>
            <a:fillRect/>
          </a:stretch>
        </p:blipFill>
        <p:spPr bwMode="auto">
          <a:xfrm>
            <a:off x="5618818" y="4149080"/>
            <a:ext cx="3525181" cy="2349203"/>
          </a:xfrm>
          <a:prstGeom prst="rect">
            <a:avLst/>
          </a:prstGeom>
          <a:noFill/>
        </p:spPr>
      </p:pic>
      <p:pic>
        <p:nvPicPr>
          <p:cNvPr id="4103" name="Picture 7" descr="C:\Users\Alex\AppData\Local\Microsoft\Windows\Temporary Internet Files\Content.IE5\NE953T3Q\MP900422342[1].jpg"/>
          <p:cNvPicPr>
            <a:picLocks noChangeAspect="1" noChangeArrowheads="1"/>
          </p:cNvPicPr>
          <p:nvPr/>
        </p:nvPicPr>
        <p:blipFill>
          <a:blip r:embed="rId4" cstate="print"/>
          <a:srcRect/>
          <a:stretch>
            <a:fillRect/>
          </a:stretch>
        </p:blipFill>
        <p:spPr bwMode="auto">
          <a:xfrm>
            <a:off x="5220326" y="3861048"/>
            <a:ext cx="3923674" cy="2614761"/>
          </a:xfrm>
          <a:prstGeom prst="rect">
            <a:avLst/>
          </a:prstGeom>
          <a:noFill/>
        </p:spPr>
      </p:pic>
      <p:pic>
        <p:nvPicPr>
          <p:cNvPr id="4104" name="Picture 8" descr="C:\Users\Alex\AppData\Local\Microsoft\Windows\Temporary Internet Files\Content.IE5\0CCZG3PD\MP900309088[1].jpg"/>
          <p:cNvPicPr>
            <a:picLocks noChangeAspect="1" noChangeArrowheads="1"/>
          </p:cNvPicPr>
          <p:nvPr/>
        </p:nvPicPr>
        <p:blipFill>
          <a:blip r:embed="rId5" cstate="print"/>
          <a:srcRect/>
          <a:stretch>
            <a:fillRect/>
          </a:stretch>
        </p:blipFill>
        <p:spPr bwMode="auto">
          <a:xfrm>
            <a:off x="2627784" y="2852936"/>
            <a:ext cx="3657600" cy="2710032"/>
          </a:xfrm>
          <a:prstGeom prst="rect">
            <a:avLst/>
          </a:prstGeom>
          <a:noFill/>
        </p:spPr>
      </p:pic>
      <p:pic>
        <p:nvPicPr>
          <p:cNvPr id="4105" name="Picture 9" descr="C:\Users\Alex\AppData\Local\Microsoft\Windows\Temporary Internet Files\Content.IE5\8C758WRD\MP900309119[1].jpg"/>
          <p:cNvPicPr>
            <a:picLocks noChangeAspect="1" noChangeArrowheads="1"/>
          </p:cNvPicPr>
          <p:nvPr/>
        </p:nvPicPr>
        <p:blipFill>
          <a:blip r:embed="rId6" cstate="print"/>
          <a:srcRect/>
          <a:stretch>
            <a:fillRect/>
          </a:stretch>
        </p:blipFill>
        <p:spPr bwMode="auto">
          <a:xfrm>
            <a:off x="635000" y="3810000"/>
            <a:ext cx="2432050" cy="3657600"/>
          </a:xfrm>
          <a:prstGeom prst="rect">
            <a:avLst/>
          </a:prstGeom>
          <a:noFill/>
        </p:spPr>
      </p:pic>
      <p:pic>
        <p:nvPicPr>
          <p:cNvPr id="4106" name="Picture 10" descr="C:\Users\Alex\AppData\Local\Microsoft\Windows\Temporary Internet Files\Content.IE5\NE953T3Q\MP900309098[1].jpg"/>
          <p:cNvPicPr>
            <a:picLocks noChangeAspect="1" noChangeArrowheads="1"/>
          </p:cNvPicPr>
          <p:nvPr/>
        </p:nvPicPr>
        <p:blipFill>
          <a:blip r:embed="rId7" cstate="print"/>
          <a:srcRect/>
          <a:stretch>
            <a:fillRect/>
          </a:stretch>
        </p:blipFill>
        <p:spPr bwMode="auto">
          <a:xfrm>
            <a:off x="6444208" y="1196753"/>
            <a:ext cx="2371725" cy="2664296"/>
          </a:xfrm>
          <a:prstGeom prst="rect">
            <a:avLst/>
          </a:prstGeom>
          <a:noFill/>
        </p:spPr>
      </p:pic>
      <p:sp>
        <p:nvSpPr>
          <p:cNvPr id="13" name="TextBox 12"/>
          <p:cNvSpPr txBox="1"/>
          <p:nvPr/>
        </p:nvSpPr>
        <p:spPr>
          <a:xfrm>
            <a:off x="3563888" y="1700808"/>
            <a:ext cx="2532112" cy="584776"/>
          </a:xfrm>
          <a:prstGeom prst="rect">
            <a:avLst/>
          </a:prstGeom>
          <a:noFill/>
        </p:spPr>
        <p:txBody>
          <a:bodyPr wrap="square" rtlCol="0">
            <a:spAutoFit/>
          </a:bodyPr>
          <a:lstStyle/>
          <a:p>
            <a:r>
              <a:rPr lang="en-GB" sz="3200" dirty="0" smtClean="0"/>
              <a:t>Active ageing</a:t>
            </a:r>
            <a:endParaRPr lang="en-GB" sz="3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
            </a:r>
            <a:br>
              <a:rPr lang="de-DE" dirty="0" smtClean="0"/>
            </a:br>
            <a:r>
              <a:rPr lang="de-DE" dirty="0" err="1" smtClean="0"/>
              <a:t>Can</a:t>
            </a:r>
            <a:r>
              <a:rPr lang="de-DE" dirty="0" smtClean="0"/>
              <a:t> </a:t>
            </a:r>
            <a:r>
              <a:rPr lang="de-DE" dirty="0" err="1" smtClean="0"/>
              <a:t>Adult</a:t>
            </a:r>
            <a:r>
              <a:rPr lang="de-DE" dirty="0" smtClean="0"/>
              <a:t> </a:t>
            </a:r>
            <a:r>
              <a:rPr lang="de-DE" dirty="0" err="1" smtClean="0"/>
              <a:t>Education</a:t>
            </a:r>
            <a:r>
              <a:rPr lang="de-DE" dirty="0" smtClean="0"/>
              <a:t> </a:t>
            </a:r>
            <a:r>
              <a:rPr lang="de-DE" dirty="0" err="1" smtClean="0"/>
              <a:t>Delay</a:t>
            </a:r>
            <a:r>
              <a:rPr lang="de-DE" dirty="0" smtClean="0"/>
              <a:t> </a:t>
            </a:r>
            <a:br>
              <a:rPr lang="de-DE" dirty="0" smtClean="0"/>
            </a:br>
            <a:r>
              <a:rPr lang="de-DE" dirty="0" err="1" smtClean="0"/>
              <a:t>Retirement</a:t>
            </a:r>
            <a:r>
              <a:rPr lang="de-DE" dirty="0" smtClean="0"/>
              <a:t> </a:t>
            </a:r>
            <a:r>
              <a:rPr lang="de-DE" dirty="0" err="1" smtClean="0"/>
              <a:t>from</a:t>
            </a:r>
            <a:r>
              <a:rPr lang="de-DE" dirty="0" smtClean="0"/>
              <a:t> </a:t>
            </a:r>
            <a:r>
              <a:rPr lang="de-DE" dirty="0" err="1" smtClean="0"/>
              <a:t>the</a:t>
            </a:r>
            <a:r>
              <a:rPr lang="de-DE" dirty="0" smtClean="0"/>
              <a:t> Labour Market? </a:t>
            </a:r>
            <a:endParaRPr lang="de-DE" dirty="0"/>
          </a:p>
        </p:txBody>
      </p:sp>
      <p:sp>
        <p:nvSpPr>
          <p:cNvPr id="3" name="Inhaltsplatzhalter 2"/>
          <p:cNvSpPr>
            <a:spLocks noGrp="1"/>
          </p:cNvSpPr>
          <p:nvPr>
            <p:ph sz="quarter" idx="1"/>
          </p:nvPr>
        </p:nvSpPr>
        <p:spPr>
          <a:xfrm>
            <a:off x="457200" y="1219200"/>
            <a:ext cx="8229600" cy="1219200"/>
          </a:xfrm>
        </p:spPr>
        <p:txBody>
          <a:bodyPr>
            <a:normAutofit fontScale="92500" lnSpcReduction="10000"/>
          </a:bodyPr>
          <a:lstStyle/>
          <a:p>
            <a:r>
              <a:rPr lang="de-DE" dirty="0" err="1" smtClean="0"/>
              <a:t>Adult</a:t>
            </a:r>
            <a:r>
              <a:rPr lang="de-DE" dirty="0" smtClean="0"/>
              <a:t> </a:t>
            </a:r>
            <a:r>
              <a:rPr lang="de-DE" dirty="0" err="1" smtClean="0"/>
              <a:t>education</a:t>
            </a:r>
            <a:r>
              <a:rPr lang="de-DE" dirty="0" smtClean="0"/>
              <a:t> has no </a:t>
            </a:r>
            <a:r>
              <a:rPr lang="de-DE" dirty="0" err="1" smtClean="0"/>
              <a:t>effect</a:t>
            </a:r>
            <a:r>
              <a:rPr lang="de-DE" dirty="0" smtClean="0"/>
              <a:t> on </a:t>
            </a:r>
            <a:r>
              <a:rPr lang="de-DE" dirty="0" err="1" smtClean="0"/>
              <a:t>the</a:t>
            </a:r>
            <a:r>
              <a:rPr lang="de-DE" dirty="0" smtClean="0"/>
              <a:t> </a:t>
            </a:r>
            <a:r>
              <a:rPr lang="de-DE" dirty="0" err="1" smtClean="0"/>
              <a:t>timing</a:t>
            </a:r>
            <a:r>
              <a:rPr lang="de-DE" dirty="0" smtClean="0"/>
              <a:t> of </a:t>
            </a:r>
            <a:r>
              <a:rPr lang="de-DE" dirty="0" err="1" smtClean="0"/>
              <a:t>retirement</a:t>
            </a:r>
            <a:r>
              <a:rPr lang="de-DE" dirty="0" smtClean="0"/>
              <a:t> </a:t>
            </a:r>
            <a:r>
              <a:rPr lang="de-DE" dirty="0" err="1" smtClean="0"/>
              <a:t>from</a:t>
            </a:r>
            <a:r>
              <a:rPr lang="de-DE" dirty="0" smtClean="0"/>
              <a:t> </a:t>
            </a:r>
            <a:r>
              <a:rPr lang="de-DE" dirty="0" err="1" smtClean="0"/>
              <a:t>the</a:t>
            </a:r>
            <a:r>
              <a:rPr lang="de-DE" dirty="0" smtClean="0"/>
              <a:t> </a:t>
            </a:r>
            <a:r>
              <a:rPr lang="de-DE" dirty="0" err="1" smtClean="0"/>
              <a:t>labour</a:t>
            </a:r>
            <a:r>
              <a:rPr lang="de-DE" dirty="0" smtClean="0"/>
              <a:t> force.</a:t>
            </a:r>
          </a:p>
          <a:p>
            <a:r>
              <a:rPr lang="de-DE" dirty="0" err="1" smtClean="0"/>
              <a:t>Higher</a:t>
            </a:r>
            <a:r>
              <a:rPr lang="de-DE" dirty="0" smtClean="0"/>
              <a:t> </a:t>
            </a:r>
            <a:r>
              <a:rPr lang="de-DE" dirty="0" err="1" smtClean="0"/>
              <a:t>education</a:t>
            </a:r>
            <a:r>
              <a:rPr lang="de-DE" dirty="0" smtClean="0"/>
              <a:t> has a positive </a:t>
            </a:r>
            <a:r>
              <a:rPr lang="de-DE" dirty="0" err="1" smtClean="0"/>
              <a:t>effect</a:t>
            </a:r>
            <a:r>
              <a:rPr lang="de-DE" dirty="0" smtClean="0"/>
              <a:t>.</a:t>
            </a:r>
            <a:endParaRPr lang="de-DE" dirty="0"/>
          </a:p>
        </p:txBody>
      </p:sp>
      <p:pic>
        <p:nvPicPr>
          <p:cNvPr id="4" name="Bild 3"/>
          <p:cNvPicPr>
            <a:picLocks noChangeAspect="1"/>
          </p:cNvPicPr>
          <p:nvPr/>
        </p:nvPicPr>
        <p:blipFill>
          <a:blip r:embed="rId2"/>
          <a:srcRect r="3989"/>
          <a:stretch>
            <a:fillRect/>
          </a:stretch>
        </p:blipFill>
        <p:spPr>
          <a:xfrm>
            <a:off x="381000" y="2667000"/>
            <a:ext cx="4389651" cy="2449670"/>
          </a:xfrm>
          <a:prstGeom prst="rect">
            <a:avLst/>
          </a:prstGeom>
        </p:spPr>
      </p:pic>
      <p:sp>
        <p:nvSpPr>
          <p:cNvPr id="5" name="Textfeld 4"/>
          <p:cNvSpPr txBox="1"/>
          <p:nvPr/>
        </p:nvSpPr>
        <p:spPr>
          <a:xfrm>
            <a:off x="533400" y="5334000"/>
            <a:ext cx="4114800" cy="646331"/>
          </a:xfrm>
          <a:prstGeom prst="rect">
            <a:avLst/>
          </a:prstGeom>
          <a:noFill/>
        </p:spPr>
        <p:txBody>
          <a:bodyPr wrap="square" rtlCol="0">
            <a:spAutoFit/>
          </a:bodyPr>
          <a:lstStyle/>
          <a:p>
            <a:r>
              <a:rPr lang="de-DE" dirty="0" err="1" smtClean="0"/>
              <a:t>Adult</a:t>
            </a:r>
            <a:r>
              <a:rPr lang="de-DE" dirty="0" smtClean="0"/>
              <a:t> </a:t>
            </a:r>
            <a:r>
              <a:rPr lang="de-DE" dirty="0" err="1" smtClean="0"/>
              <a:t>education</a:t>
            </a:r>
            <a:r>
              <a:rPr lang="de-DE" dirty="0" smtClean="0"/>
              <a:t> </a:t>
            </a:r>
            <a:r>
              <a:rPr lang="de-DE" dirty="0" err="1" smtClean="0"/>
              <a:t>enrollees</a:t>
            </a:r>
            <a:r>
              <a:rPr lang="de-DE" dirty="0" smtClean="0"/>
              <a:t>: </a:t>
            </a:r>
            <a:r>
              <a:rPr lang="de-DE" dirty="0" err="1" smtClean="0"/>
              <a:t>Survival</a:t>
            </a:r>
            <a:r>
              <a:rPr lang="de-DE" dirty="0" smtClean="0"/>
              <a:t> in </a:t>
            </a:r>
            <a:r>
              <a:rPr lang="de-DE" dirty="0" err="1" smtClean="0"/>
              <a:t>the</a:t>
            </a:r>
            <a:r>
              <a:rPr lang="de-DE" dirty="0" smtClean="0"/>
              <a:t> </a:t>
            </a:r>
            <a:r>
              <a:rPr lang="de-DE" dirty="0" err="1" smtClean="0"/>
              <a:t>labour</a:t>
            </a:r>
            <a:r>
              <a:rPr lang="de-DE" dirty="0" smtClean="0"/>
              <a:t> force </a:t>
            </a:r>
            <a:r>
              <a:rPr lang="de-DE" dirty="0" err="1" smtClean="0"/>
              <a:t>for</a:t>
            </a:r>
            <a:r>
              <a:rPr lang="de-DE" dirty="0" smtClean="0"/>
              <a:t> </a:t>
            </a:r>
            <a:r>
              <a:rPr lang="de-DE" dirty="0" err="1" smtClean="0"/>
              <a:t>males</a:t>
            </a:r>
            <a:endParaRPr lang="de-DE" dirty="0"/>
          </a:p>
        </p:txBody>
      </p:sp>
      <p:sp>
        <p:nvSpPr>
          <p:cNvPr id="6" name="Textfeld 5"/>
          <p:cNvSpPr txBox="1"/>
          <p:nvPr/>
        </p:nvSpPr>
        <p:spPr>
          <a:xfrm>
            <a:off x="685800" y="6336268"/>
            <a:ext cx="7315200" cy="369332"/>
          </a:xfrm>
          <a:prstGeom prst="rect">
            <a:avLst/>
          </a:prstGeom>
          <a:noFill/>
        </p:spPr>
        <p:txBody>
          <a:bodyPr wrap="square" rtlCol="0">
            <a:spAutoFit/>
          </a:bodyPr>
          <a:lstStyle/>
          <a:p>
            <a:r>
              <a:rPr lang="de-DE" dirty="0" smtClean="0"/>
              <a:t>Stenberg Anders, Luna Xavier de, </a:t>
            </a:r>
            <a:r>
              <a:rPr lang="de-DE" dirty="0" err="1" smtClean="0"/>
              <a:t>Westerlund</a:t>
            </a:r>
            <a:r>
              <a:rPr lang="de-DE" dirty="0" smtClean="0"/>
              <a:t> Olle J </a:t>
            </a:r>
            <a:r>
              <a:rPr lang="de-DE" dirty="0" err="1" smtClean="0"/>
              <a:t>Popul</a:t>
            </a:r>
            <a:r>
              <a:rPr lang="de-DE" dirty="0" smtClean="0"/>
              <a:t> Econ 2012.</a:t>
            </a:r>
            <a:endParaRPr lang="de-DE" dirty="0"/>
          </a:p>
        </p:txBody>
      </p:sp>
      <p:sp>
        <p:nvSpPr>
          <p:cNvPr id="8" name="Textfeld 7"/>
          <p:cNvSpPr txBox="1"/>
          <p:nvPr/>
        </p:nvSpPr>
        <p:spPr>
          <a:xfrm>
            <a:off x="4953000" y="5334000"/>
            <a:ext cx="4114800" cy="646331"/>
          </a:xfrm>
          <a:prstGeom prst="rect">
            <a:avLst/>
          </a:prstGeom>
          <a:noFill/>
        </p:spPr>
        <p:txBody>
          <a:bodyPr wrap="square" rtlCol="0">
            <a:spAutoFit/>
          </a:bodyPr>
          <a:lstStyle/>
          <a:p>
            <a:r>
              <a:rPr lang="de-DE" dirty="0" err="1" smtClean="0"/>
              <a:t>Higher</a:t>
            </a:r>
            <a:r>
              <a:rPr lang="de-DE" dirty="0" smtClean="0"/>
              <a:t> </a:t>
            </a:r>
            <a:r>
              <a:rPr lang="de-DE" dirty="0" err="1" smtClean="0"/>
              <a:t>education</a:t>
            </a:r>
            <a:r>
              <a:rPr lang="de-DE" dirty="0" smtClean="0"/>
              <a:t> </a:t>
            </a:r>
            <a:r>
              <a:rPr lang="de-DE" dirty="0" err="1" smtClean="0"/>
              <a:t>enrollees</a:t>
            </a:r>
            <a:r>
              <a:rPr lang="de-DE" dirty="0" smtClean="0"/>
              <a:t>: </a:t>
            </a:r>
            <a:r>
              <a:rPr lang="de-DE" dirty="0" err="1" smtClean="0"/>
              <a:t>Survival</a:t>
            </a:r>
            <a:r>
              <a:rPr lang="de-DE" dirty="0" smtClean="0"/>
              <a:t> in </a:t>
            </a:r>
            <a:r>
              <a:rPr lang="de-DE" dirty="0" err="1" smtClean="0"/>
              <a:t>the</a:t>
            </a:r>
            <a:r>
              <a:rPr lang="de-DE" dirty="0" smtClean="0"/>
              <a:t> </a:t>
            </a:r>
            <a:r>
              <a:rPr lang="de-DE" dirty="0" err="1" smtClean="0"/>
              <a:t>labour</a:t>
            </a:r>
            <a:r>
              <a:rPr lang="de-DE" dirty="0" smtClean="0"/>
              <a:t> force </a:t>
            </a:r>
            <a:r>
              <a:rPr lang="de-DE" dirty="0" err="1" smtClean="0"/>
              <a:t>for</a:t>
            </a:r>
            <a:r>
              <a:rPr lang="de-DE" dirty="0" smtClean="0"/>
              <a:t> </a:t>
            </a:r>
            <a:r>
              <a:rPr lang="de-DE" dirty="0" err="1" smtClean="0"/>
              <a:t>males</a:t>
            </a:r>
            <a:endParaRPr lang="de-DE" dirty="0"/>
          </a:p>
        </p:txBody>
      </p:sp>
      <p:pic>
        <p:nvPicPr>
          <p:cNvPr id="9" name="Bild 8"/>
          <p:cNvPicPr>
            <a:picLocks noChangeAspect="1"/>
          </p:cNvPicPr>
          <p:nvPr/>
        </p:nvPicPr>
        <p:blipFill>
          <a:blip r:embed="rId3"/>
          <a:stretch>
            <a:fillRect/>
          </a:stretch>
        </p:blipFill>
        <p:spPr>
          <a:xfrm rot="10800000">
            <a:off x="4856367" y="2733869"/>
            <a:ext cx="3982833" cy="237153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Outlook:</a:t>
            </a:r>
            <a:br>
              <a:rPr lang="de-DE" dirty="0" smtClean="0"/>
            </a:br>
            <a:r>
              <a:rPr lang="de-DE" dirty="0" smtClean="0"/>
              <a:t>Society </a:t>
            </a:r>
            <a:r>
              <a:rPr lang="de-DE" dirty="0" err="1" smtClean="0"/>
              <a:t>benefits</a:t>
            </a:r>
            <a:r>
              <a:rPr lang="de-DE" dirty="0" smtClean="0"/>
              <a:t> </a:t>
            </a:r>
            <a:r>
              <a:rPr lang="de-DE" dirty="0" err="1" smtClean="0"/>
              <a:t>substantially</a:t>
            </a:r>
            <a:endParaRPr lang="de-DE" dirty="0"/>
          </a:p>
        </p:txBody>
      </p:sp>
      <p:sp>
        <p:nvSpPr>
          <p:cNvPr id="3" name="Inhaltsplatzhalter 2"/>
          <p:cNvSpPr>
            <a:spLocks noGrp="1"/>
          </p:cNvSpPr>
          <p:nvPr>
            <p:ph sz="quarter" idx="1"/>
          </p:nvPr>
        </p:nvSpPr>
        <p:spPr/>
        <p:txBody>
          <a:bodyPr/>
          <a:lstStyle/>
          <a:p>
            <a:pPr>
              <a:buNone/>
            </a:pPr>
            <a:r>
              <a:rPr lang="de-DE" dirty="0" err="1" smtClean="0"/>
              <a:t>Longlife</a:t>
            </a:r>
            <a:r>
              <a:rPr lang="de-DE" dirty="0" smtClean="0"/>
              <a:t> </a:t>
            </a:r>
            <a:r>
              <a:rPr lang="de-DE" dirty="0" err="1" smtClean="0"/>
              <a:t>education</a:t>
            </a:r>
            <a:r>
              <a:rPr lang="de-DE" dirty="0" smtClean="0"/>
              <a:t> </a:t>
            </a:r>
            <a:r>
              <a:rPr lang="de-DE" dirty="0" err="1" smtClean="0"/>
              <a:t>affect</a:t>
            </a:r>
            <a:r>
              <a:rPr lang="de-DE" dirty="0" smtClean="0"/>
              <a:t> a </a:t>
            </a:r>
            <a:r>
              <a:rPr lang="de-DE" dirty="0" err="1" smtClean="0"/>
              <a:t>society</a:t>
            </a:r>
            <a:r>
              <a:rPr lang="de-DE" dirty="0" smtClean="0"/>
              <a:t> </a:t>
            </a:r>
            <a:r>
              <a:rPr lang="de-DE" dirty="0" err="1" smtClean="0"/>
              <a:t>by</a:t>
            </a:r>
            <a:r>
              <a:rPr lang="de-DE" dirty="0" smtClean="0"/>
              <a:t> </a:t>
            </a:r>
            <a:r>
              <a:rPr lang="de-DE" dirty="0" err="1" smtClean="0"/>
              <a:t>generation</a:t>
            </a:r>
            <a:r>
              <a:rPr lang="de-DE" dirty="0" smtClean="0"/>
              <a:t> </a:t>
            </a:r>
            <a:r>
              <a:rPr lang="de-DE" dirty="0" err="1" smtClean="0"/>
              <a:t>skills</a:t>
            </a:r>
            <a:r>
              <a:rPr lang="de-DE" dirty="0" smtClean="0"/>
              <a:t> </a:t>
            </a:r>
            <a:r>
              <a:rPr lang="de-DE" dirty="0" err="1" smtClean="0"/>
              <a:t>which</a:t>
            </a:r>
            <a:endParaRPr lang="de-DE" dirty="0" smtClean="0"/>
          </a:p>
          <a:p>
            <a:r>
              <a:rPr lang="de-DE" dirty="0" err="1" smtClean="0"/>
              <a:t>are</a:t>
            </a:r>
            <a:r>
              <a:rPr lang="de-DE" dirty="0" smtClean="0"/>
              <a:t> relevant </a:t>
            </a:r>
            <a:r>
              <a:rPr lang="de-DE" dirty="0" err="1" smtClean="0"/>
              <a:t>for</a:t>
            </a:r>
            <a:r>
              <a:rPr lang="de-DE" dirty="0" smtClean="0"/>
              <a:t> </a:t>
            </a:r>
            <a:r>
              <a:rPr lang="de-DE" dirty="0" err="1" smtClean="0"/>
              <a:t>the</a:t>
            </a:r>
            <a:r>
              <a:rPr lang="de-DE" dirty="0" smtClean="0"/>
              <a:t> </a:t>
            </a:r>
            <a:r>
              <a:rPr lang="de-DE" b="1" dirty="0" err="1" smtClean="0"/>
              <a:t>labour</a:t>
            </a:r>
            <a:r>
              <a:rPr lang="de-DE" b="1" dirty="0" smtClean="0"/>
              <a:t> </a:t>
            </a:r>
            <a:r>
              <a:rPr lang="de-DE" b="1" dirty="0" err="1" smtClean="0"/>
              <a:t>market</a:t>
            </a:r>
            <a:r>
              <a:rPr lang="de-DE" b="1" dirty="0" smtClean="0"/>
              <a:t> </a:t>
            </a:r>
            <a:r>
              <a:rPr lang="de-DE" dirty="0" smtClean="0"/>
              <a:t>(</a:t>
            </a:r>
            <a:r>
              <a:rPr lang="de-DE" dirty="0" err="1" smtClean="0"/>
              <a:t>produce</a:t>
            </a:r>
            <a:r>
              <a:rPr lang="de-DE" dirty="0" smtClean="0"/>
              <a:t> </a:t>
            </a:r>
            <a:r>
              <a:rPr lang="de-DE" dirty="0" err="1" smtClean="0"/>
              <a:t>earnings</a:t>
            </a:r>
            <a:r>
              <a:rPr lang="de-DE" dirty="0" smtClean="0"/>
              <a:t>)</a:t>
            </a:r>
          </a:p>
          <a:p>
            <a:r>
              <a:rPr lang="de-DE" dirty="0" err="1" smtClean="0"/>
              <a:t>improve</a:t>
            </a:r>
            <a:r>
              <a:rPr lang="de-DE" dirty="0" smtClean="0"/>
              <a:t> </a:t>
            </a:r>
            <a:r>
              <a:rPr lang="de-DE" b="1" dirty="0" err="1" smtClean="0"/>
              <a:t>democracy</a:t>
            </a:r>
            <a:r>
              <a:rPr lang="de-DE" b="1" dirty="0" smtClean="0"/>
              <a:t> </a:t>
            </a:r>
            <a:r>
              <a:rPr lang="de-DE" dirty="0" err="1" smtClean="0"/>
              <a:t>by</a:t>
            </a:r>
            <a:r>
              <a:rPr lang="de-DE" dirty="0" smtClean="0"/>
              <a:t> </a:t>
            </a:r>
            <a:r>
              <a:rPr lang="de-DE" dirty="0" err="1" smtClean="0"/>
              <a:t>active</a:t>
            </a:r>
            <a:r>
              <a:rPr lang="de-DE" dirty="0" smtClean="0"/>
              <a:t> </a:t>
            </a:r>
            <a:r>
              <a:rPr lang="de-DE" dirty="0" err="1" smtClean="0"/>
              <a:t>participation</a:t>
            </a:r>
            <a:r>
              <a:rPr lang="de-DE" dirty="0" smtClean="0"/>
              <a:t> in </a:t>
            </a:r>
            <a:r>
              <a:rPr lang="de-DE" dirty="0" err="1" smtClean="0"/>
              <a:t>society</a:t>
            </a:r>
            <a:endParaRPr lang="de-DE" dirty="0" smtClean="0"/>
          </a:p>
          <a:p>
            <a:r>
              <a:rPr lang="de-DE" dirty="0" smtClean="0"/>
              <a:t>„</a:t>
            </a:r>
            <a:r>
              <a:rPr lang="de-DE" b="1" dirty="0" err="1" smtClean="0"/>
              <a:t>spillover</a:t>
            </a:r>
            <a:r>
              <a:rPr lang="de-DE" dirty="0" smtClean="0"/>
              <a:t>“ on </a:t>
            </a:r>
            <a:r>
              <a:rPr lang="de-DE" dirty="0" err="1" smtClean="0"/>
              <a:t>colleagues</a:t>
            </a:r>
            <a:r>
              <a:rPr lang="de-DE" dirty="0" smtClean="0"/>
              <a:t>, </a:t>
            </a:r>
            <a:r>
              <a:rPr lang="de-DE" dirty="0" err="1" smtClean="0"/>
              <a:t>family</a:t>
            </a:r>
            <a:r>
              <a:rPr lang="de-DE" dirty="0" smtClean="0"/>
              <a:t> &amp; </a:t>
            </a:r>
            <a:r>
              <a:rPr lang="de-DE" dirty="0" err="1" smtClean="0"/>
              <a:t>friends</a:t>
            </a:r>
            <a:endParaRPr lang="de-DE" dirty="0" smtClean="0"/>
          </a:p>
          <a:p>
            <a:r>
              <a:rPr lang="de-DE" dirty="0" err="1" smtClean="0"/>
              <a:t>delevop</a:t>
            </a:r>
            <a:r>
              <a:rPr lang="de-DE" dirty="0" smtClean="0"/>
              <a:t> </a:t>
            </a:r>
            <a:r>
              <a:rPr lang="de-DE" b="1" dirty="0" err="1" smtClean="0"/>
              <a:t>individuals</a:t>
            </a:r>
            <a:r>
              <a:rPr lang="de-DE" b="1" dirty="0" smtClean="0"/>
              <a:t> </a:t>
            </a:r>
            <a:r>
              <a:rPr lang="de-DE" dirty="0" smtClean="0"/>
              <a:t>(</a:t>
            </a:r>
            <a:r>
              <a:rPr lang="de-DE" dirty="0" err="1" smtClean="0"/>
              <a:t>self-esteem</a:t>
            </a:r>
            <a:r>
              <a:rPr lang="de-DE" dirty="0" smtClean="0"/>
              <a:t>, </a:t>
            </a:r>
            <a:r>
              <a:rPr lang="de-DE" dirty="0" err="1" smtClean="0"/>
              <a:t>confidence</a:t>
            </a:r>
            <a:r>
              <a:rPr lang="de-DE" dirty="0" smtClean="0"/>
              <a:t>)</a:t>
            </a:r>
          </a:p>
          <a:p>
            <a:r>
              <a:rPr lang="de-DE" dirty="0" err="1" smtClean="0"/>
              <a:t>improve</a:t>
            </a:r>
            <a:r>
              <a:rPr lang="de-DE" dirty="0" smtClean="0"/>
              <a:t> </a:t>
            </a:r>
            <a:r>
              <a:rPr lang="de-DE" b="1" dirty="0" err="1" smtClean="0"/>
              <a:t>health</a:t>
            </a:r>
            <a:endParaRPr lang="de-DE" b="1" dirty="0" smtClean="0"/>
          </a:p>
          <a:p>
            <a:r>
              <a:rPr lang="de-DE" dirty="0" err="1" smtClean="0"/>
              <a:t>reduces</a:t>
            </a:r>
            <a:r>
              <a:rPr lang="de-DE" dirty="0" smtClean="0"/>
              <a:t> </a:t>
            </a:r>
            <a:r>
              <a:rPr lang="de-DE" dirty="0" err="1" smtClean="0"/>
              <a:t>educational</a:t>
            </a:r>
            <a:r>
              <a:rPr lang="de-DE" dirty="0" smtClean="0"/>
              <a:t> </a:t>
            </a:r>
            <a:r>
              <a:rPr lang="de-DE" b="1" dirty="0" err="1" smtClean="0"/>
              <a:t>inequality</a:t>
            </a:r>
            <a:r>
              <a:rPr lang="de-DE" dirty="0" smtClean="0"/>
              <a:t>, </a:t>
            </a:r>
            <a:r>
              <a:rPr lang="de-DE" dirty="0" err="1" smtClean="0"/>
              <a:t>esp</a:t>
            </a:r>
            <a:r>
              <a:rPr lang="de-DE" dirty="0" smtClean="0"/>
              <a:t>. </a:t>
            </a:r>
            <a:r>
              <a:rPr lang="de-DE" dirty="0" err="1" smtClean="0"/>
              <a:t>If</a:t>
            </a:r>
            <a:r>
              <a:rPr lang="de-DE" dirty="0" smtClean="0"/>
              <a:t> </a:t>
            </a:r>
            <a:r>
              <a:rPr lang="de-DE" dirty="0" err="1" smtClean="0"/>
              <a:t>directed</a:t>
            </a:r>
            <a:r>
              <a:rPr lang="de-DE" dirty="0" smtClean="0"/>
              <a:t> to </a:t>
            </a:r>
            <a:r>
              <a:rPr lang="de-DE" dirty="0" err="1" smtClean="0"/>
              <a:t>low</a:t>
            </a:r>
            <a:r>
              <a:rPr lang="de-DE" dirty="0" smtClean="0"/>
              <a:t> </a:t>
            </a:r>
            <a:r>
              <a:rPr lang="de-DE" dirty="0" err="1" smtClean="0"/>
              <a:t>skilled</a:t>
            </a:r>
            <a:endParaRPr lang="de-DE" dirty="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2" name="Rectangle 2"/>
          <p:cNvSpPr>
            <a:spLocks noGrp="1" noChangeArrowheads="1"/>
          </p:cNvSpPr>
          <p:nvPr>
            <p:ph type="title"/>
          </p:nvPr>
        </p:nvSpPr>
        <p:spPr/>
        <p:txBody>
          <a:bodyPr/>
          <a:lstStyle/>
          <a:p>
            <a:pPr eaLnBrk="1" hangingPunct="1"/>
            <a:r>
              <a:rPr lang="en-GB">
                <a:ea typeface="ＭＳ Ｐゴシック" charset="-128"/>
                <a:cs typeface="ＭＳ Ｐゴシック" charset="-128"/>
              </a:rPr>
              <a:t>Concluding comments</a:t>
            </a:r>
          </a:p>
        </p:txBody>
      </p:sp>
      <p:sp>
        <p:nvSpPr>
          <p:cNvPr id="58373" name="Rectangle 3"/>
          <p:cNvSpPr>
            <a:spLocks noGrp="1" noChangeArrowheads="1"/>
          </p:cNvSpPr>
          <p:nvPr>
            <p:ph type="body" idx="1"/>
          </p:nvPr>
        </p:nvSpPr>
        <p:spPr>
          <a:xfrm>
            <a:off x="457200" y="1828800"/>
            <a:ext cx="8458200" cy="4302125"/>
          </a:xfrm>
        </p:spPr>
        <p:txBody>
          <a:bodyPr>
            <a:normAutofit/>
          </a:bodyPr>
          <a:lstStyle/>
          <a:p>
            <a:pPr eaLnBrk="1" hangingPunct="1">
              <a:lnSpc>
                <a:spcPct val="90000"/>
              </a:lnSpc>
            </a:pPr>
            <a:r>
              <a:rPr lang="en-GB" sz="2800" dirty="0" smtClean="0">
                <a:ea typeface="ＭＳ Ｐゴシック" charset="-128"/>
                <a:cs typeface="ＭＳ Ｐゴシック" charset="-128"/>
              </a:rPr>
              <a:t>Learning </a:t>
            </a:r>
            <a:r>
              <a:rPr lang="en-GB" sz="2800" dirty="0">
                <a:ea typeface="ＭＳ Ｐゴシック" charset="-128"/>
                <a:cs typeface="ＭＳ Ｐゴシック" charset="-128"/>
              </a:rPr>
              <a:t>as a lifelong activity – dipping in and out</a:t>
            </a:r>
          </a:p>
          <a:p>
            <a:pPr eaLnBrk="1" hangingPunct="1">
              <a:lnSpc>
                <a:spcPct val="90000"/>
              </a:lnSpc>
            </a:pPr>
            <a:r>
              <a:rPr lang="en-GB" sz="2800" dirty="0">
                <a:ea typeface="ＭＳ Ｐゴシック" charset="-128"/>
                <a:cs typeface="ＭＳ Ｐゴシック" charset="-128"/>
              </a:rPr>
              <a:t>Reducing the association with work</a:t>
            </a:r>
          </a:p>
          <a:p>
            <a:pPr eaLnBrk="1" hangingPunct="1">
              <a:lnSpc>
                <a:spcPct val="90000"/>
              </a:lnSpc>
            </a:pPr>
            <a:r>
              <a:rPr lang="en-GB" sz="2800" dirty="0">
                <a:ea typeface="ＭＳ Ｐゴシック" charset="-128"/>
                <a:cs typeface="ＭＳ Ｐゴシック" charset="-128"/>
              </a:rPr>
              <a:t>Learning as a form of social linking</a:t>
            </a:r>
          </a:p>
          <a:p>
            <a:pPr eaLnBrk="1" hangingPunct="1">
              <a:lnSpc>
                <a:spcPct val="90000"/>
              </a:lnSpc>
            </a:pPr>
            <a:r>
              <a:rPr lang="en-GB" sz="2800" dirty="0">
                <a:ea typeface="ＭＳ Ｐゴシック" charset="-128"/>
                <a:cs typeface="ＭＳ Ｐゴシック" charset="-128"/>
              </a:rPr>
              <a:t>The distinctive role of learning – self-reflective sensibility for the </a:t>
            </a:r>
            <a:r>
              <a:rPr lang="en-GB" sz="2800" dirty="0" smtClean="0">
                <a:ea typeface="ＭＳ Ｐゴシック" charset="-128"/>
                <a:cs typeface="ＭＳ Ｐゴシック" charset="-128"/>
              </a:rPr>
              <a:t>unknown</a:t>
            </a:r>
          </a:p>
          <a:p>
            <a:pPr marL="274320" lvl="1">
              <a:lnSpc>
                <a:spcPct val="90000"/>
              </a:lnSpc>
              <a:spcBef>
                <a:spcPts val="600"/>
              </a:spcBef>
              <a:buClr>
                <a:schemeClr val="accent1"/>
              </a:buClr>
            </a:pPr>
            <a:r>
              <a:rPr lang="en-US" sz="2800" dirty="0" smtClean="0"/>
              <a:t>Learning is not only directed towards better functioning in daily life or self control but also towards a new culture of aging which includes social participation in civil society</a:t>
            </a:r>
            <a:endParaRPr lang="en-GB" sz="2800" dirty="0" smtClean="0"/>
          </a:p>
          <a:p>
            <a:pPr eaLnBrk="1" hangingPunct="1">
              <a:lnSpc>
                <a:spcPct val="90000"/>
              </a:lnSpc>
            </a:pPr>
            <a:endParaRPr lang="en-GB" sz="2800" dirty="0">
              <a:ea typeface="ＭＳ Ｐゴシック" charset="-128"/>
              <a:cs typeface="ＭＳ Ｐゴシック" charset="-128"/>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p:txBody>
          <a:bodyPr/>
          <a:lstStyle/>
          <a:p>
            <a:pPr eaLnBrk="1" hangingPunct="1"/>
            <a:r>
              <a:rPr lang="en-GB"/>
              <a:t>Adult learner?</a:t>
            </a:r>
          </a:p>
        </p:txBody>
      </p:sp>
      <p:pic>
        <p:nvPicPr>
          <p:cNvPr id="81923" name="Picture 3" descr="Eläkeikää ootellessa"/>
          <p:cNvPicPr>
            <a:picLocks noChangeAspect="1" noChangeArrowheads="1"/>
          </p:cNvPicPr>
          <p:nvPr/>
        </p:nvPicPr>
        <p:blipFill>
          <a:blip r:embed="rId3"/>
          <a:srcRect/>
          <a:stretch>
            <a:fillRect/>
          </a:stretch>
        </p:blipFill>
        <p:spPr bwMode="auto">
          <a:xfrm>
            <a:off x="971550" y="1341438"/>
            <a:ext cx="7237413" cy="485775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p:txBody>
          <a:bodyPr/>
          <a:lstStyle/>
          <a:p>
            <a:pPr eaLnBrk="1" hangingPunct="1"/>
            <a:r>
              <a:rPr lang="de-AT"/>
              <a:t>Future adult learners?</a:t>
            </a:r>
            <a:endParaRPr lang="de-DE"/>
          </a:p>
        </p:txBody>
      </p:sp>
      <p:pic>
        <p:nvPicPr>
          <p:cNvPr id="83971" name="Picture 3" descr="693BA5E0"/>
          <p:cNvPicPr>
            <a:picLocks noChangeAspect="1" noChangeArrowheads="1"/>
          </p:cNvPicPr>
          <p:nvPr/>
        </p:nvPicPr>
        <p:blipFill>
          <a:blip r:embed="rId2"/>
          <a:srcRect b="7420"/>
          <a:stretch>
            <a:fillRect/>
          </a:stretch>
        </p:blipFill>
        <p:spPr bwMode="auto">
          <a:xfrm>
            <a:off x="692150" y="1143000"/>
            <a:ext cx="7737475" cy="51435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20" name="Rectangle 2"/>
          <p:cNvSpPr>
            <a:spLocks noGrp="1" noChangeArrowheads="1"/>
          </p:cNvSpPr>
          <p:nvPr>
            <p:ph type="title"/>
          </p:nvPr>
        </p:nvSpPr>
        <p:spPr/>
        <p:txBody>
          <a:bodyPr/>
          <a:lstStyle/>
          <a:p>
            <a:pPr eaLnBrk="1" hangingPunct="1"/>
            <a:r>
              <a:rPr lang="de-DE" dirty="0" smtClean="0">
                <a:ea typeface="ＭＳ Ｐゴシック" charset="-128"/>
                <a:cs typeface="ＭＳ Ｐゴシック" charset="-128"/>
              </a:rPr>
              <a:t>Marcel Proust (1871-1922)</a:t>
            </a:r>
            <a:endParaRPr lang="de-DE" dirty="0">
              <a:ea typeface="ＭＳ Ｐゴシック" charset="-128"/>
              <a:cs typeface="ＭＳ Ｐゴシック" charset="-128"/>
            </a:endParaRPr>
          </a:p>
        </p:txBody>
      </p:sp>
      <p:sp>
        <p:nvSpPr>
          <p:cNvPr id="60421" name="Rectangle 3"/>
          <p:cNvSpPr>
            <a:spLocks noGrp="1" noChangeArrowheads="1"/>
          </p:cNvSpPr>
          <p:nvPr>
            <p:ph type="body" sz="half" idx="1"/>
          </p:nvPr>
        </p:nvSpPr>
        <p:spPr/>
        <p:txBody>
          <a:bodyPr>
            <a:normAutofit fontScale="92500" lnSpcReduction="20000"/>
          </a:bodyPr>
          <a:lstStyle/>
          <a:p>
            <a:r>
              <a:rPr lang="de-DE" sz="3027" dirty="0" smtClean="0">
                <a:latin typeface="+mj-lt"/>
              </a:rPr>
              <a:t>„</a:t>
            </a:r>
            <a:r>
              <a:rPr lang="de-DE" sz="3027" dirty="0" err="1" smtClean="0">
                <a:latin typeface="+mj-lt"/>
              </a:rPr>
              <a:t>The</a:t>
            </a:r>
            <a:r>
              <a:rPr lang="de-DE" sz="3027" dirty="0" smtClean="0">
                <a:latin typeface="+mj-lt"/>
              </a:rPr>
              <a:t> real </a:t>
            </a:r>
            <a:r>
              <a:rPr lang="de-DE" sz="3027" dirty="0" err="1" smtClean="0">
                <a:latin typeface="+mj-lt"/>
              </a:rPr>
              <a:t>voyage</a:t>
            </a:r>
            <a:r>
              <a:rPr lang="de-DE" sz="3027" dirty="0" smtClean="0">
                <a:latin typeface="+mj-lt"/>
              </a:rPr>
              <a:t> of </a:t>
            </a:r>
            <a:r>
              <a:rPr lang="de-DE" sz="3027" dirty="0" err="1" smtClean="0">
                <a:latin typeface="+mj-lt"/>
              </a:rPr>
              <a:t>discovery</a:t>
            </a:r>
            <a:r>
              <a:rPr lang="de-DE" sz="3027" dirty="0" smtClean="0">
                <a:latin typeface="+mj-lt"/>
              </a:rPr>
              <a:t> </a:t>
            </a:r>
            <a:r>
              <a:rPr lang="de-DE" sz="3027" dirty="0" err="1" smtClean="0">
                <a:latin typeface="+mj-lt"/>
              </a:rPr>
              <a:t>consists</a:t>
            </a:r>
            <a:r>
              <a:rPr lang="de-DE" sz="3027" dirty="0" smtClean="0">
                <a:latin typeface="+mj-lt"/>
              </a:rPr>
              <a:t> </a:t>
            </a:r>
            <a:r>
              <a:rPr lang="de-DE" sz="3027" dirty="0" err="1" smtClean="0">
                <a:latin typeface="+mj-lt"/>
              </a:rPr>
              <a:t>not</a:t>
            </a:r>
            <a:r>
              <a:rPr lang="de-DE" sz="3027" dirty="0" smtClean="0">
                <a:latin typeface="+mj-lt"/>
              </a:rPr>
              <a:t> in </a:t>
            </a:r>
            <a:r>
              <a:rPr lang="de-DE" sz="3027" dirty="0" err="1" smtClean="0">
                <a:latin typeface="+mj-lt"/>
              </a:rPr>
              <a:t>seeking</a:t>
            </a:r>
            <a:r>
              <a:rPr lang="de-DE" sz="3027" dirty="0" smtClean="0">
                <a:latin typeface="+mj-lt"/>
              </a:rPr>
              <a:t> </a:t>
            </a:r>
            <a:r>
              <a:rPr lang="de-DE" sz="3027" dirty="0" err="1" smtClean="0">
                <a:latin typeface="+mj-lt"/>
              </a:rPr>
              <a:t>new</a:t>
            </a:r>
            <a:r>
              <a:rPr lang="de-DE" sz="3027" dirty="0" smtClean="0">
                <a:latin typeface="+mj-lt"/>
              </a:rPr>
              <a:t> </a:t>
            </a:r>
            <a:r>
              <a:rPr lang="de-DE" sz="3027" dirty="0" err="1" smtClean="0">
                <a:latin typeface="+mj-lt"/>
              </a:rPr>
              <a:t>landscapes</a:t>
            </a:r>
            <a:r>
              <a:rPr lang="de-DE" sz="3027" dirty="0" smtClean="0">
                <a:latin typeface="+mj-lt"/>
              </a:rPr>
              <a:t>, </a:t>
            </a:r>
            <a:r>
              <a:rPr lang="de-DE" sz="3027" dirty="0" err="1" smtClean="0">
                <a:latin typeface="+mj-lt"/>
              </a:rPr>
              <a:t>but</a:t>
            </a:r>
            <a:r>
              <a:rPr lang="de-DE" sz="3027" dirty="0" smtClean="0">
                <a:latin typeface="+mj-lt"/>
              </a:rPr>
              <a:t> in </a:t>
            </a:r>
            <a:r>
              <a:rPr lang="de-DE" sz="3027" dirty="0" err="1" smtClean="0">
                <a:latin typeface="+mj-lt"/>
              </a:rPr>
              <a:t>having</a:t>
            </a:r>
            <a:r>
              <a:rPr lang="de-DE" sz="3027" dirty="0" smtClean="0">
                <a:latin typeface="+mj-lt"/>
              </a:rPr>
              <a:t> </a:t>
            </a:r>
            <a:r>
              <a:rPr lang="de-DE" sz="3027" dirty="0" err="1" smtClean="0">
                <a:latin typeface="+mj-lt"/>
              </a:rPr>
              <a:t>new</a:t>
            </a:r>
            <a:r>
              <a:rPr lang="de-DE" sz="3027" dirty="0" smtClean="0">
                <a:latin typeface="+mj-lt"/>
              </a:rPr>
              <a:t> </a:t>
            </a:r>
            <a:r>
              <a:rPr lang="de-DE" sz="3027" dirty="0" err="1" smtClean="0">
                <a:latin typeface="+mj-lt"/>
              </a:rPr>
              <a:t>eyes</a:t>
            </a:r>
            <a:r>
              <a:rPr lang="de-DE" sz="3027" dirty="0" smtClean="0">
                <a:latin typeface="+mj-lt"/>
              </a:rPr>
              <a:t>.“</a:t>
            </a:r>
          </a:p>
          <a:p>
            <a:endParaRPr lang="de-DE" sz="2800" dirty="0" smtClean="0">
              <a:latin typeface="+mj-lt"/>
            </a:endParaRPr>
          </a:p>
          <a:p>
            <a:endParaRPr lang="de-DE" sz="2800" dirty="0" smtClean="0">
              <a:latin typeface="+mj-lt"/>
            </a:endParaRPr>
          </a:p>
          <a:p>
            <a:endParaRPr lang="de-DE" sz="2800" dirty="0" smtClean="0">
              <a:latin typeface="+mj-lt"/>
            </a:endParaRPr>
          </a:p>
          <a:p>
            <a:pPr>
              <a:buNone/>
            </a:pPr>
            <a:r>
              <a:rPr lang="de-DE" sz="2800" dirty="0" smtClean="0">
                <a:latin typeface="+mj-lt"/>
              </a:rPr>
              <a:t>	</a:t>
            </a:r>
          </a:p>
          <a:p>
            <a:pPr>
              <a:buNone/>
            </a:pPr>
            <a:r>
              <a:rPr lang="de-DE" sz="2800" dirty="0" smtClean="0">
                <a:latin typeface="+mj-lt"/>
              </a:rPr>
              <a:t>	</a:t>
            </a:r>
          </a:p>
          <a:p>
            <a:pPr algn="ctr">
              <a:buNone/>
            </a:pPr>
            <a:r>
              <a:rPr lang="de-DE" sz="3027" dirty="0" err="1" smtClean="0">
                <a:latin typeface="+mj-lt"/>
              </a:rPr>
              <a:t>Thank</a:t>
            </a:r>
            <a:r>
              <a:rPr lang="de-DE" sz="3027" dirty="0" smtClean="0">
                <a:latin typeface="+mj-lt"/>
              </a:rPr>
              <a:t> </a:t>
            </a:r>
            <a:r>
              <a:rPr lang="de-DE" sz="3027" dirty="0" err="1" smtClean="0">
                <a:latin typeface="+mj-lt"/>
              </a:rPr>
              <a:t>you</a:t>
            </a:r>
            <a:r>
              <a:rPr lang="de-DE" sz="3027" dirty="0" smtClean="0">
                <a:latin typeface="+mj-lt"/>
              </a:rPr>
              <a:t> </a:t>
            </a:r>
            <a:r>
              <a:rPr lang="de-DE" sz="3027" dirty="0" err="1" smtClean="0">
                <a:latin typeface="+mj-lt"/>
              </a:rPr>
              <a:t>for</a:t>
            </a:r>
            <a:r>
              <a:rPr lang="de-DE" sz="3027" dirty="0" smtClean="0">
                <a:latin typeface="+mj-lt"/>
              </a:rPr>
              <a:t> </a:t>
            </a:r>
            <a:r>
              <a:rPr lang="de-DE" sz="3027" dirty="0" err="1" smtClean="0">
                <a:latin typeface="+mj-lt"/>
              </a:rPr>
              <a:t>your</a:t>
            </a:r>
            <a:r>
              <a:rPr lang="de-DE" sz="3027" dirty="0" smtClean="0">
                <a:latin typeface="+mj-lt"/>
              </a:rPr>
              <a:t> </a:t>
            </a:r>
            <a:r>
              <a:rPr lang="de-DE" sz="3027" dirty="0" err="1" smtClean="0">
                <a:latin typeface="+mj-lt"/>
              </a:rPr>
              <a:t>attention</a:t>
            </a:r>
            <a:r>
              <a:rPr lang="de-DE" sz="3027" dirty="0" smtClean="0">
                <a:latin typeface="+mj-lt"/>
              </a:rPr>
              <a:t>!</a:t>
            </a:r>
            <a:r>
              <a:rPr lang="de-DE" sz="2800" dirty="0" smtClean="0">
                <a:latin typeface="+mj-lt"/>
              </a:rPr>
              <a:t/>
            </a:r>
            <a:br>
              <a:rPr lang="de-DE" sz="2800" dirty="0" smtClean="0">
                <a:latin typeface="+mj-lt"/>
              </a:rPr>
            </a:br>
            <a:endParaRPr lang="de-DE" dirty="0">
              <a:latin typeface="+mj-lt"/>
              <a:ea typeface="ＭＳ Ｐゴシック" charset="-128"/>
              <a:cs typeface="ＭＳ Ｐゴシック" charset="-128"/>
            </a:endParaRPr>
          </a:p>
        </p:txBody>
      </p:sp>
      <p:sp>
        <p:nvSpPr>
          <p:cNvPr id="60424" name="Text Box 6"/>
          <p:cNvSpPr txBox="1">
            <a:spLocks noChangeArrowheads="1"/>
          </p:cNvSpPr>
          <p:nvPr/>
        </p:nvSpPr>
        <p:spPr bwMode="auto">
          <a:xfrm>
            <a:off x="4716463" y="5805488"/>
            <a:ext cx="2449512" cy="457200"/>
          </a:xfrm>
          <a:prstGeom prst="rect">
            <a:avLst/>
          </a:prstGeom>
          <a:noFill/>
          <a:ln w="9525">
            <a:noFill/>
            <a:miter lim="800000"/>
            <a:headEnd/>
            <a:tailEnd/>
          </a:ln>
        </p:spPr>
        <p:txBody>
          <a:bodyPr>
            <a:prstTxWarp prst="textNoShape">
              <a:avLst/>
            </a:prstTxWarp>
            <a:spAutoFit/>
          </a:bodyPr>
          <a:lstStyle/>
          <a:p>
            <a:pPr algn="l" eaLnBrk="1" hangingPunct="1">
              <a:spcBef>
                <a:spcPct val="50000"/>
              </a:spcBef>
            </a:pPr>
            <a:r>
              <a:rPr lang="de-DE" sz="2400" b="1">
                <a:solidFill>
                  <a:schemeClr val="bg1"/>
                </a:solidFill>
                <a:latin typeface="Century Gothic" charset="0"/>
              </a:rPr>
              <a:t>1711-1776</a:t>
            </a:r>
            <a:endParaRPr lang="de-DE" sz="2400">
              <a:solidFill>
                <a:schemeClr val="bg1"/>
              </a:solidFill>
              <a:latin typeface="Century Gothic" charset="0"/>
            </a:endParaRPr>
          </a:p>
        </p:txBody>
      </p:sp>
      <p:pic>
        <p:nvPicPr>
          <p:cNvPr id="7" name="Bild 6"/>
          <p:cNvPicPr>
            <a:picLocks noChangeAspect="1"/>
          </p:cNvPicPr>
          <p:nvPr/>
        </p:nvPicPr>
        <p:blipFill>
          <a:blip r:embed="rId3"/>
          <a:stretch>
            <a:fillRect/>
          </a:stretch>
        </p:blipFill>
        <p:spPr>
          <a:xfrm>
            <a:off x="5029200" y="1295400"/>
            <a:ext cx="3537857" cy="47879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err="1" smtClean="0"/>
              <a:t>Definitions</a:t>
            </a:r>
            <a:endParaRPr lang="de-DE" dirty="0"/>
          </a:p>
        </p:txBody>
      </p:sp>
      <p:sp>
        <p:nvSpPr>
          <p:cNvPr id="4" name="Inhaltsplatzhalter 3"/>
          <p:cNvSpPr>
            <a:spLocks noGrp="1"/>
          </p:cNvSpPr>
          <p:nvPr>
            <p:ph sz="quarter" idx="1"/>
          </p:nvPr>
        </p:nvSpPr>
        <p:spPr/>
        <p:txBody>
          <a:bodyPr/>
          <a:lstStyle/>
          <a:p>
            <a:r>
              <a:rPr lang="de-DE" i="1" dirty="0" err="1" smtClean="0"/>
              <a:t>Life-long</a:t>
            </a:r>
            <a:r>
              <a:rPr lang="de-DE" i="1" dirty="0" smtClean="0"/>
              <a:t> </a:t>
            </a:r>
            <a:r>
              <a:rPr lang="de-DE" i="1" dirty="0" err="1" smtClean="0"/>
              <a:t>learning</a:t>
            </a:r>
            <a:r>
              <a:rPr lang="de-DE" i="1" dirty="0" smtClean="0"/>
              <a:t> in </a:t>
            </a:r>
            <a:r>
              <a:rPr lang="de-DE" i="1" dirty="0" err="1" smtClean="0"/>
              <a:t>old</a:t>
            </a:r>
            <a:r>
              <a:rPr lang="de-DE" i="1" dirty="0" smtClean="0"/>
              <a:t> age</a:t>
            </a:r>
            <a:r>
              <a:rPr lang="de-DE" dirty="0" smtClean="0"/>
              <a:t> </a:t>
            </a:r>
            <a:r>
              <a:rPr lang="de-DE" dirty="0" err="1" smtClean="0"/>
              <a:t>can</a:t>
            </a:r>
            <a:r>
              <a:rPr lang="de-DE" dirty="0" smtClean="0"/>
              <a:t> </a:t>
            </a:r>
            <a:r>
              <a:rPr lang="de-DE" dirty="0" err="1" smtClean="0"/>
              <a:t>be</a:t>
            </a:r>
            <a:r>
              <a:rPr lang="de-DE" dirty="0" smtClean="0"/>
              <a:t> </a:t>
            </a:r>
            <a:r>
              <a:rPr lang="de-DE" dirty="0" err="1" smtClean="0"/>
              <a:t>defined</a:t>
            </a:r>
            <a:r>
              <a:rPr lang="de-DE" dirty="0" smtClean="0"/>
              <a:t> as </a:t>
            </a:r>
            <a:r>
              <a:rPr lang="de-DE" dirty="0" err="1" smtClean="0"/>
              <a:t>personally</a:t>
            </a:r>
            <a:r>
              <a:rPr lang="de-DE" dirty="0" smtClean="0"/>
              <a:t> and </a:t>
            </a:r>
            <a:r>
              <a:rPr lang="de-DE" dirty="0" err="1" smtClean="0"/>
              <a:t>socially</a:t>
            </a:r>
            <a:r>
              <a:rPr lang="de-DE" dirty="0" smtClean="0"/>
              <a:t> </a:t>
            </a:r>
            <a:r>
              <a:rPr lang="de-DE" dirty="0" err="1" smtClean="0"/>
              <a:t>motivated</a:t>
            </a:r>
            <a:r>
              <a:rPr lang="de-DE" dirty="0" smtClean="0"/>
              <a:t> </a:t>
            </a:r>
            <a:r>
              <a:rPr lang="de-DE" dirty="0" err="1" smtClean="0"/>
              <a:t>experience-based</a:t>
            </a:r>
            <a:r>
              <a:rPr lang="de-DE" dirty="0" smtClean="0"/>
              <a:t> </a:t>
            </a:r>
            <a:r>
              <a:rPr lang="de-DE" dirty="0" err="1" smtClean="0"/>
              <a:t>learning</a:t>
            </a:r>
            <a:r>
              <a:rPr lang="de-DE" dirty="0" smtClean="0"/>
              <a:t>. </a:t>
            </a:r>
            <a:r>
              <a:rPr lang="de-DE" dirty="0" err="1" smtClean="0"/>
              <a:t>It</a:t>
            </a:r>
            <a:r>
              <a:rPr lang="de-DE" dirty="0" smtClean="0"/>
              <a:t> </a:t>
            </a:r>
            <a:r>
              <a:rPr lang="de-DE" dirty="0" err="1" smtClean="0"/>
              <a:t>includes</a:t>
            </a:r>
            <a:r>
              <a:rPr lang="de-DE" dirty="0" smtClean="0"/>
              <a:t> </a:t>
            </a:r>
            <a:r>
              <a:rPr lang="de-DE" dirty="0" err="1" smtClean="0"/>
              <a:t>every</a:t>
            </a:r>
            <a:r>
              <a:rPr lang="de-DE" dirty="0" smtClean="0"/>
              <a:t> </a:t>
            </a:r>
            <a:r>
              <a:rPr lang="de-DE" dirty="0" err="1" smtClean="0"/>
              <a:t>targeted</a:t>
            </a:r>
            <a:r>
              <a:rPr lang="de-DE" dirty="0" smtClean="0"/>
              <a:t> </a:t>
            </a:r>
            <a:r>
              <a:rPr lang="de-DE" dirty="0" err="1" smtClean="0"/>
              <a:t>learning</a:t>
            </a:r>
            <a:r>
              <a:rPr lang="de-DE" dirty="0" smtClean="0"/>
              <a:t> </a:t>
            </a:r>
            <a:r>
              <a:rPr lang="de-DE" dirty="0" err="1" smtClean="0"/>
              <a:t>activity</a:t>
            </a:r>
            <a:r>
              <a:rPr lang="de-DE" dirty="0" smtClean="0"/>
              <a:t> </a:t>
            </a:r>
            <a:r>
              <a:rPr lang="de-DE" dirty="0" err="1" smtClean="0"/>
              <a:t>that</a:t>
            </a:r>
            <a:r>
              <a:rPr lang="de-DE" dirty="0" smtClean="0"/>
              <a:t> </a:t>
            </a:r>
            <a:r>
              <a:rPr lang="de-DE" dirty="0" err="1" smtClean="0"/>
              <a:t>serves</a:t>
            </a:r>
            <a:r>
              <a:rPr lang="de-DE" dirty="0" smtClean="0"/>
              <a:t> to </a:t>
            </a:r>
            <a:r>
              <a:rPr lang="de-DE" dirty="0" err="1" smtClean="0"/>
              <a:t>continuously</a:t>
            </a:r>
            <a:r>
              <a:rPr lang="de-DE" dirty="0" smtClean="0"/>
              <a:t> </a:t>
            </a:r>
            <a:r>
              <a:rPr lang="de-DE" dirty="0" err="1" smtClean="0"/>
              <a:t>improve</a:t>
            </a:r>
            <a:r>
              <a:rPr lang="de-DE" dirty="0" smtClean="0"/>
              <a:t> </a:t>
            </a:r>
            <a:r>
              <a:rPr lang="de-DE" dirty="0" err="1" smtClean="0"/>
              <a:t>skills</a:t>
            </a:r>
            <a:r>
              <a:rPr lang="de-DE" dirty="0" smtClean="0"/>
              <a:t>, </a:t>
            </a:r>
            <a:r>
              <a:rPr lang="de-DE" dirty="0" err="1" smtClean="0"/>
              <a:t>abilities</a:t>
            </a:r>
            <a:r>
              <a:rPr lang="de-DE" dirty="0" smtClean="0"/>
              <a:t> and </a:t>
            </a:r>
            <a:r>
              <a:rPr lang="de-DE" dirty="0" err="1" smtClean="0"/>
              <a:t>competencies</a:t>
            </a:r>
            <a:r>
              <a:rPr lang="de-DE" dirty="0" smtClean="0"/>
              <a:t>. </a:t>
            </a:r>
          </a:p>
          <a:p>
            <a:r>
              <a:rPr lang="de-DE" i="1" dirty="0" err="1" smtClean="0"/>
              <a:t>Education</a:t>
            </a:r>
            <a:r>
              <a:rPr lang="de-DE" i="1" dirty="0" smtClean="0"/>
              <a:t> in </a:t>
            </a:r>
            <a:r>
              <a:rPr lang="de-DE" i="1" dirty="0" err="1" smtClean="0"/>
              <a:t>later</a:t>
            </a:r>
            <a:r>
              <a:rPr lang="de-DE" i="1" dirty="0" smtClean="0"/>
              <a:t> life</a:t>
            </a:r>
            <a:r>
              <a:rPr lang="de-DE" dirty="0" smtClean="0"/>
              <a:t> </a:t>
            </a:r>
            <a:r>
              <a:rPr lang="de-DE" dirty="0" err="1" smtClean="0"/>
              <a:t>can</a:t>
            </a:r>
            <a:r>
              <a:rPr lang="de-DE" dirty="0" smtClean="0"/>
              <a:t> </a:t>
            </a:r>
            <a:r>
              <a:rPr lang="de-DE" dirty="0" err="1" smtClean="0"/>
              <a:t>be</a:t>
            </a:r>
            <a:r>
              <a:rPr lang="de-DE" dirty="0" smtClean="0"/>
              <a:t> </a:t>
            </a:r>
            <a:r>
              <a:rPr lang="de-DE" dirty="0" err="1" smtClean="0"/>
              <a:t>defined</a:t>
            </a:r>
            <a:r>
              <a:rPr lang="de-DE" dirty="0" smtClean="0"/>
              <a:t> as </a:t>
            </a:r>
            <a:r>
              <a:rPr lang="de-DE" dirty="0" err="1" smtClean="0"/>
              <a:t>acquiring</a:t>
            </a:r>
            <a:r>
              <a:rPr lang="de-DE" dirty="0" smtClean="0"/>
              <a:t> </a:t>
            </a:r>
            <a:r>
              <a:rPr lang="de-DE" dirty="0" err="1" smtClean="0"/>
              <a:t>knowledge</a:t>
            </a:r>
            <a:r>
              <a:rPr lang="de-DE" dirty="0" smtClean="0"/>
              <a:t> and </a:t>
            </a:r>
            <a:r>
              <a:rPr lang="de-DE" dirty="0" err="1" smtClean="0"/>
              <a:t>new</a:t>
            </a:r>
            <a:r>
              <a:rPr lang="de-DE" dirty="0" smtClean="0"/>
              <a:t> </a:t>
            </a:r>
            <a:r>
              <a:rPr lang="de-DE" dirty="0" err="1" smtClean="0"/>
              <a:t>skills</a:t>
            </a:r>
            <a:r>
              <a:rPr lang="de-DE" dirty="0" smtClean="0"/>
              <a:t> in a </a:t>
            </a:r>
            <a:r>
              <a:rPr lang="de-DE" dirty="0" err="1" smtClean="0"/>
              <a:t>conscious</a:t>
            </a:r>
            <a:r>
              <a:rPr lang="de-DE" dirty="0" smtClean="0"/>
              <a:t> and </a:t>
            </a:r>
            <a:r>
              <a:rPr lang="de-DE" dirty="0" err="1" smtClean="0"/>
              <a:t>targeted</a:t>
            </a:r>
            <a:r>
              <a:rPr lang="de-DE" dirty="0" smtClean="0"/>
              <a:t> </a:t>
            </a:r>
            <a:r>
              <a:rPr lang="de-DE" dirty="0" err="1" smtClean="0"/>
              <a:t>manner</a:t>
            </a:r>
            <a:r>
              <a:rPr lang="de-DE" dirty="0" smtClean="0"/>
              <a:t>. </a:t>
            </a:r>
            <a:r>
              <a:rPr lang="de-DE" dirty="0" err="1" smtClean="0"/>
              <a:t>Education</a:t>
            </a:r>
            <a:r>
              <a:rPr lang="de-DE" dirty="0" smtClean="0"/>
              <a:t> </a:t>
            </a:r>
            <a:r>
              <a:rPr lang="de-DE" dirty="0" err="1" smtClean="0"/>
              <a:t>is</a:t>
            </a:r>
            <a:r>
              <a:rPr lang="de-DE" dirty="0" smtClean="0"/>
              <a:t> a </a:t>
            </a:r>
            <a:r>
              <a:rPr lang="de-DE" dirty="0" err="1" smtClean="0"/>
              <a:t>broader</a:t>
            </a:r>
            <a:r>
              <a:rPr lang="de-DE" dirty="0" smtClean="0"/>
              <a:t> </a:t>
            </a:r>
            <a:br>
              <a:rPr lang="de-DE" dirty="0" smtClean="0"/>
            </a:br>
            <a:r>
              <a:rPr lang="de-DE" dirty="0" err="1" smtClean="0"/>
              <a:t>term</a:t>
            </a:r>
            <a:r>
              <a:rPr lang="de-DE" dirty="0" smtClean="0"/>
              <a:t> </a:t>
            </a:r>
            <a:r>
              <a:rPr lang="de-DE" dirty="0" err="1" smtClean="0"/>
              <a:t>than</a:t>
            </a:r>
            <a:r>
              <a:rPr lang="de-DE" dirty="0" smtClean="0"/>
              <a:t> </a:t>
            </a:r>
            <a:r>
              <a:rPr lang="de-DE" dirty="0" err="1" smtClean="0"/>
              <a:t>learning</a:t>
            </a:r>
            <a:r>
              <a:rPr lang="de-DE" dirty="0" smtClean="0"/>
              <a:t> as </a:t>
            </a:r>
            <a:r>
              <a:rPr lang="de-DE" dirty="0" err="1" smtClean="0"/>
              <a:t>it</a:t>
            </a:r>
            <a:r>
              <a:rPr lang="de-DE" dirty="0" smtClean="0"/>
              <a:t> </a:t>
            </a:r>
            <a:r>
              <a:rPr lang="de-DE" dirty="0" err="1" smtClean="0"/>
              <a:t>implies</a:t>
            </a:r>
            <a:r>
              <a:rPr lang="de-DE" dirty="0" smtClean="0"/>
              <a:t> </a:t>
            </a:r>
            <a:br>
              <a:rPr lang="de-DE" dirty="0" smtClean="0"/>
            </a:br>
            <a:r>
              <a:rPr lang="de-DE" dirty="0" err="1" smtClean="0"/>
              <a:t>the</a:t>
            </a:r>
            <a:r>
              <a:rPr lang="de-DE" dirty="0" smtClean="0"/>
              <a:t> </a:t>
            </a:r>
            <a:r>
              <a:rPr lang="de-DE" dirty="0" err="1" smtClean="0"/>
              <a:t>development</a:t>
            </a:r>
            <a:r>
              <a:rPr lang="de-DE" dirty="0" smtClean="0"/>
              <a:t> of reflexive </a:t>
            </a:r>
            <a:br>
              <a:rPr lang="de-DE" dirty="0" smtClean="0"/>
            </a:br>
            <a:r>
              <a:rPr lang="de-DE" dirty="0" err="1" smtClean="0"/>
              <a:t>practices</a:t>
            </a:r>
            <a:r>
              <a:rPr lang="de-DE" dirty="0" smtClean="0"/>
              <a:t> </a:t>
            </a:r>
            <a:r>
              <a:rPr lang="de-DE" dirty="0" err="1" smtClean="0"/>
              <a:t>within</a:t>
            </a:r>
            <a:r>
              <a:rPr lang="de-DE" dirty="0" smtClean="0"/>
              <a:t> </a:t>
            </a:r>
            <a:r>
              <a:rPr lang="de-DE" dirty="0" err="1" smtClean="0"/>
              <a:t>learning</a:t>
            </a:r>
            <a:r>
              <a:rPr lang="de-DE" dirty="0" smtClean="0"/>
              <a:t> </a:t>
            </a:r>
            <a:br>
              <a:rPr lang="de-DE" dirty="0" smtClean="0"/>
            </a:br>
            <a:r>
              <a:rPr lang="de-DE" dirty="0" err="1" smtClean="0"/>
              <a:t>relationships</a:t>
            </a:r>
            <a:r>
              <a:rPr lang="de-DE" dirty="0" smtClean="0"/>
              <a:t>. </a:t>
            </a:r>
            <a:endParaRPr lang="de-DE" dirty="0" smtClean="0"/>
          </a:p>
          <a:p>
            <a:endParaRPr lang="de-DE" dirty="0"/>
          </a:p>
        </p:txBody>
      </p:sp>
      <p:pic>
        <p:nvPicPr>
          <p:cNvPr id="6" name="Bild 5"/>
          <p:cNvPicPr>
            <a:picLocks noChangeAspect="1"/>
          </p:cNvPicPr>
          <p:nvPr/>
        </p:nvPicPr>
        <p:blipFill>
          <a:blip r:embed="rId2"/>
          <a:stretch>
            <a:fillRect/>
          </a:stretch>
        </p:blipFill>
        <p:spPr>
          <a:xfrm>
            <a:off x="5486400" y="3886200"/>
            <a:ext cx="3124200" cy="227929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err="1" smtClean="0"/>
              <a:t>Three</a:t>
            </a:r>
            <a:r>
              <a:rPr lang="de-DE" dirty="0" smtClean="0"/>
              <a:t> Models of </a:t>
            </a:r>
            <a:r>
              <a:rPr lang="de-DE" dirty="0" err="1" smtClean="0"/>
              <a:t>Lifelong</a:t>
            </a:r>
            <a:r>
              <a:rPr lang="de-DE" dirty="0" smtClean="0"/>
              <a:t> </a:t>
            </a:r>
            <a:r>
              <a:rPr lang="de-DE" dirty="0" err="1" smtClean="0"/>
              <a:t>Learning</a:t>
            </a:r>
            <a:r>
              <a:rPr lang="de-DE" dirty="0" smtClean="0"/>
              <a:t> </a:t>
            </a:r>
            <a:br>
              <a:rPr lang="de-DE" dirty="0" smtClean="0"/>
            </a:br>
            <a:r>
              <a:rPr lang="de-DE" sz="2400" i="1" dirty="0" smtClean="0"/>
              <a:t>(Hans </a:t>
            </a:r>
            <a:r>
              <a:rPr lang="de-DE" sz="2400" i="1" dirty="0" err="1" smtClean="0"/>
              <a:t>Schuetze</a:t>
            </a:r>
            <a:r>
              <a:rPr lang="de-DE" sz="2400" i="1" dirty="0" smtClean="0"/>
              <a:t> 2007)</a:t>
            </a:r>
            <a:endParaRPr lang="de-DE" sz="2400" i="1" dirty="0"/>
          </a:p>
        </p:txBody>
      </p:sp>
      <p:sp>
        <p:nvSpPr>
          <p:cNvPr id="3" name="Inhaltsplatzhalter 2"/>
          <p:cNvSpPr>
            <a:spLocks noGrp="1"/>
          </p:cNvSpPr>
          <p:nvPr>
            <p:ph sz="quarter" idx="1"/>
          </p:nvPr>
        </p:nvSpPr>
        <p:spPr/>
        <p:txBody>
          <a:bodyPr/>
          <a:lstStyle/>
          <a:p>
            <a:pPr marL="514350" indent="-514350">
              <a:buFont typeface="+mj-lt"/>
              <a:buAutoNum type="arabicPeriod"/>
            </a:pPr>
            <a:r>
              <a:rPr lang="de-DE" dirty="0" err="1" smtClean="0"/>
              <a:t>The</a:t>
            </a:r>
            <a:r>
              <a:rPr lang="de-DE" dirty="0" smtClean="0"/>
              <a:t> human </a:t>
            </a:r>
            <a:r>
              <a:rPr lang="de-DE" dirty="0" err="1" smtClean="0"/>
              <a:t>capital</a:t>
            </a:r>
            <a:r>
              <a:rPr lang="de-DE" dirty="0" smtClean="0"/>
              <a:t> </a:t>
            </a:r>
            <a:r>
              <a:rPr lang="de-DE" dirty="0" err="1" smtClean="0"/>
              <a:t>model</a:t>
            </a:r>
            <a:r>
              <a:rPr lang="de-DE" dirty="0" smtClean="0"/>
              <a:t> </a:t>
            </a:r>
            <a:r>
              <a:rPr lang="de-DE" dirty="0" err="1" smtClean="0"/>
              <a:t>where</a:t>
            </a:r>
            <a:r>
              <a:rPr lang="de-DE" dirty="0" smtClean="0"/>
              <a:t> </a:t>
            </a:r>
            <a:r>
              <a:rPr lang="de-DE" dirty="0" err="1" smtClean="0"/>
              <a:t>lifelong</a:t>
            </a:r>
            <a:r>
              <a:rPr lang="de-DE" dirty="0" smtClean="0"/>
              <a:t> </a:t>
            </a:r>
            <a:r>
              <a:rPr lang="de-DE" dirty="0" err="1" smtClean="0"/>
              <a:t>learning</a:t>
            </a:r>
            <a:r>
              <a:rPr lang="de-DE" dirty="0" smtClean="0"/>
              <a:t> </a:t>
            </a:r>
            <a:r>
              <a:rPr lang="de-DE" dirty="0" err="1" smtClean="0"/>
              <a:t>refers</a:t>
            </a:r>
            <a:r>
              <a:rPr lang="de-DE" dirty="0" smtClean="0"/>
              <a:t> to </a:t>
            </a:r>
            <a:r>
              <a:rPr lang="de-DE" dirty="0" err="1" smtClean="0"/>
              <a:t>continous</a:t>
            </a:r>
            <a:r>
              <a:rPr lang="de-DE" dirty="0" smtClean="0"/>
              <a:t> </a:t>
            </a:r>
            <a:r>
              <a:rPr lang="de-DE" dirty="0" err="1" smtClean="0"/>
              <a:t>work-related</a:t>
            </a:r>
            <a:r>
              <a:rPr lang="de-DE" dirty="0" smtClean="0"/>
              <a:t> </a:t>
            </a:r>
            <a:r>
              <a:rPr lang="de-DE" dirty="0" err="1" smtClean="0"/>
              <a:t>training</a:t>
            </a:r>
            <a:r>
              <a:rPr lang="de-DE" dirty="0" smtClean="0"/>
              <a:t> and </a:t>
            </a:r>
            <a:r>
              <a:rPr lang="de-DE" dirty="0" err="1" smtClean="0"/>
              <a:t>skill</a:t>
            </a:r>
            <a:r>
              <a:rPr lang="de-DE" dirty="0" smtClean="0"/>
              <a:t> </a:t>
            </a:r>
            <a:r>
              <a:rPr lang="de-DE" dirty="0" err="1" smtClean="0"/>
              <a:t>development</a:t>
            </a:r>
            <a:r>
              <a:rPr lang="de-DE" dirty="0" smtClean="0"/>
              <a:t>. (</a:t>
            </a:r>
            <a:r>
              <a:rPr lang="de-DE" dirty="0" err="1" smtClean="0"/>
              <a:t>Employability</a:t>
            </a:r>
            <a:r>
              <a:rPr lang="de-DE" dirty="0" smtClean="0"/>
              <a:t>)</a:t>
            </a:r>
            <a:endParaRPr lang="de-DE" dirty="0" smtClean="0"/>
          </a:p>
          <a:p>
            <a:pPr marL="514350" indent="-514350">
              <a:buFont typeface="+mj-lt"/>
              <a:buAutoNum type="arabicPeriod"/>
            </a:pPr>
            <a:r>
              <a:rPr lang="de-DE" dirty="0" err="1" smtClean="0"/>
              <a:t>Lifelong</a:t>
            </a:r>
            <a:r>
              <a:rPr lang="de-DE" dirty="0" smtClean="0"/>
              <a:t> </a:t>
            </a:r>
            <a:r>
              <a:rPr lang="de-DE" dirty="0" err="1" smtClean="0"/>
              <a:t>learning</a:t>
            </a:r>
            <a:r>
              <a:rPr lang="de-DE" dirty="0" smtClean="0"/>
              <a:t> as a </a:t>
            </a:r>
            <a:r>
              <a:rPr lang="de-DE" dirty="0" err="1" smtClean="0"/>
              <a:t>system</a:t>
            </a:r>
            <a:r>
              <a:rPr lang="de-DE" dirty="0" smtClean="0"/>
              <a:t> of </a:t>
            </a:r>
            <a:r>
              <a:rPr lang="de-DE" dirty="0" err="1" smtClean="0"/>
              <a:t>learning</a:t>
            </a:r>
            <a:r>
              <a:rPr lang="de-DE" dirty="0" smtClean="0"/>
              <a:t> </a:t>
            </a:r>
            <a:r>
              <a:rPr lang="de-DE" dirty="0" err="1" smtClean="0"/>
              <a:t>for</a:t>
            </a:r>
            <a:r>
              <a:rPr lang="de-DE" dirty="0" smtClean="0"/>
              <a:t> </a:t>
            </a:r>
            <a:r>
              <a:rPr lang="de-DE" dirty="0" err="1" smtClean="0"/>
              <a:t>citizens</a:t>
            </a:r>
            <a:r>
              <a:rPr lang="de-DE" dirty="0" smtClean="0"/>
              <a:t> of </a:t>
            </a:r>
            <a:r>
              <a:rPr lang="de-DE" dirty="0" err="1" smtClean="0"/>
              <a:t>democratic</a:t>
            </a:r>
            <a:r>
              <a:rPr lang="de-DE" dirty="0" smtClean="0"/>
              <a:t> </a:t>
            </a:r>
            <a:r>
              <a:rPr lang="de-DE" dirty="0" err="1" smtClean="0"/>
              <a:t>countries</a:t>
            </a:r>
            <a:r>
              <a:rPr lang="de-DE" dirty="0" smtClean="0"/>
              <a:t> </a:t>
            </a:r>
            <a:r>
              <a:rPr lang="de-DE" dirty="0" err="1" smtClean="0"/>
              <a:t>that</a:t>
            </a:r>
            <a:r>
              <a:rPr lang="de-DE" dirty="0" smtClean="0"/>
              <a:t> </a:t>
            </a:r>
            <a:r>
              <a:rPr lang="de-DE" dirty="0" err="1" smtClean="0"/>
              <a:t>includes</a:t>
            </a:r>
            <a:r>
              <a:rPr lang="de-DE" dirty="0" smtClean="0"/>
              <a:t> </a:t>
            </a:r>
            <a:r>
              <a:rPr lang="de-DE" dirty="0" err="1" smtClean="0"/>
              <a:t>opportunities</a:t>
            </a:r>
            <a:r>
              <a:rPr lang="de-DE" dirty="0" smtClean="0"/>
              <a:t> </a:t>
            </a:r>
            <a:r>
              <a:rPr lang="de-DE" dirty="0" err="1" smtClean="0"/>
              <a:t>for</a:t>
            </a:r>
            <a:r>
              <a:rPr lang="de-DE" dirty="0" smtClean="0"/>
              <a:t> </a:t>
            </a:r>
            <a:r>
              <a:rPr lang="de-DE" dirty="0" err="1" smtClean="0"/>
              <a:t>embracing</a:t>
            </a:r>
            <a:r>
              <a:rPr lang="de-DE" dirty="0" smtClean="0"/>
              <a:t> modern </a:t>
            </a:r>
            <a:r>
              <a:rPr lang="de-DE" dirty="0" err="1" smtClean="0"/>
              <a:t>technologies</a:t>
            </a:r>
            <a:r>
              <a:rPr lang="de-DE" dirty="0" smtClean="0"/>
              <a:t>. (</a:t>
            </a:r>
            <a:r>
              <a:rPr lang="de-DE" dirty="0" err="1" smtClean="0"/>
              <a:t>Knowledge</a:t>
            </a:r>
            <a:r>
              <a:rPr lang="de-DE" dirty="0" smtClean="0"/>
              <a:t> </a:t>
            </a:r>
            <a:r>
              <a:rPr lang="de-DE" dirty="0" err="1" smtClean="0"/>
              <a:t>society</a:t>
            </a:r>
            <a:r>
              <a:rPr lang="de-DE" dirty="0" smtClean="0"/>
              <a:t>)</a:t>
            </a:r>
          </a:p>
          <a:p>
            <a:pPr marL="514350" indent="-514350">
              <a:buFont typeface="+mj-lt"/>
              <a:buAutoNum type="arabicPeriod"/>
            </a:pPr>
            <a:r>
              <a:rPr lang="de-DE" dirty="0" err="1" smtClean="0"/>
              <a:t>The</a:t>
            </a:r>
            <a:r>
              <a:rPr lang="de-DE" dirty="0" smtClean="0"/>
              <a:t> </a:t>
            </a:r>
            <a:r>
              <a:rPr lang="de-DE" dirty="0" err="1" smtClean="0"/>
              <a:t>emancipatory</a:t>
            </a:r>
            <a:r>
              <a:rPr lang="de-DE" dirty="0" smtClean="0"/>
              <a:t>/ </a:t>
            </a:r>
            <a:r>
              <a:rPr lang="de-DE" dirty="0" err="1" smtClean="0"/>
              <a:t>social</a:t>
            </a:r>
            <a:r>
              <a:rPr lang="de-DE" dirty="0" smtClean="0"/>
              <a:t> </a:t>
            </a:r>
            <a:r>
              <a:rPr lang="de-DE" dirty="0" err="1" smtClean="0"/>
              <a:t>justice</a:t>
            </a:r>
            <a:r>
              <a:rPr lang="de-DE" dirty="0" smtClean="0"/>
              <a:t> </a:t>
            </a:r>
            <a:r>
              <a:rPr lang="de-DE" dirty="0" err="1" smtClean="0"/>
              <a:t>model</a:t>
            </a:r>
            <a:r>
              <a:rPr lang="de-DE" dirty="0" smtClean="0"/>
              <a:t>. LL </a:t>
            </a:r>
            <a:r>
              <a:rPr lang="de-DE" dirty="0" err="1" smtClean="0"/>
              <a:t>is</a:t>
            </a:r>
            <a:r>
              <a:rPr lang="de-DE" dirty="0" smtClean="0"/>
              <a:t> </a:t>
            </a:r>
            <a:r>
              <a:rPr lang="de-DE" dirty="0" err="1" smtClean="0"/>
              <a:t>available</a:t>
            </a:r>
            <a:r>
              <a:rPr lang="de-DE" dirty="0" smtClean="0"/>
              <a:t> </a:t>
            </a:r>
            <a:r>
              <a:rPr lang="de-DE" dirty="0" err="1" smtClean="0"/>
              <a:t>for</a:t>
            </a:r>
            <a:r>
              <a:rPr lang="de-DE" dirty="0" smtClean="0"/>
              <a:t> </a:t>
            </a:r>
            <a:r>
              <a:rPr lang="de-DE" dirty="0" err="1" smtClean="0"/>
              <a:t>everyone</a:t>
            </a:r>
            <a:r>
              <a:rPr lang="de-DE" dirty="0" smtClean="0"/>
              <a:t> in </a:t>
            </a:r>
            <a:r>
              <a:rPr lang="de-DE" dirty="0" err="1" smtClean="0"/>
              <a:t>the</a:t>
            </a:r>
            <a:r>
              <a:rPr lang="de-DE" dirty="0" smtClean="0"/>
              <a:t> </a:t>
            </a:r>
            <a:r>
              <a:rPr lang="de-DE" dirty="0" err="1" smtClean="0"/>
              <a:t>interests</a:t>
            </a:r>
            <a:r>
              <a:rPr lang="de-DE" dirty="0" smtClean="0"/>
              <a:t> of </a:t>
            </a:r>
            <a:r>
              <a:rPr lang="de-DE" dirty="0" err="1" smtClean="0"/>
              <a:t>equality</a:t>
            </a:r>
            <a:r>
              <a:rPr lang="de-DE" dirty="0" smtClean="0"/>
              <a:t> in a </a:t>
            </a:r>
            <a:r>
              <a:rPr lang="de-DE" dirty="0" err="1" smtClean="0"/>
              <a:t>democratic</a:t>
            </a:r>
            <a:r>
              <a:rPr lang="de-DE" dirty="0" smtClean="0"/>
              <a:t> </a:t>
            </a:r>
            <a:r>
              <a:rPr lang="de-DE" dirty="0" err="1" smtClean="0"/>
              <a:t>society</a:t>
            </a:r>
            <a:r>
              <a:rPr lang="de-DE" dirty="0" smtClean="0"/>
              <a:t>. (</a:t>
            </a:r>
            <a:r>
              <a:rPr lang="de-DE" dirty="0" err="1" smtClean="0"/>
              <a:t>Active</a:t>
            </a:r>
            <a:r>
              <a:rPr lang="de-DE" dirty="0" smtClean="0"/>
              <a:t> </a:t>
            </a:r>
            <a:r>
              <a:rPr lang="de-DE" dirty="0" err="1" smtClean="0"/>
              <a:t>citizenship</a:t>
            </a:r>
            <a:r>
              <a:rPr lang="de-DE" dirty="0" smtClean="0"/>
              <a:t>)</a:t>
            </a:r>
          </a:p>
          <a:p>
            <a:endParaRPr lang="de-DE" dirty="0" smtClean="0"/>
          </a:p>
          <a:p>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p:txBody>
          <a:bodyPr>
            <a:normAutofit fontScale="90000"/>
          </a:bodyPr>
          <a:lstStyle/>
          <a:p>
            <a:pPr eaLnBrk="1" hangingPunct="1"/>
            <a:r>
              <a:rPr lang="de-DE" sz="3800" dirty="0" err="1"/>
              <a:t>Starting</a:t>
            </a:r>
            <a:r>
              <a:rPr lang="de-DE" sz="3800" dirty="0"/>
              <a:t> </a:t>
            </a:r>
            <a:r>
              <a:rPr lang="de-DE" sz="3800" dirty="0" err="1"/>
              <a:t>points</a:t>
            </a:r>
            <a:r>
              <a:rPr lang="de-DE" sz="3800" dirty="0"/>
              <a:t>: </a:t>
            </a:r>
            <a:br>
              <a:rPr lang="de-DE" sz="3800" dirty="0"/>
            </a:br>
            <a:r>
              <a:rPr lang="de-DE" sz="3800" dirty="0" err="1"/>
              <a:t>Changes</a:t>
            </a:r>
            <a:r>
              <a:rPr lang="de-DE" sz="3800" dirty="0"/>
              <a:t> of </a:t>
            </a:r>
            <a:r>
              <a:rPr lang="de-DE" sz="3800" dirty="0" err="1"/>
              <a:t>age(ing</a:t>
            </a:r>
            <a:r>
              <a:rPr lang="de-DE" sz="3800" dirty="0"/>
              <a:t>)</a:t>
            </a:r>
          </a:p>
        </p:txBody>
      </p:sp>
      <p:sp>
        <p:nvSpPr>
          <p:cNvPr id="578563" name="AutoShape 3"/>
          <p:cNvSpPr>
            <a:spLocks noChangeAspect="1" noChangeArrowheads="1"/>
          </p:cNvSpPr>
          <p:nvPr/>
        </p:nvSpPr>
        <p:spPr bwMode="auto">
          <a:xfrm>
            <a:off x="2495550" y="1733550"/>
            <a:ext cx="4133850" cy="4133850"/>
          </a:xfrm>
          <a:custGeom>
            <a:avLst/>
            <a:gdLst>
              <a:gd name="T0" fmla="*/ 2066925 w 21600"/>
              <a:gd name="T1" fmla="*/ 0 h 21600"/>
              <a:gd name="T2" fmla="*/ 605341 w 21600"/>
              <a:gd name="T3" fmla="*/ 605341 h 21600"/>
              <a:gd name="T4" fmla="*/ 0 w 21600"/>
              <a:gd name="T5" fmla="*/ 2066925 h 21600"/>
              <a:gd name="T6" fmla="*/ 605341 w 21600"/>
              <a:gd name="T7" fmla="*/ 3528509 h 21600"/>
              <a:gd name="T8" fmla="*/ 2066925 w 21600"/>
              <a:gd name="T9" fmla="*/ 4133850 h 21600"/>
              <a:gd name="T10" fmla="*/ 3528509 w 21600"/>
              <a:gd name="T11" fmla="*/ 3528509 h 21600"/>
              <a:gd name="T12" fmla="*/ 4133850 w 21600"/>
              <a:gd name="T13" fmla="*/ 2066925 h 21600"/>
              <a:gd name="T14" fmla="*/ 3528509 w 21600"/>
              <a:gd name="T15" fmla="*/ 605341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53" y="10800"/>
                </a:moveTo>
                <a:cubicBezTo>
                  <a:pt x="2053" y="15631"/>
                  <a:pt x="5969" y="19547"/>
                  <a:pt x="10800" y="19547"/>
                </a:cubicBezTo>
                <a:cubicBezTo>
                  <a:pt x="15631" y="19547"/>
                  <a:pt x="19547" y="15631"/>
                  <a:pt x="19547" y="10800"/>
                </a:cubicBezTo>
                <a:cubicBezTo>
                  <a:pt x="19547" y="5969"/>
                  <a:pt x="15631" y="2053"/>
                  <a:pt x="10800" y="2053"/>
                </a:cubicBezTo>
                <a:cubicBezTo>
                  <a:pt x="5969" y="2053"/>
                  <a:pt x="2053" y="5969"/>
                  <a:pt x="2053" y="10800"/>
                </a:cubicBezTo>
                <a:close/>
              </a:path>
            </a:pathLst>
          </a:custGeom>
          <a:solidFill>
            <a:srgbClr val="CFDAE8"/>
          </a:solidFill>
          <a:ln w="9525">
            <a:noFill/>
            <a:round/>
            <a:headEnd/>
            <a:tailEnd/>
          </a:ln>
        </p:spPr>
        <p:txBody>
          <a:bodyPr wrap="none" lIns="90000" tIns="46800" rIns="90000" bIns="46800" anchor="ctr">
            <a:prstTxWarp prst="textNoShape">
              <a:avLst/>
            </a:prstTxWarp>
          </a:bodyPr>
          <a:lstStyle/>
          <a:p>
            <a:endParaRPr lang="de-DE"/>
          </a:p>
        </p:txBody>
      </p:sp>
      <p:grpSp>
        <p:nvGrpSpPr>
          <p:cNvPr id="2" name="Group 4"/>
          <p:cNvGrpSpPr>
            <a:grpSpLocks noChangeAspect="1"/>
          </p:cNvGrpSpPr>
          <p:nvPr/>
        </p:nvGrpSpPr>
        <p:grpSpPr bwMode="auto">
          <a:xfrm>
            <a:off x="3886200" y="1600258"/>
            <a:ext cx="3487586" cy="1342601"/>
            <a:chOff x="3360" y="2337"/>
            <a:chExt cx="2875" cy="1100"/>
          </a:xfrm>
        </p:grpSpPr>
        <p:sp>
          <p:nvSpPr>
            <p:cNvPr id="19467" name="AutoShape 5"/>
            <p:cNvSpPr>
              <a:spLocks noChangeArrowheads="1"/>
            </p:cNvSpPr>
            <p:nvPr/>
          </p:nvSpPr>
          <p:spPr bwMode="auto">
            <a:xfrm>
              <a:off x="4315" y="2337"/>
              <a:ext cx="1920" cy="812"/>
            </a:xfrm>
            <a:prstGeom prst="roundRect">
              <a:avLst>
                <a:gd name="adj" fmla="val 16667"/>
              </a:avLst>
            </a:prstGeom>
            <a:solidFill>
              <a:schemeClr val="bg1">
                <a:lumMod val="85000"/>
              </a:schemeClr>
            </a:solidFill>
            <a:ln w="101600">
              <a:solidFill>
                <a:schemeClr val="bg1">
                  <a:lumMod val="65000"/>
                </a:schemeClr>
              </a:solidFill>
              <a:round/>
              <a:headEnd/>
              <a:tailEnd/>
            </a:ln>
          </p:spPr>
          <p:txBody>
            <a:bodyPr wrap="none" lIns="90000" tIns="46800" rIns="90000" bIns="46800" anchor="ctr">
              <a:prstTxWarp prst="textNoShape">
                <a:avLst/>
              </a:prstTxWarp>
            </a:bodyPr>
            <a:lstStyle/>
            <a:p>
              <a:pPr algn="ctr" eaLnBrk="1" hangingPunct="1"/>
              <a:r>
                <a:rPr lang="de-DE" sz="2400" dirty="0" err="1"/>
                <a:t>Higher</a:t>
              </a:r>
              <a:r>
                <a:rPr lang="de-DE" sz="2400" dirty="0"/>
                <a:t> </a:t>
              </a:r>
            </a:p>
            <a:p>
              <a:pPr algn="ctr" eaLnBrk="1" hangingPunct="1"/>
              <a:r>
                <a:rPr lang="de-DE" sz="2400" dirty="0" err="1"/>
                <a:t>educational</a:t>
              </a:r>
              <a:r>
                <a:rPr lang="de-DE" sz="2400" dirty="0"/>
                <a:t> </a:t>
              </a:r>
              <a:r>
                <a:rPr lang="de-DE" sz="2400" dirty="0" err="1"/>
                <a:t>levels</a:t>
              </a:r>
              <a:endParaRPr lang="de-DE" sz="2400" dirty="0"/>
            </a:p>
          </p:txBody>
        </p:sp>
        <p:sp>
          <p:nvSpPr>
            <p:cNvPr id="19468" name="Text Box 6"/>
            <p:cNvSpPr txBox="1">
              <a:spLocks noChangeArrowheads="1"/>
            </p:cNvSpPr>
            <p:nvPr/>
          </p:nvSpPr>
          <p:spPr bwMode="auto">
            <a:xfrm>
              <a:off x="3360" y="3137"/>
              <a:ext cx="148" cy="300"/>
            </a:xfrm>
            <a:prstGeom prst="rect">
              <a:avLst/>
            </a:prstGeom>
            <a:noFill/>
            <a:ln w="9525">
              <a:noFill/>
              <a:miter lim="800000"/>
              <a:headEnd/>
              <a:tailEnd/>
            </a:ln>
          </p:spPr>
          <p:txBody>
            <a:bodyPr wrap="square" lIns="90000" tIns="46800" rIns="90000" bIns="46800" anchor="ctr">
              <a:prstTxWarp prst="textNoShape">
                <a:avLst/>
              </a:prstTxWarp>
              <a:spAutoFit/>
            </a:bodyPr>
            <a:lstStyle/>
            <a:p>
              <a:pPr algn="l" eaLnBrk="1" hangingPunct="1"/>
              <a:endParaRPr lang="de-DE">
                <a:latin typeface="Verdana" charset="0"/>
              </a:endParaRPr>
            </a:p>
          </p:txBody>
        </p:sp>
      </p:grpSp>
      <p:sp>
        <p:nvSpPr>
          <p:cNvPr id="578567" name="AutoShape 7">
            <a:hlinkClick r:id="" action="ppaction://noaction"/>
          </p:cNvPr>
          <p:cNvSpPr>
            <a:spLocks noChangeAspect="1" noChangeArrowheads="1"/>
          </p:cNvSpPr>
          <p:nvPr/>
        </p:nvSpPr>
        <p:spPr bwMode="auto">
          <a:xfrm>
            <a:off x="4800600" y="3810000"/>
            <a:ext cx="2819400" cy="1143000"/>
          </a:xfrm>
          <a:prstGeom prst="roundRect">
            <a:avLst>
              <a:gd name="adj" fmla="val 16667"/>
            </a:avLst>
          </a:prstGeom>
          <a:gradFill rotWithShape="0">
            <a:gsLst>
              <a:gs pos="0">
                <a:srgbClr val="D2D2D2"/>
              </a:gs>
              <a:gs pos="100000">
                <a:srgbClr val="E9E9E9"/>
              </a:gs>
            </a:gsLst>
            <a:lin ang="18900000" scaled="1"/>
          </a:gradFill>
          <a:ln w="101600">
            <a:solidFill>
              <a:srgbClr val="A9A9A9"/>
            </a:solidFill>
            <a:round/>
            <a:headEnd/>
            <a:tailEnd/>
          </a:ln>
        </p:spPr>
        <p:txBody>
          <a:bodyPr wrap="none" lIns="90000" tIns="46800" rIns="90000" bIns="46800" anchor="ctr">
            <a:prstTxWarp prst="textNoShape">
              <a:avLst/>
            </a:prstTxWarp>
          </a:bodyPr>
          <a:lstStyle/>
          <a:p>
            <a:pPr algn="ctr" eaLnBrk="1" hangingPunct="1"/>
            <a:r>
              <a:rPr lang="de-AT" sz="2400" dirty="0"/>
              <a:t>Disappearance of the</a:t>
            </a:r>
          </a:p>
          <a:p>
            <a:pPr algn="ctr" eaLnBrk="1" hangingPunct="1"/>
            <a:r>
              <a:rPr lang="de-AT" sz="2400" dirty="0"/>
              <a:t>„three boxes“</a:t>
            </a:r>
            <a:endParaRPr lang="de-DE" sz="2400" dirty="0"/>
          </a:p>
        </p:txBody>
      </p:sp>
      <p:sp>
        <p:nvSpPr>
          <p:cNvPr id="578568" name="AutoShape 8">
            <a:hlinkClick r:id="" action="ppaction://noaction"/>
          </p:cNvPr>
          <p:cNvSpPr>
            <a:spLocks noChangeAspect="1" noChangeArrowheads="1"/>
          </p:cNvSpPr>
          <p:nvPr/>
        </p:nvSpPr>
        <p:spPr bwMode="auto">
          <a:xfrm>
            <a:off x="1524000" y="2057400"/>
            <a:ext cx="2503488" cy="987425"/>
          </a:xfrm>
          <a:prstGeom prst="roundRect">
            <a:avLst>
              <a:gd name="adj" fmla="val 16667"/>
            </a:avLst>
          </a:prstGeom>
          <a:gradFill rotWithShape="0">
            <a:gsLst>
              <a:gs pos="0">
                <a:srgbClr val="D2D2D2"/>
              </a:gs>
              <a:gs pos="100000">
                <a:srgbClr val="E9E9E9"/>
              </a:gs>
            </a:gsLst>
            <a:lin ang="18900000" scaled="1"/>
          </a:gradFill>
          <a:ln w="101600">
            <a:solidFill>
              <a:srgbClr val="A9A9A9"/>
            </a:solidFill>
            <a:round/>
            <a:headEnd/>
            <a:tailEnd/>
          </a:ln>
        </p:spPr>
        <p:txBody>
          <a:bodyPr wrap="none" lIns="90000" tIns="46800" rIns="90000" bIns="46800" anchor="ctr">
            <a:prstTxWarp prst="textNoShape">
              <a:avLst/>
            </a:prstTxWarp>
          </a:bodyPr>
          <a:lstStyle/>
          <a:p>
            <a:pPr algn="ctr" eaLnBrk="1" hangingPunct="1"/>
            <a:r>
              <a:rPr lang="de-DE" sz="2400" dirty="0" err="1"/>
              <a:t>Demographic</a:t>
            </a:r>
            <a:r>
              <a:rPr lang="de-DE" sz="2400" dirty="0" smtClean="0"/>
              <a:t> </a:t>
            </a:r>
          </a:p>
          <a:p>
            <a:pPr algn="ctr" eaLnBrk="1" hangingPunct="1"/>
            <a:r>
              <a:rPr lang="de-DE" sz="2400" dirty="0" err="1" smtClean="0"/>
              <a:t>changes</a:t>
            </a:r>
            <a:endParaRPr lang="de-DE" sz="2400" dirty="0"/>
          </a:p>
        </p:txBody>
      </p:sp>
      <p:sp>
        <p:nvSpPr>
          <p:cNvPr id="578569" name="AutoShape 9"/>
          <p:cNvSpPr>
            <a:spLocks noChangeAspect="1" noChangeArrowheads="1"/>
          </p:cNvSpPr>
          <p:nvPr/>
        </p:nvSpPr>
        <p:spPr bwMode="auto">
          <a:xfrm>
            <a:off x="1600200" y="4343400"/>
            <a:ext cx="2286000" cy="1081088"/>
          </a:xfrm>
          <a:prstGeom prst="roundRect">
            <a:avLst>
              <a:gd name="adj" fmla="val 16667"/>
            </a:avLst>
          </a:prstGeom>
          <a:gradFill rotWithShape="0">
            <a:gsLst>
              <a:gs pos="0">
                <a:srgbClr val="D2D2D2"/>
              </a:gs>
              <a:gs pos="100000">
                <a:srgbClr val="E9E9E9"/>
              </a:gs>
            </a:gsLst>
            <a:lin ang="18900000" scaled="1"/>
          </a:gradFill>
          <a:ln w="101600">
            <a:solidFill>
              <a:srgbClr val="A9A9A9"/>
            </a:solidFill>
            <a:round/>
            <a:headEnd/>
            <a:tailEnd/>
          </a:ln>
        </p:spPr>
        <p:txBody>
          <a:bodyPr wrap="none" lIns="90000" tIns="46800" rIns="90000" bIns="46800" anchor="ctr">
            <a:prstTxWarp prst="textNoShape">
              <a:avLst/>
            </a:prstTxWarp>
          </a:bodyPr>
          <a:lstStyle/>
          <a:p>
            <a:pPr algn="ctr" eaLnBrk="1" hangingPunct="1"/>
            <a:r>
              <a:rPr lang="de-DE" sz="2400" dirty="0"/>
              <a:t>New</a:t>
            </a:r>
          </a:p>
          <a:p>
            <a:pPr algn="ctr" eaLnBrk="1" hangingPunct="1"/>
            <a:r>
              <a:rPr lang="de-DE" sz="2400" dirty="0"/>
              <a:t> </a:t>
            </a:r>
            <a:r>
              <a:rPr lang="de-DE" sz="2400" dirty="0" err="1"/>
              <a:t>scientific</a:t>
            </a:r>
            <a:r>
              <a:rPr lang="de-DE" sz="2400" dirty="0"/>
              <a:t> </a:t>
            </a:r>
            <a:r>
              <a:rPr lang="de-DE" sz="2400" dirty="0" err="1"/>
              <a:t>findings</a:t>
            </a:r>
            <a:endParaRPr lang="de-DE"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61640" presetClass="entr" presetSubtype="810234345" fill="hold" grpId="0" nodeType="clickEffect">
                                  <p:stCondLst>
                                    <p:cond delay="0"/>
                                  </p:stCondLst>
                                  <p:childTnLst>
                                    <p:set>
                                      <p:cBhvr>
                                        <p:cTn id="6" dur="1" fill="hold">
                                          <p:stCondLst>
                                            <p:cond delay="499"/>
                                          </p:stCondLst>
                                        </p:cTn>
                                        <p:tgtEl>
                                          <p:spTgt spid="5785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61640" presetClass="entr" presetSubtype="810234345" fill="hold" grpId="0" nodeType="clickEffect">
                                  <p:stCondLst>
                                    <p:cond delay="0"/>
                                  </p:stCondLst>
                                  <p:childTnLst>
                                    <p:set>
                                      <p:cBhvr>
                                        <p:cTn id="10" dur="1" fill="hold">
                                          <p:stCondLst>
                                            <p:cond delay="499"/>
                                          </p:stCondLst>
                                        </p:cTn>
                                        <p:tgtEl>
                                          <p:spTgt spid="5785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261640" presetClass="entr" presetSubtype="810234345" fill="hold" grpId="0" nodeType="clickEffect">
                                  <p:stCondLst>
                                    <p:cond delay="0"/>
                                  </p:stCondLst>
                                  <p:childTnLst>
                                    <p:set>
                                      <p:cBhvr>
                                        <p:cTn id="14" dur="1" fill="hold">
                                          <p:stCondLst>
                                            <p:cond delay="499"/>
                                          </p:stCondLst>
                                        </p:cTn>
                                        <p:tgtEl>
                                          <p:spTgt spid="5785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261640" presetClass="entr" presetSubtype="810234345" fill="hold" grpId="0" nodeType="clickEffect">
                                  <p:stCondLst>
                                    <p:cond delay="0"/>
                                  </p:stCondLst>
                                  <p:childTnLst>
                                    <p:set>
                                      <p:cBhvr>
                                        <p:cTn id="18" dur="1" fill="hold">
                                          <p:stCondLst>
                                            <p:cond delay="499"/>
                                          </p:stCondLst>
                                        </p:cTn>
                                        <p:tgtEl>
                                          <p:spTgt spid="57856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261640" presetClass="entr" presetSubtype="810234345" fill="hold" nodeType="clickEffect">
                                  <p:stCondLst>
                                    <p:cond delay="0"/>
                                  </p:stCondLst>
                                  <p:childTnLst>
                                    <p:set>
                                      <p:cBhvr>
                                        <p:cTn id="22"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563" grpId="0" animBg="1"/>
      <p:bldP spid="578567" grpId="0" animBg="1" autoUpdateAnimBg="0"/>
      <p:bldP spid="578568" grpId="0" animBg="1" autoUpdateAnimBg="0"/>
      <p:bldP spid="578569" grpId="0" animBg="1" autoUpdateAnimBg="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381000" y="0"/>
            <a:ext cx="7772400" cy="1143000"/>
          </a:xfrm>
          <a:noFill/>
        </p:spPr>
        <p:txBody>
          <a:bodyPr/>
          <a:lstStyle/>
          <a:p>
            <a:pPr eaLnBrk="1" hangingPunct="1"/>
            <a:r>
              <a:rPr lang="en-US" dirty="0">
                <a:solidFill>
                  <a:schemeClr val="tx1"/>
                </a:solidFill>
              </a:rPr>
              <a:t>50+ Adults </a:t>
            </a:r>
            <a:r>
              <a:rPr lang="en-US" dirty="0" smtClean="0">
                <a:solidFill>
                  <a:schemeClr val="tx1"/>
                </a:solidFill>
              </a:rPr>
              <a:t>Represent Three </a:t>
            </a:r>
            <a:r>
              <a:rPr lang="en-US" dirty="0">
                <a:solidFill>
                  <a:schemeClr val="tx1"/>
                </a:solidFill>
              </a:rPr>
              <a:t>Distinct Generations</a:t>
            </a:r>
          </a:p>
        </p:txBody>
      </p:sp>
      <p:pic>
        <p:nvPicPr>
          <p:cNvPr id="79875" name="Picture 3" descr="MPj04026730000[1]"/>
          <p:cNvPicPr>
            <a:picLocks noChangeAspect="1" noChangeArrowheads="1"/>
          </p:cNvPicPr>
          <p:nvPr/>
        </p:nvPicPr>
        <p:blipFill>
          <a:blip r:embed="rId3"/>
          <a:srcRect/>
          <a:stretch>
            <a:fillRect/>
          </a:stretch>
        </p:blipFill>
        <p:spPr bwMode="auto">
          <a:xfrm>
            <a:off x="557213" y="1795463"/>
            <a:ext cx="2998787" cy="4494212"/>
          </a:xfrm>
          <a:prstGeom prst="rect">
            <a:avLst/>
          </a:prstGeom>
          <a:noFill/>
          <a:ln w="9525">
            <a:noFill/>
            <a:miter lim="800000"/>
            <a:headEnd/>
            <a:tailEnd/>
          </a:ln>
        </p:spPr>
      </p:pic>
      <p:pic>
        <p:nvPicPr>
          <p:cNvPr id="79876" name="Picture 4" descr="MPj04101330000[1]"/>
          <p:cNvPicPr>
            <a:picLocks noChangeAspect="1" noChangeArrowheads="1"/>
          </p:cNvPicPr>
          <p:nvPr/>
        </p:nvPicPr>
        <p:blipFill>
          <a:blip r:embed="rId4"/>
          <a:srcRect/>
          <a:stretch>
            <a:fillRect/>
          </a:stretch>
        </p:blipFill>
        <p:spPr bwMode="auto">
          <a:xfrm>
            <a:off x="5730875" y="1781175"/>
            <a:ext cx="2897188" cy="4356100"/>
          </a:xfrm>
          <a:prstGeom prst="rect">
            <a:avLst/>
          </a:prstGeom>
          <a:noFill/>
          <a:ln w="9525">
            <a:noFill/>
            <a:miter lim="800000"/>
            <a:headEnd/>
            <a:tailEnd/>
          </a:ln>
        </p:spPr>
      </p:pic>
      <p:pic>
        <p:nvPicPr>
          <p:cNvPr id="79877" name="Picture 5" descr="TriadPic"/>
          <p:cNvPicPr>
            <a:picLocks noChangeAspect="1" noChangeArrowheads="1"/>
          </p:cNvPicPr>
          <p:nvPr/>
        </p:nvPicPr>
        <p:blipFill>
          <a:blip r:embed="rId5"/>
          <a:srcRect/>
          <a:stretch>
            <a:fillRect/>
          </a:stretch>
        </p:blipFill>
        <p:spPr bwMode="auto">
          <a:xfrm>
            <a:off x="2989263" y="2398713"/>
            <a:ext cx="3033712" cy="41449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el 6"/>
          <p:cNvSpPr>
            <a:spLocks noGrp="1"/>
          </p:cNvSpPr>
          <p:nvPr>
            <p:ph type="title"/>
          </p:nvPr>
        </p:nvSpPr>
        <p:spPr/>
        <p:txBody>
          <a:bodyPr>
            <a:normAutofit fontScale="90000"/>
          </a:bodyPr>
          <a:lstStyle/>
          <a:p>
            <a:r>
              <a:rPr lang="de-DE" dirty="0" smtClean="0"/>
              <a:t>Low </a:t>
            </a:r>
            <a:r>
              <a:rPr lang="de-DE" dirty="0" err="1" smtClean="0"/>
              <a:t>educational</a:t>
            </a:r>
            <a:r>
              <a:rPr lang="de-DE" dirty="0" smtClean="0"/>
              <a:t> </a:t>
            </a:r>
            <a:r>
              <a:rPr lang="de-DE" dirty="0" err="1" smtClean="0"/>
              <a:t>status</a:t>
            </a:r>
            <a:r>
              <a:rPr lang="de-DE" dirty="0" smtClean="0"/>
              <a:t> of </a:t>
            </a:r>
            <a:r>
              <a:rPr lang="de-DE" dirty="0" err="1" smtClean="0"/>
              <a:t>older</a:t>
            </a:r>
            <a:r>
              <a:rPr lang="de-DE" dirty="0" smtClean="0"/>
              <a:t> age </a:t>
            </a:r>
            <a:r>
              <a:rPr lang="de-DE" dirty="0" err="1" smtClean="0"/>
              <a:t>cohorts</a:t>
            </a:r>
            <a:r>
              <a:rPr lang="de-DE" dirty="0" smtClean="0"/>
              <a:t>:</a:t>
            </a:r>
            <a:br>
              <a:rPr lang="de-DE" dirty="0" smtClean="0"/>
            </a:br>
            <a:r>
              <a:rPr lang="de-DE" dirty="0" err="1" smtClean="0"/>
              <a:t>Average</a:t>
            </a:r>
            <a:r>
              <a:rPr lang="de-DE" dirty="0" smtClean="0"/>
              <a:t> </a:t>
            </a:r>
            <a:r>
              <a:rPr lang="de-DE" dirty="0" err="1" smtClean="0"/>
              <a:t>years</a:t>
            </a:r>
            <a:r>
              <a:rPr lang="de-DE" dirty="0" smtClean="0"/>
              <a:t> of </a:t>
            </a:r>
            <a:r>
              <a:rPr lang="de-DE" dirty="0" err="1" smtClean="0"/>
              <a:t>schooling</a:t>
            </a:r>
            <a:r>
              <a:rPr lang="de-DE" dirty="0" smtClean="0"/>
              <a:t>, </a:t>
            </a:r>
            <a:r>
              <a:rPr lang="de-DE" dirty="0" err="1" smtClean="0"/>
              <a:t>by</a:t>
            </a:r>
            <a:r>
              <a:rPr lang="de-DE" dirty="0" smtClean="0"/>
              <a:t> age </a:t>
            </a:r>
            <a:r>
              <a:rPr lang="de-DE" dirty="0" err="1" smtClean="0"/>
              <a:t>group</a:t>
            </a:r>
            <a:endParaRPr lang="de-DE" dirty="0"/>
          </a:p>
        </p:txBody>
      </p:sp>
      <p:pic>
        <p:nvPicPr>
          <p:cNvPr id="9" name="Bild 8"/>
          <p:cNvPicPr>
            <a:picLocks noChangeAspect="1"/>
          </p:cNvPicPr>
          <p:nvPr/>
        </p:nvPicPr>
        <p:blipFill>
          <a:blip r:embed="rId2"/>
          <a:stretch>
            <a:fillRect/>
          </a:stretch>
        </p:blipFill>
        <p:spPr>
          <a:xfrm>
            <a:off x="838200" y="1295400"/>
            <a:ext cx="7452114" cy="4873746"/>
          </a:xfrm>
          <a:prstGeom prst="rect">
            <a:avLst/>
          </a:prstGeom>
        </p:spPr>
      </p:pic>
      <p:sp>
        <p:nvSpPr>
          <p:cNvPr id="10" name="Rechteck 9"/>
          <p:cNvSpPr/>
          <p:nvPr/>
        </p:nvSpPr>
        <p:spPr>
          <a:xfrm>
            <a:off x="715139" y="6400800"/>
            <a:ext cx="7895461" cy="369332"/>
          </a:xfrm>
          <a:prstGeom prst="rect">
            <a:avLst/>
          </a:prstGeom>
        </p:spPr>
        <p:txBody>
          <a:bodyPr wrap="none">
            <a:spAutoFit/>
          </a:bodyPr>
          <a:lstStyle/>
          <a:p>
            <a:r>
              <a:rPr lang="de-DE" dirty="0" smtClean="0"/>
              <a:t>Robert J. </a:t>
            </a:r>
            <a:r>
              <a:rPr lang="de-DE" dirty="0" err="1" smtClean="0"/>
              <a:t>Barro</a:t>
            </a:r>
            <a:r>
              <a:rPr lang="de-DE" dirty="0" smtClean="0"/>
              <a:t> Robert J., Lee </a:t>
            </a:r>
            <a:r>
              <a:rPr lang="de-DE" dirty="0" err="1" smtClean="0"/>
              <a:t>Jong-Wha</a:t>
            </a:r>
            <a:r>
              <a:rPr lang="de-DE" dirty="0" smtClean="0"/>
              <a:t> 2010. http://www.nber.org/papers/w15902</a:t>
            </a:r>
            <a:endParaRPr lang="de-DE"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Bild 2"/>
          <p:cNvPicPr>
            <a:picLocks noChangeAspect="1"/>
          </p:cNvPicPr>
          <p:nvPr/>
        </p:nvPicPr>
        <p:blipFill>
          <a:blip r:embed="rId2"/>
          <a:stretch>
            <a:fillRect/>
          </a:stretch>
        </p:blipFill>
        <p:spPr>
          <a:xfrm>
            <a:off x="508000" y="1524000"/>
            <a:ext cx="5359400" cy="4019550"/>
          </a:xfrm>
          <a:prstGeom prst="rect">
            <a:avLst/>
          </a:prstGeom>
        </p:spPr>
      </p:pic>
      <p:sp>
        <p:nvSpPr>
          <p:cNvPr id="8" name="Rechteck 7"/>
          <p:cNvSpPr/>
          <p:nvPr/>
        </p:nvSpPr>
        <p:spPr>
          <a:xfrm>
            <a:off x="762000" y="6400800"/>
            <a:ext cx="7924800" cy="369332"/>
          </a:xfrm>
          <a:prstGeom prst="rect">
            <a:avLst/>
          </a:prstGeom>
        </p:spPr>
        <p:txBody>
          <a:bodyPr wrap="square">
            <a:spAutoFit/>
          </a:bodyPr>
          <a:lstStyle/>
          <a:p>
            <a:r>
              <a:rPr lang="de-DE" dirty="0" smtClean="0"/>
              <a:t>ISCED </a:t>
            </a:r>
            <a:r>
              <a:rPr lang="de-DE" dirty="0" err="1" smtClean="0"/>
              <a:t>levels</a:t>
            </a:r>
            <a:r>
              <a:rPr lang="de-DE" dirty="0" smtClean="0"/>
              <a:t> 0-2: </a:t>
            </a:r>
            <a:r>
              <a:rPr lang="de-DE" dirty="0" err="1" smtClean="0"/>
              <a:t>pre-primary</a:t>
            </a:r>
            <a:r>
              <a:rPr lang="de-DE" dirty="0" smtClean="0"/>
              <a:t>, </a:t>
            </a:r>
            <a:r>
              <a:rPr lang="de-DE" dirty="0" err="1" smtClean="0"/>
              <a:t>primary</a:t>
            </a:r>
            <a:r>
              <a:rPr lang="de-DE" dirty="0" smtClean="0"/>
              <a:t> and </a:t>
            </a:r>
            <a:r>
              <a:rPr lang="de-DE" dirty="0" err="1" smtClean="0"/>
              <a:t>lower</a:t>
            </a:r>
            <a:r>
              <a:rPr lang="de-DE" dirty="0" smtClean="0"/>
              <a:t> </a:t>
            </a:r>
            <a:r>
              <a:rPr lang="de-DE" dirty="0" err="1" smtClean="0"/>
              <a:t>secondary</a:t>
            </a:r>
            <a:r>
              <a:rPr lang="de-DE" dirty="0" smtClean="0"/>
              <a:t> </a:t>
            </a:r>
            <a:r>
              <a:rPr lang="de-DE" dirty="0" err="1" smtClean="0"/>
              <a:t>education</a:t>
            </a:r>
            <a:r>
              <a:rPr lang="de-DE" dirty="0" smtClean="0"/>
              <a:t>.</a:t>
            </a:r>
            <a:endParaRPr lang="de-DE" dirty="0"/>
          </a:p>
        </p:txBody>
      </p:sp>
      <p:sp>
        <p:nvSpPr>
          <p:cNvPr id="11" name="Titel 10"/>
          <p:cNvSpPr>
            <a:spLocks noGrp="1"/>
          </p:cNvSpPr>
          <p:nvPr>
            <p:ph type="title"/>
          </p:nvPr>
        </p:nvSpPr>
        <p:spPr/>
        <p:txBody>
          <a:bodyPr>
            <a:normAutofit fontScale="90000"/>
          </a:bodyPr>
          <a:lstStyle/>
          <a:p>
            <a:r>
              <a:rPr lang="de-DE" dirty="0" err="1" smtClean="0"/>
              <a:t>Persons</a:t>
            </a:r>
            <a:r>
              <a:rPr lang="de-DE" dirty="0" smtClean="0"/>
              <a:t> </a:t>
            </a:r>
            <a:r>
              <a:rPr lang="de-DE" dirty="0" err="1" smtClean="0"/>
              <a:t>with</a:t>
            </a:r>
            <a:r>
              <a:rPr lang="de-DE" dirty="0" smtClean="0"/>
              <a:t> </a:t>
            </a:r>
            <a:r>
              <a:rPr lang="de-DE" dirty="0" err="1" smtClean="0"/>
              <a:t>low</a:t>
            </a:r>
            <a:r>
              <a:rPr lang="de-DE" dirty="0" smtClean="0"/>
              <a:t> </a:t>
            </a:r>
            <a:r>
              <a:rPr lang="de-DE" dirty="0" err="1" smtClean="0"/>
              <a:t>educational</a:t>
            </a:r>
            <a:r>
              <a:rPr lang="de-DE" dirty="0" smtClean="0"/>
              <a:t> </a:t>
            </a:r>
            <a:r>
              <a:rPr lang="de-DE" dirty="0" err="1" smtClean="0"/>
              <a:t>attainment</a:t>
            </a:r>
            <a:r>
              <a:rPr lang="de-DE" dirty="0" smtClean="0"/>
              <a:t>, </a:t>
            </a:r>
            <a:r>
              <a:rPr lang="de-DE" dirty="0" err="1" smtClean="0"/>
              <a:t>by</a:t>
            </a:r>
            <a:r>
              <a:rPr lang="de-DE" dirty="0" smtClean="0"/>
              <a:t> age </a:t>
            </a:r>
            <a:r>
              <a:rPr lang="de-DE" dirty="0" err="1" smtClean="0"/>
              <a:t>group</a:t>
            </a:r>
            <a:r>
              <a:rPr lang="de-DE" dirty="0" smtClean="0"/>
              <a:t>, %, </a:t>
            </a:r>
            <a:r>
              <a:rPr lang="de-DE" i="1" dirty="0" smtClean="0"/>
              <a:t>65 </a:t>
            </a:r>
            <a:r>
              <a:rPr lang="de-DE" i="1" dirty="0" err="1" smtClean="0"/>
              <a:t>years</a:t>
            </a:r>
            <a:r>
              <a:rPr lang="de-DE" i="1" dirty="0" smtClean="0"/>
              <a:t> </a:t>
            </a:r>
            <a:r>
              <a:rPr lang="de-DE" i="1" dirty="0" err="1" smtClean="0"/>
              <a:t>or</a:t>
            </a:r>
            <a:r>
              <a:rPr lang="de-DE" i="1" dirty="0" smtClean="0"/>
              <a:t> </a:t>
            </a:r>
            <a:r>
              <a:rPr lang="de-DE" i="1" dirty="0" err="1" smtClean="0"/>
              <a:t>over</a:t>
            </a:r>
            <a:endParaRPr lang="de-DE" dirty="0"/>
          </a:p>
        </p:txBody>
      </p:sp>
      <p:pic>
        <p:nvPicPr>
          <p:cNvPr id="12" name="Bild 11"/>
          <p:cNvPicPr>
            <a:picLocks noChangeAspect="1"/>
          </p:cNvPicPr>
          <p:nvPr/>
        </p:nvPicPr>
        <p:blipFill>
          <a:blip r:embed="rId3"/>
          <a:stretch>
            <a:fillRect/>
          </a:stretch>
        </p:blipFill>
        <p:spPr>
          <a:xfrm>
            <a:off x="6019800" y="1849950"/>
            <a:ext cx="2683961" cy="325545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err="1" smtClean="0"/>
              <a:t>Deficit</a:t>
            </a:r>
            <a:r>
              <a:rPr lang="de-DE" dirty="0" smtClean="0"/>
              <a:t> </a:t>
            </a:r>
            <a:r>
              <a:rPr lang="de-DE" dirty="0" err="1" smtClean="0"/>
              <a:t>models</a:t>
            </a:r>
            <a:r>
              <a:rPr lang="de-DE" dirty="0" smtClean="0"/>
              <a:t> of </a:t>
            </a:r>
            <a:r>
              <a:rPr lang="de-DE" dirty="0" err="1" smtClean="0"/>
              <a:t>ageing</a:t>
            </a:r>
            <a:endParaRPr lang="de-DE" dirty="0"/>
          </a:p>
        </p:txBody>
      </p:sp>
      <p:sp>
        <p:nvSpPr>
          <p:cNvPr id="8" name="Inhaltsplatzhalter 7"/>
          <p:cNvSpPr>
            <a:spLocks noGrp="1"/>
          </p:cNvSpPr>
          <p:nvPr>
            <p:ph sz="quarter" idx="1"/>
          </p:nvPr>
        </p:nvSpPr>
        <p:spPr/>
        <p:txBody>
          <a:bodyPr>
            <a:normAutofit/>
          </a:bodyPr>
          <a:lstStyle/>
          <a:p>
            <a:r>
              <a:rPr lang="de-DE" dirty="0" smtClean="0"/>
              <a:t>„</a:t>
            </a:r>
            <a:r>
              <a:rPr lang="de-DE" dirty="0" err="1" smtClean="0"/>
              <a:t>When</a:t>
            </a:r>
            <a:r>
              <a:rPr lang="de-DE" dirty="0" smtClean="0"/>
              <a:t> </a:t>
            </a:r>
            <a:r>
              <a:rPr lang="de-DE" dirty="0" err="1" smtClean="0"/>
              <a:t>the</a:t>
            </a:r>
            <a:r>
              <a:rPr lang="de-DE" dirty="0" smtClean="0"/>
              <a:t> age </a:t>
            </a:r>
            <a:r>
              <a:rPr lang="de-DE" dirty="0" err="1" smtClean="0"/>
              <a:t>is</a:t>
            </a:r>
            <a:r>
              <a:rPr lang="de-DE" dirty="0" smtClean="0"/>
              <a:t> in, </a:t>
            </a:r>
            <a:r>
              <a:rPr lang="de-DE" dirty="0" err="1" smtClean="0"/>
              <a:t>the</a:t>
            </a:r>
            <a:r>
              <a:rPr lang="de-DE" dirty="0" smtClean="0"/>
              <a:t> </a:t>
            </a:r>
            <a:r>
              <a:rPr lang="de-DE" dirty="0" err="1" smtClean="0"/>
              <a:t>wit</a:t>
            </a:r>
            <a:r>
              <a:rPr lang="de-DE" dirty="0" smtClean="0"/>
              <a:t> </a:t>
            </a:r>
            <a:r>
              <a:rPr lang="de-DE" dirty="0" err="1" smtClean="0"/>
              <a:t>is</a:t>
            </a:r>
            <a:r>
              <a:rPr lang="de-DE" dirty="0" smtClean="0"/>
              <a:t> out“ </a:t>
            </a:r>
            <a:br>
              <a:rPr lang="de-DE" dirty="0" smtClean="0"/>
            </a:br>
            <a:r>
              <a:rPr lang="de-DE" i="1" dirty="0" smtClean="0"/>
              <a:t>(William Shakespeare, </a:t>
            </a:r>
            <a:r>
              <a:rPr lang="de-DE" i="1" dirty="0" err="1" smtClean="0"/>
              <a:t>Much</a:t>
            </a:r>
            <a:r>
              <a:rPr lang="de-DE" i="1" dirty="0" smtClean="0"/>
              <a:t> </a:t>
            </a:r>
            <a:r>
              <a:rPr lang="de-DE" i="1" dirty="0" err="1" smtClean="0"/>
              <a:t>Ado</a:t>
            </a:r>
            <a:r>
              <a:rPr lang="de-DE" i="1" dirty="0" smtClean="0"/>
              <a:t> </a:t>
            </a:r>
            <a:r>
              <a:rPr lang="de-DE" i="1" dirty="0" err="1" smtClean="0"/>
              <a:t>About</a:t>
            </a:r>
            <a:r>
              <a:rPr lang="de-DE" i="1" dirty="0" smtClean="0"/>
              <a:t> </a:t>
            </a:r>
            <a:r>
              <a:rPr lang="de-DE" i="1" dirty="0" err="1" smtClean="0"/>
              <a:t>Nothing</a:t>
            </a:r>
            <a:r>
              <a:rPr lang="de-DE" i="1" dirty="0" smtClean="0"/>
              <a:t>)</a:t>
            </a:r>
          </a:p>
          <a:p>
            <a:r>
              <a:rPr lang="de-DE" sz="2500" dirty="0" smtClean="0"/>
              <a:t>In </a:t>
            </a:r>
            <a:r>
              <a:rPr lang="de-DE" sz="2500" dirty="0" err="1" smtClean="0"/>
              <a:t>the</a:t>
            </a:r>
            <a:r>
              <a:rPr lang="de-DE" sz="2500" dirty="0" smtClean="0"/>
              <a:t> normal </a:t>
            </a:r>
            <a:r>
              <a:rPr lang="de-DE" sz="2500" dirty="0" err="1" smtClean="0"/>
              <a:t>course</a:t>
            </a:r>
            <a:r>
              <a:rPr lang="de-DE" sz="2500" dirty="0" smtClean="0"/>
              <a:t> of </a:t>
            </a:r>
            <a:r>
              <a:rPr lang="de-DE" sz="2500" dirty="0" err="1" smtClean="0"/>
              <a:t>ageing</a:t>
            </a:r>
            <a:r>
              <a:rPr lang="de-DE" sz="2500" dirty="0" smtClean="0"/>
              <a:t>, </a:t>
            </a:r>
            <a:r>
              <a:rPr lang="de-DE" sz="2500" dirty="0" err="1" smtClean="0"/>
              <a:t>people</a:t>
            </a:r>
            <a:r>
              <a:rPr lang="de-DE" sz="2500" dirty="0" smtClean="0"/>
              <a:t> </a:t>
            </a:r>
            <a:r>
              <a:rPr lang="de-DE" sz="2500" dirty="0" err="1" smtClean="0"/>
              <a:t>gradually</a:t>
            </a:r>
            <a:r>
              <a:rPr lang="de-DE" sz="2500" dirty="0" smtClean="0"/>
              <a:t> </a:t>
            </a:r>
            <a:r>
              <a:rPr lang="de-DE" sz="2500" dirty="0" err="1" smtClean="0"/>
              <a:t>withdraw</a:t>
            </a:r>
            <a:r>
              <a:rPr lang="de-DE" sz="2500" dirty="0" smtClean="0"/>
              <a:t> </a:t>
            </a:r>
            <a:r>
              <a:rPr lang="de-DE" sz="2500" dirty="0" err="1" smtClean="0"/>
              <a:t>from</a:t>
            </a:r>
            <a:r>
              <a:rPr lang="de-DE" sz="2500" dirty="0" smtClean="0"/>
              <a:t> </a:t>
            </a:r>
            <a:r>
              <a:rPr lang="de-DE" sz="2500" dirty="0" err="1" smtClean="0"/>
              <a:t>social</a:t>
            </a:r>
            <a:r>
              <a:rPr lang="de-DE" sz="2500" dirty="0" smtClean="0"/>
              <a:t> </a:t>
            </a:r>
            <a:r>
              <a:rPr lang="de-DE" sz="2500" dirty="0" err="1" smtClean="0"/>
              <a:t>roles</a:t>
            </a:r>
            <a:r>
              <a:rPr lang="de-DE" sz="2500" dirty="0" smtClean="0"/>
              <a:t> as a </a:t>
            </a:r>
            <a:r>
              <a:rPr lang="de-DE" sz="2500" dirty="0" err="1" smtClean="0"/>
              <a:t>natural</a:t>
            </a:r>
            <a:r>
              <a:rPr lang="de-DE" sz="2500" dirty="0" smtClean="0"/>
              <a:t> </a:t>
            </a:r>
            <a:r>
              <a:rPr lang="de-DE" sz="2500" dirty="0" err="1" smtClean="0"/>
              <a:t>response</a:t>
            </a:r>
            <a:r>
              <a:rPr lang="de-DE" sz="2500" dirty="0" smtClean="0"/>
              <a:t> to </a:t>
            </a:r>
            <a:r>
              <a:rPr lang="de-DE" sz="2500" dirty="0" err="1" smtClean="0"/>
              <a:t>lessened</a:t>
            </a:r>
            <a:r>
              <a:rPr lang="de-DE" sz="2500" dirty="0" smtClean="0"/>
              <a:t> </a:t>
            </a:r>
            <a:r>
              <a:rPr lang="de-DE" sz="2500" dirty="0" err="1" smtClean="0"/>
              <a:t>capabilities</a:t>
            </a:r>
            <a:r>
              <a:rPr lang="de-DE" sz="2500" dirty="0" smtClean="0"/>
              <a:t> and </a:t>
            </a:r>
            <a:r>
              <a:rPr lang="de-DE" sz="2500" dirty="0" err="1" smtClean="0"/>
              <a:t>diminished</a:t>
            </a:r>
            <a:r>
              <a:rPr lang="de-DE" sz="2500" dirty="0" smtClean="0"/>
              <a:t> </a:t>
            </a:r>
            <a:r>
              <a:rPr lang="de-DE" sz="2500" dirty="0" err="1" smtClean="0"/>
              <a:t>interest</a:t>
            </a:r>
            <a:r>
              <a:rPr lang="de-DE" sz="2500" dirty="0" smtClean="0"/>
              <a:t> (</a:t>
            </a:r>
            <a:r>
              <a:rPr lang="de-DE" sz="2500" dirty="0" err="1" smtClean="0"/>
              <a:t>e.g</a:t>
            </a:r>
            <a:r>
              <a:rPr lang="de-DE" sz="2500" dirty="0" smtClean="0"/>
              <a:t>. </a:t>
            </a:r>
            <a:r>
              <a:rPr lang="de-DE" sz="2500" dirty="0" err="1" smtClean="0"/>
              <a:t>Disengagement</a:t>
            </a:r>
            <a:r>
              <a:rPr lang="de-DE" sz="2500" dirty="0" smtClean="0"/>
              <a:t> </a:t>
            </a:r>
            <a:r>
              <a:rPr lang="de-DE" sz="2500" dirty="0" err="1" smtClean="0"/>
              <a:t>Theory</a:t>
            </a:r>
            <a:r>
              <a:rPr lang="de-DE" sz="2500" dirty="0" smtClean="0"/>
              <a:t>)</a:t>
            </a:r>
            <a:endParaRPr lang="de-DE" sz="2500" i="1" dirty="0"/>
          </a:p>
        </p:txBody>
      </p:sp>
      <p:pic>
        <p:nvPicPr>
          <p:cNvPr id="5" name="Bild 4"/>
          <p:cNvPicPr>
            <a:picLocks noChangeAspect="1"/>
          </p:cNvPicPr>
          <p:nvPr/>
        </p:nvPicPr>
        <p:blipFill>
          <a:blip r:embed="rId3"/>
          <a:srcRect/>
          <a:stretch>
            <a:fillRect/>
          </a:stretch>
        </p:blipFill>
        <p:spPr bwMode="auto">
          <a:xfrm>
            <a:off x="914400" y="3790950"/>
            <a:ext cx="3276600" cy="2457450"/>
          </a:xfrm>
          <a:prstGeom prst="rect">
            <a:avLst/>
          </a:prstGeom>
          <a:noFill/>
          <a:ln w="9525">
            <a:noFill/>
            <a:miter lim="800000"/>
            <a:headEnd/>
            <a:tailEnd/>
          </a:ln>
        </p:spPr>
      </p:pic>
      <p:pic>
        <p:nvPicPr>
          <p:cNvPr id="9" name="Bild 8"/>
          <p:cNvPicPr>
            <a:picLocks noChangeAspect="1"/>
          </p:cNvPicPr>
          <p:nvPr/>
        </p:nvPicPr>
        <p:blipFill>
          <a:blip r:embed="rId4"/>
          <a:stretch>
            <a:fillRect/>
          </a:stretch>
        </p:blipFill>
        <p:spPr>
          <a:xfrm>
            <a:off x="4572000" y="3797300"/>
            <a:ext cx="3810000" cy="2451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keanos">
  <a:themeElements>
    <a:clrScheme name="Okeanos">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keanos">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keanos">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Origin</Template>
  <TotalTime>0</TotalTime>
  <Words>3082</Words>
  <Application>Microsoft Macintosh PowerPoint</Application>
  <PresentationFormat>Bildschirmpräsentation (4:3)</PresentationFormat>
  <Paragraphs>192</Paragraphs>
  <Slides>25</Slides>
  <Notes>9</Notes>
  <HiddenSlides>0</HiddenSlides>
  <MMClips>0</MMClips>
  <ScaleCrop>false</ScaleCrop>
  <HeadingPairs>
    <vt:vector size="6" baseType="variant">
      <vt:variant>
        <vt:lpstr>Entwurfsvorlage</vt:lpstr>
      </vt:variant>
      <vt:variant>
        <vt:i4>1</vt:i4>
      </vt:variant>
      <vt:variant>
        <vt:lpstr>Eingebettete OLE-Server</vt:lpstr>
      </vt:variant>
      <vt:variant>
        <vt:i4>1</vt:i4>
      </vt:variant>
      <vt:variant>
        <vt:lpstr>Folientitel</vt:lpstr>
      </vt:variant>
      <vt:variant>
        <vt:i4>25</vt:i4>
      </vt:variant>
    </vt:vector>
  </HeadingPairs>
  <TitlesOfParts>
    <vt:vector size="27" baseType="lpstr">
      <vt:lpstr>Okeanos</vt:lpstr>
      <vt:lpstr>PaperPort Document</vt:lpstr>
      <vt:lpstr>Education in later life</vt:lpstr>
      <vt:lpstr>Later life learning and the link with lifelong learning</vt:lpstr>
      <vt:lpstr>Definitions</vt:lpstr>
      <vt:lpstr>Three Models of Lifelong Learning  (Hans Schuetze 2007)</vt:lpstr>
      <vt:lpstr>Starting points:  Changes of age(ing)</vt:lpstr>
      <vt:lpstr>50+ Adults Represent Three Distinct Generations</vt:lpstr>
      <vt:lpstr>Low educational status of older age cohorts: Average years of schooling, by age group</vt:lpstr>
      <vt:lpstr>Persons with low educational attainment, by age group, %, 65 years or over</vt:lpstr>
      <vt:lpstr>Deficit models of ageing</vt:lpstr>
      <vt:lpstr>Review: Activity summary domains associated with wellbeing, health or survival in 42 studies</vt:lpstr>
      <vt:lpstr>Folie 11</vt:lpstr>
      <vt:lpstr>The Seattle Longitudinal Study  (Schaie, K. W., Willis, S. L., &amp; Caskie, G. I. L. 2004)</vt:lpstr>
      <vt:lpstr>Age dynamics in scientific creativity:  Nobel laureates 1875-2008</vt:lpstr>
      <vt:lpstr>From age-differentiated to age-integrated structures („Disappearance of the three boxes“)</vt:lpstr>
      <vt:lpstr>Effects of learning in later life</vt:lpstr>
      <vt:lpstr>Why should the elderly learn?</vt:lpstr>
      <vt:lpstr>Survey of Health, Ageing and Retirement in Europe (SHARE) 2005</vt:lpstr>
      <vt:lpstr>Why should the elderly learn?</vt:lpstr>
      <vt:lpstr>Why should the elderly learn?</vt:lpstr>
      <vt:lpstr> Can Adult Education Delay  Retirement from the Labour Market? </vt:lpstr>
      <vt:lpstr>Outlook: Society benefits substantially</vt:lpstr>
      <vt:lpstr>Concluding comments</vt:lpstr>
      <vt:lpstr>Adult learner?</vt:lpstr>
      <vt:lpstr>Future adult learners?</vt:lpstr>
      <vt:lpstr>Marcel Proust (1871-1922)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Kolland</dc:creator>
  <cp:lastModifiedBy>Franz Kolland</cp:lastModifiedBy>
  <cp:revision>64</cp:revision>
  <cp:lastPrinted>2012-02-27T07:30:01Z</cp:lastPrinted>
  <dcterms:created xsi:type="dcterms:W3CDTF">2012-05-29T16:02:30Z</dcterms:created>
  <dcterms:modified xsi:type="dcterms:W3CDTF">2012-05-29T19:13:47Z</dcterms:modified>
</cp:coreProperties>
</file>