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8" r:id="rId2"/>
    <p:sldId id="260" r:id="rId3"/>
    <p:sldId id="263" r:id="rId4"/>
    <p:sldId id="281" r:id="rId5"/>
    <p:sldId id="264" r:id="rId6"/>
    <p:sldId id="294" r:id="rId7"/>
    <p:sldId id="285" r:id="rId8"/>
    <p:sldId id="286" r:id="rId9"/>
    <p:sldId id="284" r:id="rId10"/>
    <p:sldId id="293" r:id="rId11"/>
    <p:sldId id="287" r:id="rId12"/>
    <p:sldId id="289" r:id="rId13"/>
    <p:sldId id="290" r:id="rId14"/>
    <p:sldId id="288" r:id="rId15"/>
    <p:sldId id="291" r:id="rId16"/>
    <p:sldId id="272" r:id="rId17"/>
    <p:sldId id="296" r:id="rId18"/>
    <p:sldId id="283" r:id="rId19"/>
    <p:sldId id="274" r:id="rId20"/>
    <p:sldId id="275" r:id="rId21"/>
    <p:sldId id="282" r:id="rId22"/>
    <p:sldId id="297" r:id="rId23"/>
    <p:sldId id="298" r:id="rId24"/>
    <p:sldId id="295" r:id="rId25"/>
  </p:sldIdLst>
  <p:sldSz cx="9144000" cy="6858000" type="screen4x3"/>
  <p:notesSz cx="6815138"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00000"/>
    <a:srgbClr val="FF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6" autoAdjust="0"/>
  </p:normalViewPr>
  <p:slideViewPr>
    <p:cSldViewPr>
      <p:cViewPr varScale="1">
        <p:scale>
          <a:sx n="56" d="100"/>
          <a:sy n="56" d="100"/>
        </p:scale>
        <p:origin x="-8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38" y="-102"/>
      </p:cViewPr>
      <p:guideLst>
        <p:guide orient="horz" pos="3131"/>
        <p:guide pos="214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ulnara\Desktop\IFA%20PRAGUE\&#1075;&#1088;&#1072;&#1092;&#1080;&#1082;&#1080;%20&#1076;&#1083;&#1103;%20&#1076;&#1086;&#1082;&#1083;&#1072;&#1076;&#1072;%20&#1087;&#1086;%20&#1086;&#1073;&#1091;&#1095;&#1077;&#1085;&#1080;&#11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Downloads\&#1040;&#1085;&#1082;&#1077;&#1090;&#109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wnloads\&#1040;&#1085;&#1082;&#1077;&#1090;&#109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wnloads\&#1040;&#1085;&#1082;&#1077;&#1090;&#109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wnloads\&#1040;&#1085;&#1082;&#1077;&#1090;&#10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1"/>
  <c:clrMapOvr bg1="lt1" tx1="dk1" bg2="lt2" tx2="dk2" accent1="accent1" accent2="accent2" accent3="accent3" accent4="accent4" accent5="accent5" accent6="accent6" hlink="hlink" folHlink="folHlink"/>
  <c:chart>
    <c:title>
      <c:tx>
        <c:rich>
          <a:bodyPr/>
          <a:lstStyle/>
          <a:p>
            <a:pPr>
              <a:defRPr/>
            </a:pPr>
            <a:r>
              <a:rPr lang="en-US" sz="2400" dirty="0"/>
              <a:t>Which</a:t>
            </a:r>
            <a:r>
              <a:rPr lang="en-US" sz="2400" baseline="0" dirty="0"/>
              <a:t> activities of governmental or nongovernmental organizations do you participate in? </a:t>
            </a:r>
            <a:endParaRPr lang="ru-RU" sz="2400" dirty="0"/>
          </a:p>
        </c:rich>
      </c:tx>
      <c:layout>
        <c:manualLayout>
          <c:xMode val="edge"/>
          <c:yMode val="edge"/>
          <c:x val="0.11943897637795275"/>
          <c:y val="1.2877267363867661E-2"/>
        </c:manualLayout>
      </c:layout>
    </c:title>
    <c:plotArea>
      <c:layout/>
      <c:barChart>
        <c:barDir val="col"/>
        <c:grouping val="clustered"/>
        <c:ser>
          <c:idx val="0"/>
          <c:order val="0"/>
          <c:tx>
            <c:strRef>
              <c:f>Sheet1!$A$10</c:f>
              <c:strCache>
                <c:ptCount val="1"/>
                <c:pt idx="0">
                  <c:v>12. В деятельности или мероприятиях, каких общественных или государственных организаций, кружков и т.д. Вы участвуете? </c:v>
                </c:pt>
              </c:strCache>
            </c:strRef>
          </c:tx>
          <c:dLbls>
            <c:txPr>
              <a:bodyPr/>
              <a:lstStyle/>
              <a:p>
                <a:pPr>
                  <a:defRPr sz="1400"/>
                </a:pPr>
                <a:endParaRPr lang="ru-RU"/>
              </a:p>
            </c:txPr>
            <c:dLblPos val="inEnd"/>
            <c:showVal val="1"/>
          </c:dLbls>
          <c:cat>
            <c:strRef>
              <c:f>Sheet1!$B$1:$J$1</c:f>
              <c:strCache>
                <c:ptCount val="9"/>
                <c:pt idx="0">
                  <c:v>amateur talent group</c:v>
                </c:pt>
                <c:pt idx="1">
                  <c:v>political party</c:v>
                </c:pt>
                <c:pt idx="2">
                  <c:v>Third Age University or School</c:v>
                </c:pt>
                <c:pt idx="3">
                  <c:v>hobby group </c:v>
                </c:pt>
                <c:pt idx="4">
                  <c:v>Social Service Center </c:v>
                </c:pt>
                <c:pt idx="5">
                  <c:v>Veterans' Council</c:v>
                </c:pt>
                <c:pt idx="6">
                  <c:v>Organization of Disabled Persons</c:v>
                </c:pt>
                <c:pt idx="7">
                  <c:v>Pensioners' Union</c:v>
                </c:pt>
                <c:pt idx="8">
                  <c:v>I don't participate in any  activities of any kind of organization</c:v>
                </c:pt>
              </c:strCache>
            </c:strRef>
          </c:cat>
          <c:val>
            <c:numRef>
              <c:f>Sheet1!$B$12:$J$12</c:f>
              <c:numCache>
                <c:formatCode>0.00%</c:formatCode>
                <c:ptCount val="9"/>
                <c:pt idx="0">
                  <c:v>8.2502266545784228E-2</c:v>
                </c:pt>
                <c:pt idx="1">
                  <c:v>1.6319129646418871E-2</c:v>
                </c:pt>
                <c:pt idx="2">
                  <c:v>0.11786038077969177</c:v>
                </c:pt>
                <c:pt idx="3">
                  <c:v>6.708975521305531E-2</c:v>
                </c:pt>
                <c:pt idx="4">
                  <c:v>6.8902991840435232E-2</c:v>
                </c:pt>
                <c:pt idx="5">
                  <c:v>0.1187669990933817</c:v>
                </c:pt>
                <c:pt idx="6">
                  <c:v>2.5385312783318251E-2</c:v>
                </c:pt>
                <c:pt idx="7">
                  <c:v>2.7198549410698096E-2</c:v>
                </c:pt>
                <c:pt idx="8">
                  <c:v>0.48776065276518576</c:v>
                </c:pt>
              </c:numCache>
            </c:numRef>
          </c:val>
        </c:ser>
        <c:gapWidth val="75"/>
        <c:overlap val="40"/>
        <c:axId val="64484096"/>
        <c:axId val="64485632"/>
      </c:barChart>
      <c:catAx>
        <c:axId val="64484096"/>
        <c:scaling>
          <c:orientation val="minMax"/>
        </c:scaling>
        <c:axPos val="b"/>
        <c:majorTickMark val="none"/>
        <c:tickLblPos val="nextTo"/>
        <c:txPr>
          <a:bodyPr/>
          <a:lstStyle/>
          <a:p>
            <a:pPr>
              <a:defRPr sz="1000"/>
            </a:pPr>
            <a:endParaRPr lang="ru-RU"/>
          </a:p>
        </c:txPr>
        <c:crossAx val="64485632"/>
        <c:crosses val="autoZero"/>
        <c:auto val="1"/>
        <c:lblAlgn val="ctr"/>
        <c:lblOffset val="100"/>
      </c:catAx>
      <c:valAx>
        <c:axId val="64485632"/>
        <c:scaling>
          <c:orientation val="minMax"/>
        </c:scaling>
        <c:axPos val="l"/>
        <c:majorGridlines/>
        <c:numFmt formatCode="0.00%" sourceLinked="1"/>
        <c:majorTickMark val="none"/>
        <c:tickLblPos val="nextTo"/>
        <c:crossAx val="64484096"/>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bar"/>
        <c:grouping val="clustered"/>
        <c:ser>
          <c:idx val="0"/>
          <c:order val="0"/>
          <c:cat>
            <c:strRef>
              <c:f>Лист1!$AF$1:$AZ$1</c:f>
              <c:strCache>
                <c:ptCount val="20"/>
                <c:pt idx="0">
                  <c:v>Sewing</c:v>
                </c:pt>
                <c:pt idx="1">
                  <c:v>Knitting</c:v>
                </c:pt>
                <c:pt idx="2">
                  <c:v>Embroidering</c:v>
                </c:pt>
                <c:pt idx="3">
                  <c:v>English</c:v>
                </c:pt>
                <c:pt idx="4">
                  <c:v>Italian</c:v>
                </c:pt>
                <c:pt idx="5">
                  <c:v>German</c:v>
                </c:pt>
                <c:pt idx="6">
                  <c:v>Cooking</c:v>
                </c:pt>
                <c:pt idx="7">
                  <c:v>TV production</c:v>
                </c:pt>
                <c:pt idx="8">
                  <c:v>Drawing and Painting</c:v>
                </c:pt>
                <c:pt idx="9">
                  <c:v>Religion basics</c:v>
                </c:pt>
                <c:pt idx="10">
                  <c:v>Folk Dance</c:v>
                </c:pt>
                <c:pt idx="11">
                  <c:v>Physical Training (different kinds)</c:v>
                </c:pt>
                <c:pt idx="12">
                  <c:v>Help yourself (health and spiritual)</c:v>
                </c:pt>
                <c:pt idx="13">
                  <c:v>Beekeeping</c:v>
                </c:pt>
                <c:pt idx="14">
                  <c:v>Hair styling</c:v>
                </c:pt>
                <c:pt idx="15">
                  <c:v>Singing</c:v>
                </c:pt>
                <c:pt idx="16">
                  <c:v>Psychology</c:v>
                </c:pt>
                <c:pt idx="17">
                  <c:v>Law</c:v>
                </c:pt>
                <c:pt idx="18">
                  <c:v>Buiness basics</c:v>
                </c:pt>
                <c:pt idx="19">
                  <c:v>Computer basics</c:v>
                </c:pt>
              </c:strCache>
            </c:strRef>
          </c:cat>
          <c:val>
            <c:numRef>
              <c:f>Лист1!$AF$2:$AY$2</c:f>
              <c:numCache>
                <c:formatCode>General</c:formatCode>
                <c:ptCount val="20"/>
                <c:pt idx="0">
                  <c:v>6</c:v>
                </c:pt>
                <c:pt idx="1">
                  <c:v>10</c:v>
                </c:pt>
                <c:pt idx="2">
                  <c:v>8</c:v>
                </c:pt>
                <c:pt idx="3">
                  <c:v>17</c:v>
                </c:pt>
                <c:pt idx="4">
                  <c:v>3</c:v>
                </c:pt>
                <c:pt idx="5">
                  <c:v>3</c:v>
                </c:pt>
                <c:pt idx="6">
                  <c:v>5</c:v>
                </c:pt>
                <c:pt idx="7">
                  <c:v>3</c:v>
                </c:pt>
                <c:pt idx="8">
                  <c:v>1</c:v>
                </c:pt>
                <c:pt idx="9">
                  <c:v>2</c:v>
                </c:pt>
                <c:pt idx="10">
                  <c:v>10</c:v>
                </c:pt>
                <c:pt idx="11">
                  <c:v>25</c:v>
                </c:pt>
                <c:pt idx="12">
                  <c:v>8</c:v>
                </c:pt>
                <c:pt idx="13">
                  <c:v>3</c:v>
                </c:pt>
                <c:pt idx="14">
                  <c:v>3</c:v>
                </c:pt>
                <c:pt idx="15">
                  <c:v>8</c:v>
                </c:pt>
                <c:pt idx="16">
                  <c:v>3</c:v>
                </c:pt>
                <c:pt idx="17">
                  <c:v>4</c:v>
                </c:pt>
                <c:pt idx="18">
                  <c:v>1</c:v>
                </c:pt>
                <c:pt idx="19">
                  <c:v>13</c:v>
                </c:pt>
              </c:numCache>
            </c:numRef>
          </c:val>
        </c:ser>
        <c:axId val="33802112"/>
        <c:axId val="33878784"/>
      </c:barChart>
      <c:catAx>
        <c:axId val="33802112"/>
        <c:scaling>
          <c:orientation val="minMax"/>
        </c:scaling>
        <c:axPos val="l"/>
        <c:tickLblPos val="nextTo"/>
        <c:txPr>
          <a:bodyPr/>
          <a:lstStyle/>
          <a:p>
            <a:pPr>
              <a:defRPr sz="1400"/>
            </a:pPr>
            <a:endParaRPr lang="ru-RU"/>
          </a:p>
        </c:txPr>
        <c:crossAx val="33878784"/>
        <c:crosses val="autoZero"/>
        <c:auto val="1"/>
        <c:lblAlgn val="ctr"/>
        <c:lblOffset val="100"/>
      </c:catAx>
      <c:valAx>
        <c:axId val="33878784"/>
        <c:scaling>
          <c:orientation val="minMax"/>
        </c:scaling>
        <c:axPos val="b"/>
        <c:majorGridlines/>
        <c:numFmt formatCode="General" sourceLinked="1"/>
        <c:tickLblPos val="nextTo"/>
        <c:crossAx val="3380211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layout/>
      <c:txPr>
        <a:bodyPr/>
        <a:lstStyle/>
        <a:p>
          <a:pPr>
            <a:defRPr sz="4000"/>
          </a:pPr>
          <a:endParaRPr lang="ru-RU"/>
        </a:p>
      </c:txPr>
    </c:title>
    <c:plotArea>
      <c:layout/>
      <c:pieChart>
        <c:varyColors val="1"/>
        <c:ser>
          <c:idx val="0"/>
          <c:order val="0"/>
          <c:tx>
            <c:v>Would you like a certificate?</c:v>
          </c:tx>
          <c:dLbls>
            <c:txPr>
              <a:bodyPr/>
              <a:lstStyle/>
              <a:p>
                <a:pPr>
                  <a:defRPr sz="4000"/>
                </a:pPr>
                <a:endParaRPr lang="ru-RU"/>
              </a:p>
            </c:txPr>
            <c:showPercent val="1"/>
            <c:showLeaderLines val="1"/>
          </c:dLbls>
          <c:cat>
            <c:strRef>
              <c:f>Лист1!$AD$42:$AD$43</c:f>
              <c:strCache>
                <c:ptCount val="2"/>
                <c:pt idx="0">
                  <c:v>yes</c:v>
                </c:pt>
                <c:pt idx="1">
                  <c:v>no</c:v>
                </c:pt>
              </c:strCache>
            </c:strRef>
          </c:cat>
          <c:val>
            <c:numRef>
              <c:f>Лист1!$AC$42:$AC$43</c:f>
              <c:numCache>
                <c:formatCode>General</c:formatCode>
                <c:ptCount val="2"/>
                <c:pt idx="0">
                  <c:v>32</c:v>
                </c:pt>
                <c:pt idx="1">
                  <c:v>81</c:v>
                </c:pt>
              </c:numCache>
            </c:numRef>
          </c:val>
        </c:ser>
        <c:dLbls>
          <c:showPercent val="1"/>
        </c:dLbls>
        <c:firstSliceAng val="0"/>
      </c:pieChart>
    </c:plotArea>
    <c:legend>
      <c:legendPos val="r"/>
      <c:layout/>
      <c:txPr>
        <a:bodyPr/>
        <a:lstStyle/>
        <a:p>
          <a:pPr>
            <a:defRPr sz="4000"/>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3600"/>
            </a:pPr>
            <a:r>
              <a:rPr lang="ru-RU" sz="3600"/>
              <a:t>What</a:t>
            </a:r>
            <a:r>
              <a:rPr lang="ru-RU" sz="3600" baseline="0"/>
              <a:t> are three major reasons why you study?</a:t>
            </a:r>
            <a:endParaRPr lang="en-US" sz="3600"/>
          </a:p>
        </c:rich>
      </c:tx>
      <c:layout/>
    </c:title>
    <c:plotArea>
      <c:layout/>
      <c:barChart>
        <c:barDir val="bar"/>
        <c:grouping val="clustered"/>
        <c:ser>
          <c:idx val="0"/>
          <c:order val="0"/>
          <c:cat>
            <c:strRef>
              <c:f>Лист1!$B$44:$C$53</c:f>
              <c:strCache>
                <c:ptCount val="10"/>
                <c:pt idx="0">
                  <c:v>need knowledge</c:v>
                </c:pt>
                <c:pt idx="1">
                  <c:v>positive emotions</c:v>
                </c:pt>
                <c:pt idx="2">
                  <c:v>long time dream</c:v>
                </c:pt>
                <c:pt idx="3">
                  <c:v>i like the teacher</c:v>
                </c:pt>
                <c:pt idx="4">
                  <c:v>like to socialize with classmates</c:v>
                </c:pt>
                <c:pt idx="5">
                  <c:v>personal growth </c:v>
                </c:pt>
                <c:pt idx="6">
                  <c:v>memory training</c:v>
                </c:pt>
                <c:pt idx="7">
                  <c:v>intellectual development</c:v>
                </c:pt>
                <c:pt idx="8">
                  <c:v>good for my health</c:v>
                </c:pt>
                <c:pt idx="9">
                  <c:v>spiritual growth</c:v>
                </c:pt>
              </c:strCache>
            </c:strRef>
          </c:cat>
          <c:val>
            <c:numRef>
              <c:f>Лист1!$AC$44:$AC$53</c:f>
              <c:numCache>
                <c:formatCode>General</c:formatCode>
                <c:ptCount val="10"/>
                <c:pt idx="0">
                  <c:v>58</c:v>
                </c:pt>
                <c:pt idx="1">
                  <c:v>57</c:v>
                </c:pt>
                <c:pt idx="2">
                  <c:v>36</c:v>
                </c:pt>
                <c:pt idx="3">
                  <c:v>53</c:v>
                </c:pt>
                <c:pt idx="4">
                  <c:v>45</c:v>
                </c:pt>
                <c:pt idx="5">
                  <c:v>49</c:v>
                </c:pt>
                <c:pt idx="6">
                  <c:v>39</c:v>
                </c:pt>
                <c:pt idx="7">
                  <c:v>42</c:v>
                </c:pt>
                <c:pt idx="8">
                  <c:v>37</c:v>
                </c:pt>
                <c:pt idx="9">
                  <c:v>43</c:v>
                </c:pt>
              </c:numCache>
            </c:numRef>
          </c:val>
        </c:ser>
        <c:axId val="33973760"/>
        <c:axId val="33975296"/>
      </c:barChart>
      <c:catAx>
        <c:axId val="33973760"/>
        <c:scaling>
          <c:orientation val="minMax"/>
        </c:scaling>
        <c:axPos val="l"/>
        <c:majorTickMark val="none"/>
        <c:tickLblPos val="nextTo"/>
        <c:txPr>
          <a:bodyPr/>
          <a:lstStyle/>
          <a:p>
            <a:pPr>
              <a:defRPr sz="1400"/>
            </a:pPr>
            <a:endParaRPr lang="ru-RU"/>
          </a:p>
        </c:txPr>
        <c:crossAx val="33975296"/>
        <c:crosses val="autoZero"/>
        <c:auto val="1"/>
        <c:lblAlgn val="ctr"/>
        <c:lblOffset val="100"/>
      </c:catAx>
      <c:valAx>
        <c:axId val="33975296"/>
        <c:scaling>
          <c:orientation val="minMax"/>
        </c:scaling>
        <c:axPos val="b"/>
        <c:majorGridlines/>
        <c:numFmt formatCode="General" sourceLinked="1"/>
        <c:majorTickMark val="none"/>
        <c:tickLblPos val="nextTo"/>
        <c:crossAx val="3397376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3000"/>
            </a:pPr>
            <a:r>
              <a:rPr lang="en-US" sz="3000"/>
              <a:t>How do you usually feel after </a:t>
            </a:r>
            <a:r>
              <a:rPr lang="ru-RU" sz="3000"/>
              <a:t>a </a:t>
            </a:r>
            <a:r>
              <a:rPr lang="en-US" sz="3000"/>
              <a:t>class? </a:t>
            </a:r>
          </a:p>
        </c:rich>
      </c:tx>
      <c:layout/>
    </c:title>
    <c:plotArea>
      <c:layout/>
      <c:barChart>
        <c:barDir val="col"/>
        <c:grouping val="clustered"/>
        <c:ser>
          <c:idx val="0"/>
          <c:order val="0"/>
          <c:tx>
            <c:v>How do you usually feel after a class? </c:v>
          </c:tx>
          <c:cat>
            <c:strRef>
              <c:f>Лист1!$B$34:$C$38</c:f>
              <c:strCache>
                <c:ptCount val="5"/>
                <c:pt idx="0">
                  <c:v>Exellent</c:v>
                </c:pt>
                <c:pt idx="1">
                  <c:v>Good </c:v>
                </c:pt>
                <c:pt idx="2">
                  <c:v>Ok</c:v>
                </c:pt>
                <c:pt idx="3">
                  <c:v>Not very well</c:v>
                </c:pt>
                <c:pt idx="4">
                  <c:v>Bad</c:v>
                </c:pt>
              </c:strCache>
            </c:strRef>
          </c:cat>
          <c:val>
            <c:numRef>
              <c:f>Лист1!$AC$34:$AC$38</c:f>
              <c:numCache>
                <c:formatCode>General</c:formatCode>
                <c:ptCount val="5"/>
                <c:pt idx="0">
                  <c:v>67</c:v>
                </c:pt>
                <c:pt idx="1">
                  <c:v>35</c:v>
                </c:pt>
                <c:pt idx="2">
                  <c:v>3</c:v>
                </c:pt>
                <c:pt idx="3">
                  <c:v>3</c:v>
                </c:pt>
                <c:pt idx="4">
                  <c:v>0</c:v>
                </c:pt>
              </c:numCache>
            </c:numRef>
          </c:val>
        </c:ser>
        <c:axId val="34102272"/>
        <c:axId val="34108544"/>
      </c:barChart>
      <c:catAx>
        <c:axId val="34102272"/>
        <c:scaling>
          <c:orientation val="minMax"/>
        </c:scaling>
        <c:axPos val="b"/>
        <c:tickLblPos val="nextTo"/>
        <c:txPr>
          <a:bodyPr/>
          <a:lstStyle/>
          <a:p>
            <a:pPr>
              <a:defRPr sz="2000"/>
            </a:pPr>
            <a:endParaRPr lang="ru-RU"/>
          </a:p>
        </c:txPr>
        <c:crossAx val="34108544"/>
        <c:crosses val="autoZero"/>
        <c:auto val="1"/>
        <c:lblAlgn val="ctr"/>
        <c:lblOffset val="100"/>
      </c:catAx>
      <c:valAx>
        <c:axId val="34108544"/>
        <c:scaling>
          <c:orientation val="minMax"/>
        </c:scaling>
        <c:axPos val="l"/>
        <c:majorGridlines/>
        <c:numFmt formatCode="General" sourceLinked="1"/>
        <c:tickLblPos val="nextTo"/>
        <c:crossAx val="34102272"/>
        <c:crosses val="autoZero"/>
        <c:crossBetween val="between"/>
      </c:valAx>
    </c:plotArea>
    <c:plotVisOnly val="1"/>
  </c:chart>
  <c:txPr>
    <a:bodyPr/>
    <a:lstStyle/>
    <a:p>
      <a:pPr>
        <a:defRPr sz="16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ru-RU"/>
          </a:p>
        </p:txBody>
      </p:sp>
      <p:sp>
        <p:nvSpPr>
          <p:cNvPr id="29699" name="Rectangle 3"/>
          <p:cNvSpPr>
            <a:spLocks noGrp="1" noChangeArrowheads="1"/>
          </p:cNvSpPr>
          <p:nvPr>
            <p:ph type="dt" sz="quarter"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029528D1-E726-4743-A052-4EA4CBAD12D9}" type="datetimeFigureOut">
              <a:rPr lang="ru-RU"/>
              <a:pPr>
                <a:defRPr/>
              </a:pPr>
              <a:t>30.05.2012</a:t>
            </a:fld>
            <a:endParaRPr lang="ru-RU"/>
          </a:p>
        </p:txBody>
      </p:sp>
      <p:sp>
        <p:nvSpPr>
          <p:cNvPr id="29700" name="Rectangle 4"/>
          <p:cNvSpPr>
            <a:spLocks noGrp="1" noChangeArrowheads="1"/>
          </p:cNvSpPr>
          <p:nvPr>
            <p:ph type="ftr" sz="quarter" idx="2"/>
          </p:nvPr>
        </p:nvSpPr>
        <p:spPr bwMode="auto">
          <a:xfrm>
            <a:off x="0" y="9444038"/>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ru-RU"/>
          </a:p>
        </p:txBody>
      </p:sp>
      <p:sp>
        <p:nvSpPr>
          <p:cNvPr id="29701" name="Rectangle 5"/>
          <p:cNvSpPr>
            <a:spLocks noGrp="1" noChangeArrowheads="1"/>
          </p:cNvSpPr>
          <p:nvPr>
            <p:ph type="sldNum" sz="quarter" idx="3"/>
          </p:nvPr>
        </p:nvSpPr>
        <p:spPr bwMode="auto">
          <a:xfrm>
            <a:off x="3860800" y="9444038"/>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F4293FEA-9C17-453F-90CB-61E01038CAE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2750" cy="49688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ru-RU"/>
          </a:p>
        </p:txBody>
      </p:sp>
      <p:sp>
        <p:nvSpPr>
          <p:cNvPr id="3" name="Дата 2"/>
          <p:cNvSpPr>
            <a:spLocks noGrp="1"/>
          </p:cNvSpPr>
          <p:nvPr>
            <p:ph type="dt" idx="1"/>
          </p:nvPr>
        </p:nvSpPr>
        <p:spPr>
          <a:xfrm>
            <a:off x="3860800" y="0"/>
            <a:ext cx="2952750" cy="496888"/>
          </a:xfrm>
          <a:prstGeom prst="rect">
            <a:avLst/>
          </a:prstGeom>
        </p:spPr>
        <p:txBody>
          <a:bodyPr vert="horz" lIns="91440" tIns="45720" rIns="91440" bIns="45720" rtlCol="0"/>
          <a:lstStyle>
            <a:lvl1pPr algn="r" eaLnBrk="0" hangingPunct="0">
              <a:defRPr sz="1200">
                <a:latin typeface="Arial" charset="0"/>
              </a:defRPr>
            </a:lvl1pPr>
          </a:lstStyle>
          <a:p>
            <a:pPr>
              <a:defRPr/>
            </a:pPr>
            <a:fld id="{F4B19836-4D2F-4CB9-9DE0-8BF2E61057A0}" type="datetimeFigureOut">
              <a:rPr lang="ru-RU"/>
              <a:pPr>
                <a:defRPr/>
              </a:pPr>
              <a:t>30.05.2012</a:t>
            </a:fld>
            <a:endParaRPr lang="ru-RU"/>
          </a:p>
        </p:txBody>
      </p:sp>
      <p:sp>
        <p:nvSpPr>
          <p:cNvPr id="4" name="Образ слайда 3"/>
          <p:cNvSpPr>
            <a:spLocks noGrp="1" noRot="1" noChangeAspect="1"/>
          </p:cNvSpPr>
          <p:nvPr>
            <p:ph type="sldImg" idx="2"/>
          </p:nvPr>
        </p:nvSpPr>
        <p:spPr>
          <a:xfrm>
            <a:off x="923925" y="746125"/>
            <a:ext cx="4970463"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1038" y="4722813"/>
            <a:ext cx="5453062" cy="447357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60800" y="9444038"/>
            <a:ext cx="2952750" cy="496887"/>
          </a:xfrm>
          <a:prstGeom prst="rect">
            <a:avLst/>
          </a:prstGeom>
        </p:spPr>
        <p:txBody>
          <a:bodyPr vert="horz" lIns="91440" tIns="45720" rIns="91440" bIns="45720" rtlCol="0" anchor="b"/>
          <a:lstStyle>
            <a:lvl1pPr algn="r" eaLnBrk="0" hangingPunct="0">
              <a:defRPr sz="1200">
                <a:latin typeface="Arial" charset="0"/>
              </a:defRPr>
            </a:lvl1pPr>
          </a:lstStyle>
          <a:p>
            <a:pPr>
              <a:defRPr/>
            </a:pPr>
            <a:fld id="{D9C04663-95DE-421A-A6A2-85CB6178E01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05A5F1-6017-4DE1-BE9E-5E689C692E97}" type="slidenum">
              <a:rPr lang="ru-RU" smtClean="0"/>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DAC09-D82C-4EAE-BE40-A4F11CB7148B}" type="slidenum">
              <a:rPr lang="ru-RU" smtClean="0"/>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316C51-B207-41E5-A7DD-275CD7B9F84C}" type="slidenum">
              <a:rPr lang="ru-RU" smtClean="0"/>
              <a:pPr/>
              <a:t>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74FD23-6D37-4ABD-9284-4CBFD34B13C3}"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FEC6B1C-8D1F-4985-BA9E-482D0DEC7D14}"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B25DC51-9F5D-4046-91D8-E77164415520}"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sz="2000" b="1">
                <a:latin typeface="Tahoma" pitchFamily="34" charset="0"/>
                <a:cs typeface="Tahoma" pitchFamily="34" charset="0"/>
              </a:defRPr>
            </a:lvl1pPr>
          </a:lstStyle>
          <a:p>
            <a:r>
              <a:rPr lang="ru-RU" smtClean="0"/>
              <a:t>Образец заголовка</a:t>
            </a:r>
            <a:endParaRPr lang="ru-RU" dirty="0"/>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902FA79-5272-477A-8BD8-A32B1CAF7B9B}"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2C0474-1C33-41CA-9604-DCB55140DF3B}"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2FA393-B4EC-4998-81EA-E216962238CD}"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121F736-B3D0-4F23-8C51-5D705CE77184}"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3C36D09-9281-48E5-AE25-B418E8B51FAB}"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F2BDD33-3978-4974-B8C8-BEBCBDE8E2EA}"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4110972-F642-4C24-A364-0C20E1492917}"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E2E0DF1-29E8-4935-8B4D-24474684D175}"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86BE0DA-5DBC-4B83-A1F0-9083E0516640}"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FEC3E19-8268-4362-B7A9-700551F76D5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m.gulnar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1143000" y="2057400"/>
            <a:ext cx="6629400" cy="1908215"/>
          </a:xfrm>
          <a:prstGeom prst="rect">
            <a:avLst/>
          </a:prstGeom>
          <a:noFill/>
          <a:ln w="9525">
            <a:noFill/>
            <a:miter lim="800000"/>
            <a:headEnd/>
            <a:tailEnd/>
          </a:ln>
        </p:spPr>
        <p:txBody>
          <a:bodyPr>
            <a:spAutoFit/>
          </a:bodyPr>
          <a:lstStyle/>
          <a:p>
            <a:pPr algn="ctr"/>
            <a:r>
              <a:rPr lang="ru-RU" sz="4000" b="1" dirty="0" smtClean="0">
                <a:solidFill>
                  <a:schemeClr val="bg1"/>
                </a:solidFill>
              </a:rPr>
              <a:t>LEARNING IN LATER LIFE </a:t>
            </a:r>
          </a:p>
          <a:p>
            <a:pPr algn="ctr"/>
            <a:endParaRPr lang="ru-RU" sz="2600" b="1" dirty="0" smtClean="0">
              <a:solidFill>
                <a:schemeClr val="bg1"/>
              </a:solidFill>
            </a:endParaRPr>
          </a:p>
          <a:p>
            <a:pPr algn="ctr"/>
            <a:r>
              <a:rPr lang="ru-RU" sz="2600" b="1" dirty="0" smtClean="0">
                <a:solidFill>
                  <a:schemeClr val="bg1"/>
                </a:solidFill>
              </a:rPr>
              <a:t>THIRD AGE UNIVERSITIES FOR ALL IN BASHKORTOSTAN AS RUSSIA AGES</a:t>
            </a:r>
            <a:endParaRPr lang="fr-FR" sz="2600" b="1" dirty="0">
              <a:solidFill>
                <a:schemeClr val="bg1"/>
              </a:solidFill>
            </a:endParaRPr>
          </a:p>
        </p:txBody>
      </p:sp>
      <p:sp>
        <p:nvSpPr>
          <p:cNvPr id="3075" name="TextBox 2"/>
          <p:cNvSpPr txBox="1">
            <a:spLocks noChangeArrowheads="1"/>
          </p:cNvSpPr>
          <p:nvPr/>
        </p:nvSpPr>
        <p:spPr bwMode="auto">
          <a:xfrm>
            <a:off x="2743200" y="4114800"/>
            <a:ext cx="6096000" cy="1739900"/>
          </a:xfrm>
          <a:prstGeom prst="rect">
            <a:avLst/>
          </a:prstGeom>
          <a:noFill/>
          <a:ln w="9525">
            <a:noFill/>
            <a:miter lim="800000"/>
            <a:headEnd/>
            <a:tailEnd/>
          </a:ln>
        </p:spPr>
        <p:txBody>
          <a:bodyPr>
            <a:spAutoFit/>
          </a:bodyPr>
          <a:lstStyle/>
          <a:p>
            <a:pPr algn="r"/>
            <a:r>
              <a:rPr lang="ru-RU" dirty="0">
                <a:solidFill>
                  <a:schemeClr val="bg1"/>
                </a:solidFill>
              </a:rPr>
              <a:t>Gulnara Minnigaleeva, PhD</a:t>
            </a:r>
            <a:r>
              <a:rPr lang="fr-CH" dirty="0">
                <a:solidFill>
                  <a:schemeClr val="bg1"/>
                </a:solidFill>
              </a:rPr>
              <a:t>, </a:t>
            </a:r>
            <a:r>
              <a:rPr lang="fr-CH" dirty="0" err="1">
                <a:solidFill>
                  <a:schemeClr val="bg1"/>
                </a:solidFill>
              </a:rPr>
              <a:t>Research</a:t>
            </a:r>
            <a:r>
              <a:rPr lang="fr-CH" dirty="0">
                <a:solidFill>
                  <a:schemeClr val="bg1"/>
                </a:solidFill>
              </a:rPr>
              <a:t> </a:t>
            </a:r>
            <a:r>
              <a:rPr lang="fr-CH" dirty="0" err="1">
                <a:solidFill>
                  <a:schemeClr val="bg1"/>
                </a:solidFill>
              </a:rPr>
              <a:t>fellow</a:t>
            </a:r>
            <a:endParaRPr lang="fr-CH" dirty="0">
              <a:solidFill>
                <a:schemeClr val="bg1"/>
              </a:solidFill>
            </a:endParaRPr>
          </a:p>
          <a:p>
            <a:pPr algn="r"/>
            <a:r>
              <a:rPr lang="en-US" dirty="0">
                <a:solidFill>
                  <a:schemeClr val="bg1"/>
                </a:solidFill>
              </a:rPr>
              <a:t>Centre for Studies of Civil Society and Nonprofit Sector</a:t>
            </a:r>
            <a:r>
              <a:rPr lang="fr-CH" dirty="0">
                <a:solidFill>
                  <a:schemeClr val="bg1"/>
                </a:solidFill>
              </a:rPr>
              <a:t> </a:t>
            </a:r>
            <a:r>
              <a:rPr lang="ru-RU" dirty="0">
                <a:solidFill>
                  <a:schemeClr val="bg1"/>
                </a:solidFill>
              </a:rPr>
              <a:t> </a:t>
            </a:r>
          </a:p>
          <a:p>
            <a:pPr algn="r"/>
            <a:r>
              <a:rPr lang="ru-RU" dirty="0">
                <a:solidFill>
                  <a:schemeClr val="bg1"/>
                </a:solidFill>
              </a:rPr>
              <a:t>State University Higher School of Economics</a:t>
            </a:r>
          </a:p>
          <a:p>
            <a:pPr algn="r"/>
            <a:r>
              <a:rPr lang="ru-RU" dirty="0">
                <a:solidFill>
                  <a:schemeClr val="bg1"/>
                </a:solidFill>
              </a:rPr>
              <a:t>Moscow, Russia</a:t>
            </a:r>
            <a:endParaRPr lang="fr-CH" dirty="0">
              <a:solidFill>
                <a:schemeClr val="bg1"/>
              </a:solidFill>
            </a:endParaRPr>
          </a:p>
          <a:p>
            <a:pPr algn="r"/>
            <a:r>
              <a:rPr lang="ru-RU" dirty="0">
                <a:solidFill>
                  <a:schemeClr val="bg1"/>
                </a:solidFill>
              </a:rPr>
              <a:t>CEO</a:t>
            </a:r>
            <a:r>
              <a:rPr lang="fr-CH" dirty="0">
                <a:solidFill>
                  <a:schemeClr val="bg1"/>
                </a:solidFill>
              </a:rPr>
              <a:t>, </a:t>
            </a:r>
            <a:r>
              <a:rPr lang="ru-RU" dirty="0">
                <a:solidFill>
                  <a:schemeClr val="bg1"/>
                </a:solidFill>
              </a:rPr>
              <a:t>Organization of Retired persons</a:t>
            </a:r>
            <a:r>
              <a:rPr lang="fr-CH" dirty="0">
                <a:solidFill>
                  <a:schemeClr val="bg1"/>
                </a:solidFill>
              </a:rPr>
              <a:t> </a:t>
            </a:r>
            <a:r>
              <a:rPr lang="ru-RU" dirty="0">
                <a:solidFill>
                  <a:schemeClr val="bg1"/>
                </a:solidFill>
              </a:rPr>
              <a:t>Wisdom Ripening</a:t>
            </a:r>
          </a:p>
          <a:p>
            <a:pPr algn="r"/>
            <a:r>
              <a:rPr lang="ru-RU" dirty="0">
                <a:solidFill>
                  <a:schemeClr val="bg1"/>
                </a:solidFill>
              </a:rPr>
              <a:t>Tuymazy, Bashkortostan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1746" name="Picture 2"/>
          <p:cNvPicPr>
            <a:picLocks noChangeAspect="1" noChangeArrowheads="1"/>
          </p:cNvPicPr>
          <p:nvPr/>
        </p:nvPicPr>
        <p:blipFill>
          <a:blip r:embed="rId2" cstate="print"/>
          <a:srcRect/>
          <a:stretch>
            <a:fillRect/>
          </a:stretch>
        </p:blipFill>
        <p:spPr bwMode="auto">
          <a:xfrm>
            <a:off x="0" y="0"/>
            <a:ext cx="9161463" cy="6875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Republic of Bashkortostan </a:t>
            </a:r>
            <a:endParaRPr lang="ru-RU" dirty="0"/>
          </a:p>
        </p:txBody>
      </p:sp>
      <p:sp>
        <p:nvSpPr>
          <p:cNvPr id="5" name="TextBox 4"/>
          <p:cNvSpPr txBox="1"/>
          <p:nvPr/>
        </p:nvSpPr>
        <p:spPr>
          <a:xfrm>
            <a:off x="2133600" y="1752600"/>
            <a:ext cx="3810000" cy="3231654"/>
          </a:xfrm>
          <a:prstGeom prst="rect">
            <a:avLst/>
          </a:prstGeom>
          <a:noFill/>
        </p:spPr>
        <p:txBody>
          <a:bodyPr wrap="square" rtlCol="0">
            <a:spAutoFit/>
          </a:bodyPr>
          <a:lstStyle/>
          <a:p>
            <a:pPr marL="742950" lvl="1" indent="-285750" algn="ctr" eaLnBrk="0" hangingPunct="0">
              <a:spcBef>
                <a:spcPct val="20000"/>
              </a:spcBef>
            </a:pPr>
            <a:r>
              <a:rPr lang="ru-RU" sz="3000" kern="0" dirty="0" smtClean="0">
                <a:solidFill>
                  <a:prstClr val="black"/>
                </a:solidFill>
                <a:latin typeface="Arial"/>
              </a:rPr>
              <a:t>Third Age Universities</a:t>
            </a:r>
          </a:p>
          <a:p>
            <a:pPr marL="742950" lvl="1" indent="-285750" algn="ctr" eaLnBrk="0" hangingPunct="0">
              <a:spcBef>
                <a:spcPct val="20000"/>
              </a:spcBef>
            </a:pPr>
            <a:r>
              <a:rPr lang="ru-RU" sz="3000" kern="0" dirty="0" smtClean="0">
                <a:solidFill>
                  <a:prstClr val="black"/>
                </a:solidFill>
                <a:latin typeface="Arial"/>
              </a:rPr>
              <a:t>(4 courses)</a:t>
            </a:r>
            <a:endParaRPr lang="ru-RU" sz="3000" kern="0" dirty="0">
              <a:solidFill>
                <a:prstClr val="black"/>
              </a:solidFill>
              <a:latin typeface="Arial"/>
            </a:endParaRPr>
          </a:p>
          <a:p>
            <a:pPr marL="742950" lvl="1" indent="-285750" algn="ctr" eaLnBrk="0" hangingPunct="0">
              <a:spcBef>
                <a:spcPct val="20000"/>
              </a:spcBef>
              <a:buFontTx/>
              <a:buChar char="-"/>
            </a:pPr>
            <a:endParaRPr lang="ru-RU" sz="3000" kern="0" dirty="0" smtClean="0">
              <a:solidFill>
                <a:prstClr val="black"/>
              </a:solidFill>
              <a:latin typeface="Arial"/>
            </a:endParaRPr>
          </a:p>
          <a:p>
            <a:pPr marL="742950" lvl="1" indent="-285750" algn="ctr" eaLnBrk="0" hangingPunct="0">
              <a:spcBef>
                <a:spcPct val="20000"/>
              </a:spcBef>
            </a:pPr>
            <a:endParaRPr lang="ru-RU" sz="3000" kern="0" dirty="0" smtClean="0">
              <a:solidFill>
                <a:prstClr val="black"/>
              </a:solidFill>
              <a:latin typeface="Arial"/>
            </a:endParaRPr>
          </a:p>
          <a:p>
            <a:pPr marL="742950" lvl="1" indent="-285750" algn="ctr" eaLnBrk="0" hangingPunct="0">
              <a:spcBef>
                <a:spcPct val="20000"/>
              </a:spcBef>
            </a:pPr>
            <a:r>
              <a:rPr lang="ru-RU" sz="3000" kern="0" dirty="0" smtClean="0">
                <a:solidFill>
                  <a:prstClr val="black"/>
                </a:solidFill>
                <a:latin typeface="Arial"/>
              </a:rPr>
              <a:t>Social </a:t>
            </a:r>
            <a:r>
              <a:rPr lang="ru-RU" sz="3000" kern="0" dirty="0">
                <a:solidFill>
                  <a:prstClr val="black"/>
                </a:solidFill>
                <a:latin typeface="Arial"/>
              </a:rPr>
              <a:t>tourism</a:t>
            </a:r>
            <a:endParaRPr lang="ru-RU" sz="3000" dirty="0"/>
          </a:p>
        </p:txBody>
      </p:sp>
      <p:sp>
        <p:nvSpPr>
          <p:cNvPr id="8" name="Right Arrow 7"/>
          <p:cNvSpPr/>
          <p:nvPr/>
        </p:nvSpPr>
        <p:spPr bwMode="auto">
          <a:xfrm>
            <a:off x="4648200" y="3276600"/>
            <a:ext cx="1371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pic>
        <p:nvPicPr>
          <p:cNvPr id="29698" name="Picture 2"/>
          <p:cNvPicPr>
            <a:picLocks noChangeAspect="1" noChangeArrowheads="1"/>
          </p:cNvPicPr>
          <p:nvPr/>
        </p:nvPicPr>
        <p:blipFill>
          <a:blip r:embed="rId2" cstate="print"/>
          <a:srcRect/>
          <a:stretch>
            <a:fillRect/>
          </a:stretch>
        </p:blipFill>
        <p:spPr bwMode="auto">
          <a:xfrm>
            <a:off x="7581900" y="1752600"/>
            <a:ext cx="1562100" cy="1800225"/>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a:stretch>
            <a:fillRect/>
          </a:stretch>
        </p:blipFill>
        <p:spPr bwMode="auto">
          <a:xfrm>
            <a:off x="6096000" y="1676400"/>
            <a:ext cx="1562100" cy="1800225"/>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a:stretch>
            <a:fillRect/>
          </a:stretch>
        </p:blipFill>
        <p:spPr bwMode="auto">
          <a:xfrm>
            <a:off x="5943600" y="3276600"/>
            <a:ext cx="1562100" cy="1800225"/>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7581900" y="3200400"/>
            <a:ext cx="1562100" cy="1800225"/>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7581900" y="4495800"/>
            <a:ext cx="1562100" cy="1800225"/>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a:stretch>
            <a:fillRect/>
          </a:stretch>
        </p:blipFill>
        <p:spPr bwMode="auto">
          <a:xfrm>
            <a:off x="6172200" y="4572000"/>
            <a:ext cx="1562100" cy="1800225"/>
          </a:xfrm>
          <a:prstGeom prst="rect">
            <a:avLst/>
          </a:prstGeom>
          <a:noFill/>
          <a:ln w="9525">
            <a:noFill/>
            <a:miter lim="800000"/>
            <a:headEnd/>
            <a:tailEnd/>
          </a:ln>
        </p:spPr>
      </p:pic>
      <p:pic>
        <p:nvPicPr>
          <p:cNvPr id="15" name="Picture 2" descr="D:\Downloads\1306192406_flag_of_bashkortostan.jpg.png"/>
          <p:cNvPicPr>
            <a:picLocks noChangeAspect="1" noChangeArrowheads="1"/>
          </p:cNvPicPr>
          <p:nvPr/>
        </p:nvPicPr>
        <p:blipFill>
          <a:blip r:embed="rId3" cstate="print"/>
          <a:srcRect/>
          <a:stretch>
            <a:fillRect/>
          </a:stretch>
        </p:blipFill>
        <p:spPr bwMode="auto">
          <a:xfrm>
            <a:off x="304800" y="2819400"/>
            <a:ext cx="2327044" cy="1552575"/>
          </a:xfrm>
          <a:prstGeom prst="rect">
            <a:avLst/>
          </a:prstGeom>
          <a:noFill/>
        </p:spPr>
      </p:pic>
      <p:sp>
        <p:nvSpPr>
          <p:cNvPr id="7" name="Right Arrow 6"/>
          <p:cNvSpPr/>
          <p:nvPr/>
        </p:nvSpPr>
        <p:spPr bwMode="auto">
          <a:xfrm>
            <a:off x="2362200" y="3200400"/>
            <a:ext cx="1371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anim calcmode="lin" valueType="num">
                                      <p:cBhvr additive="base">
                                        <p:cTn id="11" dur="500" fill="hold"/>
                                        <p:tgtEl>
                                          <p:spTgt spid="29698"/>
                                        </p:tgtEl>
                                        <p:attrNameLst>
                                          <p:attrName>ppt_x</p:attrName>
                                        </p:attrNameLst>
                                      </p:cBhvr>
                                      <p:tavLst>
                                        <p:tav tm="0">
                                          <p:val>
                                            <p:strVal val="#ppt_x"/>
                                          </p:val>
                                        </p:tav>
                                        <p:tav tm="100000">
                                          <p:val>
                                            <p:strVal val="#ppt_x"/>
                                          </p:val>
                                        </p:tav>
                                      </p:tavLst>
                                    </p:anim>
                                    <p:anim calcmode="lin" valueType="num">
                                      <p:cBhvr additive="base">
                                        <p:cTn id="12" dur="500" fill="hold"/>
                                        <p:tgtEl>
                                          <p:spTgt spid="296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0"/>
                                        </p:tgtEl>
                                      </p:cBhvr>
                                      <p:by x="150000" y="150000"/>
                                    </p:animScale>
                                  </p:childTnLst>
                                </p:cTn>
                              </p:par>
                              <p:par>
                                <p:cTn id="33" presetID="6" presetClass="emph" presetSubtype="0" fill="hold" nodeType="withEffect">
                                  <p:stCondLst>
                                    <p:cond delay="0"/>
                                  </p:stCondLst>
                                  <p:childTnLst>
                                    <p:animScale>
                                      <p:cBhvr>
                                        <p:cTn id="34" dur="2000" fill="hold"/>
                                        <p:tgtEl>
                                          <p:spTgt spid="29698"/>
                                        </p:tgtEl>
                                      </p:cBhvr>
                                      <p:by x="150000" y="150000"/>
                                    </p:animScale>
                                  </p:childTnLst>
                                </p:cTn>
                              </p:par>
                              <p:par>
                                <p:cTn id="35" presetID="6" presetClass="emph" presetSubtype="0" fill="hold" nodeType="withEffect">
                                  <p:stCondLst>
                                    <p:cond delay="0"/>
                                  </p:stCondLst>
                                  <p:childTnLst>
                                    <p:animScale>
                                      <p:cBhvr>
                                        <p:cTn id="36" dur="2000" fill="hold"/>
                                        <p:tgtEl>
                                          <p:spTgt spid="12"/>
                                        </p:tgtEl>
                                      </p:cBhvr>
                                      <p:by x="150000" y="150000"/>
                                    </p:animScale>
                                  </p:childTnLst>
                                </p:cTn>
                              </p:par>
                              <p:par>
                                <p:cTn id="37" presetID="6" presetClass="emph" presetSubtype="0" fill="hold" nodeType="withEffect">
                                  <p:stCondLst>
                                    <p:cond delay="0"/>
                                  </p:stCondLst>
                                  <p:childTnLst>
                                    <p:animScale>
                                      <p:cBhvr>
                                        <p:cTn id="38" dur="2000" fill="hold"/>
                                        <p:tgtEl>
                                          <p:spTgt spid="14"/>
                                        </p:tgtEl>
                                      </p:cBhvr>
                                      <p:by x="150000" y="150000"/>
                                    </p:animScale>
                                  </p:childTnLst>
                                </p:cTn>
                              </p:par>
                              <p:par>
                                <p:cTn id="39" presetID="6" presetClass="emph" presetSubtype="0" fill="hold" nodeType="withEffect">
                                  <p:stCondLst>
                                    <p:cond delay="0"/>
                                  </p:stCondLst>
                                  <p:childTnLst>
                                    <p:animScale>
                                      <p:cBhvr>
                                        <p:cTn id="40" dur="2000" fill="hold"/>
                                        <p:tgtEl>
                                          <p:spTgt spid="11"/>
                                        </p:tgtEl>
                                      </p:cBhvr>
                                      <p:by x="150000" y="150000"/>
                                    </p:animScale>
                                  </p:childTnLst>
                                </p:cTn>
                              </p:par>
                              <p:par>
                                <p:cTn id="41" presetID="6" presetClass="emph" presetSubtype="0" fill="hold" nodeType="withEffect">
                                  <p:stCondLst>
                                    <p:cond delay="0"/>
                                  </p:stCondLst>
                                  <p:childTnLst>
                                    <p:animScale>
                                      <p:cBhvr>
                                        <p:cTn id="42"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Third Age Universities in Bashkortostan </a:t>
            </a:r>
            <a:endParaRPr lang="ru-RU" dirty="0"/>
          </a:p>
        </p:txBody>
      </p:sp>
      <p:sp>
        <p:nvSpPr>
          <p:cNvPr id="3" name="Content Placeholder 2"/>
          <p:cNvSpPr>
            <a:spLocks noGrp="1"/>
          </p:cNvSpPr>
          <p:nvPr>
            <p:ph idx="1"/>
          </p:nvPr>
        </p:nvSpPr>
        <p:spPr/>
        <p:txBody>
          <a:bodyPr/>
          <a:lstStyle/>
          <a:p>
            <a:pPr>
              <a:buNone/>
            </a:pPr>
            <a:endParaRPr lang="ru-RU" dirty="0" smtClean="0"/>
          </a:p>
          <a:p>
            <a:pPr>
              <a:buNone/>
            </a:pPr>
            <a:r>
              <a:rPr lang="en-US" dirty="0" smtClean="0"/>
              <a:t>I</a:t>
            </a:r>
            <a:r>
              <a:rPr lang="ru-RU" dirty="0" smtClean="0"/>
              <a:t>n 2011  - </a:t>
            </a:r>
            <a:r>
              <a:rPr lang="ru-RU" dirty="0" smtClean="0"/>
              <a:t>2 200 000  rubles (55 000 EURO)</a:t>
            </a:r>
          </a:p>
          <a:p>
            <a:pPr>
              <a:buNone/>
            </a:pPr>
            <a:r>
              <a:rPr lang="ru-RU" dirty="0" smtClean="0"/>
              <a:t> </a:t>
            </a:r>
            <a:r>
              <a:rPr lang="ru-RU" dirty="0" smtClean="0"/>
              <a:t>              - all cities in Bashkortostan</a:t>
            </a:r>
          </a:p>
          <a:p>
            <a:pPr>
              <a:buNone/>
            </a:pPr>
            <a:r>
              <a:rPr lang="ru-RU" dirty="0" smtClean="0"/>
              <a:t>              - 16220 students</a:t>
            </a:r>
          </a:p>
          <a:p>
            <a:pPr>
              <a:buNone/>
            </a:pPr>
            <a:r>
              <a:rPr lang="ru-RU" dirty="0" smtClean="0"/>
              <a:t>	</a:t>
            </a:r>
            <a:r>
              <a:rPr lang="ru-RU" dirty="0" smtClean="0"/>
              <a:t>	      - no cost for seniors </a:t>
            </a:r>
          </a:p>
          <a:p>
            <a:pPr>
              <a:buNone/>
            </a:pPr>
            <a:endParaRPr lang="ru-RU" dirty="0" smtClean="0"/>
          </a:p>
          <a:p>
            <a:pPr>
              <a:buNone/>
            </a:pPr>
            <a:endParaRPr lang="ru-RU" dirty="0" smtClean="0"/>
          </a:p>
          <a:p>
            <a:pPr>
              <a:buFontTx/>
              <a:buChar char="-"/>
            </a:pPr>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Third Age Universities in Bashkortostan </a:t>
            </a:r>
            <a:endParaRPr lang="ru-RU" dirty="0"/>
          </a:p>
        </p:txBody>
      </p:sp>
      <p:sp>
        <p:nvSpPr>
          <p:cNvPr id="3" name="Content Placeholder 2"/>
          <p:cNvSpPr>
            <a:spLocks noGrp="1"/>
          </p:cNvSpPr>
          <p:nvPr>
            <p:ph idx="1"/>
          </p:nvPr>
        </p:nvSpPr>
        <p:spPr/>
        <p:txBody>
          <a:bodyPr/>
          <a:lstStyle/>
          <a:p>
            <a:pPr>
              <a:buNone/>
            </a:pPr>
            <a:r>
              <a:rPr lang="ru-RU" dirty="0" smtClean="0"/>
              <a:t>Problems: </a:t>
            </a:r>
          </a:p>
          <a:p>
            <a:pPr>
              <a:buFontTx/>
              <a:buChar char="-"/>
            </a:pPr>
            <a:r>
              <a:rPr lang="en-US" dirty="0" smtClean="0"/>
              <a:t>F</a:t>
            </a:r>
            <a:r>
              <a:rPr lang="ru-RU" dirty="0" smtClean="0"/>
              <a:t>unding available  for licenced educational institutions only </a:t>
            </a:r>
          </a:p>
          <a:p>
            <a:pPr>
              <a:buFontTx/>
              <a:buChar char="-"/>
            </a:pPr>
            <a:r>
              <a:rPr lang="ru-RU" dirty="0" smtClean="0"/>
              <a:t>School teachers are not prepared to teach older learners</a:t>
            </a:r>
          </a:p>
          <a:p>
            <a:pPr>
              <a:buFontTx/>
              <a:buChar char="-"/>
            </a:pPr>
            <a:r>
              <a:rPr lang="en-US" dirty="0" smtClean="0"/>
              <a:t>L</a:t>
            </a:r>
            <a:r>
              <a:rPr lang="ru-RU" dirty="0" smtClean="0"/>
              <a:t>imited courses (4): health, English, computer basics, psychology </a:t>
            </a:r>
          </a:p>
          <a:p>
            <a:pPr>
              <a:buFontTx/>
              <a:buChar char="-"/>
            </a:pPr>
            <a:endParaRPr lang="ru-RU" dirty="0" smtClean="0"/>
          </a:p>
          <a:p>
            <a:pPr>
              <a:buFontTx/>
              <a:buChar char="-"/>
            </a:pPr>
            <a:endParaRPr lang="ru-RU" dirty="0" smtClean="0"/>
          </a:p>
          <a:p>
            <a:pPr>
              <a:buFontTx/>
              <a:buChar char="-"/>
            </a:pPr>
            <a:endParaRPr lang="ru-R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NGO programs?</a:t>
            </a:r>
            <a:endParaRPr lang="ru-RU" dirty="0"/>
          </a:p>
        </p:txBody>
      </p:sp>
      <p:sp>
        <p:nvSpPr>
          <p:cNvPr id="3" name="Content Placeholder 2"/>
          <p:cNvSpPr>
            <a:spLocks noGrp="1"/>
          </p:cNvSpPr>
          <p:nvPr>
            <p:ph idx="1"/>
          </p:nvPr>
        </p:nvSpPr>
        <p:spPr/>
        <p:txBody>
          <a:bodyPr/>
          <a:lstStyle/>
          <a:p>
            <a:r>
              <a:rPr lang="ru-RU" dirty="0" smtClean="0"/>
              <a:t>YES !!! </a:t>
            </a:r>
          </a:p>
          <a:p>
            <a:endParaRPr lang="ru-RU" dirty="0" smtClean="0"/>
          </a:p>
          <a:p>
            <a:r>
              <a:rPr lang="ru-RU" dirty="0" smtClean="0"/>
              <a:t>Network of NGO «Knowledge» (16 branches all over the country) </a:t>
            </a:r>
          </a:p>
          <a:p>
            <a:endParaRPr lang="ru-RU" dirty="0" smtClean="0"/>
          </a:p>
          <a:p>
            <a:r>
              <a:rPr lang="ru-RU" dirty="0" smtClean="0"/>
              <a:t>Individual NGOs </a:t>
            </a:r>
          </a:p>
          <a:p>
            <a:endParaRPr lang="ru-RU" dirty="0" smtClean="0"/>
          </a:p>
          <a:p>
            <a:pPr>
              <a:buNone/>
            </a:pPr>
            <a:endParaRPr lang="ru-RU"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Advantages and disadvantages </a:t>
            </a:r>
            <a:endParaRPr lang="ru-RU" dirty="0"/>
          </a:p>
        </p:txBody>
      </p:sp>
      <p:sp>
        <p:nvSpPr>
          <p:cNvPr id="4" name="Content Placeholder 3"/>
          <p:cNvSpPr>
            <a:spLocks noGrp="1"/>
          </p:cNvSpPr>
          <p:nvPr>
            <p:ph sz="half" idx="1"/>
          </p:nvPr>
        </p:nvSpPr>
        <p:spPr/>
        <p:txBody>
          <a:bodyPr/>
          <a:lstStyle/>
          <a:p>
            <a:r>
              <a:rPr lang="ru-RU" dirty="0" smtClean="0"/>
              <a:t>Diversity of programs</a:t>
            </a:r>
          </a:p>
          <a:p>
            <a:endParaRPr lang="ru-RU" dirty="0" smtClean="0"/>
          </a:p>
          <a:p>
            <a:r>
              <a:rPr lang="ru-RU" dirty="0" smtClean="0"/>
              <a:t>Involve older learners in other activities</a:t>
            </a:r>
          </a:p>
          <a:p>
            <a:endParaRPr lang="ru-RU" dirty="0" smtClean="0"/>
          </a:p>
          <a:p>
            <a:r>
              <a:rPr lang="ru-RU" dirty="0" smtClean="0"/>
              <a:t>Better teachers </a:t>
            </a:r>
          </a:p>
          <a:p>
            <a:endParaRPr lang="ru-RU" dirty="0" smtClean="0"/>
          </a:p>
          <a:p>
            <a:endParaRPr lang="ru-RU" dirty="0" smtClean="0"/>
          </a:p>
          <a:p>
            <a:endParaRPr lang="ru-RU" dirty="0" smtClean="0"/>
          </a:p>
          <a:p>
            <a:endParaRPr lang="ru-RU" dirty="0"/>
          </a:p>
        </p:txBody>
      </p:sp>
      <p:sp>
        <p:nvSpPr>
          <p:cNvPr id="5" name="Content Placeholder 4"/>
          <p:cNvSpPr>
            <a:spLocks noGrp="1"/>
          </p:cNvSpPr>
          <p:nvPr>
            <p:ph sz="half" idx="2"/>
          </p:nvPr>
        </p:nvSpPr>
        <p:spPr/>
        <p:txBody>
          <a:bodyPr/>
          <a:lstStyle/>
          <a:p>
            <a:r>
              <a:rPr lang="ru-RU" dirty="0" smtClean="0"/>
              <a:t>Difficult to sustain </a:t>
            </a:r>
          </a:p>
          <a:p>
            <a:endParaRPr lang="ru-RU" dirty="0" smtClean="0"/>
          </a:p>
          <a:p>
            <a:r>
              <a:rPr lang="en-US" dirty="0" smtClean="0"/>
              <a:t>N</a:t>
            </a:r>
            <a:r>
              <a:rPr lang="ru-RU" dirty="0" smtClean="0"/>
              <a:t>ot always good cooperation with the government</a:t>
            </a:r>
          </a:p>
          <a:p>
            <a:endParaRPr lang="ru-RU" dirty="0" smtClean="0"/>
          </a:p>
          <a:p>
            <a:r>
              <a:rPr lang="en-US" dirty="0" smtClean="0"/>
              <a:t>L</a:t>
            </a:r>
            <a:r>
              <a:rPr lang="ru-RU" dirty="0" smtClean="0"/>
              <a:t>ittle resources available </a:t>
            </a:r>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422"/>
          <a:ext cx="8365958" cy="59657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2720975"/>
          </a:xfrm>
        </p:spPr>
        <p:txBody>
          <a:bodyPr/>
          <a:lstStyle/>
          <a:p>
            <a:r>
              <a:rPr lang="ru-RU" dirty="0" smtClean="0"/>
              <a:t>Experience of the Organization of Retired Persons </a:t>
            </a:r>
            <a:br>
              <a:rPr lang="ru-RU" dirty="0" smtClean="0"/>
            </a:br>
            <a:r>
              <a:rPr lang="ru-RU" dirty="0" smtClean="0"/>
              <a:t>«Wisdom Ripening»</a:t>
            </a:r>
            <a:endParaRPr lang="ru-RU" dirty="0"/>
          </a:p>
        </p:txBody>
      </p:sp>
      <p:sp>
        <p:nvSpPr>
          <p:cNvPr id="6" name="Text Placeholder 5"/>
          <p:cNvSpPr>
            <a:spLocks noGrp="1"/>
          </p:cNvSpPr>
          <p:nvPr>
            <p:ph type="body" idx="1"/>
          </p:nvPr>
        </p:nvSpPr>
        <p:spPr/>
        <p:txBody>
          <a:bodyPr/>
          <a:lstStyle/>
          <a:p>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ru-RU" dirty="0" smtClean="0"/>
              <a:t>tudents’ preferences</a:t>
            </a:r>
            <a:endParaRPr lang="ru-RU" dirty="0"/>
          </a:p>
        </p:txBody>
      </p:sp>
      <p:sp>
        <p:nvSpPr>
          <p:cNvPr id="3" name="Content Placeholder 2"/>
          <p:cNvSpPr>
            <a:spLocks noGrp="1"/>
          </p:cNvSpPr>
          <p:nvPr>
            <p:ph idx="1"/>
          </p:nvPr>
        </p:nvSpPr>
        <p:spPr>
          <a:xfrm>
            <a:off x="457200" y="1600200"/>
            <a:ext cx="8229600" cy="4800600"/>
          </a:xfrm>
        </p:spPr>
        <p:txBody>
          <a:bodyPr/>
          <a:lstStyle/>
          <a:p>
            <a:endParaRPr lang="ru-RU"/>
          </a:p>
        </p:txBody>
      </p:sp>
      <p:graphicFrame>
        <p:nvGraphicFramePr>
          <p:cNvPr id="4" name="Chart 3"/>
          <p:cNvGraphicFramePr/>
          <p:nvPr/>
        </p:nvGraphicFramePr>
        <p:xfrm>
          <a:off x="533400" y="1219200"/>
          <a:ext cx="83820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endParaRPr lang="ru-RU" dirty="0" smtClean="0"/>
          </a:p>
        </p:txBody>
      </p:sp>
      <p:graphicFrame>
        <p:nvGraphicFramePr>
          <p:cNvPr id="5" name="Chart 4"/>
          <p:cNvGraphicFramePr/>
          <p:nvPr/>
        </p:nvGraphicFramePr>
        <p:xfrm>
          <a:off x="1066800" y="533400"/>
          <a:ext cx="71628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5334000" cy="3429000"/>
          </a:xfrm>
          <a:prstGeom prst="rect">
            <a:avLst/>
          </a:prstGeom>
          <a:solidFill>
            <a:srgbClr val="FF0000"/>
          </a:solidFill>
          <a:ln w="9525">
            <a:solidFill>
              <a:schemeClr val="tx1"/>
            </a:solidFill>
            <a:miter lim="800000"/>
            <a:headEnd/>
            <a:tailEnd/>
          </a:ln>
        </p:spPr>
        <p:txBody>
          <a:bodyPr wrap="none" anchor="ctr"/>
          <a:lstStyle/>
          <a:p>
            <a:endParaRPr lang="ru-RU"/>
          </a:p>
        </p:txBody>
      </p:sp>
      <p:sp>
        <p:nvSpPr>
          <p:cNvPr id="5123" name="Text Box 5"/>
          <p:cNvSpPr txBox="1">
            <a:spLocks noChangeArrowheads="1"/>
          </p:cNvSpPr>
          <p:nvPr/>
        </p:nvSpPr>
        <p:spPr bwMode="auto">
          <a:xfrm>
            <a:off x="533400" y="457200"/>
            <a:ext cx="5638800" cy="1768475"/>
          </a:xfrm>
          <a:prstGeom prst="rect">
            <a:avLst/>
          </a:prstGeom>
          <a:noFill/>
          <a:ln w="9525">
            <a:noFill/>
            <a:miter lim="800000"/>
            <a:headEnd/>
            <a:tailEnd/>
          </a:ln>
        </p:spPr>
        <p:txBody>
          <a:bodyPr>
            <a:spAutoFit/>
          </a:bodyPr>
          <a:lstStyle/>
          <a:p>
            <a:pPr>
              <a:spcBef>
                <a:spcPct val="50000"/>
              </a:spcBef>
            </a:pPr>
            <a:r>
              <a:rPr lang="en-US" sz="11000">
                <a:solidFill>
                  <a:srgbClr val="FFFF00"/>
                </a:solidFill>
              </a:rPr>
              <a:t>USSR</a:t>
            </a:r>
            <a:endParaRPr lang="ru-RU" sz="11000">
              <a:solidFill>
                <a:srgbClr val="FFFF00"/>
              </a:solidFill>
            </a:endParaRPr>
          </a:p>
        </p:txBody>
      </p:sp>
      <p:pic>
        <p:nvPicPr>
          <p:cNvPr id="5124" name="Picture 6"/>
          <p:cNvPicPr>
            <a:picLocks noGrp="1" noChangeAspect="1" noChangeArrowheads="1"/>
          </p:cNvPicPr>
          <p:nvPr>
            <p:ph type="subTitle" idx="1"/>
          </p:nvPr>
        </p:nvPicPr>
        <p:blipFill>
          <a:blip r:embed="rId3" cstate="print"/>
          <a:srcRect/>
          <a:stretch>
            <a:fillRect/>
          </a:stretch>
        </p:blipFill>
        <p:spPr>
          <a:xfrm>
            <a:off x="4191000" y="3687763"/>
            <a:ext cx="4953000" cy="3170237"/>
          </a:xfrm>
        </p:spPr>
      </p:pic>
      <p:sp>
        <p:nvSpPr>
          <p:cNvPr id="5125" name="Text Box 7"/>
          <p:cNvSpPr txBox="1">
            <a:spLocks noChangeArrowheads="1"/>
          </p:cNvSpPr>
          <p:nvPr/>
        </p:nvSpPr>
        <p:spPr bwMode="auto">
          <a:xfrm>
            <a:off x="4953000" y="4724400"/>
            <a:ext cx="3581400" cy="1922463"/>
          </a:xfrm>
          <a:prstGeom prst="rect">
            <a:avLst/>
          </a:prstGeom>
          <a:noFill/>
          <a:ln w="9525">
            <a:noFill/>
            <a:miter lim="800000"/>
            <a:headEnd/>
            <a:tailEnd/>
          </a:ln>
        </p:spPr>
        <p:txBody>
          <a:bodyPr>
            <a:spAutoFit/>
          </a:bodyPr>
          <a:lstStyle/>
          <a:p>
            <a:pPr>
              <a:spcBef>
                <a:spcPct val="50000"/>
              </a:spcBef>
            </a:pPr>
            <a:r>
              <a:rPr lang="en-US" sz="4800"/>
              <a:t>Russian </a:t>
            </a:r>
          </a:p>
          <a:p>
            <a:pPr>
              <a:spcBef>
                <a:spcPct val="50000"/>
              </a:spcBef>
            </a:pPr>
            <a:r>
              <a:rPr lang="en-US" sz="4800"/>
              <a:t>Federation</a:t>
            </a:r>
            <a:endParaRPr lang="ru-RU" sz="4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38200" y="228600"/>
          <a:ext cx="75438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90600" y="381000"/>
          <a:ext cx="76962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References</a:t>
            </a:r>
            <a:endParaRPr lang="ru-RU" dirty="0"/>
          </a:p>
        </p:txBody>
      </p:sp>
      <p:pic>
        <p:nvPicPr>
          <p:cNvPr id="56322" name="Picture 2"/>
          <p:cNvPicPr>
            <a:picLocks noGrp="1" noChangeAspect="1" noChangeArrowheads="1"/>
          </p:cNvPicPr>
          <p:nvPr>
            <p:ph idx="1"/>
          </p:nvPr>
        </p:nvPicPr>
        <p:blipFill>
          <a:blip r:embed="rId2" cstate="print"/>
          <a:srcRect/>
          <a:stretch>
            <a:fillRect/>
          </a:stretch>
        </p:blipFill>
        <p:spPr bwMode="auto">
          <a:xfrm rot="178123">
            <a:off x="409522" y="1494198"/>
            <a:ext cx="7710681" cy="1301224"/>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rot="556418">
            <a:off x="3130950" y="4131993"/>
            <a:ext cx="5970101" cy="1017218"/>
          </a:xfrm>
          <a:prstGeom prst="rect">
            <a:avLst/>
          </a:prstGeom>
          <a:noFill/>
          <a:ln w="9525">
            <a:noFill/>
            <a:miter lim="800000"/>
            <a:headEnd/>
            <a:tailEnd/>
          </a:ln>
        </p:spPr>
      </p:pic>
      <p:pic>
        <p:nvPicPr>
          <p:cNvPr id="56325" name="Picture 5"/>
          <p:cNvPicPr>
            <a:picLocks noChangeAspect="1" noChangeArrowheads="1"/>
          </p:cNvPicPr>
          <p:nvPr/>
        </p:nvPicPr>
        <p:blipFill>
          <a:blip r:embed="rId4" cstate="print"/>
          <a:srcRect/>
          <a:stretch>
            <a:fillRect/>
          </a:stretch>
        </p:blipFill>
        <p:spPr bwMode="auto">
          <a:xfrm>
            <a:off x="381000" y="5715000"/>
            <a:ext cx="6238875" cy="305578"/>
          </a:xfrm>
          <a:prstGeom prst="rect">
            <a:avLst/>
          </a:prstGeom>
          <a:noFill/>
          <a:ln w="9525">
            <a:noFill/>
            <a:miter lim="800000"/>
            <a:headEnd/>
            <a:tailEnd/>
          </a:ln>
        </p:spPr>
      </p:pic>
      <p:sp>
        <p:nvSpPr>
          <p:cNvPr id="8" name="TextBox 7"/>
          <p:cNvSpPr txBox="1"/>
          <p:nvPr/>
        </p:nvSpPr>
        <p:spPr>
          <a:xfrm>
            <a:off x="457200" y="2667000"/>
            <a:ext cx="6248400" cy="1477328"/>
          </a:xfrm>
          <a:prstGeom prst="rect">
            <a:avLst/>
          </a:prstGeom>
          <a:noFill/>
        </p:spPr>
        <p:txBody>
          <a:bodyPr wrap="square" rtlCol="0">
            <a:spAutoFit/>
          </a:bodyPr>
          <a:lstStyle/>
          <a:p>
            <a:r>
              <a:rPr lang="ru-RU" b="1" i="1" dirty="0" smtClean="0">
                <a:solidFill>
                  <a:schemeClr val="tx2"/>
                </a:solidFill>
              </a:rPr>
              <a:t>I started going to the U3A in 2010. I like it very much. I attend singing, PT. We recently had a celebration. It was great. We danced, sang, socialized, listened to music . I’d also like to go for trips to other cities. Let’s live happily! Ww only live once. </a:t>
            </a:r>
            <a:endParaRPr lang="ru-RU" b="1" i="1" dirty="0">
              <a:solidFill>
                <a:schemeClr val="tx2"/>
              </a:solidFill>
            </a:endParaRPr>
          </a:p>
        </p:txBody>
      </p:sp>
      <p:sp>
        <p:nvSpPr>
          <p:cNvPr id="9" name="TextBox 8"/>
          <p:cNvSpPr txBox="1"/>
          <p:nvPr/>
        </p:nvSpPr>
        <p:spPr>
          <a:xfrm>
            <a:off x="228600" y="4267200"/>
            <a:ext cx="6172200" cy="1477328"/>
          </a:xfrm>
          <a:prstGeom prst="rect">
            <a:avLst/>
          </a:prstGeom>
          <a:noFill/>
        </p:spPr>
        <p:txBody>
          <a:bodyPr wrap="square" rtlCol="0">
            <a:spAutoFit/>
          </a:bodyPr>
          <a:lstStyle/>
          <a:p>
            <a:r>
              <a:rPr lang="ru-RU" b="1" i="1" dirty="0" smtClean="0">
                <a:solidFill>
                  <a:schemeClr val="tx2"/>
                </a:solidFill>
              </a:rPr>
              <a:t>I started going to the U3A from its start. I was mostly interested in technical skills such as comp[uter skills and camera work. I had to work hard, i often had to study at home. I have managed to learn what I wanted. Thanks to everyone. </a:t>
            </a:r>
            <a:endParaRPr lang="ru-RU" b="1" i="1" dirty="0">
              <a:solidFill>
                <a:schemeClr val="tx2"/>
              </a:solidFill>
            </a:endParaRPr>
          </a:p>
        </p:txBody>
      </p:sp>
      <p:sp>
        <p:nvSpPr>
          <p:cNvPr id="10" name="TextBox 9"/>
          <p:cNvSpPr txBox="1"/>
          <p:nvPr/>
        </p:nvSpPr>
        <p:spPr>
          <a:xfrm>
            <a:off x="2209800" y="5867400"/>
            <a:ext cx="6629400" cy="646331"/>
          </a:xfrm>
          <a:prstGeom prst="rect">
            <a:avLst/>
          </a:prstGeom>
          <a:noFill/>
        </p:spPr>
        <p:txBody>
          <a:bodyPr wrap="square" rtlCol="0">
            <a:spAutoFit/>
          </a:bodyPr>
          <a:lstStyle/>
          <a:p>
            <a:r>
              <a:rPr lang="en-US" b="1" i="1" dirty="0" smtClean="0">
                <a:solidFill>
                  <a:schemeClr val="tx2"/>
                </a:solidFill>
              </a:rPr>
              <a:t>O</a:t>
            </a:r>
            <a:r>
              <a:rPr lang="ru-RU" b="1" i="1" dirty="0" smtClean="0">
                <a:solidFill>
                  <a:schemeClr val="tx2"/>
                </a:solidFill>
              </a:rPr>
              <a:t>ur time requires developing yourself. These courses help me</a:t>
            </a:r>
            <a:endParaRPr lang="ru-RU" b="1" i="1" dirty="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References</a:t>
            </a:r>
            <a:endParaRPr lang="ru-RU" dirty="0"/>
          </a:p>
        </p:txBody>
      </p:sp>
      <p:pic>
        <p:nvPicPr>
          <p:cNvPr id="57346" name="Picture 2"/>
          <p:cNvPicPr>
            <a:picLocks noChangeAspect="1" noChangeArrowheads="1"/>
          </p:cNvPicPr>
          <p:nvPr/>
        </p:nvPicPr>
        <p:blipFill>
          <a:blip r:embed="rId2" cstate="print"/>
          <a:srcRect/>
          <a:stretch>
            <a:fillRect/>
          </a:stretch>
        </p:blipFill>
        <p:spPr bwMode="auto">
          <a:xfrm>
            <a:off x="2047875" y="3200400"/>
            <a:ext cx="7096125" cy="304800"/>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0" y="1905000"/>
            <a:ext cx="9163050" cy="52387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304800" y="3962400"/>
            <a:ext cx="8839200" cy="938750"/>
          </a:xfrm>
          <a:prstGeom prst="rect">
            <a:avLst/>
          </a:prstGeom>
          <a:noFill/>
          <a:ln w="9525">
            <a:noFill/>
            <a:miter lim="800000"/>
            <a:headEnd/>
            <a:tailEnd/>
          </a:ln>
        </p:spPr>
      </p:pic>
      <p:sp>
        <p:nvSpPr>
          <p:cNvPr id="8" name="TextBox 7"/>
          <p:cNvSpPr txBox="1"/>
          <p:nvPr/>
        </p:nvSpPr>
        <p:spPr>
          <a:xfrm>
            <a:off x="457200" y="2590800"/>
            <a:ext cx="6705600" cy="646331"/>
          </a:xfrm>
          <a:prstGeom prst="rect">
            <a:avLst/>
          </a:prstGeom>
          <a:noFill/>
        </p:spPr>
        <p:txBody>
          <a:bodyPr wrap="square" rtlCol="0">
            <a:spAutoFit/>
          </a:bodyPr>
          <a:lstStyle/>
          <a:p>
            <a:r>
              <a:rPr lang="ru-RU" b="1" i="1" dirty="0" smtClean="0">
                <a:solidFill>
                  <a:schemeClr val="tx2"/>
                </a:solidFill>
              </a:rPr>
              <a:t>Thank you for the opportunity to extend my life beyond my home. </a:t>
            </a:r>
            <a:endParaRPr lang="ru-RU" b="1" i="1" dirty="0">
              <a:solidFill>
                <a:schemeClr val="tx2"/>
              </a:solidFill>
            </a:endParaRPr>
          </a:p>
        </p:txBody>
      </p:sp>
      <p:sp>
        <p:nvSpPr>
          <p:cNvPr id="9" name="TextBox 8"/>
          <p:cNvSpPr txBox="1"/>
          <p:nvPr/>
        </p:nvSpPr>
        <p:spPr>
          <a:xfrm>
            <a:off x="1295400" y="3581400"/>
            <a:ext cx="6705600" cy="369332"/>
          </a:xfrm>
          <a:prstGeom prst="rect">
            <a:avLst/>
          </a:prstGeom>
          <a:noFill/>
        </p:spPr>
        <p:txBody>
          <a:bodyPr wrap="square" rtlCol="0">
            <a:spAutoFit/>
          </a:bodyPr>
          <a:lstStyle/>
          <a:p>
            <a:r>
              <a:rPr lang="ru-RU" b="1" i="1" dirty="0" smtClean="0">
                <a:solidFill>
                  <a:schemeClr val="tx2"/>
                </a:solidFill>
              </a:rPr>
              <a:t>Here I have gained myself the way I deserve</a:t>
            </a:r>
            <a:endParaRPr lang="ru-RU" b="1" i="1" dirty="0">
              <a:solidFill>
                <a:schemeClr val="tx2"/>
              </a:solidFill>
            </a:endParaRPr>
          </a:p>
        </p:txBody>
      </p:sp>
      <p:sp>
        <p:nvSpPr>
          <p:cNvPr id="10" name="TextBox 9"/>
          <p:cNvSpPr txBox="1"/>
          <p:nvPr/>
        </p:nvSpPr>
        <p:spPr>
          <a:xfrm>
            <a:off x="914400" y="4953000"/>
            <a:ext cx="7620000" cy="1477328"/>
          </a:xfrm>
          <a:prstGeom prst="rect">
            <a:avLst/>
          </a:prstGeom>
          <a:noFill/>
        </p:spPr>
        <p:txBody>
          <a:bodyPr wrap="square" rtlCol="0">
            <a:spAutoFit/>
          </a:bodyPr>
          <a:lstStyle/>
          <a:p>
            <a:r>
              <a:rPr lang="ru-RU" b="1" i="1" dirty="0" smtClean="0">
                <a:solidFill>
                  <a:schemeClr val="tx2"/>
                </a:solidFill>
              </a:rPr>
              <a:t>I am greatful to the organizers for this university. The university cheers us up, and therefore helps to stay healthy, prevents isolation. This organization makes us closer to each other, and this is great happiness at our age. I wish  all to be active and life will be marvellous.</a:t>
            </a:r>
            <a:endParaRPr lang="ru-RU" b="1" i="1" dirty="0">
              <a:solidFill>
                <a:schemeClr val="tx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ru-RU" dirty="0" smtClean="0"/>
              <a:t>Thank you! </a:t>
            </a:r>
            <a:br>
              <a:rPr lang="ru-RU" dirty="0" smtClean="0"/>
            </a:br>
            <a:r>
              <a:rPr lang="ru-RU" dirty="0" smtClean="0"/>
              <a:t>And see you in Bashkortostan!</a:t>
            </a:r>
            <a:endParaRPr lang="ru-RU" dirty="0"/>
          </a:p>
        </p:txBody>
      </p:sp>
      <p:sp>
        <p:nvSpPr>
          <p:cNvPr id="3" name="Content Placeholder 2"/>
          <p:cNvSpPr>
            <a:spLocks noGrp="1"/>
          </p:cNvSpPr>
          <p:nvPr>
            <p:ph idx="1"/>
          </p:nvPr>
        </p:nvSpPr>
        <p:spPr>
          <a:xfrm>
            <a:off x="3276600" y="1600200"/>
            <a:ext cx="5410200" cy="4525963"/>
          </a:xfrm>
        </p:spPr>
        <p:txBody>
          <a:bodyPr/>
          <a:lstStyle/>
          <a:p>
            <a:r>
              <a:rPr lang="ru-RU" dirty="0" smtClean="0"/>
              <a:t>Conference </a:t>
            </a:r>
            <a:br>
              <a:rPr lang="ru-RU" dirty="0" smtClean="0"/>
            </a:br>
            <a:r>
              <a:rPr lang="ru-RU" dirty="0" smtClean="0"/>
              <a:t>«Advantageous ageing»</a:t>
            </a:r>
          </a:p>
          <a:p>
            <a:r>
              <a:rPr lang="ru-RU" dirty="0" smtClean="0"/>
              <a:t>23-25 </a:t>
            </a:r>
            <a:r>
              <a:rPr lang="ru-RU" dirty="0" smtClean="0"/>
              <a:t>October 2012</a:t>
            </a:r>
          </a:p>
          <a:p>
            <a:r>
              <a:rPr lang="ru-RU" dirty="0" smtClean="0"/>
              <a:t>Ufa, capital of Bashkortostan, Russian Federation </a:t>
            </a:r>
          </a:p>
          <a:p>
            <a:endParaRPr lang="ru-RU" dirty="0" smtClean="0">
              <a:hlinkClick r:id="rId2"/>
            </a:endParaRPr>
          </a:p>
          <a:p>
            <a:r>
              <a:rPr lang="ru-RU" dirty="0" smtClean="0">
                <a:hlinkClick r:id="rId2"/>
              </a:rPr>
              <a:t>m.gulnara@gmail.com</a:t>
            </a:r>
            <a:r>
              <a:rPr lang="ru-RU" dirty="0" smtClean="0"/>
              <a:t> </a:t>
            </a:r>
          </a:p>
          <a:p>
            <a:r>
              <a:rPr lang="ru-RU" dirty="0" smtClean="0"/>
              <a:t>+79166296264 </a:t>
            </a:r>
            <a:endParaRPr lang="ru-RU" dirty="0"/>
          </a:p>
        </p:txBody>
      </p:sp>
      <p:pic>
        <p:nvPicPr>
          <p:cNvPr id="5" name="Content Placeholder 3" descr="bashkortostan.jpg"/>
          <p:cNvPicPr>
            <a:picLocks noChangeAspect="1"/>
          </p:cNvPicPr>
          <p:nvPr/>
        </p:nvPicPr>
        <p:blipFill>
          <a:blip r:embed="rId3" cstate="print"/>
          <a:stretch>
            <a:fillRect/>
          </a:stretch>
        </p:blipFill>
        <p:spPr bwMode="auto">
          <a:xfrm>
            <a:off x="609600" y="2438400"/>
            <a:ext cx="2514601" cy="2697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Facts</a:t>
            </a:r>
          </a:p>
        </p:txBody>
      </p:sp>
      <p:sp>
        <p:nvSpPr>
          <p:cNvPr id="6147" name="Rectangle 3"/>
          <p:cNvSpPr>
            <a:spLocks noGrp="1" noChangeArrowheads="1"/>
          </p:cNvSpPr>
          <p:nvPr>
            <p:ph idx="1"/>
          </p:nvPr>
        </p:nvSpPr>
        <p:spPr>
          <a:xfrm>
            <a:off x="609600" y="1371600"/>
            <a:ext cx="8074025" cy="4570413"/>
          </a:xfrm>
        </p:spPr>
        <p:txBody>
          <a:bodyPr/>
          <a:lstStyle/>
          <a:p>
            <a:pPr eaLnBrk="1" hangingPunct="1"/>
            <a:endParaRPr lang="ru-RU" b="1" dirty="0" smtClean="0"/>
          </a:p>
          <a:p>
            <a:pPr eaLnBrk="1" hangingPunct="1"/>
            <a:r>
              <a:rPr lang="en-US" b="1" dirty="0" smtClean="0"/>
              <a:t>160</a:t>
            </a:r>
            <a:r>
              <a:rPr lang="en-US" dirty="0" smtClean="0"/>
              <a:t> </a:t>
            </a:r>
            <a:r>
              <a:rPr lang="en-US" dirty="0" smtClean="0"/>
              <a:t>ethnic </a:t>
            </a:r>
            <a:r>
              <a:rPr lang="en-US" dirty="0" smtClean="0"/>
              <a:t>groups</a:t>
            </a:r>
            <a:endParaRPr lang="ru-RU" dirty="0" smtClean="0"/>
          </a:p>
          <a:p>
            <a:pPr eaLnBrk="1" hangingPunct="1"/>
            <a:endParaRPr lang="ru-RU" dirty="0" smtClean="0"/>
          </a:p>
          <a:p>
            <a:pPr eaLnBrk="1" hangingPunct="1"/>
            <a:r>
              <a:rPr lang="en-US" b="1" dirty="0" smtClean="0"/>
              <a:t>Education</a:t>
            </a:r>
            <a:r>
              <a:rPr lang="en-US" b="1" dirty="0" smtClean="0"/>
              <a:t>: </a:t>
            </a:r>
            <a:endParaRPr lang="ru-RU" b="1" dirty="0" smtClean="0"/>
          </a:p>
          <a:p>
            <a:pPr lvl="1" eaLnBrk="1" hangingPunct="1"/>
            <a:r>
              <a:rPr lang="en-US" dirty="0" smtClean="0"/>
              <a:t>90% secondary education </a:t>
            </a:r>
            <a:endParaRPr lang="ru-RU" dirty="0" smtClean="0"/>
          </a:p>
          <a:p>
            <a:pPr lvl="1" eaLnBrk="1" hangingPunct="1"/>
            <a:r>
              <a:rPr lang="en-US" dirty="0" smtClean="0"/>
              <a:t>60 % professional </a:t>
            </a:r>
            <a:r>
              <a:rPr lang="ru-RU" dirty="0" smtClean="0"/>
              <a:t> and higher </a:t>
            </a:r>
            <a:r>
              <a:rPr lang="en-US" dirty="0" smtClean="0"/>
              <a:t>education</a:t>
            </a:r>
            <a:endParaRPr lang="ru-RU" dirty="0" smtClean="0"/>
          </a:p>
          <a:p>
            <a:pPr lvl="1" eaLnBrk="1" hangingPunct="1">
              <a:buNone/>
            </a:pPr>
            <a:endParaRPr lang="ru-RU" dirty="0" smtClean="0"/>
          </a:p>
          <a:p>
            <a:pPr eaLnBrk="1" hangingPunct="1"/>
            <a:r>
              <a:rPr lang="en-US" b="1" dirty="0" smtClean="0"/>
              <a:t>M</a:t>
            </a:r>
            <a:r>
              <a:rPr lang="ru-RU" b="1" dirty="0" smtClean="0"/>
              <a:t>inimum pension 150 Euros</a:t>
            </a:r>
            <a:endParaRPr lang="en-US" b="1" dirty="0" smtClean="0"/>
          </a:p>
          <a:p>
            <a:pPr lvl="1" eaLnBrk="1" hangingPunct="1">
              <a:buFontTx/>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a:lstStyle/>
          <a:p>
            <a:endParaRPr lang="fr-FR" smtClean="0"/>
          </a:p>
        </p:txBody>
      </p:sp>
      <p:graphicFrame>
        <p:nvGraphicFramePr>
          <p:cNvPr id="1026" name="Object 7"/>
          <p:cNvGraphicFramePr>
            <a:graphicFrameLocks noChangeAspect="1"/>
          </p:cNvGraphicFramePr>
          <p:nvPr>
            <p:ph sz="half" idx="2"/>
          </p:nvPr>
        </p:nvGraphicFramePr>
        <p:xfrm>
          <a:off x="609600" y="457200"/>
          <a:ext cx="7963403" cy="5562600"/>
        </p:xfrm>
        <a:graphic>
          <a:graphicData uri="http://schemas.openxmlformats.org/presentationml/2006/ole">
            <p:oleObj spid="_x0000_s1026" name="Graphique" r:id="rId3" imgW="4031032" imgH="2415528" progId="Excel.Chart.8">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143000"/>
          </a:xfrm>
        </p:spPr>
        <p:txBody>
          <a:bodyPr>
            <a:normAutofit fontScale="90000"/>
          </a:bodyPr>
          <a:lstStyle/>
          <a:p>
            <a:pPr eaLnBrk="1" hangingPunct="1">
              <a:defRPr/>
            </a:pPr>
            <a:r>
              <a:rPr lang="en-US" dirty="0" smtClean="0"/>
              <a:t>Who is an older person in Russia?</a:t>
            </a:r>
            <a:endParaRPr lang="ru-RU" dirty="0"/>
          </a:p>
        </p:txBody>
      </p:sp>
      <p:sp>
        <p:nvSpPr>
          <p:cNvPr id="7171" name="Content Placeholder 2"/>
          <p:cNvSpPr>
            <a:spLocks noGrp="1"/>
          </p:cNvSpPr>
          <p:nvPr>
            <p:ph idx="1"/>
          </p:nvPr>
        </p:nvSpPr>
        <p:spPr>
          <a:xfrm>
            <a:off x="990600" y="1524000"/>
            <a:ext cx="7467600" cy="4418013"/>
          </a:xfrm>
        </p:spPr>
        <p:txBody>
          <a:bodyPr/>
          <a:lstStyle/>
          <a:p>
            <a:pPr eaLnBrk="1" hangingPunct="1">
              <a:lnSpc>
                <a:spcPct val="80000"/>
              </a:lnSpc>
              <a:buFontTx/>
              <a:buNone/>
            </a:pPr>
            <a:endParaRPr lang="ru-RU" sz="2500" dirty="0" smtClean="0"/>
          </a:p>
          <a:p>
            <a:pPr eaLnBrk="1" hangingPunct="1">
              <a:lnSpc>
                <a:spcPct val="80000"/>
              </a:lnSpc>
              <a:buFontTx/>
              <a:buNone/>
            </a:pPr>
            <a:r>
              <a:rPr lang="en-US" sz="2500" dirty="0" smtClean="0"/>
              <a:t>Pensionable </a:t>
            </a:r>
            <a:r>
              <a:rPr lang="en-US" sz="2500" dirty="0" smtClean="0"/>
              <a:t>age</a:t>
            </a:r>
            <a:r>
              <a:rPr lang="ru-RU" sz="2500" dirty="0" smtClean="0"/>
              <a:t> </a:t>
            </a:r>
            <a:endParaRPr lang="ru-RU" sz="2500" dirty="0" smtClean="0"/>
          </a:p>
          <a:p>
            <a:pPr eaLnBrk="1" hangingPunct="1">
              <a:lnSpc>
                <a:spcPct val="80000"/>
              </a:lnSpc>
              <a:buFontTx/>
              <a:buNone/>
            </a:pPr>
            <a:endParaRPr lang="en-US" sz="2500" dirty="0" smtClean="0"/>
          </a:p>
          <a:p>
            <a:pPr eaLnBrk="1" hangingPunct="1">
              <a:lnSpc>
                <a:spcPct val="80000"/>
              </a:lnSpc>
            </a:pPr>
            <a:r>
              <a:rPr lang="en-US" sz="2500" dirty="0" smtClean="0"/>
              <a:t>55 Women</a:t>
            </a:r>
          </a:p>
          <a:p>
            <a:pPr eaLnBrk="1" hangingPunct="1">
              <a:lnSpc>
                <a:spcPct val="80000"/>
              </a:lnSpc>
            </a:pPr>
            <a:r>
              <a:rPr lang="en-US" sz="2500" dirty="0" smtClean="0"/>
              <a:t>60 Men</a:t>
            </a:r>
          </a:p>
          <a:p>
            <a:pPr eaLnBrk="1" hangingPunct="1">
              <a:lnSpc>
                <a:spcPct val="80000"/>
              </a:lnSpc>
              <a:buFontTx/>
              <a:buNone/>
            </a:pPr>
            <a:endParaRPr lang="en-US" sz="2500" dirty="0" smtClean="0"/>
          </a:p>
          <a:p>
            <a:pPr eaLnBrk="1" hangingPunct="1">
              <a:lnSpc>
                <a:spcPct val="80000"/>
              </a:lnSpc>
              <a:buFontTx/>
              <a:buNone/>
            </a:pPr>
            <a:r>
              <a:rPr lang="en-US" sz="2500" dirty="0" smtClean="0"/>
              <a:t>Life expectancy (200</a:t>
            </a:r>
            <a:r>
              <a:rPr lang="ru-RU" sz="2500" dirty="0" smtClean="0"/>
              <a:t>8</a:t>
            </a:r>
            <a:r>
              <a:rPr lang="en-US" sz="2500" dirty="0" smtClean="0"/>
              <a:t>)</a:t>
            </a:r>
            <a:endParaRPr lang="ru-RU" sz="2500" dirty="0" smtClean="0"/>
          </a:p>
          <a:p>
            <a:pPr eaLnBrk="1" hangingPunct="1">
              <a:lnSpc>
                <a:spcPct val="80000"/>
              </a:lnSpc>
              <a:buFontTx/>
              <a:buNone/>
            </a:pPr>
            <a:endParaRPr lang="en-US" sz="2500" dirty="0" smtClean="0"/>
          </a:p>
          <a:p>
            <a:pPr eaLnBrk="1" hangingPunct="1">
              <a:lnSpc>
                <a:spcPct val="80000"/>
              </a:lnSpc>
            </a:pPr>
            <a:r>
              <a:rPr lang="en-US" sz="2500" dirty="0" smtClean="0"/>
              <a:t>Women 73 </a:t>
            </a:r>
          </a:p>
          <a:p>
            <a:pPr eaLnBrk="1" hangingPunct="1">
              <a:lnSpc>
                <a:spcPct val="80000"/>
              </a:lnSpc>
            </a:pPr>
            <a:r>
              <a:rPr lang="en-US" sz="2500" dirty="0" smtClean="0"/>
              <a:t>Men 6</a:t>
            </a:r>
            <a:r>
              <a:rPr lang="ru-RU" sz="2500" dirty="0" smtClean="0"/>
              <a:t>2</a:t>
            </a:r>
            <a:r>
              <a:rPr lang="en-US" sz="2500" dirty="0" smtClean="0"/>
              <a:t> </a:t>
            </a:r>
          </a:p>
          <a:p>
            <a:pPr eaLnBrk="1" hangingPunct="1">
              <a:lnSpc>
                <a:spcPct val="80000"/>
              </a:lnSpc>
              <a:buFontTx/>
              <a:buNone/>
            </a:pPr>
            <a:endParaRPr lang="en-US" sz="2500" dirty="0" smtClean="0"/>
          </a:p>
          <a:p>
            <a:pPr eaLnBrk="1" hangingPunct="1">
              <a:lnSpc>
                <a:spcPct val="80000"/>
              </a:lnSpc>
              <a:buFontTx/>
              <a:buNone/>
            </a:pPr>
            <a:endParaRPr lang="ru-RU" sz="2500" dirty="0" smtClean="0"/>
          </a:p>
          <a:p>
            <a:pPr eaLnBrk="1" hangingPunct="1">
              <a:lnSpc>
                <a:spcPct val="80000"/>
              </a:lnSpc>
              <a:buFontTx/>
              <a:buNone/>
            </a:pPr>
            <a:endParaRPr lang="ru-RU"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pic>
        <p:nvPicPr>
          <p:cNvPr id="4" name="Content Placeholder 3" descr="P10303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So what is available?</a:t>
            </a:r>
            <a:endParaRPr lang="ru-RU" dirty="0"/>
          </a:p>
        </p:txBody>
      </p:sp>
      <p:sp>
        <p:nvSpPr>
          <p:cNvPr id="3" name="Content Placeholder 2"/>
          <p:cNvSpPr>
            <a:spLocks noGrp="1"/>
          </p:cNvSpPr>
          <p:nvPr>
            <p:ph type="body" idx="1"/>
          </p:nvPr>
        </p:nvSpPr>
        <p:spPr/>
        <p:txBody>
          <a:bodyPr/>
          <a:lstStyle/>
          <a:p>
            <a:endParaRPr lang="ru-RU" dirty="0" smtClean="0"/>
          </a:p>
          <a:p>
            <a:endParaRPr lang="ru-RU"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b="1" dirty="0" smtClean="0"/>
              <a:t>University programs?</a:t>
            </a:r>
            <a:endParaRPr lang="ru-RU" b="1" dirty="0"/>
          </a:p>
        </p:txBody>
      </p:sp>
      <p:sp>
        <p:nvSpPr>
          <p:cNvPr id="5" name="Content Placeholder 4"/>
          <p:cNvSpPr>
            <a:spLocks noGrp="1"/>
          </p:cNvSpPr>
          <p:nvPr>
            <p:ph idx="1"/>
          </p:nvPr>
        </p:nvSpPr>
        <p:spPr>
          <a:xfrm>
            <a:off x="457200" y="1600200"/>
            <a:ext cx="3581400" cy="4525963"/>
          </a:xfrm>
        </p:spPr>
        <p:txBody>
          <a:bodyPr/>
          <a:lstStyle/>
          <a:p>
            <a:r>
              <a:rPr lang="ru-RU" dirty="0" smtClean="0"/>
              <a:t>NO!!! </a:t>
            </a:r>
          </a:p>
          <a:p>
            <a:endParaRPr lang="ru-RU" dirty="0" smtClean="0"/>
          </a:p>
          <a:p>
            <a:r>
              <a:rPr lang="en-US" dirty="0" smtClean="0"/>
              <a:t>S</a:t>
            </a:r>
            <a:r>
              <a:rPr lang="ru-RU" dirty="0" smtClean="0"/>
              <a:t>tereotypes</a:t>
            </a:r>
          </a:p>
          <a:p>
            <a:r>
              <a:rPr lang="en-US" dirty="0" smtClean="0"/>
              <a:t>F</a:t>
            </a:r>
            <a:r>
              <a:rPr lang="ru-RU" dirty="0" smtClean="0"/>
              <a:t>ees </a:t>
            </a:r>
          </a:p>
          <a:p>
            <a:r>
              <a:rPr lang="ru-RU" dirty="0" smtClean="0"/>
              <a:t>No options </a:t>
            </a:r>
            <a:endParaRPr lang="ru-RU" dirty="0" smtClean="0"/>
          </a:p>
        </p:txBody>
      </p:sp>
      <p:pic>
        <p:nvPicPr>
          <p:cNvPr id="38916" name="Picture 4" descr="https://encrypted-tbn2.google.com/images?q=tbn:ANd9GcSeKezg7EBdYEjSwrLilP7C6edgeHDSXGeqCHknqz26nnP0z5YfOg"/>
          <p:cNvPicPr>
            <a:picLocks noChangeAspect="1" noChangeArrowheads="1"/>
          </p:cNvPicPr>
          <p:nvPr/>
        </p:nvPicPr>
        <p:blipFill>
          <a:blip r:embed="rId2" cstate="print"/>
          <a:srcRect/>
          <a:stretch>
            <a:fillRect/>
          </a:stretch>
        </p:blipFill>
        <p:spPr bwMode="auto">
          <a:xfrm>
            <a:off x="5715000" y="2362200"/>
            <a:ext cx="2162175" cy="21145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Government programs? </a:t>
            </a:r>
            <a:endParaRPr lang="ru-RU" b="1" dirty="0"/>
          </a:p>
        </p:txBody>
      </p:sp>
      <p:sp>
        <p:nvSpPr>
          <p:cNvPr id="3" name="Content Placeholder 2"/>
          <p:cNvSpPr>
            <a:spLocks noGrp="1"/>
          </p:cNvSpPr>
          <p:nvPr>
            <p:ph idx="1"/>
          </p:nvPr>
        </p:nvSpPr>
        <p:spPr/>
        <p:txBody>
          <a:bodyPr/>
          <a:lstStyle/>
          <a:p>
            <a:r>
              <a:rPr lang="ru-RU" dirty="0" smtClean="0"/>
              <a:t>Yes, few </a:t>
            </a:r>
          </a:p>
          <a:p>
            <a:pPr>
              <a:buNone/>
            </a:pPr>
            <a:endParaRPr lang="ru-RU" dirty="0" smtClean="0"/>
          </a:p>
          <a:p>
            <a:r>
              <a:rPr lang="ru-RU" dirty="0" smtClean="0"/>
              <a:t>Government social service centers </a:t>
            </a:r>
          </a:p>
          <a:p>
            <a:endParaRPr lang="ru-RU" dirty="0" smtClean="0"/>
          </a:p>
          <a:p>
            <a:r>
              <a:rPr lang="en-US" dirty="0" smtClean="0"/>
              <a:t>S</a:t>
            </a:r>
            <a:r>
              <a:rPr lang="ru-RU" dirty="0" smtClean="0"/>
              <a:t>ome regional programs </a:t>
            </a:r>
          </a:p>
          <a:p>
            <a:pPr lvl="1">
              <a:buNone/>
            </a:pPr>
            <a:endParaRPr lang="ru-RU"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Вышка-ан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ышка">
    <a:dk1>
      <a:srgbClr val="000000"/>
    </a:dk1>
    <a:lt1>
      <a:srgbClr val="FFFFFF"/>
    </a:lt1>
    <a:dk2>
      <a:srgbClr val="606060"/>
    </a:dk2>
    <a:lt2>
      <a:srgbClr val="BFBFBF"/>
    </a:lt2>
    <a:accent1>
      <a:srgbClr val="BBE0E3"/>
    </a:accent1>
    <a:accent2>
      <a:srgbClr val="00B0F0"/>
    </a:accent2>
    <a:accent3>
      <a:srgbClr val="D1D1EF"/>
    </a:accent3>
    <a:accent4>
      <a:srgbClr val="0070C0"/>
    </a:accent4>
    <a:accent5>
      <a:srgbClr val="333399"/>
    </a:accent5>
    <a:accent6>
      <a:srgbClr val="CCECFF"/>
    </a:accent6>
    <a:hlink>
      <a:srgbClr val="FF0000"/>
    </a:hlink>
    <a:folHlink>
      <a:srgbClr val="A50021"/>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474</TotalTime>
  <Words>516</Words>
  <Application>Microsoft Office PowerPoint</Application>
  <PresentationFormat>On-screen Show (4:3)</PresentationFormat>
  <Paragraphs>108</Paragraphs>
  <Slides>24</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Вышка-анг</vt:lpstr>
      <vt:lpstr>Graphique Microsoft Office Excel</vt:lpstr>
      <vt:lpstr>Slide 1</vt:lpstr>
      <vt:lpstr>Slide 2</vt:lpstr>
      <vt:lpstr>Facts</vt:lpstr>
      <vt:lpstr>Slide 4</vt:lpstr>
      <vt:lpstr>Who is an older person in Russia?</vt:lpstr>
      <vt:lpstr>Slide 6</vt:lpstr>
      <vt:lpstr>So what is available?</vt:lpstr>
      <vt:lpstr>University programs?</vt:lpstr>
      <vt:lpstr>Government programs? </vt:lpstr>
      <vt:lpstr>Slide 10</vt:lpstr>
      <vt:lpstr>Republic of Bashkortostan </vt:lpstr>
      <vt:lpstr>Third Age Universities in Bashkortostan </vt:lpstr>
      <vt:lpstr>Third Age Universities in Bashkortostan </vt:lpstr>
      <vt:lpstr>NGO programs?</vt:lpstr>
      <vt:lpstr>Advantages and disadvantages </vt:lpstr>
      <vt:lpstr>Slide 16</vt:lpstr>
      <vt:lpstr>Experience of the Organization of Retired Persons  «Wisdom Ripening»</vt:lpstr>
      <vt:lpstr>Students’ preferences</vt:lpstr>
      <vt:lpstr>Slide 19</vt:lpstr>
      <vt:lpstr>Slide 20</vt:lpstr>
      <vt:lpstr>Slide 21</vt:lpstr>
      <vt:lpstr>References</vt:lpstr>
      <vt:lpstr>References</vt:lpstr>
      <vt:lpstr>Thank you!  And see you in Bashkortostan!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Gulnara</dc:creator>
  <cp:lastModifiedBy>Windows User</cp:lastModifiedBy>
  <cp:revision>278</cp:revision>
  <cp:lastPrinted>1601-01-01T00:00:00Z</cp:lastPrinted>
  <dcterms:created xsi:type="dcterms:W3CDTF">1601-01-01T00:00:00Z</dcterms:created>
  <dcterms:modified xsi:type="dcterms:W3CDTF">2012-05-30T06:47:15Z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