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Default Extension="wmf" ContentType="image/x-wmf"/>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972" r:id="rId1"/>
  </p:sldMasterIdLst>
  <p:notesMasterIdLst>
    <p:notesMasterId r:id="rId13"/>
  </p:notesMasterIdLst>
  <p:sldIdLst>
    <p:sldId id="339" r:id="rId2"/>
    <p:sldId id="394" r:id="rId3"/>
    <p:sldId id="401" r:id="rId4"/>
    <p:sldId id="395" r:id="rId5"/>
    <p:sldId id="396" r:id="rId6"/>
    <p:sldId id="398" r:id="rId7"/>
    <p:sldId id="399" r:id="rId8"/>
    <p:sldId id="400" r:id="rId9"/>
    <p:sldId id="392" r:id="rId10"/>
    <p:sldId id="402" r:id="rId11"/>
    <p:sldId id="397"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9" d="100"/>
          <a:sy n="139" d="100"/>
        </p:scale>
        <p:origin x="-1576"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118CE-0B98-C347-A97F-0E5F34DB7A83}" type="datetimeFigureOut">
              <a:rPr lang="de-DE" smtClean="0"/>
              <a:pPr/>
              <a:t>29.05.2012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991FBB-56A6-944D-A378-F10B9294E55A}"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dirty="0" smtClean="0"/>
              <a:t>Interrelations: e.g. </a:t>
            </a:r>
            <a:r>
              <a:rPr lang="en-AU" dirty="0" smtClean="0"/>
              <a:t>Older employees are less often encouraged to participate in continuing education because management believes they are less likely to learn. Thus, they encounter and eventually adapt negative stereotypes and are less likely to be intrinsically motivated to learn</a:t>
            </a:r>
            <a:r>
              <a:rPr lang="de-AT" dirty="0" smtClean="0"/>
              <a:t> </a:t>
            </a:r>
          </a:p>
          <a:p>
            <a:endParaRPr lang="de-AT" dirty="0"/>
          </a:p>
        </p:txBody>
      </p:sp>
      <p:sp>
        <p:nvSpPr>
          <p:cNvPr id="4" name="Slide Number Placeholder 3"/>
          <p:cNvSpPr>
            <a:spLocks noGrp="1"/>
          </p:cNvSpPr>
          <p:nvPr>
            <p:ph type="sldNum" sz="quarter" idx="10"/>
          </p:nvPr>
        </p:nvSpPr>
        <p:spPr/>
        <p:txBody>
          <a:bodyPr/>
          <a:lstStyle/>
          <a:p>
            <a:fld id="{E2684AA7-987B-4C70-BB95-652046482F1A}" type="slidenum">
              <a:rPr lang="de-AT" smtClean="0"/>
              <a:pPr/>
              <a:t>2</a:t>
            </a:fld>
            <a:endParaRPr lang="de-AT"/>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3550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6400800" y="6355080"/>
            <a:ext cx="2286000" cy="365760"/>
          </a:xfrm>
        </p:spPr>
        <p:txBody>
          <a:bodyPr/>
          <a:lstStyle>
            <a:lvl1pPr>
              <a:defRPr sz="1400"/>
            </a:lvl1pPr>
          </a:lstStyle>
          <a:p>
            <a:fld id="{08BC3C69-9D2C-40BA-8469-AE24494BF747}" type="datetimeFigureOut">
              <a:rPr lang="de-AT" smtClean="0"/>
              <a:pPr/>
              <a:t>29.05.2012</a:t>
            </a:fld>
            <a:endParaRPr lang="de-AT"/>
          </a:p>
        </p:txBody>
      </p:sp>
      <p:sp>
        <p:nvSpPr>
          <p:cNvPr id="17" name="Fußzeilenplatzhalter 16"/>
          <p:cNvSpPr>
            <a:spLocks noGrp="1"/>
          </p:cNvSpPr>
          <p:nvPr>
            <p:ph type="ftr" sz="quarter" idx="11"/>
          </p:nvPr>
        </p:nvSpPr>
        <p:spPr>
          <a:xfrm>
            <a:off x="2898648" y="6355080"/>
            <a:ext cx="3474720" cy="365760"/>
          </a:xfrm>
        </p:spPr>
        <p:txBody>
          <a:bodyPr/>
          <a:lstStyle/>
          <a:p>
            <a:endParaRPr lang="de-AT"/>
          </a:p>
        </p:txBody>
      </p:sp>
      <p:sp>
        <p:nvSpPr>
          <p:cNvPr id="29" name="Foliennummernplatzhalter 28"/>
          <p:cNvSpPr>
            <a:spLocks noGrp="1"/>
          </p:cNvSpPr>
          <p:nvPr>
            <p:ph type="sldNum" sz="quarter" idx="12"/>
          </p:nvPr>
        </p:nvSpPr>
        <p:spPr>
          <a:xfrm>
            <a:off x="1216152" y="6355080"/>
            <a:ext cx="1219200" cy="365760"/>
          </a:xfrm>
        </p:spPr>
        <p:txBody>
          <a:bodyPr/>
          <a:lstStyle/>
          <a:p>
            <a:fld id="{521BF40C-F4BE-4079-BF59-8F9A2BF65466}" type="slidenum">
              <a:rPr lang="de-AT" smtClean="0"/>
              <a:pPr/>
              <a:t>‹Nr.›</a:t>
            </a:fld>
            <a:endParaRPr lang="de-AT"/>
          </a:p>
        </p:txBody>
      </p:sp>
      <p:sp>
        <p:nvSpPr>
          <p:cNvPr id="21" name="Rechtec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ec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ec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ec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521BF40C-F4BE-4079-BF59-8F9A2BF65466}"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521BF40C-F4BE-4079-BF59-8F9A2BF65466}" type="slidenum">
              <a:rPr lang="de-AT" smtClean="0"/>
              <a:pPr/>
              <a:t>‹Nr.›</a:t>
            </a:fld>
            <a:endParaRPr lang="de-AT"/>
          </a:p>
        </p:txBody>
      </p:sp>
      <p:sp>
        <p:nvSpPr>
          <p:cNvPr id="7" name="Gerade Verbindung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leichschenkliges Dreiec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Gerade Verbindung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cSld name="Titel, Inhal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1"/>
            <a:ext cx="4044462"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quarter" idx="2"/>
          </p:nvPr>
        </p:nvSpPr>
        <p:spPr>
          <a:xfrm>
            <a:off x="4642338" y="1600200"/>
            <a:ext cx="4044462" cy="218598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Inhaltsplatzhalter 4"/>
          <p:cNvSpPr>
            <a:spLocks noGrp="1"/>
          </p:cNvSpPr>
          <p:nvPr>
            <p:ph sz="quarter" idx="3"/>
          </p:nvPr>
        </p:nvSpPr>
        <p:spPr>
          <a:xfrm>
            <a:off x="4642338" y="3938589"/>
            <a:ext cx="4044462" cy="218757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sz="1800">
                <a:latin typeface="Arial" charset="0"/>
                <a:ea typeface="ＭＳ Ｐゴシック" charset="-128"/>
                <a:cs typeface="ＭＳ Ｐゴシック" charset="-128"/>
              </a:defRPr>
            </a:lvl1pPr>
          </a:lstStyle>
          <a:p>
            <a:pPr>
              <a:defRPr/>
            </a:pPr>
            <a:fld id="{2ACFF3A1-AE3A-8746-8C77-5AF1FFB5D7F3}" type="datetime1">
              <a:rPr lang="de-DE"/>
              <a:pPr>
                <a:defRPr/>
              </a:pPr>
              <a:t>29.05.2012</a:t>
            </a:fld>
            <a:endParaRPr lang="de-DE"/>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sz="1800">
                <a:latin typeface="Arial" charset="0"/>
                <a:ea typeface="ＭＳ Ｐゴシック" charset="-128"/>
                <a:cs typeface="ＭＳ Ｐゴシック" charset="-128"/>
              </a:defRPr>
            </a:lvl1pPr>
          </a:lstStyle>
          <a:p>
            <a:pPr>
              <a:defRPr/>
            </a:pPr>
            <a:endParaRPr lang="de-DE"/>
          </a:p>
        </p:txBody>
      </p:sp>
      <p:sp>
        <p:nvSpPr>
          <p:cNvPr id="8" name="Rectangle 6"/>
          <p:cNvSpPr>
            <a:spLocks noGrp="1" noChangeArrowheads="1"/>
          </p:cNvSpPr>
          <p:nvPr>
            <p:ph type="sldNum" sz="quarter" idx="12"/>
          </p:nvPr>
        </p:nvSpPr>
        <p:spPr/>
        <p:txBody>
          <a:bodyPr/>
          <a:lstStyle>
            <a:lvl1pPr>
              <a:defRPr/>
            </a:lvl1pPr>
          </a:lstStyle>
          <a:p>
            <a:pPr>
              <a:defRPr/>
            </a:pPr>
            <a:fld id="{514660E0-8432-D34D-A621-90093DFFC098}"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85800" y="609600"/>
            <a:ext cx="7772400" cy="5486400"/>
          </a:xfrm>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5"/>
          <p:cNvSpPr>
            <a:spLocks noGrp="1" noChangeArrowheads="1"/>
          </p:cNvSpPr>
          <p:nvPr>
            <p:ph type="ftr" sz="quarter" idx="10"/>
          </p:nvPr>
        </p:nvSpPr>
        <p:spPr>
          <a:ln/>
        </p:spPr>
        <p:txBody>
          <a:bodyPr/>
          <a:lstStyle>
            <a:lvl1pPr>
              <a:defRPr/>
            </a:lvl1pPr>
          </a:lstStyle>
          <a:p>
            <a:pPr>
              <a:defRPr/>
            </a:pPr>
            <a:r>
              <a:rPr lang="de-DE"/>
              <a:t>Prof. Dr. Rudolf Tippelt	              Institut für Pädagogik </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521BF40C-F4BE-4079-BF59-8F9A2BF65466}" type="slidenum">
              <a:rPr lang="de-AT" smtClean="0"/>
              <a:pPr/>
              <a:t>‹Nr.›</a:t>
            </a:fld>
            <a:endParaRPr lang="de-AT"/>
          </a:p>
        </p:txBody>
      </p:sp>
      <p:sp>
        <p:nvSpPr>
          <p:cNvPr id="8" name="Inhaltsplatzhalter 7"/>
          <p:cNvSpPr>
            <a:spLocks noGrp="1"/>
          </p:cNvSpPr>
          <p:nvPr>
            <p:ph sz="quarter" idx="1"/>
          </p:nvPr>
        </p:nvSpPr>
        <p:spPr>
          <a:xfrm>
            <a:off x="457200" y="1219200"/>
            <a:ext cx="8229600"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a:xfrm>
            <a:off x="6400800" y="6355080"/>
            <a:ext cx="2286000" cy="365760"/>
          </a:xfrm>
        </p:spPr>
        <p:txBody>
          <a:bodyPr/>
          <a:lstStyle/>
          <a:p>
            <a:fld id="{08BC3C69-9D2C-40BA-8469-AE24494BF747}" type="datetimeFigureOut">
              <a:rPr lang="de-AT" smtClean="0"/>
              <a:pPr/>
              <a:t>29.05.2012</a:t>
            </a:fld>
            <a:endParaRPr lang="de-AT"/>
          </a:p>
        </p:txBody>
      </p:sp>
      <p:sp>
        <p:nvSpPr>
          <p:cNvPr id="5" name="Fußzeilenplatzhalter 4"/>
          <p:cNvSpPr>
            <a:spLocks noGrp="1"/>
          </p:cNvSpPr>
          <p:nvPr>
            <p:ph type="ftr" sz="quarter" idx="11"/>
          </p:nvPr>
        </p:nvSpPr>
        <p:spPr>
          <a:xfrm>
            <a:off x="2898648" y="6355080"/>
            <a:ext cx="3474720" cy="365760"/>
          </a:xfrm>
        </p:spPr>
        <p:txBody>
          <a:bodyPr/>
          <a:lstStyle/>
          <a:p>
            <a:endParaRPr lang="de-AT"/>
          </a:p>
        </p:txBody>
      </p:sp>
      <p:sp>
        <p:nvSpPr>
          <p:cNvPr id="6" name="Foliennummernplatzhalter 5"/>
          <p:cNvSpPr>
            <a:spLocks noGrp="1"/>
          </p:cNvSpPr>
          <p:nvPr>
            <p:ph type="sldNum" sz="quarter" idx="12"/>
          </p:nvPr>
        </p:nvSpPr>
        <p:spPr>
          <a:xfrm>
            <a:off x="1069848" y="6355080"/>
            <a:ext cx="1520952" cy="365760"/>
          </a:xfrm>
        </p:spPr>
        <p:txBody>
          <a:bodyPr/>
          <a:lstStyle/>
          <a:p>
            <a:fld id="{521BF40C-F4BE-4079-BF59-8F9A2BF65466}" type="slidenum">
              <a:rPr lang="de-AT" smtClean="0"/>
              <a:pPr/>
              <a:t>‹Nr.›</a:t>
            </a:fld>
            <a:endParaRPr lang="de-AT"/>
          </a:p>
        </p:txBody>
      </p:sp>
      <p:sp>
        <p:nvSpPr>
          <p:cNvPr id="7" name="Rechtec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521BF40C-F4BE-4079-BF59-8F9A2BF65466}" type="slidenum">
              <a:rPr lang="de-AT" smtClean="0"/>
              <a:pPr/>
              <a:t>‹Nr.›</a:t>
            </a:fld>
            <a:endParaRPr lang="de-AT"/>
          </a:p>
        </p:txBody>
      </p:sp>
      <p:sp>
        <p:nvSpPr>
          <p:cNvPr id="9" name="Inhaltsplatzhalter 8"/>
          <p:cNvSpPr>
            <a:spLocks noGrp="1"/>
          </p:cNvSpPr>
          <p:nvPr>
            <p:ph sz="quarter" idx="1"/>
          </p:nvPr>
        </p:nvSpPr>
        <p:spPr>
          <a:xfrm>
            <a:off x="457200" y="1219200"/>
            <a:ext cx="4041648"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632198" y="1216152"/>
            <a:ext cx="4041648"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521BF40C-F4BE-4079-BF59-8F9A2BF65466}" type="slidenum">
              <a:rPr lang="de-AT" smtClean="0"/>
              <a:pPr/>
              <a:t>‹Nr.›</a:t>
            </a:fld>
            <a:endParaRPr lang="de-AT"/>
          </a:p>
        </p:txBody>
      </p:sp>
      <p:sp>
        <p:nvSpPr>
          <p:cNvPr id="11" name="Inhaltsplatzhalter 10"/>
          <p:cNvSpPr>
            <a:spLocks noGrp="1"/>
          </p:cNvSpPr>
          <p:nvPr>
            <p:ph sz="quarter" idx="2"/>
          </p:nvPr>
        </p:nvSpPr>
        <p:spPr>
          <a:xfrm>
            <a:off x="457200" y="2133600"/>
            <a:ext cx="4038600" cy="4038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648200" y="2133600"/>
            <a:ext cx="4038600" cy="4038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521BF40C-F4BE-4079-BF59-8F9A2BF65466}" type="slidenum">
              <a:rPr lang="de-AT" smtClean="0"/>
              <a:pPr/>
              <a:t>‹Nr.›</a:t>
            </a:fld>
            <a:endParaRPr lang="de-AT"/>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521BF40C-F4BE-4079-BF59-8F9A2BF65466}" type="slidenum">
              <a:rPr lang="de-AT" smtClean="0"/>
              <a:pPr/>
              <a:t>‹Nr.›</a:t>
            </a:fld>
            <a:endParaRPr lang="de-AT"/>
          </a:p>
        </p:txBody>
      </p:sp>
      <p:sp>
        <p:nvSpPr>
          <p:cNvPr id="5" name="Gerade Verbindung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521BF40C-F4BE-4079-BF59-8F9A2BF65466}" type="slidenum">
              <a:rPr lang="de-AT" smtClean="0"/>
              <a:pPr/>
              <a:t>‹Nr.›</a:t>
            </a:fld>
            <a:endParaRPr lang="de-AT"/>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rade Verbindung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nhaltsplatzhalter 11"/>
          <p:cNvSpPr>
            <a:spLocks noGrp="1"/>
          </p:cNvSpPr>
          <p:nvPr>
            <p:ph sz="quarter" idx="1"/>
          </p:nvPr>
        </p:nvSpPr>
        <p:spPr>
          <a:xfrm>
            <a:off x="304800" y="304800"/>
            <a:ext cx="5715000" cy="5715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08BC3C69-9D2C-40BA-8469-AE24494BF747}" type="datetimeFigureOut">
              <a:rPr lang="de-AT" smtClean="0"/>
              <a:pPr/>
              <a:t>29.05.2012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521BF40C-F4BE-4079-BF59-8F9A2BF65466}" type="slidenum">
              <a:rPr lang="de-AT" smtClean="0"/>
              <a:pPr/>
              <a:t>‹Nr.›</a:t>
            </a:fld>
            <a:endParaRPr lang="de-AT"/>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152400"/>
            <a:ext cx="8229600" cy="990600"/>
          </a:xfrm>
          <a:prstGeom prst="rect">
            <a:avLst/>
          </a:prstGeom>
        </p:spPr>
        <p:txBody>
          <a:bodyPr vert="horz"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8BC3C69-9D2C-40BA-8469-AE24494BF747}" type="datetimeFigureOut">
              <a:rPr lang="de-AT" smtClean="0"/>
              <a:pPr/>
              <a:t>29.05.2012</a:t>
            </a:fld>
            <a:endParaRPr lang="de-AT"/>
          </a:p>
        </p:txBody>
      </p:sp>
      <p:sp>
        <p:nvSpPr>
          <p:cNvPr id="3" name="Fußzeilenplatzhalt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de-AT"/>
          </a:p>
        </p:txBody>
      </p:sp>
      <p:sp>
        <p:nvSpPr>
          <p:cNvPr id="23" name="Foliennummernplatzhalt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21BF40C-F4BE-4079-BF59-8F9A2BF65466}" type="slidenum">
              <a:rPr lang="de-AT" smtClean="0"/>
              <a:pPr/>
              <a:t>‹Nr.›</a:t>
            </a:fld>
            <a:endParaRPr lang="de-AT"/>
          </a:p>
        </p:txBody>
      </p:sp>
      <p:sp>
        <p:nvSpPr>
          <p:cNvPr id="28" name="Gerade Verbindung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Gerade Verbindung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leichschenkliges Dreiec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5" r:id="rId12"/>
    <p:sldLayoutId id="2147483987" r:id="rId13"/>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de-AT" dirty="0" smtClean="0"/>
              <a:t>Education in later </a:t>
            </a:r>
            <a:r>
              <a:rPr lang="de-AT" dirty="0" smtClean="0"/>
              <a:t>life</a:t>
            </a:r>
            <a:br>
              <a:rPr lang="de-AT" dirty="0" smtClean="0"/>
            </a:br>
            <a:r>
              <a:rPr lang="de-AT" dirty="0" smtClean="0"/>
              <a:t>Part 2</a:t>
            </a:r>
            <a:endParaRPr lang="de-AT" dirty="0"/>
          </a:p>
        </p:txBody>
      </p:sp>
      <p:sp>
        <p:nvSpPr>
          <p:cNvPr id="3" name="Subtitle 2"/>
          <p:cNvSpPr>
            <a:spLocks noGrp="1"/>
          </p:cNvSpPr>
          <p:nvPr>
            <p:ph type="subTitle" idx="1"/>
          </p:nvPr>
        </p:nvSpPr>
        <p:spPr/>
        <p:txBody>
          <a:bodyPr/>
          <a:lstStyle/>
          <a:p>
            <a:r>
              <a:rPr lang="de-AT" dirty="0" smtClean="0"/>
              <a:t>Franz Kolland, University of Vienna</a:t>
            </a:r>
            <a:endParaRPr lang="de-AT"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39613469"/>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GB" sz="3600" dirty="0"/>
              <a:t>Finally……</a:t>
            </a:r>
          </a:p>
        </p:txBody>
      </p:sp>
      <p:sp>
        <p:nvSpPr>
          <p:cNvPr id="36867" name="Rectangle 3"/>
          <p:cNvSpPr>
            <a:spLocks noGrp="1" noChangeArrowheads="1"/>
          </p:cNvSpPr>
          <p:nvPr>
            <p:ph type="body" idx="1"/>
          </p:nvPr>
        </p:nvSpPr>
        <p:spPr/>
        <p:txBody>
          <a:bodyPr/>
          <a:lstStyle/>
          <a:p>
            <a:pPr algn="ctr" eaLnBrk="1" hangingPunct="1">
              <a:buFontTx/>
              <a:buNone/>
              <a:defRPr/>
            </a:pPr>
            <a:r>
              <a:rPr lang="en-GB" sz="4400" dirty="0" smtClean="0">
                <a:latin typeface="+mj-lt"/>
                <a:ea typeface="+mn-ea"/>
                <a:cs typeface="+mn-cs"/>
              </a:rPr>
              <a:t>What sort of</a:t>
            </a:r>
            <a:r>
              <a:rPr lang="en-GB" sz="4400" dirty="0" smtClean="0">
                <a:latin typeface="+mj-lt"/>
                <a:ea typeface="+mn-ea"/>
                <a:cs typeface="+mn-cs"/>
              </a:rPr>
              <a:t> educational/learning opportunities </a:t>
            </a:r>
            <a:r>
              <a:rPr lang="en-GB" sz="4400" dirty="0" smtClean="0">
                <a:latin typeface="+mj-lt"/>
                <a:ea typeface="+mn-ea"/>
                <a:cs typeface="+mn-cs"/>
              </a:rPr>
              <a:t>do we want for ourselves?</a:t>
            </a:r>
          </a:p>
        </p:txBody>
      </p:sp>
      <p:pic>
        <p:nvPicPr>
          <p:cNvPr id="84996" name="Picture 4" descr="MCj00896220000[1]"/>
          <p:cNvPicPr>
            <a:picLocks noChangeAspect="1" noChangeArrowheads="1"/>
          </p:cNvPicPr>
          <p:nvPr/>
        </p:nvPicPr>
        <p:blipFill>
          <a:blip r:embed="rId2"/>
          <a:srcRect/>
          <a:stretch>
            <a:fillRect/>
          </a:stretch>
        </p:blipFill>
        <p:spPr bwMode="auto">
          <a:xfrm>
            <a:off x="3276600" y="3429000"/>
            <a:ext cx="3024188" cy="2160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a:xfrm>
            <a:off x="4800600" y="858546"/>
            <a:ext cx="4133586" cy="3561054"/>
          </a:xfrm>
        </p:spPr>
        <p:txBody>
          <a:bodyPr>
            <a:noAutofit/>
          </a:bodyPr>
          <a:lstStyle/>
          <a:p>
            <a:pPr algn="r"/>
            <a:r>
              <a:rPr lang="de-DE" sz="3200" dirty="0" err="1" smtClean="0">
                <a:solidFill>
                  <a:schemeClr val="tx1"/>
                </a:solidFill>
              </a:rPr>
              <a:t>The</a:t>
            </a:r>
            <a:r>
              <a:rPr lang="de-DE" sz="3200" dirty="0" smtClean="0">
                <a:solidFill>
                  <a:schemeClr val="tx1"/>
                </a:solidFill>
              </a:rPr>
              <a:t> </a:t>
            </a:r>
            <a:r>
              <a:rPr lang="de-DE" sz="3200" dirty="0" err="1" smtClean="0">
                <a:solidFill>
                  <a:schemeClr val="tx1"/>
                </a:solidFill>
              </a:rPr>
              <a:t>old</a:t>
            </a:r>
            <a:r>
              <a:rPr lang="de-DE" sz="3200" dirty="0" smtClean="0">
                <a:solidFill>
                  <a:schemeClr val="tx1"/>
                </a:solidFill>
              </a:rPr>
              <a:t> </a:t>
            </a:r>
            <a:r>
              <a:rPr lang="de-DE" sz="3200" dirty="0" err="1" smtClean="0">
                <a:solidFill>
                  <a:schemeClr val="tx1"/>
                </a:solidFill>
              </a:rPr>
              <a:t>believe</a:t>
            </a:r>
            <a:r>
              <a:rPr lang="de-DE" sz="3200" dirty="0" smtClean="0">
                <a:solidFill>
                  <a:schemeClr val="tx1"/>
                </a:solidFill>
              </a:rPr>
              <a:t> </a:t>
            </a:r>
            <a:r>
              <a:rPr lang="de-DE" sz="3200" dirty="0" err="1" smtClean="0">
                <a:solidFill>
                  <a:schemeClr val="tx1"/>
                </a:solidFill>
              </a:rPr>
              <a:t>everything</a:t>
            </a:r>
            <a:r>
              <a:rPr lang="de-DE" sz="3200" dirty="0" smtClean="0">
                <a:solidFill>
                  <a:schemeClr val="tx1"/>
                </a:solidFill>
              </a:rPr>
              <a:t>, </a:t>
            </a:r>
            <a:br>
              <a:rPr lang="de-DE" sz="3200" dirty="0" smtClean="0">
                <a:solidFill>
                  <a:schemeClr val="tx1"/>
                </a:solidFill>
              </a:rPr>
            </a:br>
            <a:r>
              <a:rPr lang="de-DE" sz="3200" dirty="0" err="1" smtClean="0">
                <a:solidFill>
                  <a:schemeClr val="tx1"/>
                </a:solidFill>
              </a:rPr>
              <a:t>the</a:t>
            </a:r>
            <a:r>
              <a:rPr lang="de-DE" sz="3200" dirty="0" smtClean="0">
                <a:solidFill>
                  <a:schemeClr val="tx1"/>
                </a:solidFill>
              </a:rPr>
              <a:t> </a:t>
            </a:r>
            <a:r>
              <a:rPr lang="de-DE" sz="3200" dirty="0" err="1" smtClean="0">
                <a:solidFill>
                  <a:schemeClr val="tx1"/>
                </a:solidFill>
              </a:rPr>
              <a:t>middle</a:t>
            </a:r>
            <a:r>
              <a:rPr lang="de-DE" sz="3200" dirty="0" smtClean="0">
                <a:solidFill>
                  <a:schemeClr val="tx1"/>
                </a:solidFill>
              </a:rPr>
              <a:t> </a:t>
            </a:r>
            <a:r>
              <a:rPr lang="de-DE" sz="3200" dirty="0" err="1" smtClean="0">
                <a:solidFill>
                  <a:schemeClr val="tx1"/>
                </a:solidFill>
              </a:rPr>
              <a:t>aged</a:t>
            </a:r>
            <a:r>
              <a:rPr lang="de-DE" sz="3200" dirty="0" smtClean="0">
                <a:solidFill>
                  <a:schemeClr val="tx1"/>
                </a:solidFill>
              </a:rPr>
              <a:t> </a:t>
            </a:r>
            <a:r>
              <a:rPr lang="de-DE" sz="3200" dirty="0" err="1" smtClean="0">
                <a:solidFill>
                  <a:schemeClr val="tx1"/>
                </a:solidFill>
              </a:rPr>
              <a:t>suspect</a:t>
            </a:r>
            <a:r>
              <a:rPr lang="de-DE" sz="3200" dirty="0" smtClean="0">
                <a:solidFill>
                  <a:schemeClr val="tx1"/>
                </a:solidFill>
              </a:rPr>
              <a:t> </a:t>
            </a:r>
            <a:r>
              <a:rPr lang="de-DE" sz="3200" dirty="0" err="1" smtClean="0">
                <a:solidFill>
                  <a:schemeClr val="tx1"/>
                </a:solidFill>
              </a:rPr>
              <a:t>everything</a:t>
            </a:r>
            <a:r>
              <a:rPr lang="de-DE" sz="3200" dirty="0" smtClean="0">
                <a:solidFill>
                  <a:schemeClr val="tx1"/>
                </a:solidFill>
              </a:rPr>
              <a:t>, </a:t>
            </a:r>
            <a:br>
              <a:rPr lang="de-DE" sz="3200" dirty="0" smtClean="0">
                <a:solidFill>
                  <a:schemeClr val="tx1"/>
                </a:solidFill>
              </a:rPr>
            </a:br>
            <a:r>
              <a:rPr lang="de-DE" sz="3200" dirty="0" err="1" smtClean="0">
                <a:solidFill>
                  <a:schemeClr val="tx1"/>
                </a:solidFill>
              </a:rPr>
              <a:t>the</a:t>
            </a:r>
            <a:r>
              <a:rPr lang="de-DE" sz="3200" dirty="0" smtClean="0">
                <a:solidFill>
                  <a:schemeClr val="tx1"/>
                </a:solidFill>
              </a:rPr>
              <a:t> </a:t>
            </a:r>
            <a:r>
              <a:rPr lang="de-DE" sz="3200" dirty="0" err="1" smtClean="0">
                <a:solidFill>
                  <a:schemeClr val="tx1"/>
                </a:solidFill>
              </a:rPr>
              <a:t>young</a:t>
            </a:r>
            <a:r>
              <a:rPr lang="de-DE" sz="3200" dirty="0" smtClean="0">
                <a:solidFill>
                  <a:schemeClr val="tx1"/>
                </a:solidFill>
              </a:rPr>
              <a:t> </a:t>
            </a:r>
            <a:r>
              <a:rPr lang="de-DE" sz="3200" dirty="0" err="1" smtClean="0">
                <a:solidFill>
                  <a:schemeClr val="tx1"/>
                </a:solidFill>
              </a:rPr>
              <a:t>know</a:t>
            </a:r>
            <a:r>
              <a:rPr lang="de-DE" sz="3200" dirty="0" smtClean="0">
                <a:solidFill>
                  <a:schemeClr val="tx1"/>
                </a:solidFill>
              </a:rPr>
              <a:t> </a:t>
            </a:r>
            <a:r>
              <a:rPr lang="de-DE" sz="3200" dirty="0" err="1" smtClean="0">
                <a:solidFill>
                  <a:schemeClr val="tx1"/>
                </a:solidFill>
              </a:rPr>
              <a:t>everything</a:t>
            </a:r>
            <a:r>
              <a:rPr lang="de-DE" sz="3200" dirty="0" smtClean="0">
                <a:solidFill>
                  <a:schemeClr val="tx1"/>
                </a:solidFill>
              </a:rPr>
              <a:t>.</a:t>
            </a:r>
            <a:endParaRPr lang="de-DE" sz="3200" dirty="0">
              <a:solidFill>
                <a:schemeClr val="tx1"/>
              </a:solidFill>
            </a:endParaRPr>
          </a:p>
        </p:txBody>
      </p:sp>
      <p:sp>
        <p:nvSpPr>
          <p:cNvPr id="9" name="Textplatzhalter 8"/>
          <p:cNvSpPr>
            <a:spLocks noGrp="1"/>
          </p:cNvSpPr>
          <p:nvPr>
            <p:ph type="body" sz="half" idx="2"/>
          </p:nvPr>
        </p:nvSpPr>
        <p:spPr>
          <a:xfrm>
            <a:off x="5000304" y="5745167"/>
            <a:ext cx="3898272" cy="552767"/>
          </a:xfrm>
        </p:spPr>
        <p:txBody>
          <a:bodyPr>
            <a:normAutofit/>
          </a:bodyPr>
          <a:lstStyle/>
          <a:p>
            <a:pPr algn="r"/>
            <a:r>
              <a:rPr lang="de-DE" sz="2400" i="1" dirty="0" smtClean="0">
                <a:latin typeface="+mj-lt"/>
              </a:rPr>
              <a:t>Oscar Wilde (1854-1900)</a:t>
            </a:r>
          </a:p>
          <a:p>
            <a:pPr algn="r"/>
            <a:endParaRPr lang="de-DE" sz="2400" dirty="0"/>
          </a:p>
        </p:txBody>
      </p:sp>
      <p:pic>
        <p:nvPicPr>
          <p:cNvPr id="6" name="Bild 5"/>
          <p:cNvPicPr>
            <a:picLocks noChangeAspect="1"/>
          </p:cNvPicPr>
          <p:nvPr/>
        </p:nvPicPr>
        <p:blipFill>
          <a:blip r:embed="rId2"/>
          <a:stretch>
            <a:fillRect/>
          </a:stretch>
        </p:blipFill>
        <p:spPr>
          <a:xfrm>
            <a:off x="457200" y="1219200"/>
            <a:ext cx="3505200" cy="48006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8932183"/>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AT" dirty="0" smtClean="0"/>
              <a:t>Barriers to participation in late-life education</a:t>
            </a:r>
            <a:endParaRPr lang="de-AT" dirty="0"/>
          </a:p>
        </p:txBody>
      </p:sp>
      <p:sp>
        <p:nvSpPr>
          <p:cNvPr id="3" name="Content Placeholder 2"/>
          <p:cNvSpPr>
            <a:spLocks noGrp="1"/>
          </p:cNvSpPr>
          <p:nvPr>
            <p:ph idx="1"/>
          </p:nvPr>
        </p:nvSpPr>
        <p:spPr/>
        <p:txBody>
          <a:bodyPr>
            <a:normAutofit/>
          </a:bodyPr>
          <a:lstStyle/>
          <a:p>
            <a:pPr marL="0" indent="0">
              <a:buNone/>
            </a:pPr>
            <a:r>
              <a:rPr lang="en-AU" dirty="0" smtClean="0"/>
              <a:t>Which </a:t>
            </a:r>
            <a:r>
              <a:rPr lang="en-AU" dirty="0"/>
              <a:t>conditions are responsible for the declining participation in education in old age and which factors can help to increase participation rates? </a:t>
            </a:r>
            <a:endParaRPr lang="de-AT" dirty="0"/>
          </a:p>
          <a:p>
            <a:r>
              <a:rPr lang="de-AT" dirty="0" smtClean="0"/>
              <a:t>3 kinds of barriers: (Cross 1981)</a:t>
            </a:r>
          </a:p>
          <a:p>
            <a:pPr lvl="1"/>
            <a:r>
              <a:rPr lang="de-AT" dirty="0" smtClean="0"/>
              <a:t>Institutional: provision, fees, entry qualifications</a:t>
            </a:r>
          </a:p>
          <a:p>
            <a:pPr lvl="1"/>
            <a:r>
              <a:rPr lang="de-AT" dirty="0" smtClean="0"/>
              <a:t>Situational: family-life cycle (women!)</a:t>
            </a:r>
          </a:p>
          <a:p>
            <a:pPr lvl="1"/>
            <a:r>
              <a:rPr lang="de-AT" dirty="0" smtClean="0"/>
              <a:t>Dispositional: attitude towards learning, self-determination, perception of usefulness, images of ageing  </a:t>
            </a:r>
          </a:p>
          <a:p>
            <a:r>
              <a:rPr lang="de-AT" dirty="0" smtClean="0"/>
              <a:t>Dispostional barriers are most difficult to overcome </a:t>
            </a:r>
            <a:r>
              <a:rPr lang="de-AT" dirty="0" smtClean="0">
                <a:sym typeface="Wingdings" pitchFamily="2" charset="2"/>
              </a:rPr>
              <a:t> </a:t>
            </a:r>
            <a:r>
              <a:rPr lang="de-AT" dirty="0">
                <a:sym typeface="Wingdings" pitchFamily="2" charset="2"/>
              </a:rPr>
              <a:t>i</a:t>
            </a:r>
            <a:r>
              <a:rPr lang="de-AT" dirty="0" smtClean="0"/>
              <a:t>mportance of learning motivation in old age! </a:t>
            </a:r>
          </a:p>
          <a:p>
            <a:pPr lvl="1"/>
            <a:endParaRPr lang="de-AT"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84809790"/>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Motivations not to learn</a:t>
            </a:r>
            <a:endParaRPr lang="de-AT" dirty="0"/>
          </a:p>
        </p:txBody>
      </p:sp>
      <p:sp>
        <p:nvSpPr>
          <p:cNvPr id="3" name="Content Placeholder 2"/>
          <p:cNvSpPr>
            <a:spLocks noGrp="1"/>
          </p:cNvSpPr>
          <p:nvPr>
            <p:ph idx="1"/>
          </p:nvPr>
        </p:nvSpPr>
        <p:spPr/>
        <p:txBody>
          <a:bodyPr>
            <a:normAutofit/>
          </a:bodyPr>
          <a:lstStyle/>
          <a:p>
            <a:r>
              <a:rPr lang="en-AU" dirty="0"/>
              <a:t>The meaning of learning motivation makes it clear that learning opportunities do not automatically create participants who want to engage in </a:t>
            </a:r>
            <a:r>
              <a:rPr lang="en-AU" dirty="0" smtClean="0"/>
              <a:t>them! </a:t>
            </a:r>
          </a:p>
          <a:p>
            <a:r>
              <a:rPr lang="en-AU" dirty="0" smtClean="0"/>
              <a:t>participation </a:t>
            </a:r>
            <a:r>
              <a:rPr lang="en-AU" dirty="0"/>
              <a:t>in education is often </a:t>
            </a:r>
            <a:r>
              <a:rPr lang="en-AU" dirty="0" smtClean="0"/>
              <a:t>compulsory/extrinsically motivated </a:t>
            </a:r>
            <a:r>
              <a:rPr lang="en-AU" dirty="0" smtClean="0">
                <a:sym typeface="Wingdings" pitchFamily="2" charset="2"/>
              </a:rPr>
              <a:t> freedom to choose in old age</a:t>
            </a:r>
          </a:p>
          <a:p>
            <a:r>
              <a:rPr lang="en-AU" dirty="0" smtClean="0"/>
              <a:t>Non-participation is not necessarily perceived  as a lack (</a:t>
            </a:r>
            <a:r>
              <a:rPr lang="en-AU" dirty="0" err="1" smtClean="0"/>
              <a:t>Coffield</a:t>
            </a:r>
            <a:r>
              <a:rPr lang="en-AU" dirty="0" smtClean="0"/>
              <a:t> 2000) </a:t>
            </a:r>
            <a:r>
              <a:rPr lang="en-AU" dirty="0" smtClean="0">
                <a:sym typeface="Wingdings" pitchFamily="2" charset="2"/>
              </a:rPr>
              <a:t> </a:t>
            </a:r>
            <a:r>
              <a:rPr lang="en-AU" dirty="0" smtClean="0"/>
              <a:t>in certain situations resignation from participation can be rational (</a:t>
            </a:r>
            <a:r>
              <a:rPr lang="en-AU" dirty="0" err="1" smtClean="0"/>
              <a:t>Wittpoth</a:t>
            </a:r>
            <a:r>
              <a:rPr lang="en-AU" dirty="0" smtClean="0"/>
              <a:t> 2011) </a:t>
            </a:r>
          </a:p>
          <a:p>
            <a:r>
              <a:rPr lang="en-AU" dirty="0" smtClean="0"/>
              <a:t>many </a:t>
            </a:r>
            <a:r>
              <a:rPr lang="en-AU" dirty="0"/>
              <a:t>challenges in life </a:t>
            </a:r>
            <a:r>
              <a:rPr lang="en-AU" dirty="0" smtClean="0"/>
              <a:t>cannot be coped with by attending an educational </a:t>
            </a:r>
            <a:r>
              <a:rPr lang="en-AU" dirty="0"/>
              <a:t>course cannot help individuals to cope with </a:t>
            </a:r>
            <a:r>
              <a:rPr lang="en-AU" dirty="0" smtClean="0"/>
              <a:t>adequately</a:t>
            </a:r>
            <a:endParaRPr lang="de-AT" dirty="0"/>
          </a:p>
          <a:p>
            <a:endParaRPr lang="de-AT"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7972584"/>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AT" dirty="0" smtClean="0"/>
              <a:t>Self-determination as a challenge to learning</a:t>
            </a:r>
            <a:endParaRPr lang="de-AT" dirty="0"/>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r>
              <a:rPr lang="de-AT" dirty="0" smtClean="0"/>
              <a:t>New learning culture promotes self-care &amp; self-directed learning (Klingovsky 2009, Kade 2007) </a:t>
            </a:r>
          </a:p>
          <a:p>
            <a:r>
              <a:rPr lang="de-AT" dirty="0" smtClean="0"/>
              <a:t>Normative: </a:t>
            </a:r>
            <a:r>
              <a:rPr lang="en-AU" dirty="0" smtClean="0"/>
              <a:t>Pursue </a:t>
            </a:r>
            <a:r>
              <a:rPr lang="en-AU" dirty="0"/>
              <a:t>self-directed activity in old age, take care of yourself and take responsibility for your </a:t>
            </a:r>
            <a:r>
              <a:rPr lang="en-AU" dirty="0" smtClean="0"/>
              <a:t>actions! </a:t>
            </a:r>
          </a:p>
          <a:p>
            <a:r>
              <a:rPr lang="en-AU" dirty="0" smtClean="0"/>
              <a:t>But: </a:t>
            </a:r>
            <a:r>
              <a:rPr lang="en-AU" dirty="0"/>
              <a:t>not all old people are able to act in a self-determined </a:t>
            </a:r>
            <a:r>
              <a:rPr lang="en-AU" dirty="0" smtClean="0"/>
              <a:t>way (</a:t>
            </a:r>
            <a:r>
              <a:rPr lang="en-AU" dirty="0" err="1" smtClean="0"/>
              <a:t>Bubolz</a:t>
            </a:r>
            <a:r>
              <a:rPr lang="en-AU" dirty="0" smtClean="0"/>
              <a:t>-Lutz 1999) – self-directed learning favours </a:t>
            </a:r>
            <a:r>
              <a:rPr lang="en-AU" dirty="0"/>
              <a:t>certain groups of society who are more independent to begin </a:t>
            </a:r>
            <a:r>
              <a:rPr lang="en-AU" dirty="0" smtClean="0"/>
              <a:t>with </a:t>
            </a:r>
          </a:p>
          <a:p>
            <a:r>
              <a:rPr lang="en-AU" dirty="0" smtClean="0"/>
              <a:t>Self-efficacy theory: judgement of one’s own capability of asserting control (Bandura 1997); perception of oneself as  the source of one’s own behaviour (</a:t>
            </a:r>
            <a:r>
              <a:rPr lang="en-AU" dirty="0" err="1" smtClean="0"/>
              <a:t>Deci</a:t>
            </a:r>
            <a:r>
              <a:rPr lang="en-AU" dirty="0" smtClean="0"/>
              <a:t> &amp; Ryan</a:t>
            </a:r>
            <a:r>
              <a:rPr lang="en-AU" dirty="0"/>
              <a:t> </a:t>
            </a:r>
            <a:r>
              <a:rPr lang="en-AU" dirty="0" smtClean="0"/>
              <a:t> 2004</a:t>
            </a:r>
            <a:r>
              <a:rPr lang="en-AU" dirty="0"/>
              <a:t>) </a:t>
            </a:r>
            <a:endParaRPr lang="en-AU" dirty="0" smtClean="0"/>
          </a:p>
          <a:p>
            <a:r>
              <a:rPr lang="en-AU" dirty="0" smtClean="0"/>
              <a:t>Changes in self-efficacy across the lifespan: low </a:t>
            </a:r>
            <a:r>
              <a:rPr lang="en-AU" dirty="0"/>
              <a:t>in childhood, increasing until </a:t>
            </a:r>
            <a:r>
              <a:rPr lang="en-AU" dirty="0" smtClean="0"/>
              <a:t>midlife, declining </a:t>
            </a:r>
            <a:r>
              <a:rPr lang="en-AU" dirty="0"/>
              <a:t>in old age </a:t>
            </a:r>
            <a:r>
              <a:rPr lang="en-AU" dirty="0" smtClean="0"/>
              <a:t>(</a:t>
            </a:r>
            <a:r>
              <a:rPr lang="en-AU" dirty="0" err="1" smtClean="0"/>
              <a:t>Heckhausen</a:t>
            </a:r>
            <a:r>
              <a:rPr lang="en-AU" dirty="0" smtClean="0"/>
              <a:t> &amp; Schulz 1998)</a:t>
            </a:r>
          </a:p>
          <a:p>
            <a:pPr marL="0" indent="0">
              <a:buNone/>
            </a:pPr>
            <a:endParaRPr lang="en-AU"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06066773"/>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The role of the  learning biography</a:t>
            </a:r>
            <a:endParaRPr lang="de-AT" dirty="0"/>
          </a:p>
        </p:txBody>
      </p:sp>
      <p:sp>
        <p:nvSpPr>
          <p:cNvPr id="3" name="Content Placeholder 2"/>
          <p:cNvSpPr>
            <a:spLocks noGrp="1"/>
          </p:cNvSpPr>
          <p:nvPr>
            <p:ph idx="1"/>
          </p:nvPr>
        </p:nvSpPr>
        <p:spPr/>
        <p:txBody>
          <a:bodyPr>
            <a:normAutofit/>
          </a:bodyPr>
          <a:lstStyle/>
          <a:p>
            <a:r>
              <a:rPr lang="en-AU" dirty="0"/>
              <a:t>The personal learning biography is one of the most influential dispositional factors for learning in later </a:t>
            </a:r>
            <a:r>
              <a:rPr lang="en-AU" dirty="0" smtClean="0"/>
              <a:t>life</a:t>
            </a:r>
          </a:p>
          <a:p>
            <a:r>
              <a:rPr lang="en-AU" dirty="0" smtClean="0"/>
              <a:t>“Cooling Out”: negative learning</a:t>
            </a:r>
            <a:r>
              <a:rPr lang="en-AU" dirty="0" smtClean="0"/>
              <a:t> </a:t>
            </a:r>
            <a:br>
              <a:rPr lang="en-AU" dirty="0" smtClean="0"/>
            </a:br>
            <a:r>
              <a:rPr lang="en-AU" dirty="0" smtClean="0"/>
              <a:t>biography</a:t>
            </a:r>
            <a:endParaRPr lang="en-AU" dirty="0" smtClean="0"/>
          </a:p>
          <a:p>
            <a:pPr lvl="1"/>
            <a:r>
              <a:rPr lang="en-AU" dirty="0" smtClean="0"/>
              <a:t>little learning opportunities in</a:t>
            </a:r>
            <a:r>
              <a:rPr lang="en-AU" dirty="0" smtClean="0"/>
              <a:t> </a:t>
            </a:r>
            <a:br>
              <a:rPr lang="en-AU" dirty="0" smtClean="0"/>
            </a:br>
            <a:r>
              <a:rPr lang="en-AU" dirty="0" smtClean="0"/>
              <a:t>earlier life </a:t>
            </a:r>
            <a:r>
              <a:rPr lang="en-AU" dirty="0" smtClean="0"/>
              <a:t>stages</a:t>
            </a:r>
          </a:p>
          <a:p>
            <a:pPr lvl="1"/>
            <a:r>
              <a:rPr lang="en-AU" dirty="0" smtClean="0"/>
              <a:t>negative learning </a:t>
            </a:r>
            <a:r>
              <a:rPr lang="en-AU" dirty="0" smtClean="0"/>
              <a:t>experiences</a:t>
            </a:r>
            <a:br>
              <a:rPr lang="en-AU" dirty="0" smtClean="0"/>
            </a:br>
            <a:r>
              <a:rPr lang="en-AU" dirty="0" err="1" smtClean="0">
                <a:sym typeface="Wingdings" pitchFamily="2" charset="2"/>
              </a:rPr>
              <a:t></a:t>
            </a:r>
            <a:r>
              <a:rPr lang="en-AU" dirty="0" err="1" smtClean="0">
                <a:sym typeface="Wingdings" pitchFamily="2" charset="2"/>
              </a:rPr>
              <a:t>feedback</a:t>
            </a:r>
            <a:r>
              <a:rPr lang="en-AU" dirty="0" smtClean="0">
                <a:sym typeface="Wingdings" pitchFamily="2" charset="2"/>
              </a:rPr>
              <a:t> loops of failure</a:t>
            </a:r>
            <a:r>
              <a:rPr lang="en-AU" dirty="0" smtClean="0">
                <a:sym typeface="Wingdings" pitchFamily="2" charset="2"/>
              </a:rPr>
              <a:t> </a:t>
            </a:r>
            <a:br>
              <a:rPr lang="en-AU" dirty="0" smtClean="0">
                <a:sym typeface="Wingdings" pitchFamily="2" charset="2"/>
              </a:rPr>
            </a:br>
            <a:r>
              <a:rPr lang="en-AU" dirty="0" smtClean="0">
                <a:sym typeface="Wingdings" pitchFamily="2" charset="2"/>
              </a:rPr>
              <a:t>(</a:t>
            </a:r>
            <a:r>
              <a:rPr lang="en-AU" dirty="0" smtClean="0">
                <a:sym typeface="Wingdings" pitchFamily="2" charset="2"/>
              </a:rPr>
              <a:t>Clark 1960)</a:t>
            </a:r>
          </a:p>
          <a:p>
            <a:pPr lvl="1"/>
            <a:r>
              <a:rPr lang="en-AU" dirty="0" err="1" smtClean="0">
                <a:sym typeface="Wingdings" pitchFamily="2" charset="2"/>
              </a:rPr>
              <a:t>Labeling</a:t>
            </a:r>
            <a:r>
              <a:rPr lang="en-AU" dirty="0" smtClean="0">
                <a:sym typeface="Wingdings" pitchFamily="2" charset="2"/>
              </a:rPr>
              <a:t> , Stigmatization </a:t>
            </a:r>
          </a:p>
          <a:p>
            <a:pPr lvl="1"/>
            <a:r>
              <a:rPr lang="en-AU" dirty="0" smtClean="0"/>
              <a:t>Adoption of </a:t>
            </a:r>
            <a:r>
              <a:rPr lang="en-AU" dirty="0"/>
              <a:t>a habitus that is characterised by distance from institutionalised education</a:t>
            </a:r>
            <a:endParaRPr lang="de-AT" dirty="0"/>
          </a:p>
        </p:txBody>
      </p:sp>
      <p:pic>
        <p:nvPicPr>
          <p:cNvPr id="4" name="Bild 3"/>
          <p:cNvPicPr>
            <a:picLocks noChangeAspect="1"/>
          </p:cNvPicPr>
          <p:nvPr/>
        </p:nvPicPr>
        <p:blipFill>
          <a:blip r:embed="rId2"/>
          <a:stretch>
            <a:fillRect/>
          </a:stretch>
        </p:blipFill>
        <p:spPr>
          <a:xfrm>
            <a:off x="5181600" y="2895600"/>
            <a:ext cx="3467100" cy="19812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6836973"/>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Perception of Usefulness</a:t>
            </a:r>
            <a:endParaRPr lang="de-AT" dirty="0"/>
          </a:p>
        </p:txBody>
      </p:sp>
      <p:sp>
        <p:nvSpPr>
          <p:cNvPr id="3" name="Content Placeholder 2"/>
          <p:cNvSpPr>
            <a:spLocks noGrp="1"/>
          </p:cNvSpPr>
          <p:nvPr>
            <p:ph idx="1"/>
          </p:nvPr>
        </p:nvSpPr>
        <p:spPr>
          <a:xfrm>
            <a:off x="457200" y="1268760"/>
            <a:ext cx="8229600" cy="5328592"/>
          </a:xfrm>
        </p:spPr>
        <p:txBody>
          <a:bodyPr>
            <a:normAutofit fontScale="92500"/>
          </a:bodyPr>
          <a:lstStyle/>
          <a:p>
            <a:r>
              <a:rPr lang="en-AU" dirty="0" smtClean="0"/>
              <a:t>3 types of learning orientations: (</a:t>
            </a:r>
            <a:r>
              <a:rPr lang="en-AU" dirty="0" err="1" smtClean="0"/>
              <a:t>Houle</a:t>
            </a:r>
            <a:r>
              <a:rPr lang="en-AU" dirty="0" smtClean="0"/>
              <a:t> 1961; also comp. </a:t>
            </a:r>
            <a:r>
              <a:rPr lang="en-AU" dirty="0" err="1" smtClean="0"/>
              <a:t>Boshier</a:t>
            </a:r>
            <a:r>
              <a:rPr lang="en-AU" dirty="0" smtClean="0"/>
              <a:t> 1971: EPS) </a:t>
            </a:r>
          </a:p>
          <a:p>
            <a:pPr lvl="1"/>
            <a:r>
              <a:rPr lang="en-AU" dirty="0" smtClean="0"/>
              <a:t>Goal-orientation: education as means for achieving clear-cut goals</a:t>
            </a:r>
          </a:p>
          <a:p>
            <a:pPr lvl="1"/>
            <a:r>
              <a:rPr lang="en-AU" dirty="0" smtClean="0"/>
              <a:t>Activity-orientation: education as a means for satisfying social needs</a:t>
            </a:r>
          </a:p>
          <a:p>
            <a:pPr lvl="1"/>
            <a:r>
              <a:rPr lang="en-AU" dirty="0" smtClean="0"/>
              <a:t>Learning-orientation: seek knowledge for its own sake</a:t>
            </a:r>
          </a:p>
          <a:p>
            <a:r>
              <a:rPr lang="en-AU" dirty="0" smtClean="0"/>
              <a:t>What is the goal of education after retirement? </a:t>
            </a:r>
          </a:p>
          <a:p>
            <a:pPr lvl="1"/>
            <a:r>
              <a:rPr lang="en-AU" dirty="0" smtClean="0"/>
              <a:t>shift from attainment of qualifications towards cultural orientation (e.g. finding of meaning, reflection, empowerment) </a:t>
            </a:r>
          </a:p>
          <a:p>
            <a:r>
              <a:rPr lang="en-AU" dirty="0" smtClean="0"/>
              <a:t>3 goals: (Staudinger &amp; </a:t>
            </a:r>
            <a:r>
              <a:rPr lang="en-AU" dirty="0" err="1" smtClean="0"/>
              <a:t>Heidemeier</a:t>
            </a:r>
            <a:r>
              <a:rPr lang="en-AU" dirty="0" smtClean="0"/>
              <a:t> 2009) </a:t>
            </a:r>
          </a:p>
          <a:p>
            <a:pPr lvl="1"/>
            <a:r>
              <a:rPr lang="en-AU" dirty="0" smtClean="0"/>
              <a:t>Development goals: self-actualisation</a:t>
            </a:r>
          </a:p>
          <a:p>
            <a:pPr lvl="1"/>
            <a:r>
              <a:rPr lang="en-AU" dirty="0" smtClean="0"/>
              <a:t>Ability to participate: social participation</a:t>
            </a:r>
          </a:p>
          <a:p>
            <a:pPr lvl="1"/>
            <a:r>
              <a:rPr lang="en-AU" dirty="0" smtClean="0"/>
              <a:t>Value creation: productivity </a:t>
            </a:r>
          </a:p>
          <a:p>
            <a:pPr marL="0" indent="0">
              <a:buNone/>
            </a:pPr>
            <a:r>
              <a:rPr lang="en-AU" dirty="0" smtClean="0"/>
              <a:t> </a:t>
            </a:r>
          </a:p>
          <a:p>
            <a:endParaRPr lang="de-AT"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44749612"/>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Variety of </a:t>
            </a:r>
            <a:r>
              <a:rPr lang="de-AT" dirty="0" smtClean="0"/>
              <a:t>Learning Motivations</a:t>
            </a:r>
            <a:endParaRPr lang="de-AT"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AU" dirty="0" smtClean="0"/>
              <a:t>L</a:t>
            </a:r>
            <a:r>
              <a:rPr lang="en-AU" dirty="0" smtClean="0"/>
              <a:t>earning </a:t>
            </a:r>
            <a:r>
              <a:rPr lang="en-AU" dirty="0" smtClean="0"/>
              <a:t>motivation in old age is based upon: (</a:t>
            </a:r>
            <a:r>
              <a:rPr lang="en-AU" dirty="0" err="1" smtClean="0"/>
              <a:t>McClusky</a:t>
            </a:r>
            <a:r>
              <a:rPr lang="en-AU" dirty="0" smtClean="0"/>
              <a:t> 1971</a:t>
            </a:r>
            <a:r>
              <a:rPr lang="en-AU" dirty="0"/>
              <a:t>) </a:t>
            </a:r>
            <a:endParaRPr lang="en-AU" dirty="0" smtClean="0"/>
          </a:p>
          <a:p>
            <a:pPr lvl="1"/>
            <a:r>
              <a:rPr lang="en-AU" dirty="0"/>
              <a:t>C</a:t>
            </a:r>
            <a:r>
              <a:rPr lang="en-AU" dirty="0" smtClean="0"/>
              <a:t>oping needs: economic, self-sufficiency, physical </a:t>
            </a:r>
            <a:r>
              <a:rPr lang="en-AU" dirty="0"/>
              <a:t>fitness </a:t>
            </a:r>
            <a:endParaRPr lang="en-AU" dirty="0" smtClean="0"/>
          </a:p>
          <a:p>
            <a:pPr lvl="1"/>
            <a:r>
              <a:rPr lang="en-AU" dirty="0"/>
              <a:t>E</a:t>
            </a:r>
            <a:r>
              <a:rPr lang="en-AU" dirty="0" smtClean="0"/>
              <a:t>xpressive </a:t>
            </a:r>
            <a:r>
              <a:rPr lang="en-AU" dirty="0"/>
              <a:t>needs </a:t>
            </a:r>
            <a:r>
              <a:rPr lang="en-AU" dirty="0" smtClean="0"/>
              <a:t>: participation </a:t>
            </a:r>
            <a:r>
              <a:rPr lang="en-AU" dirty="0"/>
              <a:t>in activities that are intrinsically </a:t>
            </a:r>
            <a:r>
              <a:rPr lang="en-AU" dirty="0" smtClean="0"/>
              <a:t>motivated</a:t>
            </a:r>
          </a:p>
          <a:p>
            <a:pPr lvl="1"/>
            <a:r>
              <a:rPr lang="en-AU" dirty="0" err="1"/>
              <a:t>C</a:t>
            </a:r>
            <a:r>
              <a:rPr lang="en-AU" dirty="0" err="1" smtClean="0"/>
              <a:t>ontributive</a:t>
            </a:r>
            <a:r>
              <a:rPr lang="en-AU" dirty="0" smtClean="0"/>
              <a:t> needs:  social </a:t>
            </a:r>
            <a:r>
              <a:rPr lang="en-AU" dirty="0"/>
              <a:t>activities </a:t>
            </a:r>
            <a:endParaRPr lang="en-AU" dirty="0" smtClean="0"/>
          </a:p>
          <a:p>
            <a:pPr lvl="1"/>
            <a:r>
              <a:rPr lang="en-AU" dirty="0"/>
              <a:t>I</a:t>
            </a:r>
            <a:r>
              <a:rPr lang="en-AU" dirty="0" smtClean="0"/>
              <a:t>nfluence needs: desire </a:t>
            </a:r>
            <a:r>
              <a:rPr lang="en-AU" dirty="0"/>
              <a:t>to be politically </a:t>
            </a:r>
            <a:r>
              <a:rPr lang="en-AU" dirty="0" smtClean="0"/>
              <a:t>active, acquire wisdom</a:t>
            </a:r>
          </a:p>
          <a:p>
            <a:pPr lvl="1"/>
            <a:r>
              <a:rPr lang="en-AU" dirty="0"/>
              <a:t>T</a:t>
            </a:r>
            <a:r>
              <a:rPr lang="en-AU" dirty="0" smtClean="0"/>
              <a:t>ranscendence needs: transcend </a:t>
            </a:r>
            <a:r>
              <a:rPr lang="en-AU" dirty="0"/>
              <a:t>the frailty associated with old </a:t>
            </a:r>
            <a:r>
              <a:rPr lang="en-AU" dirty="0" smtClean="0"/>
              <a:t>age</a:t>
            </a:r>
            <a:endParaRPr lang="en-AU" dirty="0" smtClean="0"/>
          </a:p>
          <a:p>
            <a:r>
              <a:rPr lang="en-AU" dirty="0" smtClean="0"/>
              <a:t>T</a:t>
            </a:r>
            <a:r>
              <a:rPr lang="en-AU" dirty="0" smtClean="0"/>
              <a:t>ypes </a:t>
            </a:r>
            <a:r>
              <a:rPr lang="en-AU" dirty="0" smtClean="0"/>
              <a:t>of learning motivations: (</a:t>
            </a:r>
            <a:r>
              <a:rPr lang="en-AU" dirty="0" err="1" smtClean="0"/>
              <a:t>Sommer</a:t>
            </a:r>
            <a:r>
              <a:rPr lang="en-AU" dirty="0" smtClean="0"/>
              <a:t> &amp; </a:t>
            </a:r>
            <a:r>
              <a:rPr lang="en-AU" dirty="0" err="1" smtClean="0"/>
              <a:t>Kuenemund</a:t>
            </a:r>
            <a:r>
              <a:rPr lang="en-AU" dirty="0" smtClean="0"/>
              <a:t> 1999)</a:t>
            </a:r>
          </a:p>
          <a:p>
            <a:pPr lvl="1"/>
            <a:r>
              <a:rPr lang="en-AU" dirty="0" smtClean="0"/>
              <a:t>appropriate knowledge that could not be appropriated before</a:t>
            </a:r>
          </a:p>
          <a:p>
            <a:pPr lvl="1"/>
            <a:r>
              <a:rPr lang="en-AU" dirty="0" smtClean="0"/>
              <a:t>meeting people</a:t>
            </a:r>
          </a:p>
          <a:p>
            <a:pPr lvl="1"/>
            <a:r>
              <a:rPr lang="en-AU" dirty="0" smtClean="0"/>
              <a:t>organising the new leisure time</a:t>
            </a:r>
          </a:p>
          <a:p>
            <a:pPr lvl="1"/>
            <a:r>
              <a:rPr lang="en-AU" dirty="0" smtClean="0"/>
              <a:t>coping with identity crises</a:t>
            </a:r>
          </a:p>
          <a:p>
            <a:pPr lvl="1"/>
            <a:r>
              <a:rPr lang="en-AU" dirty="0" smtClean="0"/>
              <a:t>staying mentally fit</a:t>
            </a:r>
          </a:p>
          <a:p>
            <a:pPr lvl="1"/>
            <a:r>
              <a:rPr lang="en-AU" dirty="0" smtClean="0"/>
              <a:t>social inclusion and participation</a:t>
            </a:r>
          </a:p>
          <a:p>
            <a:pPr lvl="1"/>
            <a:r>
              <a:rPr lang="en-AU" dirty="0" smtClean="0"/>
              <a:t>sustaining purpose</a:t>
            </a:r>
          </a:p>
          <a:p>
            <a:pPr lvl="1"/>
            <a:r>
              <a:rPr lang="en-AU" dirty="0" smtClean="0"/>
              <a:t>sustaining independence</a:t>
            </a:r>
            <a:endParaRPr lang="de-AT" dirty="0" smtClean="0"/>
          </a:p>
          <a:p>
            <a:pPr lvl="1"/>
            <a:endParaRPr lang="de-AT" dirty="0"/>
          </a:p>
          <a:p>
            <a:endParaRPr lang="de-AT"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34865926"/>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AT" dirty="0" smtClean="0"/>
              <a:t>Age-related differences in learning motivation</a:t>
            </a:r>
            <a:endParaRPr lang="de-AT" dirty="0"/>
          </a:p>
        </p:txBody>
      </p:sp>
      <p:sp>
        <p:nvSpPr>
          <p:cNvPr id="3" name="Content Placeholder 2"/>
          <p:cNvSpPr>
            <a:spLocks noGrp="1"/>
          </p:cNvSpPr>
          <p:nvPr>
            <p:ph idx="1"/>
          </p:nvPr>
        </p:nvSpPr>
        <p:spPr/>
        <p:txBody>
          <a:bodyPr>
            <a:normAutofit/>
          </a:bodyPr>
          <a:lstStyle/>
          <a:p>
            <a:r>
              <a:rPr lang="en-AU" dirty="0"/>
              <a:t>O</a:t>
            </a:r>
            <a:r>
              <a:rPr lang="en-AU" dirty="0" smtClean="0"/>
              <a:t>ld &amp; Young learners: (</a:t>
            </a:r>
            <a:r>
              <a:rPr lang="en-AU" dirty="0" err="1" smtClean="0"/>
              <a:t>Wlodkowski</a:t>
            </a:r>
            <a:r>
              <a:rPr lang="en-AU" dirty="0" smtClean="0"/>
              <a:t> 2008</a:t>
            </a:r>
            <a:r>
              <a:rPr lang="en-AU" dirty="0"/>
              <a:t>)  </a:t>
            </a:r>
            <a:endParaRPr lang="en-AU" dirty="0" smtClean="0"/>
          </a:p>
          <a:p>
            <a:pPr marL="0" indent="0">
              <a:buNone/>
            </a:pPr>
            <a:r>
              <a:rPr lang="en-AU" dirty="0" smtClean="0"/>
              <a:t>Older Adults…</a:t>
            </a:r>
          </a:p>
          <a:p>
            <a:pPr lvl="1"/>
            <a:r>
              <a:rPr lang="en-AU" dirty="0" smtClean="0"/>
              <a:t>…are </a:t>
            </a:r>
            <a:r>
              <a:rPr lang="en-AU" dirty="0"/>
              <a:t>more pragmatic </a:t>
            </a:r>
            <a:r>
              <a:rPr lang="en-AU" dirty="0" smtClean="0"/>
              <a:t>learners - they </a:t>
            </a:r>
            <a:r>
              <a:rPr lang="en-AU" dirty="0"/>
              <a:t>rate usefulness higher than intellectual </a:t>
            </a:r>
            <a:r>
              <a:rPr lang="en-AU" dirty="0" smtClean="0"/>
              <a:t>value</a:t>
            </a:r>
            <a:endParaRPr lang="en-AU" dirty="0"/>
          </a:p>
          <a:p>
            <a:pPr lvl="1"/>
            <a:r>
              <a:rPr lang="en-AU" dirty="0" smtClean="0"/>
              <a:t>…learning motivation relies </a:t>
            </a:r>
            <a:r>
              <a:rPr lang="en-AU" dirty="0"/>
              <a:t>on their accumulated </a:t>
            </a:r>
            <a:r>
              <a:rPr lang="en-AU" dirty="0" smtClean="0"/>
              <a:t>experience </a:t>
            </a:r>
          </a:p>
          <a:p>
            <a:pPr lvl="1"/>
            <a:r>
              <a:rPr lang="en-AU" dirty="0" smtClean="0"/>
              <a:t>…want </a:t>
            </a:r>
            <a:r>
              <a:rPr lang="en-AU" dirty="0"/>
              <a:t>to be successful learners – if they don’t expect to be, they won’t </a:t>
            </a:r>
            <a:r>
              <a:rPr lang="en-AU" dirty="0" smtClean="0"/>
              <a:t>participate</a:t>
            </a:r>
          </a:p>
          <a:p>
            <a:r>
              <a:rPr lang="en-AU" dirty="0" smtClean="0"/>
              <a:t>3</a:t>
            </a:r>
            <a:r>
              <a:rPr lang="en-AU" baseline="30000" dirty="0" smtClean="0"/>
              <a:t>rd</a:t>
            </a:r>
            <a:r>
              <a:rPr lang="en-AU" dirty="0" smtClean="0"/>
              <a:t> &amp; 4</a:t>
            </a:r>
            <a:r>
              <a:rPr lang="en-AU" baseline="30000" dirty="0" smtClean="0"/>
              <a:t>th</a:t>
            </a:r>
            <a:r>
              <a:rPr lang="en-AU" dirty="0" smtClean="0"/>
              <a:t> age:  new skills </a:t>
            </a:r>
            <a:r>
              <a:rPr lang="en-AU" dirty="0" err="1" smtClean="0"/>
              <a:t>vs</a:t>
            </a:r>
            <a:r>
              <a:rPr lang="en-AU" dirty="0" smtClean="0"/>
              <a:t> health &amp; ageing issues</a:t>
            </a:r>
          </a:p>
          <a:p>
            <a:r>
              <a:rPr lang="en-AU" dirty="0" smtClean="0"/>
              <a:t>Cohorts / Educational generations (</a:t>
            </a:r>
            <a:r>
              <a:rPr lang="en-AU" dirty="0" err="1" smtClean="0"/>
              <a:t>Antikainen</a:t>
            </a:r>
            <a:r>
              <a:rPr lang="en-AU" dirty="0" smtClean="0"/>
              <a:t> et al 1996)</a:t>
            </a:r>
            <a:endParaRPr lang="de-AT" dirty="0"/>
          </a:p>
          <a:p>
            <a:endParaRPr lang="de-AT"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38538137"/>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Outlook:</a:t>
            </a:r>
            <a:br>
              <a:rPr lang="de-DE" dirty="0" smtClean="0"/>
            </a:br>
            <a:r>
              <a:rPr lang="de-DE" dirty="0" smtClean="0"/>
              <a:t>For a </a:t>
            </a:r>
            <a:r>
              <a:rPr lang="de-DE" dirty="0" err="1" smtClean="0"/>
              <a:t>new</a:t>
            </a:r>
            <a:r>
              <a:rPr lang="de-DE" dirty="0" smtClean="0"/>
              <a:t> </a:t>
            </a:r>
            <a:r>
              <a:rPr lang="de-DE" dirty="0" err="1" smtClean="0"/>
              <a:t>educational</a:t>
            </a:r>
            <a:r>
              <a:rPr lang="de-DE" dirty="0" smtClean="0"/>
              <a:t> </a:t>
            </a:r>
            <a:r>
              <a:rPr lang="de-DE" dirty="0" err="1" smtClean="0"/>
              <a:t>charter</a:t>
            </a:r>
            <a:endParaRPr lang="de-DE" dirty="0"/>
          </a:p>
        </p:txBody>
      </p:sp>
      <p:sp>
        <p:nvSpPr>
          <p:cNvPr id="3" name="Inhaltsplatzhalter 2"/>
          <p:cNvSpPr>
            <a:spLocks noGrp="1"/>
          </p:cNvSpPr>
          <p:nvPr>
            <p:ph sz="quarter" idx="1"/>
          </p:nvPr>
        </p:nvSpPr>
        <p:spPr>
          <a:xfrm>
            <a:off x="457200" y="1219200"/>
            <a:ext cx="7620000" cy="4937760"/>
          </a:xfrm>
        </p:spPr>
        <p:txBody>
          <a:bodyPr>
            <a:normAutofit/>
          </a:bodyPr>
          <a:lstStyle/>
          <a:p>
            <a:r>
              <a:rPr lang="de-DE" sz="2800" dirty="0" smtClean="0"/>
              <a:t>To </a:t>
            </a:r>
            <a:r>
              <a:rPr lang="de-DE" sz="2800" dirty="0" err="1" smtClean="0"/>
              <a:t>encourage</a:t>
            </a:r>
            <a:r>
              <a:rPr lang="de-DE" sz="2800" dirty="0" smtClean="0"/>
              <a:t> </a:t>
            </a:r>
            <a:r>
              <a:rPr lang="de-DE" sz="2800" dirty="0" err="1" smtClean="0"/>
              <a:t>life-long</a:t>
            </a:r>
            <a:r>
              <a:rPr lang="de-DE" sz="2800" dirty="0" smtClean="0"/>
              <a:t> </a:t>
            </a:r>
            <a:r>
              <a:rPr lang="de-DE" sz="2800" dirty="0" err="1" smtClean="0"/>
              <a:t>learning</a:t>
            </a:r>
            <a:r>
              <a:rPr lang="de-DE" sz="2800" dirty="0" smtClean="0"/>
              <a:t> in </a:t>
            </a:r>
            <a:r>
              <a:rPr lang="de-DE" sz="2800" dirty="0" err="1" smtClean="0"/>
              <a:t>later</a:t>
            </a:r>
            <a:r>
              <a:rPr lang="de-DE" sz="2800" dirty="0" smtClean="0"/>
              <a:t> life a </a:t>
            </a:r>
            <a:r>
              <a:rPr lang="de-DE" sz="2800" dirty="0" err="1" smtClean="0"/>
              <a:t>new</a:t>
            </a:r>
            <a:r>
              <a:rPr lang="de-DE" sz="2800" dirty="0" smtClean="0"/>
              <a:t> </a:t>
            </a:r>
            <a:r>
              <a:rPr lang="de-DE" sz="2800" dirty="0" err="1" smtClean="0"/>
              <a:t>educational</a:t>
            </a:r>
            <a:r>
              <a:rPr lang="de-DE" sz="2800" dirty="0" smtClean="0"/>
              <a:t> </a:t>
            </a:r>
            <a:r>
              <a:rPr lang="de-DE" sz="2800" dirty="0" err="1" smtClean="0"/>
              <a:t>charter</a:t>
            </a:r>
            <a:r>
              <a:rPr lang="de-DE" sz="2800" dirty="0" smtClean="0"/>
              <a:t> </a:t>
            </a:r>
            <a:r>
              <a:rPr lang="de-DE" sz="2800" dirty="0" err="1" smtClean="0"/>
              <a:t>is</a:t>
            </a:r>
            <a:r>
              <a:rPr lang="de-DE" sz="2800" dirty="0" smtClean="0"/>
              <a:t> </a:t>
            </a:r>
            <a:r>
              <a:rPr lang="de-DE" sz="2800" dirty="0" err="1" smtClean="0"/>
              <a:t>necessary</a:t>
            </a:r>
            <a:r>
              <a:rPr lang="de-DE" sz="2800" dirty="0" smtClean="0"/>
              <a:t> </a:t>
            </a:r>
            <a:r>
              <a:rPr lang="de-DE" sz="2800" dirty="0" err="1" smtClean="0"/>
              <a:t>which</a:t>
            </a:r>
            <a:r>
              <a:rPr lang="de-DE" sz="2800" dirty="0" smtClean="0"/>
              <a:t> </a:t>
            </a:r>
            <a:r>
              <a:rPr lang="de-DE" sz="2800" dirty="0" err="1" smtClean="0"/>
              <a:t>focuses</a:t>
            </a:r>
            <a:r>
              <a:rPr lang="de-DE" sz="2800" dirty="0" smtClean="0"/>
              <a:t> on a </a:t>
            </a:r>
            <a:r>
              <a:rPr lang="de-DE" sz="2800" dirty="0" err="1" smtClean="0"/>
              <a:t>four-generation</a:t>
            </a:r>
            <a:r>
              <a:rPr lang="de-DE" sz="2800" dirty="0" smtClean="0"/>
              <a:t> </a:t>
            </a:r>
            <a:r>
              <a:rPr lang="de-DE" sz="2800" dirty="0" err="1" smtClean="0"/>
              <a:t>society</a:t>
            </a:r>
            <a:r>
              <a:rPr lang="de-DE" sz="2800" dirty="0" smtClean="0"/>
              <a:t> (</a:t>
            </a:r>
            <a:r>
              <a:rPr lang="de-DE" sz="2800" dirty="0" err="1" smtClean="0"/>
              <a:t>Schuller</a:t>
            </a:r>
            <a:r>
              <a:rPr lang="de-DE" sz="2800" dirty="0" smtClean="0"/>
              <a:t> 2010). </a:t>
            </a:r>
          </a:p>
          <a:p>
            <a:r>
              <a:rPr lang="de-DE" sz="2800" dirty="0" err="1" smtClean="0"/>
              <a:t>It</a:t>
            </a:r>
            <a:r>
              <a:rPr lang="de-DE" sz="2800" dirty="0" smtClean="0"/>
              <a:t> </a:t>
            </a:r>
            <a:r>
              <a:rPr lang="de-DE" sz="2800" dirty="0" err="1" smtClean="0"/>
              <a:t>should</a:t>
            </a:r>
            <a:r>
              <a:rPr lang="de-DE" sz="2800" dirty="0" smtClean="0"/>
              <a:t> </a:t>
            </a:r>
            <a:r>
              <a:rPr lang="de-DE" sz="2800" dirty="0" err="1" smtClean="0"/>
              <a:t>envision</a:t>
            </a:r>
            <a:r>
              <a:rPr lang="de-DE" sz="2800" dirty="0" smtClean="0"/>
              <a:t> </a:t>
            </a:r>
            <a:r>
              <a:rPr lang="de-DE" sz="2800" dirty="0" err="1" smtClean="0"/>
              <a:t>the</a:t>
            </a:r>
            <a:r>
              <a:rPr lang="de-DE" sz="2800" dirty="0" smtClean="0"/>
              <a:t> fair </a:t>
            </a:r>
            <a:r>
              <a:rPr lang="de-DE" sz="2800" dirty="0" err="1" smtClean="0"/>
              <a:t>distribution</a:t>
            </a:r>
            <a:r>
              <a:rPr lang="de-DE" sz="2800" dirty="0" smtClean="0"/>
              <a:t> of </a:t>
            </a:r>
            <a:r>
              <a:rPr lang="de-DE" sz="2800" dirty="0" err="1" smtClean="0"/>
              <a:t>educational</a:t>
            </a:r>
            <a:r>
              <a:rPr lang="de-DE" sz="2800" dirty="0" smtClean="0"/>
              <a:t> </a:t>
            </a:r>
            <a:r>
              <a:rPr lang="de-DE" sz="2800" dirty="0" err="1" smtClean="0"/>
              <a:t>resources</a:t>
            </a:r>
            <a:r>
              <a:rPr lang="de-DE" sz="2800" dirty="0" smtClean="0"/>
              <a:t>  </a:t>
            </a:r>
            <a:r>
              <a:rPr lang="de-DE" sz="2800" dirty="0" err="1" smtClean="0"/>
              <a:t>across</a:t>
            </a:r>
            <a:r>
              <a:rPr lang="de-DE" sz="2800" dirty="0" smtClean="0"/>
              <a:t> all </a:t>
            </a:r>
            <a:r>
              <a:rPr lang="de-DE" sz="2800" dirty="0" err="1" smtClean="0"/>
              <a:t>four</a:t>
            </a:r>
            <a:r>
              <a:rPr lang="de-DE" sz="2800" dirty="0" smtClean="0"/>
              <a:t> ages. (-25, -50, -75, 75+)</a:t>
            </a:r>
          </a:p>
          <a:p>
            <a:r>
              <a:rPr lang="de-DE" sz="2800" dirty="0" err="1" smtClean="0"/>
              <a:t>Education</a:t>
            </a:r>
            <a:r>
              <a:rPr lang="de-DE" sz="2800" dirty="0" smtClean="0"/>
              <a:t> has to </a:t>
            </a:r>
            <a:r>
              <a:rPr lang="de-DE" sz="2800" dirty="0" err="1" smtClean="0"/>
              <a:t>be</a:t>
            </a:r>
            <a:r>
              <a:rPr lang="de-DE" sz="2800" dirty="0" smtClean="0"/>
              <a:t> </a:t>
            </a:r>
            <a:r>
              <a:rPr lang="de-DE" sz="2800" dirty="0" err="1" smtClean="0"/>
              <a:t>seen</a:t>
            </a:r>
            <a:r>
              <a:rPr lang="de-DE" sz="2800" dirty="0" smtClean="0"/>
              <a:t> in </a:t>
            </a:r>
            <a:r>
              <a:rPr lang="de-DE" sz="2800" dirty="0" err="1" smtClean="0"/>
              <a:t>its</a:t>
            </a:r>
            <a:r>
              <a:rPr lang="de-DE" sz="2800" dirty="0" smtClean="0"/>
              <a:t> generative </a:t>
            </a:r>
            <a:r>
              <a:rPr lang="de-DE" sz="2800" dirty="0" err="1" smtClean="0"/>
              <a:t>function</a:t>
            </a:r>
            <a:r>
              <a:rPr lang="de-DE" sz="2800" dirty="0" smtClean="0"/>
              <a:t> and </a:t>
            </a:r>
            <a:r>
              <a:rPr lang="de-DE" sz="2800" dirty="0" err="1" smtClean="0"/>
              <a:t>not</a:t>
            </a:r>
            <a:r>
              <a:rPr lang="de-DE" sz="2800" dirty="0" smtClean="0"/>
              <a:t> </a:t>
            </a:r>
            <a:r>
              <a:rPr lang="de-DE" sz="2800" dirty="0" err="1" smtClean="0"/>
              <a:t>only</a:t>
            </a:r>
            <a:r>
              <a:rPr lang="de-DE" sz="2800" dirty="0" smtClean="0"/>
              <a:t> as an </a:t>
            </a:r>
            <a:r>
              <a:rPr lang="de-DE" sz="2800" dirty="0" err="1" smtClean="0"/>
              <a:t>activity</a:t>
            </a:r>
            <a:r>
              <a:rPr lang="de-DE" sz="2800" dirty="0" smtClean="0"/>
              <a:t> </a:t>
            </a:r>
            <a:br>
              <a:rPr lang="de-DE" sz="2800" dirty="0" smtClean="0"/>
            </a:br>
            <a:r>
              <a:rPr lang="de-DE" sz="2800" dirty="0" err="1" smtClean="0"/>
              <a:t>that</a:t>
            </a:r>
            <a:r>
              <a:rPr lang="de-DE" sz="2800" dirty="0" smtClean="0"/>
              <a:t> </a:t>
            </a:r>
            <a:r>
              <a:rPr lang="de-DE" sz="2800" dirty="0" err="1" smtClean="0"/>
              <a:t>each</a:t>
            </a:r>
            <a:r>
              <a:rPr lang="de-DE" sz="2800" dirty="0" smtClean="0"/>
              <a:t> </a:t>
            </a:r>
            <a:r>
              <a:rPr lang="de-DE" sz="2800" dirty="0" err="1" smtClean="0"/>
              <a:t>generation</a:t>
            </a:r>
            <a:r>
              <a:rPr lang="de-DE" sz="2800" dirty="0" smtClean="0"/>
              <a:t> </a:t>
            </a:r>
            <a:r>
              <a:rPr lang="de-DE" sz="2800" dirty="0" err="1" smtClean="0"/>
              <a:t>pursues</a:t>
            </a:r>
            <a:r>
              <a:rPr lang="de-DE" sz="2800" dirty="0" smtClean="0"/>
              <a:t> </a:t>
            </a:r>
            <a:r>
              <a:rPr lang="de-DE" sz="2800" dirty="0" err="1" smtClean="0"/>
              <a:t>for</a:t>
            </a:r>
            <a:r>
              <a:rPr lang="de-DE" sz="2800" dirty="0" smtClean="0"/>
              <a:t> </a:t>
            </a:r>
            <a:r>
              <a:rPr lang="de-DE" sz="2800" dirty="0" err="1" smtClean="0"/>
              <a:t>itself</a:t>
            </a:r>
            <a:r>
              <a:rPr lang="de-DE" sz="2800" dirty="0" smtClean="0"/>
              <a:t>. </a:t>
            </a:r>
            <a:endParaRPr lang="de-DE" sz="2800" dirty="0"/>
          </a:p>
        </p:txBody>
      </p:sp>
      <p:pic>
        <p:nvPicPr>
          <p:cNvPr id="4" name="Bild 3"/>
          <p:cNvPicPr>
            <a:picLocks noChangeAspect="1"/>
          </p:cNvPicPr>
          <p:nvPr/>
        </p:nvPicPr>
        <p:blipFill>
          <a:blip r:embed="rId2"/>
          <a:stretch>
            <a:fillRect/>
          </a:stretch>
        </p:blipFill>
        <p:spPr>
          <a:xfrm>
            <a:off x="6705600" y="4383335"/>
            <a:ext cx="1968501" cy="163646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keanos">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keanos">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keanos">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879</Words>
  <Application>Microsoft Macintosh PowerPoint</Application>
  <PresentationFormat>Bildschirmpräsentation (4:3)</PresentationFormat>
  <Paragraphs>73</Paragraphs>
  <Slides>11</Slides>
  <Notes>1</Notes>
  <HiddenSlides>0</HiddenSlides>
  <MMClips>0</MMClips>
  <ScaleCrop>false</ScaleCrop>
  <HeadingPairs>
    <vt:vector size="4" baseType="variant">
      <vt:variant>
        <vt:lpstr>Entwurfsvorlage</vt:lpstr>
      </vt:variant>
      <vt:variant>
        <vt:i4>1</vt:i4>
      </vt:variant>
      <vt:variant>
        <vt:lpstr>Folientitel</vt:lpstr>
      </vt:variant>
      <vt:variant>
        <vt:i4>11</vt:i4>
      </vt:variant>
    </vt:vector>
  </HeadingPairs>
  <TitlesOfParts>
    <vt:vector size="12" baseType="lpstr">
      <vt:lpstr>Okeanos</vt:lpstr>
      <vt:lpstr>Education in later life Part 2</vt:lpstr>
      <vt:lpstr>Barriers to participation in late-life education</vt:lpstr>
      <vt:lpstr>Motivations not to learn</vt:lpstr>
      <vt:lpstr>Self-determination as a challenge to learning</vt:lpstr>
      <vt:lpstr>The role of the  learning biography</vt:lpstr>
      <vt:lpstr>Perception of Usefulness</vt:lpstr>
      <vt:lpstr>Variety of Learning Motivations</vt:lpstr>
      <vt:lpstr>Age-related differences in learning motivation</vt:lpstr>
      <vt:lpstr>Outlook: For a new educational charter</vt:lpstr>
      <vt:lpstr>Finally……</vt:lpstr>
      <vt:lpstr>The old believe everything,  the middle aged suspect everything,  the young know everything.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Kolland</dc:creator>
  <cp:lastModifiedBy>Franz Kolland</cp:lastModifiedBy>
  <cp:revision>63</cp:revision>
  <cp:lastPrinted>2012-02-27T07:30:01Z</cp:lastPrinted>
  <dcterms:created xsi:type="dcterms:W3CDTF">2012-05-29T16:46:41Z</dcterms:created>
  <dcterms:modified xsi:type="dcterms:W3CDTF">2012-05-29T19:14:45Z</dcterms:modified>
</cp:coreProperties>
</file>