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7"/>
  </p:notesMasterIdLst>
  <p:handoutMasterIdLst>
    <p:handoutMasterId r:id="rId28"/>
  </p:handoutMasterIdLst>
  <p:sldIdLst>
    <p:sldId id="256" r:id="rId2"/>
    <p:sldId id="277" r:id="rId3"/>
    <p:sldId id="278" r:id="rId4"/>
    <p:sldId id="279" r:id="rId5"/>
    <p:sldId id="280" r:id="rId6"/>
    <p:sldId id="281" r:id="rId7"/>
    <p:sldId id="282" r:id="rId8"/>
    <p:sldId id="283" r:id="rId9"/>
    <p:sldId id="285" r:id="rId10"/>
    <p:sldId id="286" r:id="rId11"/>
    <p:sldId id="305" r:id="rId12"/>
    <p:sldId id="306" r:id="rId13"/>
    <p:sldId id="307" r:id="rId14"/>
    <p:sldId id="308" r:id="rId15"/>
    <p:sldId id="309" r:id="rId16"/>
    <p:sldId id="310" r:id="rId17"/>
    <p:sldId id="311" r:id="rId18"/>
    <p:sldId id="312" r:id="rId19"/>
    <p:sldId id="313" r:id="rId20"/>
    <p:sldId id="315" r:id="rId21"/>
    <p:sldId id="316" r:id="rId22"/>
    <p:sldId id="317" r:id="rId23"/>
    <p:sldId id="318" r:id="rId24"/>
    <p:sldId id="304" r:id="rId25"/>
    <p:sldId id="276" r:id="rId26"/>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A0A"/>
    <a:srgbClr val="E5E5E5"/>
    <a:srgbClr val="EAEAEA"/>
    <a:srgbClr val="DDDDDD"/>
    <a:srgbClr val="FB0A1B"/>
    <a:srgbClr val="FF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1" d="100"/>
          <a:sy n="61" d="100"/>
        </p:scale>
        <p:origin x="-104" y="-472"/>
      </p:cViewPr>
      <p:guideLst>
        <p:guide orient="horz" pos="2478"/>
        <p:guide pos="297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Katy's%20new%20HD:Users:catherinebridge:Library:Caches:TemporaryItems:Outlook%20Temp:LongTermTenureOver65'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365310896545646"/>
          <c:y val="0.0448260985449108"/>
          <c:w val="0.634689103454353"/>
          <c:h val="0.59872019009672"/>
        </c:manualLayout>
      </c:layout>
      <c:lineChart>
        <c:grouping val="standard"/>
        <c:varyColors val="0"/>
        <c:ser>
          <c:idx val="1"/>
          <c:order val="0"/>
          <c:tx>
            <c:strRef>
              <c:f>Sheet2!$B$35</c:f>
              <c:strCache>
                <c:ptCount val="1"/>
                <c:pt idx="0">
                  <c:v>Fully Owned</c:v>
                </c:pt>
              </c:strCache>
            </c:strRef>
          </c:tx>
          <c:cat>
            <c:numRef>
              <c:f>Sheet2!$A$36:$A$47</c:f>
              <c:numCache>
                <c:formatCode>General</c:formatCode>
                <c:ptCount val="12"/>
                <c:pt idx="0">
                  <c:v>1996.0</c:v>
                </c:pt>
                <c:pt idx="1">
                  <c:v>2001.0</c:v>
                </c:pt>
                <c:pt idx="2">
                  <c:v>2006.0</c:v>
                </c:pt>
                <c:pt idx="3">
                  <c:v>2011.0</c:v>
                </c:pt>
                <c:pt idx="4">
                  <c:v>2016.0</c:v>
                </c:pt>
                <c:pt idx="5">
                  <c:v>2021.0</c:v>
                </c:pt>
                <c:pt idx="6">
                  <c:v>2026.0</c:v>
                </c:pt>
                <c:pt idx="7">
                  <c:v>2031.0</c:v>
                </c:pt>
                <c:pt idx="8">
                  <c:v>2036.0</c:v>
                </c:pt>
                <c:pt idx="9">
                  <c:v>2041.0</c:v>
                </c:pt>
                <c:pt idx="10">
                  <c:v>2046.0</c:v>
                </c:pt>
                <c:pt idx="11">
                  <c:v>2051.0</c:v>
                </c:pt>
              </c:numCache>
            </c:numRef>
          </c:cat>
          <c:val>
            <c:numRef>
              <c:f>Sheet2!$B$36:$B$47</c:f>
              <c:numCache>
                <c:formatCode>0%</c:formatCode>
                <c:ptCount val="12"/>
                <c:pt idx="0">
                  <c:v>0.803786453473649</c:v>
                </c:pt>
                <c:pt idx="1">
                  <c:v>0.81248502623937</c:v>
                </c:pt>
                <c:pt idx="2">
                  <c:v>0.784840644098575</c:v>
                </c:pt>
                <c:pt idx="3">
                  <c:v>0.76931038294195</c:v>
                </c:pt>
                <c:pt idx="4">
                  <c:v>0.751634337615735</c:v>
                </c:pt>
                <c:pt idx="5">
                  <c:v>0.731576072247271</c:v>
                </c:pt>
                <c:pt idx="6">
                  <c:v>0.708914335634871</c:v>
                </c:pt>
                <c:pt idx="7">
                  <c:v>0.683461103578511</c:v>
                </c:pt>
                <c:pt idx="8">
                  <c:v>0.655088011735799</c:v>
                </c:pt>
                <c:pt idx="9">
                  <c:v>0.623754678668553</c:v>
                </c:pt>
                <c:pt idx="10">
                  <c:v>0.589535446445234</c:v>
                </c:pt>
                <c:pt idx="11">
                  <c:v>0.55264775456619</c:v>
                </c:pt>
              </c:numCache>
            </c:numRef>
          </c:val>
          <c:smooth val="0"/>
        </c:ser>
        <c:ser>
          <c:idx val="2"/>
          <c:order val="1"/>
          <c:tx>
            <c:strRef>
              <c:f>Sheet2!$C$35</c:f>
              <c:strCache>
                <c:ptCount val="1"/>
                <c:pt idx="0">
                  <c:v>Being Purchased (incl rent/buy)</c:v>
                </c:pt>
              </c:strCache>
            </c:strRef>
          </c:tx>
          <c:cat>
            <c:numRef>
              <c:f>Sheet2!$A$36:$A$47</c:f>
              <c:numCache>
                <c:formatCode>General</c:formatCode>
                <c:ptCount val="12"/>
                <c:pt idx="0">
                  <c:v>1996.0</c:v>
                </c:pt>
                <c:pt idx="1">
                  <c:v>2001.0</c:v>
                </c:pt>
                <c:pt idx="2">
                  <c:v>2006.0</c:v>
                </c:pt>
                <c:pt idx="3">
                  <c:v>2011.0</c:v>
                </c:pt>
                <c:pt idx="4">
                  <c:v>2016.0</c:v>
                </c:pt>
                <c:pt idx="5">
                  <c:v>2021.0</c:v>
                </c:pt>
                <c:pt idx="6">
                  <c:v>2026.0</c:v>
                </c:pt>
                <c:pt idx="7">
                  <c:v>2031.0</c:v>
                </c:pt>
                <c:pt idx="8">
                  <c:v>2036.0</c:v>
                </c:pt>
                <c:pt idx="9">
                  <c:v>2041.0</c:v>
                </c:pt>
                <c:pt idx="10">
                  <c:v>2046.0</c:v>
                </c:pt>
                <c:pt idx="11">
                  <c:v>2051.0</c:v>
                </c:pt>
              </c:numCache>
            </c:numRef>
          </c:cat>
          <c:val>
            <c:numRef>
              <c:f>Sheet2!$C$36:$C$47</c:f>
              <c:numCache>
                <c:formatCode>0%</c:formatCode>
                <c:ptCount val="12"/>
                <c:pt idx="0">
                  <c:v>0.0406560648008878</c:v>
                </c:pt>
                <c:pt idx="1">
                  <c:v>0.0340104652280666</c:v>
                </c:pt>
                <c:pt idx="2">
                  <c:v>0.0554575044948377</c:v>
                </c:pt>
                <c:pt idx="3">
                  <c:v>0.0675405844971455</c:v>
                </c:pt>
                <c:pt idx="4">
                  <c:v>0.081988733837263</c:v>
                </c:pt>
                <c:pt idx="5">
                  <c:v>0.0991496184258102</c:v>
                </c:pt>
                <c:pt idx="6">
                  <c:v>0.119373500676978</c:v>
                </c:pt>
                <c:pt idx="7">
                  <c:v>0.142991930409364</c:v>
                </c:pt>
                <c:pt idx="8">
                  <c:v>0.170286600414157</c:v>
                </c:pt>
                <c:pt idx="9">
                  <c:v>0.201454528754334</c:v>
                </c:pt>
                <c:pt idx="10">
                  <c:v>0.236567737772534</c:v>
                </c:pt>
                <c:pt idx="11">
                  <c:v>0.275534663109304</c:v>
                </c:pt>
              </c:numCache>
            </c:numRef>
          </c:val>
          <c:smooth val="0"/>
        </c:ser>
        <c:ser>
          <c:idx val="3"/>
          <c:order val="2"/>
          <c:tx>
            <c:strRef>
              <c:f>Sheet2!$D$35</c:f>
              <c:strCache>
                <c:ptCount val="1"/>
                <c:pt idx="0">
                  <c:v>Rented: Private Forms</c:v>
                </c:pt>
              </c:strCache>
            </c:strRef>
          </c:tx>
          <c:cat>
            <c:numRef>
              <c:f>Sheet2!$A$36:$A$47</c:f>
              <c:numCache>
                <c:formatCode>General</c:formatCode>
                <c:ptCount val="12"/>
                <c:pt idx="0">
                  <c:v>1996.0</c:v>
                </c:pt>
                <c:pt idx="1">
                  <c:v>2001.0</c:v>
                </c:pt>
                <c:pt idx="2">
                  <c:v>2006.0</c:v>
                </c:pt>
                <c:pt idx="3">
                  <c:v>2011.0</c:v>
                </c:pt>
                <c:pt idx="4">
                  <c:v>2016.0</c:v>
                </c:pt>
                <c:pt idx="5">
                  <c:v>2021.0</c:v>
                </c:pt>
                <c:pt idx="6">
                  <c:v>2026.0</c:v>
                </c:pt>
                <c:pt idx="7">
                  <c:v>2031.0</c:v>
                </c:pt>
                <c:pt idx="8">
                  <c:v>2036.0</c:v>
                </c:pt>
                <c:pt idx="9">
                  <c:v>2041.0</c:v>
                </c:pt>
                <c:pt idx="10">
                  <c:v>2046.0</c:v>
                </c:pt>
                <c:pt idx="11">
                  <c:v>2051.0</c:v>
                </c:pt>
              </c:numCache>
            </c:numRef>
          </c:cat>
          <c:val>
            <c:numRef>
              <c:f>Sheet2!$D$36:$D$47</c:f>
              <c:numCache>
                <c:formatCode>0%</c:formatCode>
                <c:ptCount val="12"/>
                <c:pt idx="0">
                  <c:v>0.0797196403047654</c:v>
                </c:pt>
                <c:pt idx="1">
                  <c:v>0.0804729953472615</c:v>
                </c:pt>
                <c:pt idx="2">
                  <c:v>0.0876437720031724</c:v>
                </c:pt>
                <c:pt idx="3">
                  <c:v>0.0926750527178586</c:v>
                </c:pt>
                <c:pt idx="4">
                  <c:v>0.09767680106223</c:v>
                </c:pt>
                <c:pt idx="5">
                  <c:v>0.102557253887667</c:v>
                </c:pt>
                <c:pt idx="6">
                  <c:v>0.107206863037017</c:v>
                </c:pt>
                <c:pt idx="7">
                  <c:v>0.111497526214255</c:v>
                </c:pt>
                <c:pt idx="8">
                  <c:v>0.115285175314299</c:v>
                </c:pt>
                <c:pt idx="9">
                  <c:v>0.118415829891648</c:v>
                </c:pt>
                <c:pt idx="10">
                  <c:v>0.120733948436358</c:v>
                </c:pt>
                <c:pt idx="11">
                  <c:v>0.122093156917195</c:v>
                </c:pt>
              </c:numCache>
            </c:numRef>
          </c:val>
          <c:smooth val="0"/>
        </c:ser>
        <c:ser>
          <c:idx val="4"/>
          <c:order val="3"/>
          <c:tx>
            <c:strRef>
              <c:f>Sheet2!$E$35</c:f>
              <c:strCache>
                <c:ptCount val="1"/>
                <c:pt idx="0">
                  <c:v>Rented: Public Forms</c:v>
                </c:pt>
              </c:strCache>
            </c:strRef>
          </c:tx>
          <c:cat>
            <c:numRef>
              <c:f>Sheet2!$A$36:$A$47</c:f>
              <c:numCache>
                <c:formatCode>General</c:formatCode>
                <c:ptCount val="12"/>
                <c:pt idx="0">
                  <c:v>1996.0</c:v>
                </c:pt>
                <c:pt idx="1">
                  <c:v>2001.0</c:v>
                </c:pt>
                <c:pt idx="2">
                  <c:v>2006.0</c:v>
                </c:pt>
                <c:pt idx="3">
                  <c:v>2011.0</c:v>
                </c:pt>
                <c:pt idx="4">
                  <c:v>2016.0</c:v>
                </c:pt>
                <c:pt idx="5">
                  <c:v>2021.0</c:v>
                </c:pt>
                <c:pt idx="6">
                  <c:v>2026.0</c:v>
                </c:pt>
                <c:pt idx="7">
                  <c:v>2031.0</c:v>
                </c:pt>
                <c:pt idx="8">
                  <c:v>2036.0</c:v>
                </c:pt>
                <c:pt idx="9">
                  <c:v>2041.0</c:v>
                </c:pt>
                <c:pt idx="10">
                  <c:v>2046.0</c:v>
                </c:pt>
                <c:pt idx="11">
                  <c:v>2051.0</c:v>
                </c:pt>
              </c:numCache>
            </c:numRef>
          </c:cat>
          <c:val>
            <c:numRef>
              <c:f>Sheet2!$E$36:$E$47</c:f>
              <c:numCache>
                <c:formatCode>0%</c:formatCode>
                <c:ptCount val="12"/>
                <c:pt idx="0">
                  <c:v>0.0758378414206976</c:v>
                </c:pt>
                <c:pt idx="1">
                  <c:v>0.0730315131853023</c:v>
                </c:pt>
                <c:pt idx="2">
                  <c:v>0.0720580794034157</c:v>
                </c:pt>
                <c:pt idx="3">
                  <c:v>0.070473979843045</c:v>
                </c:pt>
                <c:pt idx="4">
                  <c:v>0.0687001274847726</c:v>
                </c:pt>
                <c:pt idx="5">
                  <c:v>0.0667170554392525</c:v>
                </c:pt>
                <c:pt idx="6">
                  <c:v>0.0645053006511346</c:v>
                </c:pt>
                <c:pt idx="7">
                  <c:v>0.06204943979787</c:v>
                </c:pt>
                <c:pt idx="8">
                  <c:v>0.0593402125357457</c:v>
                </c:pt>
                <c:pt idx="9">
                  <c:v>0.0563749626854655</c:v>
                </c:pt>
                <c:pt idx="10">
                  <c:v>0.0531628673458737</c:v>
                </c:pt>
                <c:pt idx="11">
                  <c:v>0.0497244254073119</c:v>
                </c:pt>
              </c:numCache>
            </c:numRef>
          </c:val>
          <c:smooth val="0"/>
        </c:ser>
        <c:dLbls>
          <c:showLegendKey val="0"/>
          <c:showVal val="0"/>
          <c:showCatName val="0"/>
          <c:showSerName val="0"/>
          <c:showPercent val="0"/>
          <c:showBubbleSize val="0"/>
        </c:dLbls>
        <c:marker val="1"/>
        <c:smooth val="0"/>
        <c:axId val="2061509432"/>
        <c:axId val="2125473736"/>
      </c:lineChart>
      <c:catAx>
        <c:axId val="2061509432"/>
        <c:scaling>
          <c:orientation val="minMax"/>
        </c:scaling>
        <c:delete val="0"/>
        <c:axPos val="b"/>
        <c:numFmt formatCode="General" sourceLinked="1"/>
        <c:majorTickMark val="none"/>
        <c:minorTickMark val="none"/>
        <c:tickLblPos val="nextTo"/>
        <c:crossAx val="2125473736"/>
        <c:crosses val="autoZero"/>
        <c:auto val="1"/>
        <c:lblAlgn val="ctr"/>
        <c:lblOffset val="100"/>
        <c:noMultiLvlLbl val="0"/>
      </c:catAx>
      <c:valAx>
        <c:axId val="2125473736"/>
        <c:scaling>
          <c:orientation val="minMax"/>
        </c:scaling>
        <c:delete val="0"/>
        <c:axPos val="l"/>
        <c:majorGridlines/>
        <c:title>
          <c:tx>
            <c:rich>
              <a:bodyPr/>
              <a:lstStyle/>
              <a:p>
                <a:pPr>
                  <a:defRPr/>
                </a:pPr>
                <a:r>
                  <a:rPr lang="en-AU"/>
                  <a:t>Percentage</a:t>
                </a:r>
                <a:r>
                  <a:rPr lang="en-AU" baseline="0"/>
                  <a:t> of Tenure Profile</a:t>
                </a:r>
                <a:endParaRPr lang="en-AU"/>
              </a:p>
            </c:rich>
          </c:tx>
          <c:layout>
            <c:manualLayout>
              <c:xMode val="edge"/>
              <c:yMode val="edge"/>
              <c:x val="0.261816728290197"/>
              <c:y val="0.174093223286848"/>
            </c:manualLayout>
          </c:layout>
          <c:overlay val="0"/>
        </c:title>
        <c:numFmt formatCode="0%" sourceLinked="1"/>
        <c:majorTickMark val="none"/>
        <c:minorTickMark val="none"/>
        <c:tickLblPos val="nextTo"/>
        <c:crossAx val="2061509432"/>
        <c:crosses val="autoZero"/>
        <c:crossBetween val="between"/>
      </c:valAx>
      <c:dTable>
        <c:showHorzBorder val="1"/>
        <c:showVertBorder val="1"/>
        <c:showOutline val="1"/>
        <c:showKeys val="1"/>
        <c:txPr>
          <a:bodyPr/>
          <a:lstStyle/>
          <a:p>
            <a:pPr rtl="0">
              <a:defRPr sz="1000">
                <a:latin typeface="Arial"/>
              </a:defRPr>
            </a:pPr>
            <a:endParaRPr lang="en-US"/>
          </a:p>
        </c:txPr>
      </c:dTable>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20483"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AU"/>
          </a:p>
        </p:txBody>
      </p:sp>
      <p:sp>
        <p:nvSpPr>
          <p:cNvPr id="20484"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20485"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cs typeface="+mn-cs"/>
              </a:defRPr>
            </a:lvl1pPr>
          </a:lstStyle>
          <a:p>
            <a:pPr>
              <a:defRPr/>
            </a:pPr>
            <a:fld id="{46D7B445-B1FA-9E48-B8B3-DE443CABBB60}" type="slidenum">
              <a:rPr lang="en-AU"/>
              <a:pPr>
                <a:defRPr/>
              </a:pPr>
              <a:t>‹#›</a:t>
            </a:fld>
            <a:endParaRPr lang="en-AU"/>
          </a:p>
        </p:txBody>
      </p:sp>
    </p:spTree>
    <p:extLst>
      <p:ext uri="{BB962C8B-B14F-4D97-AF65-F5344CB8AC3E}">
        <p14:creationId xmlns:p14="http://schemas.microsoft.com/office/powerpoint/2010/main" val="1443318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AU"/>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cs typeface="+mn-cs"/>
              </a:defRPr>
            </a:lvl1pPr>
          </a:lstStyle>
          <a:p>
            <a:pPr>
              <a:defRPr/>
            </a:pPr>
            <a:fld id="{99C5E9DC-CCAB-DC4E-B316-8FB9BC25FFDA}" type="slidenum">
              <a:rPr lang="en-AU"/>
              <a:pPr>
                <a:defRPr/>
              </a:pPr>
              <a:t>‹#›</a:t>
            </a:fld>
            <a:endParaRPr lang="en-AU"/>
          </a:p>
        </p:txBody>
      </p:sp>
    </p:spTree>
    <p:extLst>
      <p:ext uri="{BB962C8B-B14F-4D97-AF65-F5344CB8AC3E}">
        <p14:creationId xmlns:p14="http://schemas.microsoft.com/office/powerpoint/2010/main" val="23912085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13E1366-C272-8447-9D8C-65E1D8A3D1D5}" type="slidenum">
              <a:rPr lang="en-AU" sz="1200"/>
              <a:pPr eaLnBrk="1" hangingPunct="1"/>
              <a:t>1</a:t>
            </a:fld>
            <a:endParaRPr lang="en-AU"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3437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smtClean="0"/>
              <a:t>Click to edit Master title style</a:t>
            </a:r>
            <a:endParaRPr lang="en-AU" dirty="0"/>
          </a:p>
        </p:txBody>
      </p:sp>
      <p:sp>
        <p:nvSpPr>
          <p:cNvPr id="3" name="Content Placeholder 2"/>
          <p:cNvSpPr>
            <a:spLocks noGrp="1"/>
          </p:cNvSpPr>
          <p:nvPr>
            <p:ph idx="1"/>
          </p:nvPr>
        </p:nvSpPr>
        <p:spPr/>
        <p:txBody>
          <a:bodyPr/>
          <a:lstStyle>
            <a:lvl1pPr marL="268288" indent="-266700">
              <a:buFont typeface="Wingdings" pitchFamily="2" charset="2"/>
              <a:buChar char="§"/>
              <a:defRPr/>
            </a:lvl1pPr>
            <a:lvl2pPr>
              <a:buSzPct val="80000"/>
              <a:buFont typeface="Wingdings" pitchFamily="2" charset="2"/>
              <a:buChar char="à"/>
              <a:defRPr/>
            </a:lvl2pPr>
            <a:lvl3pPr>
              <a:buFont typeface="Wingdings" pitchFamily="2" charset="2"/>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41196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85126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31"/>
          <p:cNvSpPr>
            <a:spLocks noGrp="1" noChangeArrowheads="1"/>
          </p:cNvSpPr>
          <p:nvPr>
            <p:ph type="ftr" sz="quarter" idx="10"/>
          </p:nvPr>
        </p:nvSpPr>
        <p:spPr>
          <a:ln/>
        </p:spPr>
        <p:txBody>
          <a:bodyPr/>
          <a:lstStyle>
            <a:lvl1pPr>
              <a:defRPr/>
            </a:lvl1pPr>
          </a:lstStyle>
          <a:p>
            <a:pPr>
              <a:defRPr/>
            </a:pPr>
            <a:endParaRPr lang="en-AU"/>
          </a:p>
        </p:txBody>
      </p:sp>
      <p:sp>
        <p:nvSpPr>
          <p:cNvPr id="6"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52501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31"/>
          <p:cNvSpPr>
            <a:spLocks noGrp="1" noChangeArrowheads="1"/>
          </p:cNvSpPr>
          <p:nvPr>
            <p:ph type="ftr" sz="quarter" idx="10"/>
          </p:nvPr>
        </p:nvSpPr>
        <p:spPr>
          <a:ln/>
        </p:spPr>
        <p:txBody>
          <a:bodyPr/>
          <a:lstStyle>
            <a:lvl1pPr>
              <a:defRPr/>
            </a:lvl1pPr>
          </a:lstStyle>
          <a:p>
            <a:pPr>
              <a:defRPr/>
            </a:pPr>
            <a:endParaRPr lang="en-AU"/>
          </a:p>
        </p:txBody>
      </p:sp>
      <p:sp>
        <p:nvSpPr>
          <p:cNvPr id="8"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25602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31"/>
          <p:cNvSpPr>
            <a:spLocks noGrp="1" noChangeArrowheads="1"/>
          </p:cNvSpPr>
          <p:nvPr>
            <p:ph type="ftr" sz="quarter" idx="10"/>
          </p:nvPr>
        </p:nvSpPr>
        <p:spPr>
          <a:ln/>
        </p:spPr>
        <p:txBody>
          <a:bodyPr/>
          <a:lstStyle>
            <a:lvl1pPr>
              <a:defRPr/>
            </a:lvl1pPr>
          </a:lstStyle>
          <a:p>
            <a:pPr>
              <a:defRPr/>
            </a:pPr>
            <a:endParaRPr lang="en-AU"/>
          </a:p>
        </p:txBody>
      </p:sp>
      <p:sp>
        <p:nvSpPr>
          <p:cNvPr id="4"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38934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1"/>
          <p:cNvSpPr>
            <a:spLocks noGrp="1" noChangeArrowheads="1"/>
          </p:cNvSpPr>
          <p:nvPr>
            <p:ph type="ftr" sz="quarter" idx="10"/>
          </p:nvPr>
        </p:nvSpPr>
        <p:spPr>
          <a:ln/>
        </p:spPr>
        <p:txBody>
          <a:bodyPr/>
          <a:lstStyle>
            <a:lvl1pPr>
              <a:defRPr/>
            </a:lvl1pPr>
          </a:lstStyle>
          <a:p>
            <a:pPr>
              <a:defRPr/>
            </a:pPr>
            <a:endParaRPr lang="en-AU"/>
          </a:p>
        </p:txBody>
      </p:sp>
      <p:sp>
        <p:nvSpPr>
          <p:cNvPr id="3"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33558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
          <p:cNvSpPr>
            <a:spLocks noGrp="1" noChangeArrowheads="1"/>
          </p:cNvSpPr>
          <p:nvPr>
            <p:ph type="ftr" sz="quarter" idx="10"/>
          </p:nvPr>
        </p:nvSpPr>
        <p:spPr>
          <a:ln/>
        </p:spPr>
        <p:txBody>
          <a:bodyPr/>
          <a:lstStyle>
            <a:lvl1pPr>
              <a:defRPr/>
            </a:lvl1pPr>
          </a:lstStyle>
          <a:p>
            <a:pPr>
              <a:defRPr/>
            </a:pPr>
            <a:endParaRPr lang="en-AU"/>
          </a:p>
        </p:txBody>
      </p:sp>
      <p:sp>
        <p:nvSpPr>
          <p:cNvPr id="6"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96344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
          <p:cNvSpPr>
            <a:spLocks noGrp="1" noChangeArrowheads="1"/>
          </p:cNvSpPr>
          <p:nvPr>
            <p:ph type="ftr" sz="quarter" idx="10"/>
          </p:nvPr>
        </p:nvSpPr>
        <p:spPr>
          <a:ln/>
        </p:spPr>
        <p:txBody>
          <a:bodyPr/>
          <a:lstStyle>
            <a:lvl1pPr>
              <a:defRPr/>
            </a:lvl1pPr>
          </a:lstStyle>
          <a:p>
            <a:pPr>
              <a:defRPr/>
            </a:pPr>
            <a:endParaRPr lang="en-AU"/>
          </a:p>
        </p:txBody>
      </p:sp>
      <p:sp>
        <p:nvSpPr>
          <p:cNvPr id="6"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08982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5771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574516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381000" y="381000"/>
            <a:ext cx="607695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576137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8"/>
          <p:cNvSpPr>
            <a:spLocks noGrp="1" noChangeArrowheads="1"/>
          </p:cNvSpPr>
          <p:nvPr>
            <p:ph type="title"/>
          </p:nvPr>
        </p:nvSpPr>
        <p:spPr bwMode="auto">
          <a:xfrm>
            <a:off x="381000" y="381000"/>
            <a:ext cx="61388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0" numCol="1" anchor="t" anchorCtr="0" compatLnSpc="1">
            <a:prstTxWarp prst="textNoShape">
              <a:avLst/>
            </a:prstTxWarp>
          </a:bodyPr>
          <a:lstStyle/>
          <a:p>
            <a:pPr lvl="0"/>
            <a:r>
              <a:rPr lang="en-AU"/>
              <a:t>Slide Title</a:t>
            </a:r>
          </a:p>
        </p:txBody>
      </p:sp>
      <p:sp>
        <p:nvSpPr>
          <p:cNvPr id="1027" name="Rectangle 30"/>
          <p:cNvSpPr>
            <a:spLocks noGrp="1" noChangeArrowheads="1"/>
          </p:cNvSpPr>
          <p:nvPr>
            <p:ph type="body" idx="1"/>
          </p:nvPr>
        </p:nvSpPr>
        <p:spPr bwMode="auto">
          <a:xfrm>
            <a:off x="457200" y="19050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endParaRPr lang="en-US"/>
          </a:p>
        </p:txBody>
      </p:sp>
      <p:sp>
        <p:nvSpPr>
          <p:cNvPr id="93215" name="Rectangle 31"/>
          <p:cNvSpPr>
            <a:spLocks noGrp="1" noChangeArrowheads="1"/>
          </p:cNvSpPr>
          <p:nvPr>
            <p:ph type="ftr" sz="quarter" idx="3"/>
          </p:nvPr>
        </p:nvSpPr>
        <p:spPr bwMode="auto">
          <a:xfrm>
            <a:off x="468313" y="6308725"/>
            <a:ext cx="7561262" cy="260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i="1">
                <a:latin typeface="Arial" charset="0"/>
                <a:ea typeface="+mn-ea"/>
                <a:cs typeface="+mn-cs"/>
              </a:defRPr>
            </a:lvl1pPr>
          </a:lstStyle>
          <a:p>
            <a:pPr>
              <a:defRPr/>
            </a:pPr>
            <a:endParaRPr lang="en-AU"/>
          </a:p>
        </p:txBody>
      </p:sp>
      <p:sp>
        <p:nvSpPr>
          <p:cNvPr id="93216" name="Rectangle 32"/>
          <p:cNvSpPr>
            <a:spLocks noGrp="1" noChangeArrowheads="1"/>
          </p:cNvSpPr>
          <p:nvPr>
            <p:ph type="sldNum" sz="quarter" idx="4"/>
          </p:nvPr>
        </p:nvSpPr>
        <p:spPr bwMode="auto">
          <a:xfrm>
            <a:off x="8153400" y="6324600"/>
            <a:ext cx="51435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mn-ea"/>
                <a:cs typeface="+mn-cs"/>
              </a:defRPr>
            </a:lvl1pPr>
          </a:lstStyle>
          <a:p>
            <a:pPr>
              <a:defRPr/>
            </a:pPr>
            <a:endParaRPr lang="en-US"/>
          </a:p>
        </p:txBody>
      </p:sp>
      <p:pic>
        <p:nvPicPr>
          <p:cNvPr id="1030" name="Picture 7" descr="AHURI_verticalLogo5cm.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858000" y="214313"/>
            <a:ext cx="1801813"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lnSpc>
          <a:spcPct val="80000"/>
        </a:lnSpc>
        <a:spcBef>
          <a:spcPct val="0"/>
        </a:spcBef>
        <a:spcAft>
          <a:spcPct val="0"/>
        </a:spcAft>
        <a:defRPr sz="4400">
          <a:solidFill>
            <a:srgbClr val="CC0A0A"/>
          </a:solidFill>
          <a:latin typeface="+mj-lt"/>
          <a:ea typeface="ＭＳ Ｐゴシック" charset="0"/>
          <a:cs typeface="ＭＳ Ｐゴシック" charset="0"/>
        </a:defRPr>
      </a:lvl1pPr>
      <a:lvl2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2pPr>
      <a:lvl3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3pPr>
      <a:lvl4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4pPr>
      <a:lvl5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5pPr>
      <a:lvl6pPr marL="457200" algn="l" rtl="0" eaLnBrk="1" fontAlgn="base" hangingPunct="1">
        <a:lnSpc>
          <a:spcPct val="80000"/>
        </a:lnSpc>
        <a:spcBef>
          <a:spcPct val="0"/>
        </a:spcBef>
        <a:spcAft>
          <a:spcPct val="0"/>
        </a:spcAft>
        <a:defRPr sz="4400">
          <a:solidFill>
            <a:srgbClr val="CC0A0A"/>
          </a:solidFill>
          <a:latin typeface="Arial Narrow" pitchFamily="34" charset="0"/>
        </a:defRPr>
      </a:lvl6pPr>
      <a:lvl7pPr marL="914400" algn="l" rtl="0" eaLnBrk="1" fontAlgn="base" hangingPunct="1">
        <a:lnSpc>
          <a:spcPct val="80000"/>
        </a:lnSpc>
        <a:spcBef>
          <a:spcPct val="0"/>
        </a:spcBef>
        <a:spcAft>
          <a:spcPct val="0"/>
        </a:spcAft>
        <a:defRPr sz="4400">
          <a:solidFill>
            <a:srgbClr val="CC0A0A"/>
          </a:solidFill>
          <a:latin typeface="Arial Narrow" pitchFamily="34" charset="0"/>
        </a:defRPr>
      </a:lvl7pPr>
      <a:lvl8pPr marL="1371600" algn="l" rtl="0" eaLnBrk="1" fontAlgn="base" hangingPunct="1">
        <a:lnSpc>
          <a:spcPct val="80000"/>
        </a:lnSpc>
        <a:spcBef>
          <a:spcPct val="0"/>
        </a:spcBef>
        <a:spcAft>
          <a:spcPct val="0"/>
        </a:spcAft>
        <a:defRPr sz="4400">
          <a:solidFill>
            <a:srgbClr val="CC0A0A"/>
          </a:solidFill>
          <a:latin typeface="Arial Narrow" pitchFamily="34" charset="0"/>
        </a:defRPr>
      </a:lvl8pPr>
      <a:lvl9pPr marL="1828800" algn="l" rtl="0" eaLnBrk="1" fontAlgn="base" hangingPunct="1">
        <a:lnSpc>
          <a:spcPct val="80000"/>
        </a:lnSpc>
        <a:spcBef>
          <a:spcPct val="0"/>
        </a:spcBef>
        <a:spcAft>
          <a:spcPct val="0"/>
        </a:spcAft>
        <a:defRPr sz="4400">
          <a:solidFill>
            <a:srgbClr val="CC0A0A"/>
          </a:solidFill>
          <a:latin typeface="Arial Narrow" pitchFamily="34" charset="0"/>
        </a:defRPr>
      </a:lvl9pPr>
    </p:titleStyle>
    <p:bodyStyle>
      <a:lvl1pPr marL="342900" indent="-341313" algn="l" rtl="0" eaLnBrk="0" fontAlgn="base" hangingPunct="0">
        <a:spcBef>
          <a:spcPct val="20000"/>
        </a:spcBef>
        <a:spcAft>
          <a:spcPct val="0"/>
        </a:spcAft>
        <a:buClr>
          <a:srgbClr val="CC0A0A"/>
        </a:buClr>
        <a:buFont typeface="Wingdings" charset="0"/>
        <a:defRPr sz="2600">
          <a:solidFill>
            <a:schemeClr val="tx1"/>
          </a:solidFill>
          <a:latin typeface="+mn-lt"/>
          <a:ea typeface="ＭＳ Ｐゴシック" charset="0"/>
          <a:cs typeface="ＭＳ Ｐゴシック" charset="0"/>
        </a:defRPr>
      </a:lvl1pPr>
      <a:lvl2pPr marL="900113" indent="-285750" algn="l" rtl="0" eaLnBrk="0" fontAlgn="base" hangingPunct="0">
        <a:spcBef>
          <a:spcPct val="20000"/>
        </a:spcBef>
        <a:spcAft>
          <a:spcPct val="0"/>
        </a:spcAft>
        <a:buClr>
          <a:schemeClr val="bg2"/>
        </a:buClr>
        <a:buSzPct val="80000"/>
        <a:buFont typeface="Wingdings" charset="0"/>
        <a:buChar char="à"/>
        <a:defRPr sz="2000">
          <a:solidFill>
            <a:schemeClr val="tx1"/>
          </a:solidFill>
          <a:latin typeface="+mn-lt"/>
          <a:ea typeface="ＭＳ Ｐゴシック" charset="0"/>
        </a:defRPr>
      </a:lvl2pPr>
      <a:lvl3pPr marL="1319213" indent="-228600" algn="l" rtl="0" eaLnBrk="0" fontAlgn="base" hangingPunct="0">
        <a:spcBef>
          <a:spcPct val="20000"/>
        </a:spcBef>
        <a:spcAft>
          <a:spcPct val="0"/>
        </a:spcAft>
        <a:buClr>
          <a:schemeClr val="bg2"/>
        </a:buClr>
        <a:buSzPct val="75000"/>
        <a:buFont typeface="Arial" charset="0"/>
        <a:defRPr sz="2000">
          <a:solidFill>
            <a:schemeClr val="tx1"/>
          </a:solidFill>
          <a:latin typeface="+mj-lt"/>
          <a:ea typeface="ＭＳ Ｐゴシック" charset="0"/>
        </a:defRPr>
      </a:lvl3pPr>
      <a:lvl4pPr marL="1738313" indent="-228600" algn="l" rtl="0" eaLnBrk="0" fontAlgn="base" hangingPunct="0">
        <a:spcBef>
          <a:spcPct val="20000"/>
        </a:spcBef>
        <a:spcAft>
          <a:spcPct val="0"/>
        </a:spcAft>
        <a:buClr>
          <a:schemeClr val="bg2"/>
        </a:buClr>
        <a:buChar char="–"/>
        <a:defRPr>
          <a:solidFill>
            <a:schemeClr val="tx1"/>
          </a:solidFill>
          <a:latin typeface="+mj-lt"/>
          <a:ea typeface="ＭＳ Ｐゴシック" charset="0"/>
        </a:defRPr>
      </a:lvl4pPr>
      <a:lvl5pPr marL="2157413" indent="-228600" algn="l" rtl="0" eaLnBrk="0" fontAlgn="base" hangingPunct="0">
        <a:spcBef>
          <a:spcPct val="20000"/>
        </a:spcBef>
        <a:spcAft>
          <a:spcPct val="0"/>
        </a:spcAft>
        <a:buChar char="»"/>
        <a:defRPr sz="1600">
          <a:solidFill>
            <a:schemeClr val="tx1"/>
          </a:solidFill>
          <a:latin typeface="+mj-lt"/>
          <a:ea typeface="ＭＳ Ｐゴシック" charset="0"/>
        </a:defRPr>
      </a:lvl5pPr>
      <a:lvl6pPr marL="2614613" indent="-228600" algn="l" rtl="0" eaLnBrk="1" fontAlgn="base" hangingPunct="1">
        <a:spcBef>
          <a:spcPct val="20000"/>
        </a:spcBef>
        <a:spcAft>
          <a:spcPct val="0"/>
        </a:spcAft>
        <a:buChar char="»"/>
        <a:defRPr sz="1600">
          <a:solidFill>
            <a:schemeClr val="tx1"/>
          </a:solidFill>
          <a:latin typeface="+mj-lt"/>
        </a:defRPr>
      </a:lvl6pPr>
      <a:lvl7pPr marL="3071813" indent="-228600" algn="l" rtl="0" eaLnBrk="1" fontAlgn="base" hangingPunct="1">
        <a:spcBef>
          <a:spcPct val="20000"/>
        </a:spcBef>
        <a:spcAft>
          <a:spcPct val="0"/>
        </a:spcAft>
        <a:buChar char="»"/>
        <a:defRPr sz="1600">
          <a:solidFill>
            <a:schemeClr val="tx1"/>
          </a:solidFill>
          <a:latin typeface="+mj-lt"/>
        </a:defRPr>
      </a:lvl7pPr>
      <a:lvl8pPr marL="3529013" indent="-228600" algn="l" rtl="0" eaLnBrk="1" fontAlgn="base" hangingPunct="1">
        <a:spcBef>
          <a:spcPct val="20000"/>
        </a:spcBef>
        <a:spcAft>
          <a:spcPct val="0"/>
        </a:spcAft>
        <a:buChar char="»"/>
        <a:defRPr sz="1600">
          <a:solidFill>
            <a:schemeClr val="tx1"/>
          </a:solidFill>
          <a:latin typeface="+mj-lt"/>
        </a:defRPr>
      </a:lvl8pPr>
      <a:lvl9pPr marL="3986213" indent="-228600" algn="l" rtl="0" eaLnBrk="1" fontAlgn="base" hangingPunct="1">
        <a:spcBef>
          <a:spcPct val="20000"/>
        </a:spcBef>
        <a:spcAft>
          <a:spcPct val="0"/>
        </a:spcAft>
        <a:buChar char="»"/>
        <a:defRPr sz="16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huri.edu.au/publications/projects/p70589/"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0" y="1484784"/>
            <a:ext cx="9144000" cy="2514600"/>
          </a:xfrm>
        </p:spPr>
        <p:txBody>
          <a:bodyPr bIns="45720"/>
          <a:lstStyle/>
          <a:p>
            <a:pPr algn="ctr" eaLnBrk="1" hangingPunct="1"/>
            <a:r>
              <a:rPr lang="en-AU" sz="4800" dirty="0">
                <a:latin typeface="Arial Narrow" charset="0"/>
              </a:rPr>
              <a:t>Age-specific housing in Australia </a:t>
            </a:r>
            <a:r>
              <a:rPr lang="en-AU" sz="4800" dirty="0" smtClean="0">
                <a:latin typeface="Arial Narrow" charset="0"/>
              </a:rPr>
              <a:t>are low income people adequately served: A provider and policy perspective</a:t>
            </a:r>
            <a:endParaRPr lang="en-US" sz="5400" dirty="0">
              <a:latin typeface="Arial Narrow" charset="0"/>
            </a:endParaRPr>
          </a:p>
        </p:txBody>
      </p:sp>
      <p:sp>
        <p:nvSpPr>
          <p:cNvPr id="15362" name="Rectangle 3"/>
          <p:cNvSpPr>
            <a:spLocks noGrp="1" noChangeArrowheads="1"/>
          </p:cNvSpPr>
          <p:nvPr>
            <p:ph type="subTitle" idx="1"/>
          </p:nvPr>
        </p:nvSpPr>
        <p:spPr>
          <a:xfrm>
            <a:off x="0" y="3501007"/>
            <a:ext cx="9144000" cy="3356993"/>
          </a:xfrm>
          <a:noFill/>
        </p:spPr>
        <p:txBody>
          <a:bodyPr/>
          <a:lstStyle/>
          <a:p>
            <a:r>
              <a:rPr lang="en-AU"/>
              <a:t>Catherine Bridge</a:t>
            </a:r>
            <a:r>
              <a:rPr lang="en-AU" baseline="30000"/>
              <a:t>1</a:t>
            </a:r>
            <a:r>
              <a:rPr lang="en-AU"/>
              <a:t>; Laura Davy</a:t>
            </a:r>
            <a:r>
              <a:rPr lang="en-AU" baseline="30000"/>
              <a:t>1; </a:t>
            </a:r>
            <a:r>
              <a:rPr lang="en-AU"/>
              <a:t>Bruce</a:t>
            </a:r>
            <a:r>
              <a:rPr lang="en-AU" baseline="30000"/>
              <a:t> </a:t>
            </a:r>
            <a:r>
              <a:rPr lang="en-AU"/>
              <a:t>Judd</a:t>
            </a:r>
            <a:r>
              <a:rPr lang="en-AU" baseline="30000"/>
              <a:t>1</a:t>
            </a:r>
            <a:r>
              <a:rPr lang="en-AU"/>
              <a:t>; Paul Flatau</a:t>
            </a:r>
            <a:r>
              <a:rPr lang="en-AU" baseline="30000"/>
              <a:t>2</a:t>
            </a:r>
            <a:r>
              <a:rPr lang="en-AU"/>
              <a:t>; Alan Morris</a:t>
            </a:r>
            <a:r>
              <a:rPr lang="en-AU" baseline="30000"/>
              <a:t>1; </a:t>
            </a:r>
            <a:r>
              <a:rPr lang="en-AU"/>
              <a:t>&amp; Peter Phibbs</a:t>
            </a:r>
            <a:r>
              <a:rPr lang="en-AU" baseline="30000"/>
              <a:t>3</a:t>
            </a:r>
            <a:r>
              <a:rPr lang="en-AU"/>
              <a:t>.</a:t>
            </a:r>
          </a:p>
          <a:p>
            <a:pPr>
              <a:lnSpc>
                <a:spcPct val="80000"/>
              </a:lnSpc>
            </a:pPr>
            <a:endParaRPr lang="en-AU" dirty="0"/>
          </a:p>
          <a:p>
            <a:pPr indent="1588" eaLnBrk="1" hangingPunct="1"/>
            <a:r>
              <a:rPr lang="en-AU" sz="2400" b="1" dirty="0" smtClean="0">
                <a:latin typeface="Arial Narrow" charset="0"/>
              </a:rPr>
              <a:t>AHURI </a:t>
            </a:r>
            <a:r>
              <a:rPr lang="en-AU" sz="2400" b="1" dirty="0">
                <a:latin typeface="Arial Narrow" charset="0"/>
              </a:rPr>
              <a:t>UWS/UNSW Research </a:t>
            </a:r>
            <a:r>
              <a:rPr lang="en-AU" sz="2400" b="1" dirty="0" smtClean="0">
                <a:latin typeface="Arial Narrow" charset="0"/>
              </a:rPr>
              <a:t>Centre</a:t>
            </a:r>
            <a:endParaRPr lang="en-AU" sz="2400" b="1" dirty="0"/>
          </a:p>
          <a:p>
            <a:r>
              <a:rPr lang="en-AU" sz="1800" dirty="0" smtClean="0"/>
              <a:t>University </a:t>
            </a:r>
            <a:r>
              <a:rPr lang="en-AU" sz="1800" dirty="0"/>
              <a:t>of New South </a:t>
            </a:r>
            <a:r>
              <a:rPr lang="en-AU" sz="1800" dirty="0" smtClean="0"/>
              <a:t>Wales; </a:t>
            </a:r>
            <a:r>
              <a:rPr lang="en-AU" sz="1800" baseline="30000" dirty="0" smtClean="0"/>
              <a:t>2</a:t>
            </a:r>
            <a:r>
              <a:rPr lang="en-AU" sz="1800" dirty="0" smtClean="0"/>
              <a:t>Murdoch University; </a:t>
            </a:r>
            <a:r>
              <a:rPr lang="en-AU" sz="1800" baseline="30000" dirty="0" smtClean="0"/>
              <a:t>3</a:t>
            </a:r>
            <a:r>
              <a:rPr lang="en-AU" sz="1800" dirty="0" smtClean="0"/>
              <a:t>University </a:t>
            </a:r>
            <a:r>
              <a:rPr lang="en-AU" sz="1800" dirty="0"/>
              <a:t>of Western </a:t>
            </a:r>
            <a:r>
              <a:rPr lang="en-AU" sz="1800" dirty="0" smtClean="0"/>
              <a:t>Sydney</a:t>
            </a:r>
          </a:p>
          <a:p>
            <a:pPr indent="1588" eaLnBrk="1" hangingPunct="1">
              <a:spcBef>
                <a:spcPts val="0"/>
              </a:spcBef>
            </a:pPr>
            <a:endParaRPr lang="en-AU" sz="1800" dirty="0" smtClean="0">
              <a:latin typeface="Arial" charset="0"/>
              <a:cs typeface="Arial" charset="0"/>
            </a:endParaRPr>
          </a:p>
          <a:p>
            <a:pPr indent="1588" eaLnBrk="1" hangingPunct="1"/>
            <a:r>
              <a:rPr lang="en-AU" sz="1800" dirty="0" smtClean="0">
                <a:latin typeface="Arial" charset="0"/>
                <a:cs typeface="Arial" charset="0"/>
              </a:rPr>
              <a:t>IFA 11</a:t>
            </a:r>
            <a:r>
              <a:rPr lang="en-AU" sz="1800" baseline="30000" dirty="0" smtClean="0">
                <a:latin typeface="Arial" charset="0"/>
                <a:cs typeface="Arial" charset="0"/>
              </a:rPr>
              <a:t>th</a:t>
            </a:r>
            <a:r>
              <a:rPr lang="en-AU" sz="1800" dirty="0" smtClean="0">
                <a:latin typeface="Arial" charset="0"/>
                <a:cs typeface="Arial" charset="0"/>
              </a:rPr>
              <a:t> Global Conference </a:t>
            </a:r>
            <a:r>
              <a:rPr lang="en-AU" sz="1800" dirty="0">
                <a:latin typeface="Arial" charset="0"/>
                <a:cs typeface="Arial" charset="0"/>
              </a:rPr>
              <a:t>on Ageing ‘Ageing Connects</a:t>
            </a:r>
            <a:r>
              <a:rPr lang="en-AU" sz="1800" dirty="0" smtClean="0">
                <a:latin typeface="Arial" charset="0"/>
                <a:cs typeface="Arial" charset="0"/>
              </a:rPr>
              <a:t>’</a:t>
            </a:r>
          </a:p>
          <a:p>
            <a:pPr indent="1588" eaLnBrk="1" hangingPunct="1"/>
            <a:r>
              <a:rPr lang="en-US" sz="1800" i="1" dirty="0"/>
              <a:t>Housing and the living environment: Elder housing</a:t>
            </a:r>
            <a:endParaRPr lang="en-AU" sz="1800" dirty="0" smtClean="0">
              <a:latin typeface="Arial" charset="0"/>
              <a:cs typeface="Arial" charset="0"/>
            </a:endParaRPr>
          </a:p>
          <a:p>
            <a:pPr indent="1588" eaLnBrk="1" hangingPunct="1"/>
            <a:r>
              <a:rPr lang="en-US" sz="1800" dirty="0"/>
              <a:t>Wednesday 30.5.2012</a:t>
            </a:r>
            <a:endParaRPr lang="en-AU" sz="1800" dirty="0">
              <a:latin typeface="Arial" charset="0"/>
              <a:cs typeface="Arial" charset="0"/>
            </a:endParaRPr>
          </a:p>
          <a:p>
            <a:pPr indent="1588" eaLnBrk="1" hangingPunct="1"/>
            <a:endParaRPr lang="en-AU" sz="1800" dirty="0">
              <a:latin typeface="Arial" charset="0"/>
              <a:cs typeface="Arial" charset="0"/>
            </a:endParaRPr>
          </a:p>
          <a:p>
            <a:endParaRPr lang="en-AU" sz="1800" dirty="0" smtClean="0"/>
          </a:p>
          <a:p>
            <a:endParaRPr lang="en-AU" sz="1800" dirty="0"/>
          </a:p>
        </p:txBody>
      </p:sp>
      <p:sp>
        <p:nvSpPr>
          <p:cNvPr id="15363" name="Rectangle 4"/>
          <p:cNvSpPr>
            <a:spLocks noChangeArrowheads="1"/>
          </p:cNvSpPr>
          <p:nvPr/>
        </p:nvSpPr>
        <p:spPr bwMode="auto">
          <a:xfrm>
            <a:off x="2286000" y="225425"/>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a:latin typeface="Arial Narrow" charset="0"/>
              </a:rPr>
              <a:t>Research questions</a:t>
            </a:r>
          </a:p>
        </p:txBody>
      </p:sp>
      <p:sp>
        <p:nvSpPr>
          <p:cNvPr id="3075" name="Content Placeholder 2"/>
          <p:cNvSpPr>
            <a:spLocks noGrp="1"/>
          </p:cNvSpPr>
          <p:nvPr>
            <p:ph idx="1"/>
          </p:nvPr>
        </p:nvSpPr>
        <p:spPr/>
        <p:txBody>
          <a:bodyPr/>
          <a:lstStyle/>
          <a:p>
            <a:pPr marL="1588" indent="0" eaLnBrk="1" hangingPunct="1">
              <a:spcAft>
                <a:spcPts val="600"/>
              </a:spcAft>
              <a:buFont typeface="Wingdings" pitchFamily="2" charset="2"/>
              <a:buNone/>
              <a:defRPr/>
            </a:pPr>
            <a:r>
              <a:rPr lang="en-AU" dirty="0">
                <a:ea typeface="+mn-ea"/>
                <a:cs typeface="+mn-cs"/>
              </a:rPr>
              <a:t>The research questions that </a:t>
            </a:r>
            <a:r>
              <a:rPr lang="en-AU" dirty="0" smtClean="0">
                <a:ea typeface="+mn-ea"/>
                <a:cs typeface="+mn-cs"/>
              </a:rPr>
              <a:t>directed </a:t>
            </a:r>
            <a:r>
              <a:rPr lang="en-AU" dirty="0">
                <a:ea typeface="+mn-ea"/>
                <a:cs typeface="+mn-cs"/>
              </a:rPr>
              <a:t>this project </a:t>
            </a:r>
            <a:r>
              <a:rPr lang="en-AU" dirty="0" smtClean="0">
                <a:ea typeface="+mn-ea"/>
                <a:cs typeface="+mn-cs"/>
              </a:rPr>
              <a:t>were:</a:t>
            </a:r>
            <a:endParaRPr lang="en-AU" dirty="0">
              <a:ea typeface="+mn-ea"/>
              <a:cs typeface="+mn-cs"/>
            </a:endParaRPr>
          </a:p>
          <a:p>
            <a:pPr marL="515938" indent="-514350" eaLnBrk="1" hangingPunct="1">
              <a:buFont typeface="+mj-lt"/>
              <a:buAutoNum type="arabicPeriod"/>
              <a:defRPr/>
            </a:pPr>
            <a:r>
              <a:rPr lang="en-AU" dirty="0">
                <a:ea typeface="+mn-ea"/>
                <a:cs typeface="+mn-cs"/>
              </a:rPr>
              <a:t>What is the nature of the age-specific housing market in Australia at present?</a:t>
            </a:r>
          </a:p>
          <a:p>
            <a:pPr marL="515938" indent="-514350" eaLnBrk="1" hangingPunct="1">
              <a:buFont typeface="+mj-lt"/>
              <a:buAutoNum type="arabicPeriod"/>
              <a:defRPr/>
            </a:pPr>
            <a:r>
              <a:rPr lang="en-AU" dirty="0">
                <a:ea typeface="+mn-ea"/>
                <a:cs typeface="+mn-cs"/>
              </a:rPr>
              <a:t>What factors have influenced the provision of particular types of age-specific housing products?</a:t>
            </a:r>
          </a:p>
          <a:p>
            <a:pPr marL="515938" indent="-514350" eaLnBrk="1" hangingPunct="1">
              <a:buFont typeface="+mj-lt"/>
              <a:buAutoNum type="arabicPeriod"/>
              <a:defRPr/>
            </a:pPr>
            <a:r>
              <a:rPr lang="en-AU" dirty="0">
                <a:ea typeface="+mn-ea"/>
                <a:cs typeface="+mn-cs"/>
              </a:rPr>
              <a:t>Should policies and regulations be modified to create more suitable age-specific housing options and, if so, what changes should be made</a:t>
            </a:r>
            <a:r>
              <a:rPr lang="en-AU" dirty="0" smtClean="0">
                <a:ea typeface="+mn-ea"/>
                <a:cs typeface="+mn-cs"/>
              </a:rPr>
              <a:t>?</a:t>
            </a:r>
            <a:endParaRPr lang="en-AU"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AU">
                <a:latin typeface="Arial Narrow" charset="0"/>
              </a:rPr>
              <a:t>Research design</a:t>
            </a:r>
          </a:p>
        </p:txBody>
      </p:sp>
      <p:sp>
        <p:nvSpPr>
          <p:cNvPr id="3" name="Content Placeholder 2"/>
          <p:cNvSpPr>
            <a:spLocks noGrp="1"/>
          </p:cNvSpPr>
          <p:nvPr>
            <p:ph idx="1"/>
          </p:nvPr>
        </p:nvSpPr>
        <p:spPr/>
        <p:txBody>
          <a:bodyPr/>
          <a:lstStyle/>
          <a:p>
            <a:pPr marL="1588" indent="0" eaLnBrk="1" hangingPunct="1">
              <a:spcAft>
                <a:spcPts val="600"/>
              </a:spcAft>
              <a:buFont typeface="Wingdings" pitchFamily="2" charset="2"/>
              <a:buNone/>
              <a:defRPr/>
            </a:pPr>
            <a:r>
              <a:rPr lang="en-AU" sz="2400" dirty="0">
                <a:ea typeface="+mn-ea"/>
                <a:cs typeface="+mn-cs"/>
              </a:rPr>
              <a:t>This research project was divided into five stages: </a:t>
            </a:r>
          </a:p>
          <a:p>
            <a:pPr marL="515938" indent="-514350" eaLnBrk="1" hangingPunct="1">
              <a:buFont typeface="+mj-lt"/>
              <a:buAutoNum type="arabicPeriod"/>
              <a:defRPr/>
            </a:pPr>
            <a:r>
              <a:rPr lang="en-AU" sz="2300" dirty="0" smtClean="0">
                <a:ea typeface="+mn-ea"/>
                <a:cs typeface="+mn-cs"/>
              </a:rPr>
              <a:t>Literature </a:t>
            </a:r>
            <a:r>
              <a:rPr lang="en-AU" sz="2300" dirty="0">
                <a:ea typeface="+mn-ea"/>
                <a:cs typeface="+mn-cs"/>
              </a:rPr>
              <a:t>review and policy review of the Australian age-specific housing </a:t>
            </a:r>
            <a:r>
              <a:rPr lang="en-AU" sz="2300" dirty="0" smtClean="0">
                <a:ea typeface="+mn-ea"/>
                <a:cs typeface="+mn-cs"/>
              </a:rPr>
              <a:t>market.</a:t>
            </a:r>
            <a:endParaRPr lang="en-AU" sz="2300" dirty="0">
              <a:ea typeface="+mn-ea"/>
              <a:cs typeface="+mn-cs"/>
            </a:endParaRPr>
          </a:p>
          <a:p>
            <a:pPr marL="515938" indent="-514350" eaLnBrk="1" hangingPunct="1">
              <a:buFont typeface="+mj-lt"/>
              <a:buAutoNum type="arabicPeriod"/>
              <a:defRPr/>
            </a:pPr>
            <a:r>
              <a:rPr lang="en-AU" sz="2300" dirty="0" smtClean="0">
                <a:ea typeface="+mn-ea"/>
                <a:cs typeface="+mn-cs"/>
              </a:rPr>
              <a:t>Quantitative </a:t>
            </a:r>
            <a:r>
              <a:rPr lang="en-AU" sz="2300" dirty="0">
                <a:ea typeface="+mn-ea"/>
                <a:cs typeface="+mn-cs"/>
              </a:rPr>
              <a:t>profile of the housing market and its </a:t>
            </a:r>
            <a:r>
              <a:rPr lang="en-AU" sz="2300" dirty="0" smtClean="0">
                <a:ea typeface="+mn-ea"/>
                <a:cs typeface="+mn-cs"/>
              </a:rPr>
              <a:t>consumers.</a:t>
            </a:r>
            <a:endParaRPr lang="en-AU" sz="2300" dirty="0">
              <a:ea typeface="+mn-ea"/>
              <a:cs typeface="+mn-cs"/>
            </a:endParaRPr>
          </a:p>
          <a:p>
            <a:pPr marL="515938" indent="-514350" eaLnBrk="1" hangingPunct="1">
              <a:buFont typeface="+mj-lt"/>
              <a:buAutoNum type="arabicPeriod"/>
              <a:defRPr/>
            </a:pPr>
            <a:r>
              <a:rPr lang="en-AU" sz="2300" dirty="0" smtClean="0">
                <a:ea typeface="+mn-ea"/>
                <a:cs typeface="+mn-cs"/>
              </a:rPr>
              <a:t>Questionnaire </a:t>
            </a:r>
            <a:r>
              <a:rPr lang="en-AU" sz="2300" dirty="0">
                <a:ea typeface="+mn-ea"/>
                <a:cs typeface="+mn-cs"/>
              </a:rPr>
              <a:t>survey of age-specific housing providers and older residents of age-specific </a:t>
            </a:r>
            <a:r>
              <a:rPr lang="en-AU" sz="2300" dirty="0" smtClean="0">
                <a:ea typeface="+mn-ea"/>
                <a:cs typeface="+mn-cs"/>
              </a:rPr>
              <a:t>housing.</a:t>
            </a:r>
            <a:endParaRPr lang="en-AU" sz="2300" dirty="0">
              <a:ea typeface="+mn-ea"/>
              <a:cs typeface="+mn-cs"/>
            </a:endParaRPr>
          </a:p>
          <a:p>
            <a:pPr marL="515938" indent="-514350" eaLnBrk="1" hangingPunct="1">
              <a:buFont typeface="+mj-lt"/>
              <a:buAutoNum type="arabicPeriod"/>
              <a:defRPr/>
            </a:pPr>
            <a:r>
              <a:rPr lang="en-AU" sz="2300" dirty="0">
                <a:ea typeface="+mn-ea"/>
                <a:cs typeface="+mn-cs"/>
              </a:rPr>
              <a:t>107 qualitative interviews with older people in age-specific housing, housing providers, and key policy </a:t>
            </a:r>
            <a:r>
              <a:rPr lang="en-AU" sz="2300" dirty="0" smtClean="0">
                <a:ea typeface="+mn-ea"/>
                <a:cs typeface="+mn-cs"/>
              </a:rPr>
              <a:t>stakeholders</a:t>
            </a:r>
            <a:r>
              <a:rPr lang="en-AU" sz="2300" dirty="0">
                <a:ea typeface="+mn-ea"/>
                <a:cs typeface="+mn-cs"/>
              </a:rPr>
              <a:t>.</a:t>
            </a:r>
          </a:p>
          <a:p>
            <a:pPr marL="515938" indent="-514350" eaLnBrk="1" hangingPunct="1">
              <a:buFont typeface="+mj-lt"/>
              <a:buAutoNum type="arabicPeriod"/>
              <a:defRPr/>
            </a:pPr>
            <a:r>
              <a:rPr lang="en-AU" sz="2300" dirty="0" smtClean="0">
                <a:ea typeface="+mn-ea"/>
                <a:cs typeface="+mn-cs"/>
              </a:rPr>
              <a:t>Public </a:t>
            </a:r>
            <a:r>
              <a:rPr lang="en-AU" sz="2300" dirty="0">
                <a:ea typeface="+mn-ea"/>
                <a:cs typeface="+mn-cs"/>
              </a:rPr>
              <a:t>engagement via 3 public forum across 3 States (NSW, Victoria and Western Australia</a:t>
            </a:r>
            <a:r>
              <a:rPr lang="en-AU" sz="2300" dirty="0" smtClean="0">
                <a:ea typeface="+mn-ea"/>
                <a:cs typeface="+mn-cs"/>
              </a:rPr>
              <a:t>).</a:t>
            </a:r>
            <a:endParaRPr lang="en-AU" sz="2300"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AU">
                <a:latin typeface="Arial Narrow" charset="0"/>
              </a:rPr>
              <a:t>Definitions</a:t>
            </a:r>
          </a:p>
        </p:txBody>
      </p:sp>
      <p:sp>
        <p:nvSpPr>
          <p:cNvPr id="19458" name="Content Placeholder 2"/>
          <p:cNvSpPr>
            <a:spLocks noGrp="1"/>
          </p:cNvSpPr>
          <p:nvPr>
            <p:ph idx="1"/>
          </p:nvPr>
        </p:nvSpPr>
        <p:spPr/>
        <p:txBody>
          <a:bodyPr/>
          <a:lstStyle/>
          <a:p>
            <a:pPr eaLnBrk="1" hangingPunct="1">
              <a:buFont typeface="Wingdings" charset="0"/>
              <a:buChar char="§"/>
            </a:pPr>
            <a:r>
              <a:rPr lang="en-AU">
                <a:latin typeface="Arial" charset="0"/>
              </a:rPr>
              <a:t>Age specific housing: accommodation or dwellings that have been specifically constructed for, modified for, or allocated to older people. </a:t>
            </a:r>
          </a:p>
          <a:p>
            <a:pPr eaLnBrk="1" hangingPunct="1">
              <a:buFont typeface="Wingdings" charset="0"/>
              <a:buChar char="§"/>
            </a:pPr>
            <a:r>
              <a:rPr lang="en-AU">
                <a:latin typeface="Arial" charset="0"/>
              </a:rPr>
              <a:t>Focusing on those housing types that include a </a:t>
            </a:r>
            <a:r>
              <a:rPr lang="en-AU" b="1">
                <a:latin typeface="Arial" charset="0"/>
              </a:rPr>
              <a:t>rental component</a:t>
            </a:r>
            <a:r>
              <a:rPr lang="en-AU">
                <a:latin typeface="Arial" charset="0"/>
              </a:rPr>
              <a:t>.</a:t>
            </a:r>
            <a:endParaRPr lang="en-AU" b="1">
              <a:latin typeface="Arial" charset="0"/>
            </a:endParaRPr>
          </a:p>
          <a:p>
            <a:pPr eaLnBrk="1" hangingPunct="1">
              <a:buFont typeface="Wingdings" charset="0"/>
              <a:buChar char="§"/>
            </a:pPr>
            <a:r>
              <a:rPr lang="en-AU">
                <a:latin typeface="Arial" charset="0"/>
              </a:rPr>
              <a:t>Older people: over 60 years.</a:t>
            </a:r>
            <a:br>
              <a:rPr lang="en-AU">
                <a:latin typeface="Arial" charset="0"/>
              </a:rPr>
            </a:br>
            <a:r>
              <a:rPr lang="en-AU">
                <a:latin typeface="Arial" charset="0"/>
              </a:rPr>
              <a:t>Three age cohorts: 60 to 74, 75 to 84, and 85+.</a:t>
            </a:r>
          </a:p>
          <a:p>
            <a:pPr eaLnBrk="1" hangingPunct="1">
              <a:buFont typeface="Wingdings" charset="0"/>
              <a:buChar char="§"/>
            </a:pPr>
            <a:r>
              <a:rPr lang="en-AU">
                <a:latin typeface="Arial" charset="0"/>
              </a:rPr>
              <a:t>Low to moderate income: up to 120 per cent of the median household income in Australia (includes people who rely on full Age Pension and those that receive part pension plus income up to 120%).</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AU">
                <a:latin typeface="Arial Narrow" charset="0"/>
              </a:rPr>
              <a:t>Background to research</a:t>
            </a:r>
          </a:p>
        </p:txBody>
      </p:sp>
      <p:sp>
        <p:nvSpPr>
          <p:cNvPr id="20482" name="Content Placeholder 2"/>
          <p:cNvSpPr>
            <a:spLocks noGrp="1"/>
          </p:cNvSpPr>
          <p:nvPr>
            <p:ph idx="1"/>
          </p:nvPr>
        </p:nvSpPr>
        <p:spPr/>
        <p:txBody>
          <a:bodyPr/>
          <a:lstStyle/>
          <a:p>
            <a:pPr marL="1588" indent="0" eaLnBrk="1" hangingPunct="1">
              <a:buFont typeface="Wingdings" charset="0"/>
              <a:buNone/>
            </a:pPr>
            <a:r>
              <a:rPr lang="en-AU">
                <a:latin typeface="Arial" charset="0"/>
              </a:rPr>
              <a:t>There is a growing need for housing that can adequately encompass the care requirements of Australia</a:t>
            </a:r>
            <a:r>
              <a:rPr lang="ja-JP" altLang="en-AU">
                <a:latin typeface="Arial" charset="0"/>
              </a:rPr>
              <a:t>’</a:t>
            </a:r>
            <a:r>
              <a:rPr lang="en-AU" altLang="ja-JP">
                <a:latin typeface="Arial" charset="0"/>
              </a:rPr>
              <a:t>s ageing population.</a:t>
            </a:r>
          </a:p>
          <a:p>
            <a:pPr marL="1588" indent="0" eaLnBrk="1" hangingPunct="1">
              <a:buFont typeface="Wingdings" charset="0"/>
              <a:buChar char="§"/>
            </a:pPr>
            <a:r>
              <a:rPr lang="en-AU">
                <a:latin typeface="Arial" charset="0"/>
              </a:rPr>
              <a:t>Rising housing costs particularly in town centres and capital cities.</a:t>
            </a:r>
          </a:p>
          <a:p>
            <a:pPr marL="1588" indent="0" eaLnBrk="1" hangingPunct="1">
              <a:buFont typeface="Wingdings" charset="0"/>
              <a:buChar char="§"/>
            </a:pPr>
            <a:r>
              <a:rPr lang="en-AU">
                <a:latin typeface="Arial" charset="0"/>
              </a:rPr>
              <a:t>Undersupply of social housing.</a:t>
            </a:r>
          </a:p>
          <a:p>
            <a:pPr marL="1588" indent="0" eaLnBrk="1" hangingPunct="1">
              <a:buFont typeface="Wingdings" charset="0"/>
              <a:buChar char="§"/>
            </a:pPr>
            <a:r>
              <a:rPr lang="en-AU">
                <a:latin typeface="Arial" charset="0"/>
              </a:rPr>
              <a:t>Capped supply of Commonwealth residential aged care beds.</a:t>
            </a:r>
          </a:p>
          <a:p>
            <a:pPr marL="1588" indent="0" eaLnBrk="1" hangingPunct="1">
              <a:buFont typeface="Wingdings" charset="0"/>
              <a:buChar char="§"/>
            </a:pPr>
            <a:r>
              <a:rPr lang="en-AU">
                <a:latin typeface="Arial" charset="0"/>
              </a:rPr>
              <a:t>Decline of affordable rental options.</a:t>
            </a:r>
          </a:p>
          <a:p>
            <a:pPr marL="1588" indent="0" eaLnBrk="1" hangingPunct="1">
              <a:buFont typeface="Wingdings" charset="0"/>
              <a:buChar char="§"/>
            </a:pPr>
            <a:endParaRPr lang="en-AU">
              <a:latin typeface="Arial" charset="0"/>
            </a:endParaRPr>
          </a:p>
          <a:p>
            <a:pPr marL="1588" indent="0" eaLnBrk="1" hangingPunct="1">
              <a:buFont typeface="Wingdings" charset="0"/>
              <a:buChar char="§"/>
            </a:pPr>
            <a:endParaRPr lang="en-AU">
              <a:latin typeface="Arial" charset="0"/>
            </a:endParaRPr>
          </a:p>
          <a:p>
            <a:pPr marL="1588" indent="0" eaLnBrk="1" hangingPunct="1">
              <a:buFont typeface="Wingdings" charset="0"/>
              <a:buChar char="§"/>
            </a:pPr>
            <a:endParaRPr lang="en-AU">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tabLst>
                <a:tab pos="5918200" algn="r"/>
              </a:tabLst>
            </a:pPr>
            <a:r>
              <a:rPr lang="en-AU">
                <a:latin typeface="Arial Narrow" charset="0"/>
              </a:rPr>
              <a:t>Background to research</a:t>
            </a:r>
            <a:r>
              <a:rPr lang="en-AU" sz="3600">
                <a:solidFill>
                  <a:srgbClr val="7F7F7F"/>
                </a:solidFill>
                <a:latin typeface="Arial Narrow" charset="0"/>
              </a:rPr>
              <a:t>	Cont…</a:t>
            </a:r>
          </a:p>
        </p:txBody>
      </p:sp>
      <p:sp>
        <p:nvSpPr>
          <p:cNvPr id="21506" name="Content Placeholder 2"/>
          <p:cNvSpPr>
            <a:spLocks noGrp="1"/>
          </p:cNvSpPr>
          <p:nvPr>
            <p:ph idx="1"/>
          </p:nvPr>
        </p:nvSpPr>
        <p:spPr/>
        <p:txBody>
          <a:bodyPr/>
          <a:lstStyle/>
          <a:p>
            <a:pPr eaLnBrk="1" hangingPunct="1">
              <a:buFont typeface="Wingdings" charset="0"/>
              <a:buChar char="§"/>
            </a:pPr>
            <a:r>
              <a:rPr lang="en-AU" dirty="0">
                <a:latin typeface="Arial" charset="0"/>
              </a:rPr>
              <a:t>Just over </a:t>
            </a:r>
            <a:r>
              <a:rPr lang="en-AU" dirty="0" smtClean="0">
                <a:latin typeface="Arial" charset="0"/>
              </a:rPr>
              <a:t>20% </a:t>
            </a:r>
            <a:r>
              <a:rPr lang="en-AU" dirty="0">
                <a:latin typeface="Arial" charset="0"/>
              </a:rPr>
              <a:t>of Australians 65 years or older do not own their own homes (ABS 2006). </a:t>
            </a:r>
            <a:r>
              <a:rPr lang="en-AU" dirty="0" smtClean="0">
                <a:latin typeface="Arial" charset="0"/>
              </a:rPr>
              <a:t>74% </a:t>
            </a:r>
            <a:r>
              <a:rPr lang="en-AU" dirty="0">
                <a:latin typeface="Arial" charset="0"/>
              </a:rPr>
              <a:t>of all people aged 65 or older rely on government income supplementation (ABS 2008). </a:t>
            </a:r>
          </a:p>
          <a:p>
            <a:pPr eaLnBrk="1" hangingPunct="1">
              <a:buFont typeface="Wingdings" charset="0"/>
              <a:buChar char="§"/>
            </a:pPr>
            <a:r>
              <a:rPr lang="en-AU" dirty="0">
                <a:latin typeface="Arial" charset="0"/>
              </a:rPr>
              <a:t>Older persons with no savings and little or no superannuation to draw on often have minimal capacity to cover any increase in housing and living costs, particularly if they are not outright home owners.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AU" sz="4000">
                <a:latin typeface="Arial Narrow" charset="0"/>
              </a:rPr>
              <a:t>Little consensus on what constitute age-specific housing</a:t>
            </a:r>
            <a:endParaRPr lang="en-AU">
              <a:latin typeface="Arial Narrow" charset="0"/>
            </a:endParaRPr>
          </a:p>
        </p:txBody>
      </p:sp>
      <p:sp>
        <p:nvSpPr>
          <p:cNvPr id="22530" name="Content Placeholder 2"/>
          <p:cNvSpPr>
            <a:spLocks noGrp="1"/>
          </p:cNvSpPr>
          <p:nvPr>
            <p:ph idx="1"/>
          </p:nvPr>
        </p:nvSpPr>
        <p:spPr/>
        <p:txBody>
          <a:bodyPr/>
          <a:lstStyle/>
          <a:p>
            <a:pPr eaLnBrk="1" hangingPunct="1">
              <a:buFont typeface="Wingdings" charset="0"/>
              <a:buChar char="§"/>
            </a:pPr>
            <a:r>
              <a:rPr lang="en-AU" sz="2400">
                <a:latin typeface="Arial" charset="0"/>
              </a:rPr>
              <a:t>Few academic studies that provide a comprehensive overview or typology of housing types in the age-specific housing market. </a:t>
            </a:r>
          </a:p>
          <a:p>
            <a:pPr eaLnBrk="1" hangingPunct="1">
              <a:buFont typeface="Wingdings" charset="0"/>
              <a:buChar char="§"/>
            </a:pPr>
            <a:r>
              <a:rPr lang="en-AU" sz="2400">
                <a:latin typeface="Arial" charset="0"/>
              </a:rPr>
              <a:t>Unregulated manner in which private developers have entered the age-specific housing market has compounded comparison problems.</a:t>
            </a:r>
          </a:p>
          <a:p>
            <a:pPr eaLnBrk="1" hangingPunct="1">
              <a:buFont typeface="Wingdings" charset="0"/>
              <a:buChar char="§"/>
            </a:pPr>
            <a:r>
              <a:rPr lang="en-AU" sz="2400">
                <a:latin typeface="Arial" charset="0"/>
              </a:rPr>
              <a:t>Age-specific housing in Australia is provided by an assortment of for profit and not for profit organisations, funded through a range of private, charitable and government funded means. It comprises a variety of accommodation models, including some service integrated 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AU">
                <a:latin typeface="Arial Narrow" charset="0"/>
              </a:rPr>
              <a:t>Age-specific housing models </a:t>
            </a:r>
            <a:br>
              <a:rPr lang="en-AU">
                <a:latin typeface="Arial Narrow" charset="0"/>
              </a:rPr>
            </a:br>
            <a:r>
              <a:rPr lang="en-AU">
                <a:latin typeface="Arial Narrow" charset="0"/>
              </a:rPr>
              <a:t>in Australia</a:t>
            </a:r>
          </a:p>
        </p:txBody>
      </p:sp>
      <p:sp>
        <p:nvSpPr>
          <p:cNvPr id="23554" name="Content Placeholder 2"/>
          <p:cNvSpPr>
            <a:spLocks noGrp="1"/>
          </p:cNvSpPr>
          <p:nvPr>
            <p:ph idx="1"/>
          </p:nvPr>
        </p:nvSpPr>
        <p:spPr/>
        <p:txBody>
          <a:bodyPr/>
          <a:lstStyle/>
          <a:p>
            <a:pPr eaLnBrk="1" hangingPunct="1">
              <a:buFont typeface="Wingdings" charset="0"/>
              <a:buChar char="§"/>
            </a:pPr>
            <a:r>
              <a:rPr lang="en-AU">
                <a:latin typeface="Arial" charset="0"/>
              </a:rPr>
              <a:t>Retirement villages</a:t>
            </a:r>
          </a:p>
          <a:p>
            <a:pPr lvl="1" eaLnBrk="1" hangingPunct="1">
              <a:buFont typeface="Wingdings" charset="0"/>
              <a:buChar char="à"/>
            </a:pPr>
            <a:r>
              <a:rPr lang="en-AU" sz="2400">
                <a:latin typeface="Arial" charset="0"/>
              </a:rPr>
              <a:t>not-for-profit </a:t>
            </a:r>
          </a:p>
          <a:p>
            <a:pPr lvl="1" eaLnBrk="1" hangingPunct="1">
              <a:buFont typeface="Wingdings" charset="0"/>
              <a:buChar char="à"/>
            </a:pPr>
            <a:r>
              <a:rPr lang="en-AU" sz="2400">
                <a:latin typeface="Arial" charset="0"/>
              </a:rPr>
              <a:t>for profit.</a:t>
            </a:r>
          </a:p>
          <a:p>
            <a:pPr eaLnBrk="1" hangingPunct="1">
              <a:buFont typeface="Wingdings" charset="0"/>
              <a:buChar char="§"/>
            </a:pPr>
            <a:r>
              <a:rPr lang="en-AU">
                <a:latin typeface="Arial" charset="0"/>
              </a:rPr>
              <a:t>Assisted living villages.</a:t>
            </a:r>
          </a:p>
          <a:p>
            <a:pPr eaLnBrk="1" hangingPunct="1">
              <a:buFont typeface="Wingdings" charset="0"/>
              <a:buChar char="§"/>
            </a:pPr>
            <a:r>
              <a:rPr lang="en-AU">
                <a:latin typeface="Arial" charset="0"/>
              </a:rPr>
              <a:t>Community housing (includes housing co-operatives, congregate housing, housing associations, aged rental options).</a:t>
            </a:r>
          </a:p>
          <a:p>
            <a:pPr eaLnBrk="1" hangingPunct="1">
              <a:buFont typeface="Wingdings" charset="0"/>
              <a:buChar char="§"/>
            </a:pPr>
            <a:r>
              <a:rPr lang="en-AU">
                <a:latin typeface="Arial" charset="0"/>
              </a:rPr>
              <a:t>Mobile home communities (includes manufactured home villages, residential parks and caravan parks).</a:t>
            </a:r>
          </a:p>
          <a:p>
            <a:pPr eaLnBrk="1" hangingPunct="1">
              <a:buFont typeface="Wingdings" charset="0"/>
              <a:buChar char="§"/>
            </a:pPr>
            <a:r>
              <a:rPr lang="en-AU">
                <a:latin typeface="Arial" charset="0"/>
              </a:rPr>
              <a:t>Boarding houses/Rooming houses.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nchor="t"/>
          <a:lstStyle/>
          <a:p>
            <a:pPr eaLnBrk="1" hangingPunct="1"/>
            <a:r>
              <a:rPr lang="en-AU" sz="4000" dirty="0">
                <a:latin typeface="Arial Narrow" charset="0"/>
              </a:rPr>
              <a:t>Projected tenure for population aged 65+</a:t>
            </a:r>
            <a:br>
              <a:rPr lang="en-AU" sz="4000" dirty="0">
                <a:latin typeface="Arial Narrow" charset="0"/>
              </a:rPr>
            </a:br>
            <a:r>
              <a:rPr lang="en-AU" sz="3600" dirty="0" smtClean="0">
                <a:solidFill>
                  <a:srgbClr val="7F7F7F"/>
                </a:solidFill>
                <a:latin typeface="Arial Narrow" charset="0"/>
              </a:rPr>
              <a:t>1996</a:t>
            </a:r>
            <a:r>
              <a:rPr lang="en-AU" sz="3600" dirty="0">
                <a:solidFill>
                  <a:srgbClr val="7F7F7F"/>
                </a:solidFill>
                <a:latin typeface="Arial Narrow" charset="0"/>
              </a:rPr>
              <a:t>–2051, Australia </a:t>
            </a:r>
          </a:p>
        </p:txBody>
      </p:sp>
      <p:sp>
        <p:nvSpPr>
          <p:cNvPr id="24579" name="TextBox 4"/>
          <p:cNvSpPr txBox="1">
            <a:spLocks noChangeArrowheads="1"/>
          </p:cNvSpPr>
          <p:nvPr/>
        </p:nvSpPr>
        <p:spPr bwMode="auto">
          <a:xfrm>
            <a:off x="5580112" y="6309320"/>
            <a:ext cx="3456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Source: </a:t>
            </a:r>
            <a:r>
              <a:rPr lang="en-AU" sz="1800" dirty="0"/>
              <a:t>ABS </a:t>
            </a:r>
            <a:r>
              <a:rPr lang="en-AU" sz="1800" dirty="0" smtClean="0"/>
              <a:t>custom data, 2011</a:t>
            </a:r>
            <a:endParaRPr lang="en-US" sz="1800" dirty="0"/>
          </a:p>
        </p:txBody>
      </p:sp>
      <p:graphicFrame>
        <p:nvGraphicFramePr>
          <p:cNvPr id="6" name="Chart 5"/>
          <p:cNvGraphicFramePr/>
          <p:nvPr>
            <p:extLst>
              <p:ext uri="{D42A27DB-BD31-4B8C-83A1-F6EECF244321}">
                <p14:modId xmlns:p14="http://schemas.microsoft.com/office/powerpoint/2010/main" val="3260832502"/>
              </p:ext>
            </p:extLst>
          </p:nvPr>
        </p:nvGraphicFramePr>
        <p:xfrm>
          <a:off x="-756592" y="1700808"/>
          <a:ext cx="8568952" cy="53732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nchor="t"/>
          <a:lstStyle/>
          <a:p>
            <a:pPr eaLnBrk="1" hangingPunct="1"/>
            <a:r>
              <a:rPr lang="en-AU" sz="4000">
                <a:latin typeface="Arial Narrow" charset="0"/>
              </a:rPr>
              <a:t>Projected income for population aged 65+</a:t>
            </a:r>
            <a:r>
              <a:rPr lang="en-AU">
                <a:latin typeface="Arial Narrow" charset="0"/>
              </a:rPr>
              <a:t/>
            </a:r>
            <a:br>
              <a:rPr lang="en-AU">
                <a:latin typeface="Arial Narrow" charset="0"/>
              </a:rPr>
            </a:br>
            <a:r>
              <a:rPr lang="en-AU" sz="3600">
                <a:solidFill>
                  <a:srgbClr val="7F7F7F"/>
                </a:solidFill>
                <a:latin typeface="Arial Narrow" charset="0"/>
              </a:rPr>
              <a:t>2006–2051, Australia </a:t>
            </a:r>
          </a:p>
        </p:txBody>
      </p:sp>
      <p:pic>
        <p:nvPicPr>
          <p:cNvPr id="25602" name="Content Placeholder 5"/>
          <p:cNvPicPr>
            <a:picLocks noChangeAspect="1"/>
          </p:cNvPicPr>
          <p:nvPr/>
        </p:nvPicPr>
        <p:blipFill>
          <a:blip r:embed="rId2">
            <a:extLst>
              <a:ext uri="{28A0092B-C50C-407E-A947-70E740481C1C}">
                <a14:useLocalDpi xmlns:a14="http://schemas.microsoft.com/office/drawing/2010/main" val="0"/>
              </a:ext>
            </a:extLst>
          </a:blip>
          <a:srcRect t="8752" r="13118" b="8752"/>
          <a:stretch>
            <a:fillRect/>
          </a:stretch>
        </p:blipFill>
        <p:spPr bwMode="auto">
          <a:xfrm>
            <a:off x="323528" y="1988840"/>
            <a:ext cx="678180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Box 4"/>
          <p:cNvSpPr txBox="1">
            <a:spLocks noChangeArrowheads="1"/>
          </p:cNvSpPr>
          <p:nvPr/>
        </p:nvSpPr>
        <p:spPr bwMode="auto">
          <a:xfrm>
            <a:off x="7216775" y="1979613"/>
            <a:ext cx="157162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solidFill>
                  <a:srgbClr val="FF0000"/>
                </a:solidFill>
              </a:rPr>
              <a:t>Q5</a:t>
            </a:r>
            <a:r>
              <a:rPr lang="en-US" sz="1800" dirty="0" smtClean="0"/>
              <a:t>= highest income quintile</a:t>
            </a:r>
          </a:p>
          <a:p>
            <a:pPr eaLnBrk="1" hangingPunct="1"/>
            <a:endParaRPr lang="en-US" sz="1800" b="1" dirty="0" smtClean="0">
              <a:solidFill>
                <a:srgbClr val="FF0000"/>
              </a:solidFill>
            </a:endParaRPr>
          </a:p>
          <a:p>
            <a:pPr eaLnBrk="1" hangingPunct="1"/>
            <a:r>
              <a:rPr lang="en-US" sz="1800" b="1" dirty="0" smtClean="0">
                <a:solidFill>
                  <a:srgbClr val="FF0000"/>
                </a:solidFill>
              </a:rPr>
              <a:t>Q1</a:t>
            </a:r>
            <a:r>
              <a:rPr lang="en-US" sz="1800" dirty="0"/>
              <a:t>= </a:t>
            </a:r>
            <a:r>
              <a:rPr lang="en-AU" sz="1800" dirty="0"/>
              <a:t>the persons in the lowest income quintile come to represent the majority of aged 65 and over in 2051 </a:t>
            </a:r>
            <a:r>
              <a:rPr lang="en-AU" sz="1800" dirty="0" smtClean="0"/>
              <a:t>(87%</a:t>
            </a:r>
            <a:r>
              <a:rPr lang="en-AU" sz="1800" dirty="0"/>
              <a:t>) </a:t>
            </a:r>
            <a:endParaRPr lang="en-US" sz="1800" dirty="0"/>
          </a:p>
        </p:txBody>
      </p:sp>
      <p:sp>
        <p:nvSpPr>
          <p:cNvPr id="25604" name="TextBox 5"/>
          <p:cNvSpPr txBox="1">
            <a:spLocks noChangeArrowheads="1"/>
          </p:cNvSpPr>
          <p:nvPr/>
        </p:nvSpPr>
        <p:spPr bwMode="auto">
          <a:xfrm>
            <a:off x="5613400" y="6299200"/>
            <a:ext cx="3457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Source: </a:t>
            </a:r>
            <a:r>
              <a:rPr lang="en-AU" sz="1800" dirty="0"/>
              <a:t>ABS custom data, 2010 </a:t>
            </a:r>
            <a:endParaRPr lang="en-US" sz="1800" dirty="0"/>
          </a:p>
        </p:txBody>
      </p:sp>
      <p:sp>
        <p:nvSpPr>
          <p:cNvPr id="2" name="TextBox 1"/>
          <p:cNvSpPr txBox="1"/>
          <p:nvPr/>
        </p:nvSpPr>
        <p:spPr>
          <a:xfrm>
            <a:off x="1259632" y="3573463"/>
            <a:ext cx="720080" cy="369332"/>
          </a:xfrm>
          <a:prstGeom prst="rect">
            <a:avLst/>
          </a:prstGeom>
          <a:noFill/>
        </p:spPr>
        <p:txBody>
          <a:bodyPr wrap="square" rtlCol="0">
            <a:spAutoFit/>
          </a:bodyPr>
          <a:lstStyle/>
          <a:p>
            <a:r>
              <a:rPr lang="en-US" b="1" dirty="0" smtClean="0">
                <a:solidFill>
                  <a:srgbClr val="FF0000"/>
                </a:solidFill>
              </a:rPr>
              <a:t>Q5</a:t>
            </a:r>
            <a:endParaRPr lang="en-US" b="1" dirty="0">
              <a:solidFill>
                <a:srgbClr val="FF0000"/>
              </a:solidFill>
            </a:endParaRPr>
          </a:p>
        </p:txBody>
      </p:sp>
      <p:sp>
        <p:nvSpPr>
          <p:cNvPr id="7" name="TextBox 6"/>
          <p:cNvSpPr txBox="1"/>
          <p:nvPr/>
        </p:nvSpPr>
        <p:spPr>
          <a:xfrm>
            <a:off x="1259632" y="5229200"/>
            <a:ext cx="720080" cy="369332"/>
          </a:xfrm>
          <a:prstGeom prst="rect">
            <a:avLst/>
          </a:prstGeom>
          <a:noFill/>
        </p:spPr>
        <p:txBody>
          <a:bodyPr wrap="square" rtlCol="0">
            <a:spAutoFit/>
          </a:bodyPr>
          <a:lstStyle/>
          <a:p>
            <a:r>
              <a:rPr lang="en-US" b="1" dirty="0" smtClean="0">
                <a:solidFill>
                  <a:srgbClr val="FF0000"/>
                </a:solidFill>
              </a:rPr>
              <a:t>Q1</a:t>
            </a:r>
            <a:endParaRPr lang="en-US" b="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381000" y="381000"/>
            <a:ext cx="6426200" cy="3340100"/>
          </a:xfrm>
        </p:spPr>
        <p:txBody>
          <a:bodyPr/>
          <a:lstStyle/>
          <a:p>
            <a:r>
              <a:rPr lang="en-US">
                <a:latin typeface="Arial Narrow" charset="0"/>
                <a:ea typeface="ＭＳ Ｐゴシック" charset="0"/>
                <a:cs typeface="ＭＳ Ｐゴシック" charset="0"/>
              </a:rPr>
              <a:t>Accommodation Providers Survey Results</a:t>
            </a:r>
          </a:p>
        </p:txBody>
      </p:sp>
    </p:spTree>
    <p:extLst>
      <p:ext uri="{BB962C8B-B14F-4D97-AF65-F5344CB8AC3E}">
        <p14:creationId xmlns:p14="http://schemas.microsoft.com/office/powerpoint/2010/main" val="8408772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AU">
                <a:latin typeface="Arial Narrow" charset="0"/>
                <a:ea typeface="ＭＳ Ｐゴシック" charset="0"/>
                <a:cs typeface="ＭＳ Ｐゴシック" charset="0"/>
              </a:rPr>
              <a:t>Accommodation Providers: Finance arrangements</a:t>
            </a:r>
          </a:p>
        </p:txBody>
      </p:sp>
      <p:sp>
        <p:nvSpPr>
          <p:cNvPr id="2" name="Content Placeholder 1"/>
          <p:cNvSpPr>
            <a:spLocks noGrp="1"/>
          </p:cNvSpPr>
          <p:nvPr>
            <p:ph idx="1"/>
          </p:nvPr>
        </p:nvSpPr>
        <p:spPr/>
        <p:txBody>
          <a:bodyPr/>
          <a:lstStyle/>
          <a:p>
            <a:pPr marL="1588" indent="0">
              <a:buFont typeface="Wingdings" pitchFamily="2" charset="2"/>
              <a:buNone/>
              <a:defRPr/>
            </a:pPr>
            <a:r>
              <a:rPr lang="x-none" sz="2000" dirty="0" smtClean="0"/>
              <a:t>financial </a:t>
            </a:r>
            <a:r>
              <a:rPr lang="x-none" sz="2000" dirty="0"/>
              <a:t>models </a:t>
            </a:r>
            <a:r>
              <a:rPr lang="x-none" sz="2000" dirty="0" smtClean="0"/>
              <a:t>were </a:t>
            </a:r>
            <a:r>
              <a:rPr lang="x-none" sz="2000" dirty="0"/>
              <a:t>extremely varied and are described below:</a:t>
            </a:r>
            <a:endParaRPr lang="en-AU" sz="2000" dirty="0"/>
          </a:p>
          <a:p>
            <a:pPr>
              <a:defRPr/>
            </a:pPr>
            <a:r>
              <a:rPr lang="en-AU" sz="2000" dirty="0"/>
              <a:t>The simplest was </a:t>
            </a:r>
            <a:r>
              <a:rPr lang="en-AU" sz="2000" dirty="0" smtClean="0"/>
              <a:t>community </a:t>
            </a:r>
            <a:r>
              <a:rPr lang="en-AU" sz="2000" dirty="0"/>
              <a:t>rental where residents paid a fixed percentage of their income in rent (between 25-30%) and a bond as directed by their local Residential Tenancies Act (which are State based). The residents usually paid for their own utilities.</a:t>
            </a:r>
          </a:p>
          <a:p>
            <a:pPr>
              <a:defRPr/>
            </a:pPr>
            <a:r>
              <a:rPr lang="en-AU" sz="2000" dirty="0"/>
              <a:t>Residents of Independent Living Units (not in retirement villages) often paid an up-front non-refundable donation and then paid a proportion of their income in rent (again usually between 25-30%). They also usually paid for their own utilities.</a:t>
            </a:r>
          </a:p>
          <a:p>
            <a:pPr>
              <a:defRPr/>
            </a:pPr>
            <a:r>
              <a:rPr lang="en-AU" sz="2000" dirty="0"/>
              <a:t>In the mobile home sector, some residents paid a weekly rental, whilst other owned their own mobile home and paid an administration fee to the managers of their establishment. </a:t>
            </a:r>
            <a:endParaRPr lang="en-US" sz="2000" dirty="0"/>
          </a:p>
        </p:txBody>
      </p:sp>
    </p:spTree>
    <p:extLst>
      <p:ext uri="{BB962C8B-B14F-4D97-AF65-F5344CB8AC3E}">
        <p14:creationId xmlns:p14="http://schemas.microsoft.com/office/powerpoint/2010/main" val="319870391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AU">
                <a:latin typeface="Arial Narrow" charset="0"/>
                <a:ea typeface="ＭＳ Ｐゴシック" charset="0"/>
                <a:cs typeface="ＭＳ Ｐゴシック" charset="0"/>
              </a:rPr>
              <a:t>Retirement villages most financially complex</a:t>
            </a:r>
            <a:endParaRPr lang="en-US">
              <a:latin typeface="Arial Narrow" charset="0"/>
              <a:ea typeface="ＭＳ Ｐゴシック" charset="0"/>
              <a:cs typeface="ＭＳ Ｐゴシック" charset="0"/>
            </a:endParaRPr>
          </a:p>
        </p:txBody>
      </p:sp>
      <p:sp>
        <p:nvSpPr>
          <p:cNvPr id="54274" name="Content Placeholder 2"/>
          <p:cNvSpPr>
            <a:spLocks noGrp="1"/>
          </p:cNvSpPr>
          <p:nvPr>
            <p:ph idx="1"/>
          </p:nvPr>
        </p:nvSpPr>
        <p:spPr>
          <a:xfrm>
            <a:off x="401638" y="1558925"/>
            <a:ext cx="8229600" cy="4221163"/>
          </a:xfrm>
        </p:spPr>
        <p:txBody>
          <a:bodyPr/>
          <a:lstStyle/>
          <a:p>
            <a:pPr>
              <a:buFont typeface="Wingdings" charset="0"/>
              <a:buChar char="§"/>
            </a:pPr>
            <a:r>
              <a:rPr lang="en-AU" sz="2800">
                <a:latin typeface="Arial" charset="0"/>
                <a:ea typeface="ＭＳ Ｐゴシック" charset="0"/>
                <a:cs typeface="ＭＳ Ｐゴシック" charset="0"/>
              </a:rPr>
              <a:t>Leases: </a:t>
            </a:r>
            <a:r>
              <a:rPr lang="en-AU" sz="1800">
                <a:latin typeface="Arial" charset="0"/>
                <a:ea typeface="ＭＳ Ｐゴシック" charset="0"/>
                <a:cs typeface="ＭＳ Ｐゴシック" charset="0"/>
              </a:rPr>
              <a:t>the resident is given a long-term lease for a fixed term in return for payment of an upfront lump sum, often referred to as an in-going contribution.</a:t>
            </a:r>
          </a:p>
          <a:p>
            <a:pPr>
              <a:buFont typeface="Wingdings" charset="0"/>
              <a:buChar char="§"/>
            </a:pPr>
            <a:r>
              <a:rPr lang="en-AU" sz="2800">
                <a:latin typeface="Arial" charset="0"/>
                <a:ea typeface="ＭＳ Ｐゴシック" charset="0"/>
                <a:cs typeface="ＭＳ Ｐゴシック" charset="0"/>
              </a:rPr>
              <a:t>Licenses: </a:t>
            </a:r>
            <a:r>
              <a:rPr lang="en-AU" sz="1800">
                <a:latin typeface="Arial" charset="0"/>
                <a:ea typeface="ＭＳ Ｐゴシック" charset="0"/>
                <a:cs typeface="ＭＳ Ｐゴシック" charset="0"/>
              </a:rPr>
              <a:t>the resident is given the right to occupy the unit for a fixed term in return for payment of a lump sum, or in-going contribution. The in-going contribution is repayable, subject to deductions, when the resident leaves the village or dies.</a:t>
            </a:r>
          </a:p>
          <a:p>
            <a:pPr>
              <a:buFont typeface="Wingdings" charset="0"/>
              <a:buChar char="§"/>
            </a:pPr>
            <a:r>
              <a:rPr lang="en-AU" sz="2800">
                <a:latin typeface="Arial" charset="0"/>
                <a:ea typeface="ＭＳ Ｐゴシック" charset="0"/>
                <a:cs typeface="ＭＳ Ｐゴシック" charset="0"/>
              </a:rPr>
              <a:t>Body corporate units and strata titles: </a:t>
            </a:r>
            <a:r>
              <a:rPr lang="en-AU" sz="1800">
                <a:latin typeface="Arial" charset="0"/>
                <a:ea typeface="ＭＳ Ｐゴシック" charset="0"/>
                <a:cs typeface="ＭＳ Ｐゴシック" charset="0"/>
              </a:rPr>
              <a:t>The resident purchases the unit/property and contributes to the maintenance of the common areas.</a:t>
            </a:r>
          </a:p>
          <a:p>
            <a:pPr>
              <a:buFont typeface="Wingdings" charset="0"/>
              <a:buChar char="§"/>
            </a:pPr>
            <a:r>
              <a:rPr lang="en-AU" sz="2800">
                <a:latin typeface="Arial" charset="0"/>
                <a:ea typeface="ＭＳ Ｐゴシック" charset="0"/>
                <a:cs typeface="ＭＳ Ｐゴシック" charset="0"/>
              </a:rPr>
              <a:t>Company titles: </a:t>
            </a:r>
            <a:r>
              <a:rPr lang="en-AU" sz="1800">
                <a:latin typeface="Arial" charset="0"/>
                <a:ea typeface="ＭＳ Ｐゴシック" charset="0"/>
                <a:cs typeface="ＭＳ Ｐゴシック" charset="0"/>
              </a:rPr>
              <a:t>the resident buys shares in a company whose articles of association permit them to live in the unit.</a:t>
            </a:r>
          </a:p>
          <a:p>
            <a:pPr>
              <a:buFont typeface="Wingdings" charset="0"/>
              <a:buChar char="§"/>
            </a:pPr>
            <a:r>
              <a:rPr lang="en-AU" sz="2800">
                <a:latin typeface="Arial" charset="0"/>
                <a:ea typeface="ＭＳ Ｐゴシック" charset="0"/>
                <a:cs typeface="ＭＳ Ｐゴシック" charset="0"/>
              </a:rPr>
              <a:t>Unit trusts: </a:t>
            </a:r>
            <a:r>
              <a:rPr lang="en-AU" sz="1800">
                <a:latin typeface="Arial" charset="0"/>
                <a:ea typeface="ＭＳ Ｐゴシック" charset="0"/>
                <a:cs typeface="ＭＳ Ｐゴシック" charset="0"/>
              </a:rPr>
              <a:t>the trustee is the legal owner of the property and the resident buys a unit trust in return for being allowed to occupy the property.</a:t>
            </a:r>
          </a:p>
        </p:txBody>
      </p:sp>
    </p:spTree>
    <p:extLst>
      <p:ext uri="{BB962C8B-B14F-4D97-AF65-F5344CB8AC3E}">
        <p14:creationId xmlns:p14="http://schemas.microsoft.com/office/powerpoint/2010/main" val="781478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AU">
                <a:latin typeface="Arial Narrow" charset="0"/>
                <a:ea typeface="ＭＳ Ｐゴシック" charset="0"/>
                <a:cs typeface="ＭＳ Ｐゴシック" charset="0"/>
              </a:rPr>
              <a:t>Age of dwelling stock </a:t>
            </a:r>
            <a:endParaRPr lang="en-US">
              <a:latin typeface="Arial Narrow" charset="0"/>
              <a:ea typeface="ＭＳ Ｐゴシック" charset="0"/>
              <a:cs typeface="ＭＳ Ｐゴシック" charset="0"/>
            </a:endParaRPr>
          </a:p>
        </p:txBody>
      </p:sp>
      <p:pic>
        <p:nvPicPr>
          <p:cNvPr id="55298"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l="3703" t="7335" b="7335"/>
          <a:stretch>
            <a:fillRect/>
          </a:stretch>
        </p:blipFill>
        <p:spPr>
          <a:xfrm>
            <a:off x="431800" y="1803400"/>
            <a:ext cx="7924800" cy="4221163"/>
          </a:xfrm>
        </p:spPr>
      </p:pic>
    </p:spTree>
    <p:extLst>
      <p:ext uri="{BB962C8B-B14F-4D97-AF65-F5344CB8AC3E}">
        <p14:creationId xmlns:p14="http://schemas.microsoft.com/office/powerpoint/2010/main" val="2373475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AU">
                <a:latin typeface="Arial Narrow" charset="0"/>
                <a:ea typeface="ＭＳ Ｐゴシック" charset="0"/>
                <a:cs typeface="ＭＳ Ｐゴシック" charset="0"/>
              </a:rPr>
              <a:t>Accommodation Providers: Provision of care services</a:t>
            </a:r>
            <a:endParaRPr lang="en-US">
              <a:latin typeface="Arial Narrow" charset="0"/>
              <a:ea typeface="ＭＳ Ｐゴシック" charset="0"/>
              <a:cs typeface="ＭＳ Ｐゴシック" charset="0"/>
            </a:endParaRPr>
          </a:p>
        </p:txBody>
      </p:sp>
      <p:pic>
        <p:nvPicPr>
          <p:cNvPr id="56322" name="Picture 9"/>
          <p:cNvPicPr>
            <a:picLocks noChangeAspect="1"/>
          </p:cNvPicPr>
          <p:nvPr/>
        </p:nvPicPr>
        <p:blipFill>
          <a:blip r:embed="rId2">
            <a:extLst>
              <a:ext uri="{28A0092B-C50C-407E-A947-70E740481C1C}">
                <a14:useLocalDpi xmlns:a14="http://schemas.microsoft.com/office/drawing/2010/main" val="0"/>
              </a:ext>
            </a:extLst>
          </a:blip>
          <a:srcRect l="2438" t="2895" r="3072" b="3690"/>
          <a:stretch>
            <a:fillRect/>
          </a:stretch>
        </p:blipFill>
        <p:spPr bwMode="auto">
          <a:xfrm>
            <a:off x="0" y="1987550"/>
            <a:ext cx="9090025"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412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AU">
                <a:latin typeface="Arial Narrow" charset="0"/>
                <a:ea typeface="ＭＳ Ｐゴシック" charset="0"/>
                <a:cs typeface="ＭＳ Ｐゴシック" charset="0"/>
              </a:rPr>
              <a:t>Accommodation Providers:</a:t>
            </a:r>
            <a:br>
              <a:rPr lang="en-AU">
                <a:latin typeface="Arial Narrow" charset="0"/>
                <a:ea typeface="ＭＳ Ｐゴシック" charset="0"/>
                <a:cs typeface="ＭＳ Ｐゴシック" charset="0"/>
              </a:rPr>
            </a:br>
            <a:r>
              <a:rPr lang="en-AU">
                <a:latin typeface="Arial Narrow" charset="0"/>
                <a:ea typeface="ＭＳ Ｐゴシック" charset="0"/>
                <a:cs typeface="ＭＳ Ｐゴシック" charset="0"/>
              </a:rPr>
              <a:t>Responses to care needs</a:t>
            </a:r>
          </a:p>
        </p:txBody>
      </p:sp>
      <p:sp>
        <p:nvSpPr>
          <p:cNvPr id="57346" name="Content Placeholder 2"/>
          <p:cNvSpPr>
            <a:spLocks noGrp="1"/>
          </p:cNvSpPr>
          <p:nvPr>
            <p:ph idx="1"/>
          </p:nvPr>
        </p:nvSpPr>
        <p:spPr>
          <a:xfrm>
            <a:off x="381000" y="1536700"/>
            <a:ext cx="8534400" cy="4589463"/>
          </a:xfrm>
        </p:spPr>
        <p:txBody>
          <a:bodyPr/>
          <a:lstStyle/>
          <a:p>
            <a:pPr>
              <a:buFont typeface="Wingdings" charset="0"/>
              <a:buChar char="§"/>
            </a:pPr>
            <a:r>
              <a:rPr lang="en-US" sz="2400">
                <a:latin typeface="Arial" charset="0"/>
                <a:ea typeface="ＭＳ Ｐゴシック" charset="0"/>
                <a:cs typeface="ＭＳ Ｐゴシック" charset="0"/>
              </a:rPr>
              <a:t>Care arrangements are managed separately from accommodation arrangements. </a:t>
            </a:r>
          </a:p>
          <a:p>
            <a:pPr>
              <a:buFont typeface="Wingdings" charset="0"/>
              <a:buChar char="§"/>
            </a:pPr>
            <a:r>
              <a:rPr lang="en-US" sz="2400">
                <a:latin typeface="Arial" charset="0"/>
                <a:ea typeface="ＭＳ Ｐゴシック" charset="0"/>
                <a:cs typeface="ＭＳ Ｐゴシック" charset="0"/>
              </a:rPr>
              <a:t>No care available so no strategy in place. </a:t>
            </a:r>
          </a:p>
          <a:p>
            <a:pPr>
              <a:buFont typeface="Wingdings" charset="0"/>
              <a:buChar char="§"/>
            </a:pPr>
            <a:r>
              <a:rPr lang="en-US" sz="2400">
                <a:latin typeface="Arial" charset="0"/>
                <a:ea typeface="ＭＳ Ｐゴシック" charset="0"/>
                <a:cs typeface="ＭＳ Ｐゴシック" charset="0"/>
              </a:rPr>
              <a:t>Our units are for residents who can live independently. If this is not possible we ask the family to assist to relocate the resident. </a:t>
            </a:r>
          </a:p>
          <a:p>
            <a:pPr>
              <a:buFont typeface="Wingdings" charset="0"/>
              <a:buChar char="§"/>
            </a:pPr>
            <a:r>
              <a:rPr lang="en-US" sz="2400">
                <a:latin typeface="Arial" charset="0"/>
                <a:ea typeface="ＭＳ Ｐゴシック" charset="0"/>
                <a:cs typeface="ＭＳ Ｐゴシック" charset="0"/>
              </a:rPr>
              <a:t>Community nursing is available as recognised by residents own doctors and families </a:t>
            </a:r>
          </a:p>
          <a:p>
            <a:pPr>
              <a:buFont typeface="Wingdings" charset="0"/>
              <a:buChar char="§"/>
            </a:pPr>
            <a:r>
              <a:rPr lang="en-US" sz="2400">
                <a:latin typeface="Arial" charset="0"/>
                <a:ea typeface="ＭＳ Ｐゴシック" charset="0"/>
                <a:cs typeface="ＭＳ Ｐゴシック" charset="0"/>
              </a:rPr>
              <a:t>Care is normally provided by the immediate family.</a:t>
            </a:r>
          </a:p>
          <a:p>
            <a:pPr>
              <a:buFont typeface="Wingdings" charset="0"/>
              <a:buChar char="§"/>
            </a:pPr>
            <a:r>
              <a:rPr lang="en-US" sz="2400">
                <a:latin typeface="Arial" charset="0"/>
                <a:ea typeface="ＭＳ Ｐゴシック" charset="0"/>
                <a:cs typeface="ＭＳ Ｐゴシック" charset="0"/>
              </a:rPr>
              <a:t>Residents are put in touch with Community Care providers, including our own Community Care section</a:t>
            </a:r>
          </a:p>
          <a:p>
            <a:pPr>
              <a:buFont typeface="Wingdings" charset="0"/>
              <a:buChar char="§"/>
            </a:pPr>
            <a:r>
              <a:rPr lang="en-US" sz="2400">
                <a:latin typeface="Arial" charset="0"/>
                <a:ea typeface="ＭＳ Ｐゴシック" charset="0"/>
                <a:cs typeface="ＭＳ Ｐゴシック" charset="0"/>
              </a:rPr>
              <a:t>Community Aged Care Packages; Domestic assistance etc. </a:t>
            </a:r>
          </a:p>
          <a:p>
            <a:pPr>
              <a:buFont typeface="Wingdings" charset="0"/>
              <a:buNone/>
            </a:pPr>
            <a:endParaRPr lang="en-AU" sz="2400">
              <a:latin typeface="Arial" charset="0"/>
              <a:ea typeface="ＭＳ Ｐゴシック" charset="0"/>
              <a:cs typeface="ＭＳ Ｐゴシック" charset="0"/>
            </a:endParaRPr>
          </a:p>
        </p:txBody>
      </p:sp>
    </p:spTree>
    <p:extLst>
      <p:ext uri="{BB962C8B-B14F-4D97-AF65-F5344CB8AC3E}">
        <p14:creationId xmlns:p14="http://schemas.microsoft.com/office/powerpoint/2010/main" val="594321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447675" y="760413"/>
            <a:ext cx="6138863" cy="1143000"/>
          </a:xfrm>
        </p:spPr>
        <p:txBody>
          <a:bodyPr/>
          <a:lstStyle/>
          <a:p>
            <a:r>
              <a:rPr lang="en-AU">
                <a:latin typeface="Arial Narrow" charset="0"/>
                <a:ea typeface="ＭＳ Ｐゴシック" charset="0"/>
                <a:cs typeface="ＭＳ Ｐゴシック" charset="0"/>
              </a:rPr>
              <a:t>Transition </a:t>
            </a:r>
            <a:r>
              <a:rPr lang="en-US">
                <a:latin typeface="Arial Narrow" charset="0"/>
                <a:ea typeface="ＭＳ Ｐゴシック" charset="0"/>
                <a:cs typeface="ＭＳ Ｐゴシック" charset="0"/>
              </a:rPr>
              <a:t>for residents of retirement village</a:t>
            </a:r>
            <a:r>
              <a:rPr lang="en-AU">
                <a:latin typeface="Arial Narrow" charset="0"/>
                <a:ea typeface="ＭＳ Ｐゴシック" charset="0"/>
                <a:cs typeface="ＭＳ Ｐゴシック" charset="0"/>
              </a:rPr>
              <a:t>s</a:t>
            </a:r>
            <a:r>
              <a:rPr lang="en-US">
                <a:latin typeface="Arial Narrow" charset="0"/>
                <a:ea typeface="ＭＳ Ｐゴシック" charset="0"/>
                <a:cs typeface="ＭＳ Ｐゴシック" charset="0"/>
              </a:rPr>
              <a:t> to residential care</a:t>
            </a:r>
          </a:p>
        </p:txBody>
      </p:sp>
      <p:sp>
        <p:nvSpPr>
          <p:cNvPr id="58370" name="Content Placeholder 2"/>
          <p:cNvSpPr>
            <a:spLocks noGrp="1"/>
          </p:cNvSpPr>
          <p:nvPr>
            <p:ph idx="1"/>
          </p:nvPr>
        </p:nvSpPr>
        <p:spPr/>
        <p:txBody>
          <a:bodyPr/>
          <a:lstStyle/>
          <a:p>
            <a:pPr marL="1588" indent="0">
              <a:buFont typeface="Wingdings" charset="0"/>
              <a:buNone/>
            </a:pPr>
            <a:r>
              <a:rPr lang="en-AU">
                <a:latin typeface="Arial" charset="0"/>
                <a:ea typeface="ＭＳ Ｐゴシック" charset="0"/>
                <a:cs typeface="ＭＳ Ｐゴシック" charset="0"/>
              </a:rPr>
              <a:t>“Nobody can do that. It's not legal. Residential aged care places are allocated on a needs basis. There's nothing to do with where you come from. The government assesses those needs and approves applicants, so you can't make that guarantee. That said, people feel like because the village that you're in has got the residential aged care facility than that's a good security thing. The likelihood is that when you need it you probably will be able to move into there but you can't guarantee it.” (PR4) </a:t>
            </a:r>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530341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atin typeface="Arial Narrow" charset="0"/>
                <a:ea typeface="ＭＳ Ｐゴシック" charset="0"/>
                <a:cs typeface="ＭＳ Ｐゴシック" charset="0"/>
              </a:rPr>
              <a:t>Residential aged-care</a:t>
            </a:r>
          </a:p>
        </p:txBody>
      </p:sp>
      <p:sp>
        <p:nvSpPr>
          <p:cNvPr id="3" name="Content Placeholder 2"/>
          <p:cNvSpPr>
            <a:spLocks noGrp="1"/>
          </p:cNvSpPr>
          <p:nvPr>
            <p:ph idx="1"/>
          </p:nvPr>
        </p:nvSpPr>
        <p:spPr>
          <a:xfrm>
            <a:off x="457200" y="1671638"/>
            <a:ext cx="8229600" cy="4454525"/>
          </a:xfrm>
        </p:spPr>
        <p:txBody>
          <a:bodyPr/>
          <a:lstStyle/>
          <a:p>
            <a:pPr marL="1588" indent="0">
              <a:buFont typeface="Wingdings" pitchFamily="2" charset="2"/>
              <a:buNone/>
              <a:defRPr/>
            </a:pPr>
            <a:r>
              <a:rPr lang="en-AU" dirty="0" smtClean="0"/>
              <a:t>I</a:t>
            </a:r>
            <a:r>
              <a:rPr lang="x-none" dirty="0" smtClean="0"/>
              <a:t>ssues </a:t>
            </a:r>
            <a:r>
              <a:rPr lang="x-none" dirty="0"/>
              <a:t>about residential </a:t>
            </a:r>
            <a:r>
              <a:rPr lang="en-AU" dirty="0" smtClean="0"/>
              <a:t>aged-</a:t>
            </a:r>
            <a:r>
              <a:rPr lang="x-none" dirty="0" smtClean="0"/>
              <a:t>care </a:t>
            </a:r>
            <a:r>
              <a:rPr lang="en-AU" dirty="0" smtClean="0"/>
              <a:t>directly</a:t>
            </a:r>
            <a:r>
              <a:rPr lang="x-none" dirty="0" smtClean="0"/>
              <a:t> impact age-specific </a:t>
            </a:r>
            <a:r>
              <a:rPr lang="x-none" dirty="0"/>
              <a:t>accommodation </a:t>
            </a:r>
            <a:r>
              <a:rPr lang="en-AU" dirty="0" smtClean="0"/>
              <a:t>supply by:</a:t>
            </a:r>
            <a:endParaRPr lang="en-AU" dirty="0"/>
          </a:p>
          <a:p>
            <a:pPr>
              <a:defRPr/>
            </a:pPr>
            <a:r>
              <a:rPr lang="en-AU" dirty="0" smtClean="0"/>
              <a:t>Providing profits used to subsidise </a:t>
            </a:r>
            <a:r>
              <a:rPr lang="en-AU" dirty="0"/>
              <a:t>residential care;</a:t>
            </a:r>
          </a:p>
          <a:p>
            <a:pPr>
              <a:defRPr/>
            </a:pPr>
            <a:r>
              <a:rPr lang="en-AU" dirty="0"/>
              <a:t>The current regulatory regime in residential care makes it </a:t>
            </a:r>
            <a:r>
              <a:rPr lang="en-AU" dirty="0" smtClean="0"/>
              <a:t>difficult </a:t>
            </a:r>
            <a:r>
              <a:rPr lang="en-AU" dirty="0"/>
              <a:t>to </a:t>
            </a:r>
            <a:r>
              <a:rPr lang="en-AU" dirty="0" smtClean="0"/>
              <a:t>innovate so providers are moving </a:t>
            </a:r>
            <a:r>
              <a:rPr lang="en-AU" dirty="0"/>
              <a:t>from residential care into </a:t>
            </a:r>
            <a:r>
              <a:rPr lang="en-AU" dirty="0" smtClean="0"/>
              <a:t>age</a:t>
            </a:r>
            <a:r>
              <a:rPr lang="en-AU" dirty="0"/>
              <a:t>-specific housing </a:t>
            </a:r>
            <a:r>
              <a:rPr lang="en-AU" dirty="0" smtClean="0"/>
              <a:t>instead;</a:t>
            </a:r>
            <a:endParaRPr lang="en-AU" dirty="0"/>
          </a:p>
          <a:p>
            <a:pPr>
              <a:defRPr/>
            </a:pPr>
            <a:r>
              <a:rPr lang="en-AU" dirty="0"/>
              <a:t>Scale is required to run residential care facilities </a:t>
            </a:r>
            <a:r>
              <a:rPr lang="en-AU" dirty="0" smtClean="0"/>
              <a:t>efficiently so some are </a:t>
            </a:r>
            <a:r>
              <a:rPr lang="en-AU" dirty="0"/>
              <a:t>being converted to age-specific housing.</a:t>
            </a:r>
          </a:p>
          <a:p>
            <a:pPr marL="1588" indent="0">
              <a:buFont typeface="Wingdings" pitchFamily="2" charset="2"/>
              <a:buNone/>
              <a:defRPr/>
            </a:pPr>
            <a:endParaRPr lang="en-US" dirty="0"/>
          </a:p>
        </p:txBody>
      </p:sp>
    </p:spTree>
    <p:extLst>
      <p:ext uri="{BB962C8B-B14F-4D97-AF65-F5344CB8AC3E}">
        <p14:creationId xmlns:p14="http://schemas.microsoft.com/office/powerpoint/2010/main" val="4160261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Content Placeholder 2"/>
          <p:cNvSpPr txBox="1">
            <a:spLocks/>
          </p:cNvSpPr>
          <p:nvPr/>
        </p:nvSpPr>
        <p:spPr bwMode="auto">
          <a:xfrm>
            <a:off x="533400" y="1447800"/>
            <a:ext cx="8229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3538" indent="-363538"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Clr>
                <a:srgbClr val="CC0A0A"/>
              </a:buClr>
              <a:buSzPct val="80000"/>
              <a:buFont typeface="Wingdings" charset="0"/>
              <a:buNone/>
            </a:pPr>
            <a:endParaRPr lang="en-US" sz="1000">
              <a:solidFill>
                <a:srgbClr val="C00000"/>
              </a:solidFill>
            </a:endParaRPr>
          </a:p>
          <a:p>
            <a:pPr>
              <a:spcBef>
                <a:spcPct val="20000"/>
              </a:spcBef>
              <a:buClr>
                <a:srgbClr val="CC0A0A"/>
              </a:buClr>
              <a:buSzPct val="80000"/>
            </a:pPr>
            <a:endParaRPr lang="en-US"/>
          </a:p>
          <a:p>
            <a:pPr>
              <a:spcBef>
                <a:spcPct val="20000"/>
              </a:spcBef>
              <a:buClr>
                <a:srgbClr val="CC0A0A"/>
              </a:buClr>
              <a:buSzPct val="80000"/>
            </a:pPr>
            <a:endParaRPr lang="en-US"/>
          </a:p>
          <a:p>
            <a:pPr>
              <a:spcBef>
                <a:spcPct val="20000"/>
              </a:spcBef>
              <a:buClr>
                <a:srgbClr val="CC0A0A"/>
              </a:buClr>
              <a:buSzPct val="80000"/>
              <a:buFont typeface="Wingdings" charset="0"/>
              <a:buNone/>
            </a:pPr>
            <a:endParaRPr lang="en-US" sz="2800">
              <a:solidFill>
                <a:srgbClr val="C00000"/>
              </a:solidFill>
            </a:endParaRPr>
          </a:p>
          <a:p>
            <a:pPr>
              <a:spcBef>
                <a:spcPct val="20000"/>
              </a:spcBef>
              <a:buClr>
                <a:srgbClr val="CC0A0A"/>
              </a:buClr>
              <a:buSzPct val="80000"/>
              <a:buFont typeface="Wingdings" charset="0"/>
              <a:buNone/>
            </a:pPr>
            <a:endParaRPr lang="en-US" sz="2800"/>
          </a:p>
        </p:txBody>
      </p:sp>
      <p:sp>
        <p:nvSpPr>
          <p:cNvPr id="77826" name="Title 1"/>
          <p:cNvSpPr>
            <a:spLocks noGrp="1"/>
          </p:cNvSpPr>
          <p:nvPr>
            <p:ph type="title"/>
          </p:nvPr>
        </p:nvSpPr>
        <p:spPr>
          <a:xfrm>
            <a:off x="914400" y="2133600"/>
            <a:ext cx="6138863" cy="685800"/>
          </a:xfrm>
        </p:spPr>
        <p:txBody>
          <a:bodyPr/>
          <a:lstStyle/>
          <a:p>
            <a:r>
              <a:rPr lang="en-US">
                <a:latin typeface="Arial Narrow" charset="0"/>
                <a:ea typeface="ＭＳ Ｐゴシック" charset="0"/>
                <a:cs typeface="ＭＳ Ｐゴシック" charset="0"/>
              </a:rPr>
              <a:t>Policy Interviews</a:t>
            </a:r>
          </a:p>
        </p:txBody>
      </p:sp>
    </p:spTree>
    <p:extLst>
      <p:ext uri="{BB962C8B-B14F-4D97-AF65-F5344CB8AC3E}">
        <p14:creationId xmlns:p14="http://schemas.microsoft.com/office/powerpoint/2010/main" val="56263581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Content Placeholder 2"/>
          <p:cNvSpPr>
            <a:spLocks noGrp="1"/>
          </p:cNvSpPr>
          <p:nvPr>
            <p:ph idx="1"/>
          </p:nvPr>
        </p:nvSpPr>
        <p:spPr>
          <a:xfrm>
            <a:off x="457200" y="1676400"/>
            <a:ext cx="8229600" cy="4267200"/>
          </a:xfrm>
        </p:spPr>
        <p:txBody>
          <a:bodyPr/>
          <a:lstStyle/>
          <a:p>
            <a:pPr marL="363538" indent="-363538">
              <a:buSzPct val="80000"/>
              <a:buFont typeface="Wingdings" charset="0"/>
              <a:buChar char=""/>
            </a:pP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For renters in the private sector obviously affordability and suitability are the difficulties. And housing design… a lot of older social housing stock is probably not always suitable.</a:t>
            </a:r>
            <a:r>
              <a:rPr lang="ja-JP" altLang="en-US" sz="2400">
                <a:latin typeface="Arial" charset="0"/>
                <a:ea typeface="ＭＳ Ｐゴシック" charset="0"/>
                <a:cs typeface="ＭＳ Ｐゴシック" charset="0"/>
              </a:rPr>
              <a:t>”</a:t>
            </a:r>
            <a:endParaRPr lang="en-US" altLang="ja-JP" sz="2400">
              <a:latin typeface="Arial" charset="0"/>
              <a:ea typeface="ＭＳ Ｐゴシック" charset="0"/>
              <a:cs typeface="ＭＳ Ｐゴシック" charset="0"/>
            </a:endParaRPr>
          </a:p>
          <a:p>
            <a:pPr marL="363538" indent="-363538">
              <a:buSzPct val="80000"/>
              <a:buFont typeface="Wingdings" charset="0"/>
              <a:buChar char=""/>
            </a:pPr>
            <a:r>
              <a:rPr lang="en-US" sz="2400">
                <a:latin typeface="Arial" charset="0"/>
                <a:ea typeface="ＭＳ Ｐゴシック" charset="0"/>
                <a:cs typeface="ＭＳ Ｐゴシック" charset="0"/>
              </a:rPr>
              <a:t>The lack of [social housing] stock in appropriate places is certainly an issue.</a:t>
            </a:r>
          </a:p>
          <a:p>
            <a:pPr marL="363538" indent="-363538">
              <a:buSzPct val="80000"/>
              <a:buFont typeface="Wingdings" charset="0"/>
              <a:buChar char=""/>
            </a:pP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Even with rental assistance and the Commonwealth subsidies and so on,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quite hard for people to get the sort of housing they want in the location they want.</a:t>
            </a:r>
            <a:r>
              <a:rPr lang="ja-JP" altLang="en-US" sz="2400">
                <a:latin typeface="Arial" charset="0"/>
                <a:ea typeface="ＭＳ Ｐゴシック" charset="0"/>
                <a:cs typeface="ＭＳ Ｐゴシック" charset="0"/>
              </a:rPr>
              <a:t>”</a:t>
            </a:r>
            <a:endParaRPr lang="en-US" altLang="ja-JP" sz="2400">
              <a:latin typeface="Arial" charset="0"/>
              <a:ea typeface="ＭＳ Ｐゴシック" charset="0"/>
              <a:cs typeface="ＭＳ Ｐゴシック" charset="0"/>
            </a:endParaRPr>
          </a:p>
          <a:p>
            <a:pPr marL="363538" indent="-363538">
              <a:buSzPct val="80000"/>
              <a:buFont typeface="Wingdings" charset="0"/>
              <a:buChar char=""/>
            </a:pP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A very high proportion of [low income older people] are spending well in excess of 30% of their income on rent</a:t>
            </a:r>
          </a:p>
          <a:p>
            <a:pPr marL="363538" indent="-363538">
              <a:buSzPct val="80000"/>
              <a:buFont typeface="Wingdings" charset="0"/>
              <a:buNone/>
            </a:pPr>
            <a:endParaRPr lang="en-US" sz="2400">
              <a:latin typeface="Arial" charset="0"/>
              <a:ea typeface="ＭＳ Ｐゴシック" charset="0"/>
              <a:cs typeface="ＭＳ Ｐゴシック" charset="0"/>
            </a:endParaRPr>
          </a:p>
        </p:txBody>
      </p:sp>
      <p:sp>
        <p:nvSpPr>
          <p:cNvPr id="79874" name="Title 3"/>
          <p:cNvSpPr>
            <a:spLocks noGrp="1"/>
          </p:cNvSpPr>
          <p:nvPr>
            <p:ph type="title"/>
          </p:nvPr>
        </p:nvSpPr>
        <p:spPr>
          <a:xfrm>
            <a:off x="457200" y="685800"/>
            <a:ext cx="6138863" cy="838200"/>
          </a:xfrm>
        </p:spPr>
        <p:txBody>
          <a:bodyPr/>
          <a:lstStyle/>
          <a:p>
            <a:r>
              <a:rPr lang="en-US" sz="2800">
                <a:solidFill>
                  <a:srgbClr val="C00000"/>
                </a:solidFill>
                <a:latin typeface="Arial" charset="0"/>
                <a:ea typeface="ＭＳ Ｐゴシック" charset="0"/>
                <a:cs typeface="ＭＳ Ｐゴシック" charset="0"/>
              </a:rPr>
              <a:t>Barriers to adequate housing</a:t>
            </a:r>
          </a:p>
        </p:txBody>
      </p:sp>
    </p:spTree>
    <p:extLst>
      <p:ext uri="{BB962C8B-B14F-4D97-AF65-F5344CB8AC3E}">
        <p14:creationId xmlns:p14="http://schemas.microsoft.com/office/powerpoint/2010/main" val="377583230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Content Placeholder 2"/>
          <p:cNvSpPr>
            <a:spLocks noGrp="1"/>
          </p:cNvSpPr>
          <p:nvPr>
            <p:ph idx="1"/>
          </p:nvPr>
        </p:nvSpPr>
        <p:spPr>
          <a:xfrm>
            <a:off x="457200" y="1524000"/>
            <a:ext cx="8229600" cy="4373563"/>
          </a:xfrm>
        </p:spPr>
        <p:txBody>
          <a:bodyPr/>
          <a:lstStyle/>
          <a:p>
            <a:pPr marL="363538" indent="-363538">
              <a:buSzPct val="80000"/>
              <a:buFont typeface="Wingdings" charset="0"/>
              <a:buChar char=""/>
            </a:pPr>
            <a:r>
              <a:rPr lang="en-US" sz="2400">
                <a:latin typeface="Arial" charset="0"/>
                <a:ea typeface="ＭＳ Ｐゴシック" charset="0"/>
                <a:cs typeface="ＭＳ Ｐゴシック" charset="0"/>
              </a:rPr>
              <a:t>There will be increased demand for social housing for older people.</a:t>
            </a:r>
            <a:r>
              <a:rPr lang="ja-JP" altLang="en-US" sz="2400">
                <a:latin typeface="Arial" charset="0"/>
                <a:ea typeface="ＭＳ Ｐゴシック" charset="0"/>
                <a:cs typeface="ＭＳ Ｐゴシック" charset="0"/>
              </a:rPr>
              <a:t>”</a:t>
            </a:r>
            <a:endParaRPr lang="en-US" altLang="ja-JP" sz="2400">
              <a:solidFill>
                <a:srgbClr val="000000"/>
              </a:solidFill>
              <a:latin typeface="Arial" charset="0"/>
              <a:ea typeface="ＭＳ Ｐゴシック" charset="0"/>
              <a:cs typeface="ＭＳ Ｐゴシック" charset="0"/>
            </a:endParaRPr>
          </a:p>
          <a:p>
            <a:pPr marL="363538" indent="-363538">
              <a:buSzPct val="80000"/>
              <a:buFont typeface="Wingdings" charset="0"/>
              <a:buChar char=""/>
            </a:pP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Older people generally are more reliant on the social housing sector than other groups in the population. We have a high representation of older people in social housing, particularly Aboriginal people</a:t>
            </a:r>
            <a:r>
              <a:rPr lang="ja-JP" altLang="en-US" sz="2400">
                <a:latin typeface="Arial" charset="0"/>
                <a:ea typeface="ＭＳ Ｐゴシック" charset="0"/>
                <a:cs typeface="ＭＳ Ｐゴシック" charset="0"/>
              </a:rPr>
              <a:t>”</a:t>
            </a:r>
            <a:endParaRPr lang="en-US" altLang="ja-JP" sz="2400">
              <a:solidFill>
                <a:srgbClr val="000000"/>
              </a:solidFill>
              <a:latin typeface="Arial" charset="0"/>
              <a:ea typeface="ＭＳ Ｐゴシック" charset="0"/>
              <a:cs typeface="ＭＳ Ｐゴシック" charset="0"/>
            </a:endParaRPr>
          </a:p>
          <a:p>
            <a:pPr marL="363538" indent="-363538">
              <a:buSzPct val="80000"/>
              <a:buFont typeface="Wingdings" charset="0"/>
              <a:buChar char=""/>
            </a:pPr>
            <a:r>
              <a:rPr lang="ja-JP" altLang="en-US" sz="2400">
                <a:solidFill>
                  <a:srgbClr val="000000"/>
                </a:solidFill>
                <a:latin typeface="Arial" charset="0"/>
                <a:ea typeface="ＭＳ Ｐゴシック" charset="0"/>
                <a:cs typeface="ＭＳ Ｐゴシック" charset="0"/>
              </a:rPr>
              <a:t>“</a:t>
            </a:r>
            <a:r>
              <a:rPr lang="en-AU" altLang="ja-JP" sz="2400">
                <a:latin typeface="Arial" charset="0"/>
                <a:ea typeface="ＭＳ Ｐゴシック" charset="0"/>
                <a:cs typeface="ＭＳ Ｐゴシック" charset="0"/>
              </a:rPr>
              <a:t>This country historically has not clearly addressed social housing.  It's gone backwards since the mid '80s.  The levels of stock have diminished.  The amount of direct funding has gone backward.  It's not a vote winner... I think we're in for a bleak time in the next five years.</a:t>
            </a:r>
            <a:r>
              <a:rPr lang="en-AU" sz="2400">
                <a:latin typeface="Arial" charset="0"/>
                <a:ea typeface="ＭＳ Ｐゴシック" charset="0"/>
                <a:cs typeface="ＭＳ Ｐゴシック" charset="0"/>
              </a:rPr>
              <a:t>”</a:t>
            </a:r>
            <a:r>
              <a:rPr lang="en-AU" altLang="ja-JP" sz="2400">
                <a:latin typeface="Arial" charset="0"/>
                <a:ea typeface="ＭＳ Ｐゴシック" charset="0"/>
                <a:cs typeface="ＭＳ Ｐゴシック" charset="0"/>
              </a:rPr>
              <a:t> </a:t>
            </a:r>
            <a:endParaRPr lang="en-US" altLang="ja-JP" sz="2400">
              <a:latin typeface="Arial" charset="0"/>
              <a:ea typeface="ＭＳ Ｐゴシック" charset="0"/>
              <a:cs typeface="ＭＳ Ｐゴシック" charset="0"/>
            </a:endParaRPr>
          </a:p>
          <a:p>
            <a:pPr marL="363538" indent="-363538">
              <a:buSzPct val="80000"/>
              <a:buFont typeface="Wingdings" charset="0"/>
              <a:buChar char=""/>
            </a:pPr>
            <a:endParaRPr lang="en-US" sz="2400">
              <a:solidFill>
                <a:srgbClr val="000000"/>
              </a:solidFill>
              <a:latin typeface="Arial" charset="0"/>
              <a:ea typeface="ＭＳ Ｐゴシック" charset="0"/>
              <a:cs typeface="ＭＳ Ｐゴシック" charset="0"/>
            </a:endParaRPr>
          </a:p>
          <a:p>
            <a:pPr marL="363538" indent="-363538">
              <a:buFont typeface="Wingdings" charset="0"/>
              <a:buChar char="§"/>
            </a:pPr>
            <a:endParaRPr lang="en-US">
              <a:latin typeface="Arial" charset="0"/>
              <a:ea typeface="ＭＳ Ｐゴシック" charset="0"/>
              <a:cs typeface="ＭＳ Ｐゴシック" charset="0"/>
            </a:endParaRPr>
          </a:p>
        </p:txBody>
      </p:sp>
      <p:sp>
        <p:nvSpPr>
          <p:cNvPr id="80898" name="Title 1"/>
          <p:cNvSpPr>
            <a:spLocks noGrp="1"/>
          </p:cNvSpPr>
          <p:nvPr>
            <p:ph type="title"/>
          </p:nvPr>
        </p:nvSpPr>
        <p:spPr>
          <a:xfrm>
            <a:off x="381000" y="685800"/>
            <a:ext cx="6138863" cy="609600"/>
          </a:xfrm>
        </p:spPr>
        <p:txBody>
          <a:bodyPr/>
          <a:lstStyle/>
          <a:p>
            <a:r>
              <a:rPr lang="en-US" sz="2800">
                <a:solidFill>
                  <a:srgbClr val="C00000"/>
                </a:solidFill>
                <a:latin typeface="Arial" charset="0"/>
                <a:ea typeface="ＭＳ Ｐゴシック" charset="0"/>
                <a:cs typeface="ＭＳ Ｐゴシック" charset="0"/>
              </a:rPr>
              <a:t>Social and community housing</a:t>
            </a:r>
          </a:p>
        </p:txBody>
      </p:sp>
    </p:spTree>
    <p:extLst>
      <p:ext uri="{BB962C8B-B14F-4D97-AF65-F5344CB8AC3E}">
        <p14:creationId xmlns:p14="http://schemas.microsoft.com/office/powerpoint/2010/main" val="155350201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Content Placeholder 2"/>
          <p:cNvSpPr>
            <a:spLocks noGrp="1"/>
          </p:cNvSpPr>
          <p:nvPr>
            <p:ph idx="1"/>
          </p:nvPr>
        </p:nvSpPr>
        <p:spPr>
          <a:xfrm>
            <a:off x="457200" y="1600200"/>
            <a:ext cx="8229600" cy="4114800"/>
          </a:xfrm>
        </p:spPr>
        <p:txBody>
          <a:bodyPr/>
          <a:lstStyle/>
          <a:p>
            <a:pPr marL="363538" indent="-363538">
              <a:buSzPct val="80000"/>
              <a:buFont typeface="Wingdings" charset="0"/>
              <a:buChar char=""/>
            </a:pPr>
            <a:r>
              <a:rPr lang="ja-JP" altLang="en-US" sz="2400">
                <a:solidFill>
                  <a:srgbClr val="000000"/>
                </a:solidFill>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Low to middle income earners need infrastructure. They need local shops, they need local parks, they need places that they can get to easily either by a very short accessible bus route or that they can walk to. [They need] medical centres and hospitals.</a:t>
            </a:r>
            <a:r>
              <a:rPr lang="ja-JP" altLang="en-US" sz="2400">
                <a:latin typeface="Arial" charset="0"/>
                <a:ea typeface="ＭＳ Ｐゴシック" charset="0"/>
                <a:cs typeface="ＭＳ Ｐゴシック" charset="0"/>
              </a:rPr>
              <a:t>”</a:t>
            </a:r>
            <a:endParaRPr lang="en-US" altLang="ja-JP" sz="2400">
              <a:latin typeface="Arial" charset="0"/>
              <a:ea typeface="ＭＳ Ｐゴシック" charset="0"/>
              <a:cs typeface="ＭＳ Ｐゴシック" charset="0"/>
            </a:endParaRPr>
          </a:p>
          <a:p>
            <a:pPr marL="363538" indent="-363538">
              <a:buSzPct val="80000"/>
              <a:buFont typeface="Wingdings" charset="0"/>
              <a:buChar char=""/>
            </a:pPr>
            <a:r>
              <a:rPr lang="ja-JP" altLang="en-US" sz="2400">
                <a:solidFill>
                  <a:srgbClr val="000000"/>
                </a:solidFill>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To what extent do you provide housing in older persons communities, and then how do you make sure that people remain connected to the wider community?</a:t>
            </a:r>
            <a:r>
              <a:rPr lang="ja-JP" altLang="en-US" sz="2400">
                <a:latin typeface="Arial" charset="0"/>
                <a:ea typeface="ＭＳ Ｐゴシック" charset="0"/>
                <a:cs typeface="ＭＳ Ｐゴシック" charset="0"/>
              </a:rPr>
              <a:t>”</a:t>
            </a:r>
            <a:endParaRPr lang="en-US" altLang="ja-JP" sz="2400">
              <a:solidFill>
                <a:srgbClr val="000000"/>
              </a:solidFill>
              <a:latin typeface="Arial" charset="0"/>
              <a:ea typeface="ＭＳ Ｐゴシック" charset="0"/>
              <a:cs typeface="ＭＳ Ｐゴシック" charset="0"/>
            </a:endParaRPr>
          </a:p>
          <a:p>
            <a:pPr marL="363538" indent="-363538">
              <a:buSzPct val="80000"/>
              <a:buFont typeface="Wingdings" charset="0"/>
              <a:buChar char=""/>
            </a:pP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It isn</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t just about bricks and mortar.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about accessibility;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about lifestyle;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about nutrition;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about medical;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about home care service; it</a:t>
            </a:r>
            <a:r>
              <a:rPr lang="ja-JP" altLang="en-US" sz="2400">
                <a:latin typeface="Arial" charset="0"/>
                <a:ea typeface="ＭＳ Ｐゴシック" charset="0"/>
                <a:cs typeface="ＭＳ Ｐゴシック" charset="0"/>
              </a:rPr>
              <a:t>’</a:t>
            </a:r>
            <a:r>
              <a:rPr lang="en-US" altLang="ja-JP" sz="2400">
                <a:latin typeface="Arial" charset="0"/>
                <a:ea typeface="ＭＳ Ｐゴシック" charset="0"/>
                <a:cs typeface="ＭＳ Ｐゴシック" charset="0"/>
              </a:rPr>
              <a:t>s about… the capacity for lower to middle income older people to access these services.</a:t>
            </a:r>
          </a:p>
          <a:p>
            <a:pPr marL="363538" indent="-363538">
              <a:buSzPct val="80000"/>
              <a:buFont typeface="Wingdings" charset="0"/>
              <a:buNone/>
            </a:pPr>
            <a:endParaRPr lang="en-US" sz="2400">
              <a:solidFill>
                <a:srgbClr val="000000"/>
              </a:solidFill>
              <a:latin typeface="Arial" charset="0"/>
              <a:ea typeface="ＭＳ Ｐゴシック" charset="0"/>
              <a:cs typeface="ＭＳ Ｐゴシック" charset="0"/>
            </a:endParaRPr>
          </a:p>
          <a:p>
            <a:pPr marL="363538" indent="-363538">
              <a:buFont typeface="Wingdings" charset="0"/>
              <a:buChar char="§"/>
            </a:pPr>
            <a:endParaRPr lang="en-US">
              <a:latin typeface="Arial" charset="0"/>
              <a:ea typeface="ＭＳ Ｐゴシック" charset="0"/>
              <a:cs typeface="ＭＳ Ｐゴシック" charset="0"/>
            </a:endParaRPr>
          </a:p>
        </p:txBody>
      </p:sp>
      <p:sp>
        <p:nvSpPr>
          <p:cNvPr id="81922" name="Title 1"/>
          <p:cNvSpPr>
            <a:spLocks noGrp="1"/>
          </p:cNvSpPr>
          <p:nvPr>
            <p:ph type="title"/>
          </p:nvPr>
        </p:nvSpPr>
        <p:spPr>
          <a:xfrm>
            <a:off x="457200" y="762000"/>
            <a:ext cx="6138863" cy="533400"/>
          </a:xfrm>
        </p:spPr>
        <p:txBody>
          <a:bodyPr/>
          <a:lstStyle/>
          <a:p>
            <a:r>
              <a:rPr lang="en-US" sz="2800">
                <a:solidFill>
                  <a:srgbClr val="C00000"/>
                </a:solidFill>
                <a:latin typeface="Arial" charset="0"/>
                <a:ea typeface="ＭＳ Ｐゴシック" charset="0"/>
                <a:cs typeface="ＭＳ Ｐゴシック" charset="0"/>
              </a:rPr>
              <a:t>Integration and coordination </a:t>
            </a:r>
          </a:p>
        </p:txBody>
      </p:sp>
    </p:spTree>
    <p:extLst>
      <p:ext uri="{BB962C8B-B14F-4D97-AF65-F5344CB8AC3E}">
        <p14:creationId xmlns:p14="http://schemas.microsoft.com/office/powerpoint/2010/main" val="32749350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r>
              <a:rPr lang="en-US">
                <a:latin typeface="Arial Narrow" charset="0"/>
                <a:ea typeface="ＭＳ Ｐゴシック" charset="0"/>
                <a:cs typeface="ＭＳ Ｐゴシック" charset="0"/>
              </a:rPr>
              <a:t>Summary</a:t>
            </a:r>
          </a:p>
        </p:txBody>
      </p:sp>
      <p:sp>
        <p:nvSpPr>
          <p:cNvPr id="82946" name="Content Placeholder 2"/>
          <p:cNvSpPr>
            <a:spLocks noGrp="1"/>
          </p:cNvSpPr>
          <p:nvPr>
            <p:ph idx="1"/>
          </p:nvPr>
        </p:nvSpPr>
        <p:spPr>
          <a:xfrm>
            <a:off x="457200" y="1651000"/>
            <a:ext cx="8229600" cy="4221163"/>
          </a:xfrm>
        </p:spPr>
        <p:txBody>
          <a:bodyPr/>
          <a:lstStyle/>
          <a:p>
            <a:pPr>
              <a:buFont typeface="Wingdings" charset="0"/>
              <a:buChar char="§"/>
            </a:pPr>
            <a:r>
              <a:rPr lang="en-AU">
                <a:latin typeface="Arial" charset="0"/>
                <a:ea typeface="ＭＳ Ｐゴシック" charset="0"/>
                <a:cs typeface="ＭＳ Ｐゴシック" charset="0"/>
              </a:rPr>
              <a:t>Much of the current supply of age-specific housing is quite old, poorly maintained, of variable quality and not particularly suitable for older people who wish to age-in-place;</a:t>
            </a:r>
          </a:p>
          <a:p>
            <a:pPr>
              <a:buFont typeface="Wingdings" charset="0"/>
              <a:buChar char="§"/>
            </a:pPr>
            <a:r>
              <a:rPr lang="en-AU">
                <a:latin typeface="Arial" charset="0"/>
                <a:ea typeface="ＭＳ Ｐゴシック" charset="0"/>
                <a:cs typeface="ＭＳ Ｐゴシック" charset="0"/>
              </a:rPr>
              <a:t>Older people, especially non-homeowners and/or those on the basic pension, experienced considerable difficulty in finding appropriate housing, particularly when they required subsidised housing or lived in a regional location;</a:t>
            </a:r>
          </a:p>
          <a:p>
            <a:pPr>
              <a:buFont typeface="Wingdings" charset="0"/>
              <a:buChar char="§"/>
            </a:pPr>
            <a:r>
              <a:rPr lang="en-AU">
                <a:latin typeface="Arial" charset="0"/>
                <a:ea typeface="ＭＳ Ｐゴシック" charset="0"/>
                <a:cs typeface="ＭＳ Ｐゴシック" charset="0"/>
              </a:rPr>
              <a:t>Demand for affordable, age-specific rental housing is considerable, but housing providers are struggling to meet that demand;</a:t>
            </a:r>
          </a:p>
          <a:p>
            <a:pPr>
              <a:buFont typeface="Wingdings" charset="0"/>
              <a:buChar char="§"/>
            </a:pPr>
            <a:endParaRPr lang="en-AU">
              <a:latin typeface="Arial" charset="0"/>
              <a:ea typeface="ＭＳ Ｐゴシック" charset="0"/>
              <a:cs typeface="ＭＳ Ｐゴシック" charset="0"/>
            </a:endParaRPr>
          </a:p>
        </p:txBody>
      </p:sp>
    </p:spTree>
    <p:extLst>
      <p:ext uri="{BB962C8B-B14F-4D97-AF65-F5344CB8AC3E}">
        <p14:creationId xmlns:p14="http://schemas.microsoft.com/office/powerpoint/2010/main" val="362244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AU">
                <a:latin typeface="Arial Narrow" charset="0"/>
              </a:rPr>
              <a:t>Want more information?</a:t>
            </a:r>
          </a:p>
        </p:txBody>
      </p:sp>
      <p:sp>
        <p:nvSpPr>
          <p:cNvPr id="36866" name="Content Placeholder 2"/>
          <p:cNvSpPr>
            <a:spLocks noGrp="1"/>
          </p:cNvSpPr>
          <p:nvPr>
            <p:ph idx="1"/>
          </p:nvPr>
        </p:nvSpPr>
        <p:spPr>
          <a:xfrm>
            <a:off x="457200" y="1905000"/>
            <a:ext cx="8507413" cy="4221163"/>
          </a:xfrm>
        </p:spPr>
        <p:txBody>
          <a:bodyPr/>
          <a:lstStyle/>
          <a:p>
            <a:pPr eaLnBrk="1" hangingPunct="1">
              <a:buFont typeface="Wingdings" charset="0"/>
              <a:buChar char="§"/>
            </a:pPr>
            <a:r>
              <a:rPr lang="en-AU">
                <a:latin typeface="Arial" charset="0"/>
              </a:rPr>
              <a:t>For more information about this research, the following publications are available:</a:t>
            </a:r>
          </a:p>
          <a:p>
            <a:pPr lvl="1" eaLnBrk="1" hangingPunct="1">
              <a:buFont typeface="Wingdings" charset="0"/>
              <a:buChar char="à"/>
            </a:pPr>
            <a:r>
              <a:rPr lang="en-AU" sz="2400">
                <a:latin typeface="Arial" charset="0"/>
              </a:rPr>
              <a:t>Positioning Paper</a:t>
            </a:r>
            <a:br>
              <a:rPr lang="en-AU" sz="2400">
                <a:latin typeface="Arial" charset="0"/>
              </a:rPr>
            </a:br>
            <a:r>
              <a:rPr lang="en-AU" sz="2400">
                <a:latin typeface="Arial" charset="0"/>
              </a:rPr>
              <a:t>Summarises literature and policy context</a:t>
            </a:r>
          </a:p>
          <a:p>
            <a:pPr lvl="1" eaLnBrk="1" hangingPunct="1">
              <a:buFont typeface="Wingdings" charset="0"/>
              <a:buChar char="à"/>
            </a:pPr>
            <a:r>
              <a:rPr lang="en-AU" sz="2400">
                <a:latin typeface="Arial" charset="0"/>
              </a:rPr>
              <a:t>Final Report</a:t>
            </a:r>
            <a:br>
              <a:rPr lang="en-AU" sz="2400">
                <a:latin typeface="Arial" charset="0"/>
              </a:rPr>
            </a:br>
            <a:r>
              <a:rPr lang="en-AU" sz="2400">
                <a:latin typeface="Arial" charset="0"/>
              </a:rPr>
              <a:t>Summarises policy findings and conclusions</a:t>
            </a:r>
          </a:p>
          <a:p>
            <a:pPr lvl="1" eaLnBrk="1" hangingPunct="1">
              <a:buFont typeface="Wingdings" charset="0"/>
              <a:buChar char="à"/>
            </a:pPr>
            <a:r>
              <a:rPr lang="en-AU" sz="2400">
                <a:latin typeface="Arial" charset="0"/>
              </a:rPr>
              <a:t>Research and Policy Bulletin</a:t>
            </a:r>
          </a:p>
          <a:p>
            <a:pPr eaLnBrk="1" hangingPunct="1">
              <a:buFont typeface="Wingdings" charset="0"/>
              <a:buChar char="§"/>
            </a:pPr>
            <a:r>
              <a:rPr lang="en-AU">
                <a:latin typeface="Arial" charset="0"/>
              </a:rPr>
              <a:t>Visit </a:t>
            </a:r>
            <a:r>
              <a:rPr lang="en-AU" sz="2400">
                <a:solidFill>
                  <a:srgbClr val="C00000"/>
                </a:solidFill>
                <a:latin typeface="Arial" charset="0"/>
                <a:hlinkClick r:id="rId2"/>
              </a:rPr>
              <a:t>http://www.ahuri.edu.au/publications/projects/p70589/</a:t>
            </a:r>
            <a:r>
              <a:rPr lang="en-AU" sz="2000">
                <a:latin typeface="Arial" charset="0"/>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7890" name="Picture 3" descr="AhuriLogo_Rev.jpg"/>
          <p:cNvPicPr>
            <a:picLocks noChangeAspect="1"/>
          </p:cNvPicPr>
          <p:nvPr/>
        </p:nvPicPr>
        <p:blipFill>
          <a:blip r:embed="rId2">
            <a:clrChange>
              <a:clrFrom>
                <a:srgbClr val="221F1F"/>
              </a:clrFrom>
              <a:clrTo>
                <a:srgbClr val="221F1F">
                  <a:alpha val="0"/>
                </a:srgbClr>
              </a:clrTo>
            </a:clrChange>
            <a:extLst>
              <a:ext uri="{28A0092B-C50C-407E-A947-70E740481C1C}">
                <a14:useLocalDpi xmlns:a14="http://schemas.microsoft.com/office/drawing/2010/main" val="0"/>
              </a:ext>
            </a:extLst>
          </a:blip>
          <a:srcRect/>
          <a:stretch>
            <a:fillRect/>
          </a:stretch>
        </p:blipFill>
        <p:spPr bwMode="auto">
          <a:xfrm>
            <a:off x="2773363" y="2000250"/>
            <a:ext cx="35972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5786438"/>
            <a:ext cx="9144000" cy="923925"/>
          </a:xfrm>
          <a:prstGeom prst="rect">
            <a:avLst/>
          </a:prstGeom>
          <a:noFill/>
        </p:spPr>
        <p:txBody>
          <a:bodyPr>
            <a:spAutoFit/>
          </a:bodyPr>
          <a:lstStyle/>
          <a:p>
            <a:pPr algn="ctr">
              <a:defRPr/>
            </a:pPr>
            <a:r>
              <a:rPr lang="en-AU" sz="5400" dirty="0">
                <a:solidFill>
                  <a:schemeClr val="bg1">
                    <a:lumMod val="85000"/>
                  </a:schemeClr>
                </a:solidFill>
                <a:latin typeface="Swis721 Th BT" pitchFamily="34" charset="0"/>
                <a:ea typeface="+mn-ea"/>
                <a:cs typeface="+mn-cs"/>
              </a:rPr>
              <a:t>ahuri.edu.au</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Powerpoint Template - Standard">
  <a:themeElements>
    <a:clrScheme name="Custom 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C00000"/>
      </a:hlink>
      <a:folHlink>
        <a:srgbClr val="C00000"/>
      </a:folHlink>
    </a:clrScheme>
    <a:fontScheme name="Default Design">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 Standard</Template>
  <TotalTime>4290</TotalTime>
  <Words>1707</Words>
  <Application>Microsoft Macintosh PowerPoint</Application>
  <PresentationFormat>On-screen Show (4:3)</PresentationFormat>
  <Paragraphs>117</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Powerpoint Template - Standard</vt:lpstr>
      <vt:lpstr>Age-specific housing in Australia are low income people adequately served: A provider and policy perspective</vt:lpstr>
      <vt:lpstr>Research questions</vt:lpstr>
      <vt:lpstr>Research design</vt:lpstr>
      <vt:lpstr>Definitions</vt:lpstr>
      <vt:lpstr>Background to research</vt:lpstr>
      <vt:lpstr>Background to research Cont…</vt:lpstr>
      <vt:lpstr>Little consensus on what constitute age-specific housing</vt:lpstr>
      <vt:lpstr>Age-specific housing models  in Australia</vt:lpstr>
      <vt:lpstr>Projected tenure for population aged 65+ 1996–2051, Australia </vt:lpstr>
      <vt:lpstr>Projected income for population aged 65+ 2006–2051, Australia </vt:lpstr>
      <vt:lpstr>Accommodation Providers Survey Results</vt:lpstr>
      <vt:lpstr>Accommodation Providers: Finance arrangements</vt:lpstr>
      <vt:lpstr>Retirement villages most financially complex</vt:lpstr>
      <vt:lpstr>Age of dwelling stock </vt:lpstr>
      <vt:lpstr>Accommodation Providers: Provision of care services</vt:lpstr>
      <vt:lpstr>Accommodation Providers: Responses to care needs</vt:lpstr>
      <vt:lpstr>Transition for residents of retirement villages to residential care</vt:lpstr>
      <vt:lpstr>Residential aged-care</vt:lpstr>
      <vt:lpstr>Policy Interviews</vt:lpstr>
      <vt:lpstr>Barriers to adequate housing</vt:lpstr>
      <vt:lpstr>Social and community housing</vt:lpstr>
      <vt:lpstr>Integration and coordination </vt:lpstr>
      <vt:lpstr>Summary</vt:lpstr>
      <vt:lpstr>Want more information?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Age-specific housing in Australia for low to moderate income older people</dc:title>
  <dc:creator>Damien Coup</dc:creator>
  <cp:lastModifiedBy>Catherine Bridge</cp:lastModifiedBy>
  <cp:revision>18</cp:revision>
  <dcterms:created xsi:type="dcterms:W3CDTF">2011-10-04T21:46:43Z</dcterms:created>
  <dcterms:modified xsi:type="dcterms:W3CDTF">2012-05-29T22:16:07Z</dcterms:modified>
</cp:coreProperties>
</file>