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7" r:id="rId3"/>
    <p:sldId id="273" r:id="rId4"/>
    <p:sldId id="260" r:id="rId5"/>
    <p:sldId id="261" r:id="rId6"/>
    <p:sldId id="262" r:id="rId7"/>
    <p:sldId id="263" r:id="rId8"/>
    <p:sldId id="264" r:id="rId9"/>
    <p:sldId id="257" r:id="rId10"/>
    <p:sldId id="258" r:id="rId11"/>
    <p:sldId id="266" r:id="rId12"/>
    <p:sldId id="267" r:id="rId13"/>
    <p:sldId id="269" r:id="rId14"/>
    <p:sldId id="270" r:id="rId15"/>
    <p:sldId id="271" r:id="rId16"/>
    <p:sldId id="274" r:id="rId17"/>
    <p:sldId id="275" r:id="rId18"/>
    <p:sldId id="276" r:id="rId19"/>
    <p:sldId id="27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34" autoAdjust="0"/>
  </p:normalViewPr>
  <p:slideViewPr>
    <p:cSldViewPr>
      <p:cViewPr varScale="1">
        <p:scale>
          <a:sx n="41" d="100"/>
          <a:sy n="4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82DF5-9252-CB4C-A7A5-C3AB46A84F87}" type="datetimeFigureOut">
              <a:rPr lang="en-US" smtClean="0"/>
              <a:pPr/>
              <a:t>5/29/2012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C37EB-9473-5741-B626-D8266B3119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190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37EB-9473-5741-B626-D8266B31197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I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F3B68-7115-4E24-A90F-D1A522BC2056}" type="slidenum">
              <a:rPr lang="en-IE" smtClean="0"/>
              <a:pPr/>
              <a:t>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678262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3421C42-CC1F-974F-BF33-1EE024720622}" type="slidenum">
              <a:rPr lang="en-IE"/>
              <a:pPr eaLnBrk="1" hangingPunct="1"/>
              <a:t>3</a:t>
            </a:fld>
            <a:endParaRPr lang="en-IE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37EB-9473-5741-B626-D8266B31197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02F7D29-0A8E-4EA2-8826-32911B81A360}" type="datetimeFigureOut">
              <a:rPr lang="en-IE"/>
              <a:pPr>
                <a:defRPr/>
              </a:pPr>
              <a:t>29/05/2012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AF31528-8346-4DD8-AEDF-E3F92F41734A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715370F-3923-4EC0-8336-648B7BE64AA9}" type="datetimeFigureOut">
              <a:rPr lang="en-IE"/>
              <a:pPr>
                <a:defRPr/>
              </a:pPr>
              <a:t>29/05/2012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7C13990-F94A-4BE5-B80A-EEE72261A0E5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8334824-613D-49C5-916E-CA974E17F55E}" type="datetimeFigureOut">
              <a:rPr lang="en-IE"/>
              <a:pPr>
                <a:defRPr/>
              </a:pPr>
              <a:t>29/05/2012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3487C4-4D21-4776-BFD1-D6326619EDD1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1C90CE8-734B-46BD-9A62-D92D963B0A82}" type="datetimeFigureOut">
              <a:rPr lang="en-IE"/>
              <a:pPr>
                <a:defRPr/>
              </a:pPr>
              <a:t>29/05/2012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F323FBD-F04B-4A5F-AAE3-342087EA8A47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543CF31-5718-4936-B280-9CACADF0FA81}" type="datetimeFigureOut">
              <a:rPr lang="en-IE"/>
              <a:pPr>
                <a:defRPr/>
              </a:pPr>
              <a:t>29/05/2012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6E7E4D0-0DE4-4099-8936-FAE7F607ACA5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8CBADBA-EE75-4A69-BFA0-E11C1C812884}" type="datetimeFigureOut">
              <a:rPr lang="en-IE"/>
              <a:pPr>
                <a:defRPr/>
              </a:pPr>
              <a:t>29/05/2012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7E11660-A46E-4401-B452-333BBDE49C57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310179E-02C0-488E-BE82-66D795AFBCCF}" type="datetimeFigureOut">
              <a:rPr lang="en-IE"/>
              <a:pPr>
                <a:defRPr/>
              </a:pPr>
              <a:t>29/05/2012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2F98875-F578-403B-AFC1-D747FF543D07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DC17028-85BB-4AA3-A098-42E734E61261}" type="datetimeFigureOut">
              <a:rPr lang="en-IE"/>
              <a:pPr>
                <a:defRPr/>
              </a:pPr>
              <a:t>29/05/2012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1D4E940-C983-4FFA-A273-7D18CB5778EF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4C2F823-D661-41DC-BA9F-108AC32157BC}" type="datetimeFigureOut">
              <a:rPr lang="en-IE"/>
              <a:pPr>
                <a:defRPr/>
              </a:pPr>
              <a:t>29/05/2012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E56258F-AA98-420F-B521-68D769E8712E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BBF3115-1B65-49F9-AFC8-E8A53F44F786}" type="datetimeFigureOut">
              <a:rPr lang="en-IE"/>
              <a:pPr>
                <a:defRPr/>
              </a:pPr>
              <a:t>29/05/2012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DE8ADB-F823-4E60-BA6D-9817B3B40A68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2686" t="15524" b="37489"/>
          <a:stretch>
            <a:fillRect/>
          </a:stretch>
        </p:blipFill>
        <p:spPr bwMode="auto">
          <a:xfrm>
            <a:off x="0" y="0"/>
            <a:ext cx="9144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4"/>
          <p:cNvPicPr>
            <a:picLocks noChangeAspect="1" noChangeArrowheads="1"/>
          </p:cNvPicPr>
          <p:nvPr userDrawn="1"/>
        </p:nvPicPr>
        <p:blipFill>
          <a:blip r:embed="rId15" cstate="print"/>
          <a:srcRect t="82878"/>
          <a:stretch>
            <a:fillRect/>
          </a:stretch>
        </p:blipFill>
        <p:spPr bwMode="auto">
          <a:xfrm>
            <a:off x="0" y="1123950"/>
            <a:ext cx="91440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7" descr="HSELogo_Jan2010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9388" y="5876925"/>
            <a:ext cx="1258887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manda.phelan@ucd.i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amanda.phelan@ucd.i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95288" y="2060848"/>
            <a:ext cx="8748712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SCREENING TOOLS FOR ELDER ABUSE:EVALUATION AND IMPLEMENTATION IN </a:t>
            </a:r>
            <a:r>
              <a:rPr lang="en-US" sz="4000" dirty="0" smtClean="0"/>
              <a:t>IRELAND</a:t>
            </a:r>
          </a:p>
          <a:p>
            <a:pPr algn="ctr"/>
            <a:endParaRPr lang="en-IE" sz="4000" b="1" dirty="0"/>
          </a:p>
          <a:p>
            <a:pPr algn="ctr"/>
            <a:r>
              <a:rPr lang="en-IE" sz="2400" dirty="0" smtClean="0"/>
              <a:t>Dr. Amanda Phelan</a:t>
            </a:r>
          </a:p>
          <a:p>
            <a:pPr algn="ctr"/>
            <a:r>
              <a:rPr lang="en-IE" sz="2400" dirty="0" smtClean="0"/>
              <a:t>Co-Director </a:t>
            </a:r>
            <a:endParaRPr lang="en-IE" sz="2400" dirty="0" smtClean="0"/>
          </a:p>
          <a:p>
            <a:pPr algn="ctr"/>
            <a:r>
              <a:rPr lang="en-IE" sz="2400" dirty="0" smtClean="0"/>
              <a:t>National Centre </a:t>
            </a:r>
            <a:r>
              <a:rPr lang="en-IE" sz="2400" dirty="0" smtClean="0"/>
              <a:t>for the Protection of Older </a:t>
            </a:r>
            <a:r>
              <a:rPr lang="en-IE" sz="2400" dirty="0" smtClean="0"/>
              <a:t>People (NCPOP)</a:t>
            </a:r>
          </a:p>
          <a:p>
            <a:pPr algn="ctr"/>
            <a:r>
              <a:rPr lang="en-IE" sz="2400" dirty="0" smtClean="0"/>
              <a:t>University College Dublin</a:t>
            </a:r>
          </a:p>
          <a:p>
            <a:pPr algn="ctr"/>
            <a:r>
              <a:rPr lang="en-IE" sz="2400" dirty="0" smtClean="0">
                <a:hlinkClick r:id="rId3"/>
              </a:rPr>
              <a:t>a</a:t>
            </a:r>
            <a:r>
              <a:rPr lang="en-IE" sz="2400" dirty="0" smtClean="0">
                <a:hlinkClick r:id="rId3"/>
              </a:rPr>
              <a:t>manda.phelan@ucd.ie</a:t>
            </a:r>
            <a:endParaRPr lang="en-IE" sz="2400" dirty="0" smtClean="0"/>
          </a:p>
          <a:p>
            <a:pPr algn="ctr"/>
            <a:endParaRPr lang="en-IE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smtClean="0"/>
              <a:t>Choice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The choice for an appropriate screening tool must take into account the balance between brevity and comprehensiveness (Rabin </a:t>
            </a:r>
            <a:r>
              <a:rPr lang="en-GB" i="1" dirty="0" smtClean="0"/>
              <a:t>et al.</a:t>
            </a:r>
            <a:r>
              <a:rPr lang="en-GB" dirty="0" smtClean="0"/>
              <a:t> 2009) while also demonstrating accuracy and ease of use (Bonnie &amp; Wallace 2003). </a:t>
            </a:r>
          </a:p>
          <a:p>
            <a:endParaRPr lang="en-GB" dirty="0" smtClean="0"/>
          </a:p>
          <a:p>
            <a:r>
              <a:rPr lang="en-GB" dirty="0" smtClean="0"/>
              <a:t>Note: Mental capacity, long term care</a:t>
            </a:r>
            <a:endParaRPr lang="en-IE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smtClean="0"/>
              <a:t>Reviewed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931150" cy="5257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lnSpc>
                <a:spcPct val="90000"/>
              </a:lnSpc>
            </a:pPr>
            <a:r>
              <a:rPr lang="en-GB" sz="2400" smtClean="0"/>
              <a:t>The Hwalek-Sengstock Elder Abuse Screening Test </a:t>
            </a:r>
          </a:p>
          <a:p>
            <a:pPr marL="609600" indent="-609600">
              <a:lnSpc>
                <a:spcPct val="90000"/>
              </a:lnSpc>
            </a:pPr>
            <a:r>
              <a:rPr lang="en-GB" sz="2400" smtClean="0"/>
              <a:t>Vulnerability Abuse Screening Scale</a:t>
            </a:r>
          </a:p>
          <a:p>
            <a:pPr marL="609600" indent="-609600">
              <a:lnSpc>
                <a:spcPct val="90000"/>
              </a:lnSpc>
            </a:pPr>
            <a:r>
              <a:rPr lang="en-GB" sz="2400" smtClean="0"/>
              <a:t>The Elder Assessment instrument </a:t>
            </a:r>
          </a:p>
          <a:p>
            <a:pPr marL="609600" indent="-609600">
              <a:lnSpc>
                <a:spcPct val="90000"/>
              </a:lnSpc>
            </a:pPr>
            <a:r>
              <a:rPr lang="en-GB" sz="2400" smtClean="0"/>
              <a:t>The Indicators of Abuse Screen</a:t>
            </a:r>
          </a:p>
          <a:p>
            <a:pPr marL="609600" indent="-609600">
              <a:lnSpc>
                <a:spcPct val="90000"/>
              </a:lnSpc>
            </a:pPr>
            <a:r>
              <a:rPr lang="en-GB" sz="2400" smtClean="0"/>
              <a:t>The Brief Abuse Screen for the Elderly </a:t>
            </a:r>
          </a:p>
          <a:p>
            <a:pPr marL="609600" indent="-609600">
              <a:lnSpc>
                <a:spcPct val="90000"/>
              </a:lnSpc>
            </a:pPr>
            <a:r>
              <a:rPr lang="en-GB" sz="2400" smtClean="0"/>
              <a:t>The Caregiver Abuse Screen </a:t>
            </a:r>
          </a:p>
          <a:p>
            <a:pPr marL="609600" indent="-609600">
              <a:lnSpc>
                <a:spcPct val="90000"/>
              </a:lnSpc>
            </a:pPr>
            <a:r>
              <a:rPr lang="en-GB" sz="2400" smtClean="0"/>
              <a:t>The Elder Abuse Suspicion Index </a:t>
            </a:r>
          </a:p>
          <a:p>
            <a:pPr marL="609600" indent="-609600">
              <a:lnSpc>
                <a:spcPct val="90000"/>
              </a:lnSpc>
            </a:pPr>
            <a:r>
              <a:rPr lang="en-GB" sz="2400" smtClean="0"/>
              <a:t>Elder Psychological Abuse Scale</a:t>
            </a:r>
          </a:p>
          <a:p>
            <a:pPr marL="609600" indent="-609600">
              <a:lnSpc>
                <a:spcPct val="90000"/>
              </a:lnSpc>
            </a:pPr>
            <a:r>
              <a:rPr lang="en-GB" sz="2400" smtClean="0"/>
              <a:t>Caregivers Psychological Elder Abuse Behaviour Scale</a:t>
            </a:r>
          </a:p>
          <a:p>
            <a:pPr marL="609600" indent="-609600">
              <a:lnSpc>
                <a:spcPct val="90000"/>
              </a:lnSpc>
            </a:pPr>
            <a:r>
              <a:rPr lang="en-GB" sz="2400" smtClean="0"/>
              <a:t>Older Adult Psychological Abuse Measure</a:t>
            </a:r>
            <a:endParaRPr lang="en-US" sz="2400" smtClean="0"/>
          </a:p>
          <a:p>
            <a:pPr marL="609600" indent="-609600">
              <a:lnSpc>
                <a:spcPct val="90000"/>
              </a:lnSpc>
            </a:pPr>
            <a:r>
              <a:rPr lang="en-US" sz="2400" smtClean="0"/>
              <a:t>The Older Adult Financial Exploitation Measure</a:t>
            </a:r>
            <a:endParaRPr lang="en-IE" sz="24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dirty="0" smtClean="0"/>
              <a:t>Protocols (non-validated)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784"/>
            <a:ext cx="8229600" cy="464137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/>
              <a:t>American Medical Association’s </a:t>
            </a:r>
            <a:r>
              <a:rPr lang="en-GB" i="1" dirty="0" smtClean="0"/>
              <a:t>Diagnostic and Treatment Guidelines on Elder Abuse and Neglect</a:t>
            </a:r>
            <a:r>
              <a:rPr lang="en-GB" dirty="0" smtClean="0"/>
              <a:t> (1992)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/>
              <a:t>Screening Tools and a Referral Protocol (STRP) </a:t>
            </a:r>
            <a:r>
              <a:rPr lang="en-GB" dirty="0" smtClean="0"/>
              <a:t>Benjamin Rose Institute, Ohio (Bass </a:t>
            </a:r>
            <a:r>
              <a:rPr lang="en-GB" i="1" dirty="0" smtClean="0"/>
              <a:t>et al.</a:t>
            </a:r>
            <a:r>
              <a:rPr lang="en-GB" dirty="0" smtClean="0"/>
              <a:t> 2001). F</a:t>
            </a:r>
            <a:r>
              <a:rPr lang="en-US" dirty="0" err="1" smtClean="0"/>
              <a:t>ive</a:t>
            </a:r>
            <a:r>
              <a:rPr lang="en-US" dirty="0" smtClean="0"/>
              <a:t> </a:t>
            </a:r>
            <a:r>
              <a:rPr lang="en-US" dirty="0"/>
              <a:t>sections: Introduction, Referral Protocol, Actual Abuse Screen, Suspected Abuse Screening Tool and Risk of Abuse Screening </a:t>
            </a:r>
            <a:r>
              <a:rPr lang="en-US" dirty="0" smtClean="0"/>
              <a:t>Tool</a:t>
            </a:r>
            <a:endParaRPr lang="en-US" dirty="0"/>
          </a:p>
          <a:p>
            <a:endParaRPr lang="en-IE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smtClean="0"/>
              <a:t>Challenges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sz="3600" dirty="0" smtClean="0"/>
              <a:t>Interpretation of elder abuse.</a:t>
            </a:r>
          </a:p>
          <a:p>
            <a:r>
              <a:rPr lang="en-GB" sz="3600" dirty="0" smtClean="0"/>
              <a:t>Traditional disease orientated approaches</a:t>
            </a:r>
          </a:p>
          <a:p>
            <a:r>
              <a:rPr lang="en-GB" sz="3600" dirty="0" smtClean="0"/>
              <a:t>Items within screening tools are often based on overt signs of abuse which makes the recognition of subtle abuse challenging .</a:t>
            </a:r>
          </a:p>
          <a:p>
            <a:r>
              <a:rPr lang="en-GB" sz="3600" dirty="0" smtClean="0"/>
              <a:t>Psychometrics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smtClean="0"/>
              <a:t>Challenges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3600" smtClean="0"/>
              <a:t>Raising practitioner awareness through education may override a reliance on screening tools (Lachs &amp; Pillemer 2004).  </a:t>
            </a:r>
          </a:p>
          <a:p>
            <a:r>
              <a:rPr lang="en-GB" sz="3600" smtClean="0"/>
              <a:t>Mental Incapacity</a:t>
            </a:r>
          </a:p>
          <a:p>
            <a:r>
              <a:rPr lang="en-GB" sz="3600" smtClean="0"/>
              <a:t>Setting (acute/LTC/Domestic)</a:t>
            </a:r>
          </a:p>
          <a:p>
            <a:endParaRPr lang="en-GB" sz="3600" smtClean="0"/>
          </a:p>
          <a:p>
            <a:endParaRPr lang="en-IE" smtClean="0"/>
          </a:p>
          <a:p>
            <a:endParaRPr lang="en-IE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sz="4000" dirty="0" smtClean="0"/>
              <a:t>Piloting </a:t>
            </a:r>
            <a:r>
              <a:rPr lang="en-IE" sz="4000" dirty="0" smtClean="0"/>
              <a:t>elder abuse </a:t>
            </a:r>
            <a:r>
              <a:rPr lang="en-IE" sz="4000" dirty="0" smtClean="0"/>
              <a:t>screening tools in Ireland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916832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dirty="0" smtClean="0"/>
              <a:t>Following the review two screening tools were chosen to pilot in Ireland</a:t>
            </a:r>
          </a:p>
          <a:p>
            <a:pPr>
              <a:buNone/>
            </a:pPr>
            <a:endParaRPr lang="en-IE" dirty="0" smtClean="0"/>
          </a:p>
          <a:p>
            <a:r>
              <a:rPr lang="en-IE" dirty="0" smtClean="0"/>
              <a:t>Elder Abuse Suspicion Index (Yaffe </a:t>
            </a:r>
            <a:r>
              <a:rPr lang="en-IE" i="1" dirty="0" smtClean="0"/>
              <a:t>et </a:t>
            </a:r>
            <a:r>
              <a:rPr lang="en-IE" i="1" dirty="0" smtClean="0"/>
              <a:t>al. </a:t>
            </a:r>
            <a:r>
              <a:rPr lang="en-IE" dirty="0" smtClean="0"/>
              <a:t>2008) &amp; Older Adult Financial Exploitation Measure (Conrad </a:t>
            </a:r>
            <a:r>
              <a:rPr lang="en-IE" i="1" dirty="0" smtClean="0"/>
              <a:t>et </a:t>
            </a:r>
            <a:r>
              <a:rPr lang="en-IE" i="1" dirty="0" smtClean="0"/>
              <a:t>al. </a:t>
            </a:r>
            <a:r>
              <a:rPr lang="en-IE" dirty="0" smtClean="0"/>
              <a:t>2010.</a:t>
            </a:r>
          </a:p>
          <a:p>
            <a:endParaRPr lang="en-IE" sz="2800" dirty="0" smtClean="0"/>
          </a:p>
          <a:p>
            <a:endParaRPr lang="en-IE" sz="2800" dirty="0" smtClean="0"/>
          </a:p>
          <a:p>
            <a:endParaRPr lang="en-IE" sz="2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en-US" dirty="0" smtClean="0"/>
              <a:t>Elder Abuse Suspicion Index (EASI)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i="1" dirty="0"/>
              <a:t>Pilot study to test the reliability of the Elder Abuse Suspicion Index in an Irish Context</a:t>
            </a:r>
            <a:r>
              <a:rPr lang="en-US" b="1" dirty="0"/>
              <a:t>  </a:t>
            </a:r>
            <a:endParaRPr lang="en-US" dirty="0"/>
          </a:p>
          <a:p>
            <a:r>
              <a:rPr lang="en-US" dirty="0" smtClean="0"/>
              <a:t>2 Hospitals (Geriatrician, social workers, ED nurses), 2 Local Health Areas (Public Health Nurses &amp; Community Registered Nurses) and General Practitioners.</a:t>
            </a:r>
          </a:p>
          <a:p>
            <a:r>
              <a:rPr lang="en-US" dirty="0" smtClean="0"/>
              <a:t>Tool survey: Healthcare professionals</a:t>
            </a:r>
          </a:p>
          <a:p>
            <a:r>
              <a:rPr lang="en-US" dirty="0" smtClean="0"/>
              <a:t>Cognitive interviewing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8750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4713387"/>
          </a:xfrm>
        </p:spPr>
        <p:txBody>
          <a:bodyPr/>
          <a:lstStyle/>
          <a:p>
            <a:r>
              <a:rPr lang="en-US" sz="2800" dirty="0"/>
              <a:t>Offered to all older people with capacity (Sept-Jan.</a:t>
            </a:r>
          </a:p>
          <a:p>
            <a:r>
              <a:rPr lang="en-US" sz="2800" dirty="0"/>
              <a:t>Capacity determined by 6 Cognitive Impairment Test (</a:t>
            </a:r>
            <a:r>
              <a:rPr lang="en-US" sz="2800" dirty="0" err="1"/>
              <a:t>Kingshill</a:t>
            </a:r>
            <a:r>
              <a:rPr lang="en-US" sz="2800" dirty="0"/>
              <a:t> 2000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If abuse suspected- follow usual protocol for referral. EASI not forwarded to Senior Case Worker.</a:t>
            </a:r>
          </a:p>
          <a:p>
            <a:r>
              <a:rPr lang="en-US" sz="2800" b="1" dirty="0" smtClean="0"/>
              <a:t>Aim</a:t>
            </a:r>
            <a:r>
              <a:rPr lang="en-US" sz="2800" dirty="0" smtClean="0"/>
              <a:t>: 1,600 screens with anticipated 160 SCW referrals</a:t>
            </a:r>
          </a:p>
          <a:p>
            <a:r>
              <a:rPr lang="en-US" sz="2800" dirty="0" smtClean="0"/>
              <a:t>Referrals tracked to SCW assessment and analysis focus will be the establishment of positive predictive value of EASI.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7863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OAFEM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4608513"/>
          </a:xfrm>
        </p:spPr>
        <p:txBody>
          <a:bodyPr/>
          <a:lstStyle/>
          <a:p>
            <a:pPr algn="ctr"/>
            <a:r>
              <a:rPr lang="en-US" sz="2800" b="1" i="1" dirty="0"/>
              <a:t>Pilot study to test the appropriateness of the Older Adult Financial Exploitation Measure in an Irish Context</a:t>
            </a:r>
            <a:r>
              <a:rPr lang="en-US" sz="2800" b="1" dirty="0" smtClean="0"/>
              <a:t>.</a:t>
            </a:r>
          </a:p>
          <a:p>
            <a:r>
              <a:rPr lang="en-US" sz="2800" b="1" dirty="0"/>
              <a:t>Tool survey: </a:t>
            </a:r>
            <a:r>
              <a:rPr lang="en-US" sz="2800" dirty="0"/>
              <a:t>Healthcare </a:t>
            </a:r>
            <a:r>
              <a:rPr lang="en-US" sz="2800" dirty="0" smtClean="0"/>
              <a:t>professionals &amp; Cognitive </a:t>
            </a:r>
            <a:r>
              <a:rPr lang="en-US" sz="2800" dirty="0"/>
              <a:t>interviewing </a:t>
            </a:r>
            <a:endParaRPr lang="en-US" sz="2800" dirty="0" smtClean="0"/>
          </a:p>
          <a:p>
            <a:r>
              <a:rPr lang="en-US" sz="2800" dirty="0" smtClean="0"/>
              <a:t>OAFEM will be offered to all older people who are referred to Senior Case Worker (Sept-Jan).</a:t>
            </a:r>
          </a:p>
          <a:p>
            <a:r>
              <a:rPr lang="en-US" sz="2800" dirty="0" smtClean="0"/>
              <a:t>Analysis: identification of Financial abuse and outcomes will be compared to previous statistics of HSE referral    typology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304269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95288" y="2060848"/>
            <a:ext cx="8748712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SCREENING TOOLS FOR ELDER ABUSE:EVALUATION AND IMPLEMENTATION IN </a:t>
            </a:r>
            <a:r>
              <a:rPr lang="en-US" sz="4000" dirty="0" smtClean="0"/>
              <a:t>IRELAND</a:t>
            </a:r>
          </a:p>
          <a:p>
            <a:pPr algn="ctr"/>
            <a:endParaRPr lang="en-IE" sz="4000" b="1" dirty="0"/>
          </a:p>
          <a:p>
            <a:pPr algn="ctr"/>
            <a:r>
              <a:rPr lang="en-IE" sz="2400" dirty="0" smtClean="0"/>
              <a:t>Dr. Amanda Phelan</a:t>
            </a:r>
          </a:p>
          <a:p>
            <a:pPr algn="ctr"/>
            <a:r>
              <a:rPr lang="en-IE" sz="2400" dirty="0" smtClean="0"/>
              <a:t>Co-Director </a:t>
            </a:r>
            <a:endParaRPr lang="en-IE" sz="2400" dirty="0" smtClean="0"/>
          </a:p>
          <a:p>
            <a:pPr algn="ctr"/>
            <a:r>
              <a:rPr lang="en-IE" sz="2400" dirty="0" smtClean="0"/>
              <a:t>National Centre </a:t>
            </a:r>
            <a:r>
              <a:rPr lang="en-IE" sz="2400" dirty="0" smtClean="0"/>
              <a:t>for the Protection of Older </a:t>
            </a:r>
            <a:r>
              <a:rPr lang="en-IE" sz="2400" dirty="0" smtClean="0"/>
              <a:t>People (NCPOP)</a:t>
            </a:r>
          </a:p>
          <a:p>
            <a:pPr algn="ctr"/>
            <a:r>
              <a:rPr lang="en-IE" sz="2400" dirty="0" smtClean="0"/>
              <a:t>University College Dublin</a:t>
            </a:r>
          </a:p>
          <a:p>
            <a:pPr algn="ctr"/>
            <a:r>
              <a:rPr lang="en-IE" sz="2400" dirty="0" smtClean="0">
                <a:hlinkClick r:id="rId3"/>
              </a:rPr>
              <a:t>a</a:t>
            </a:r>
            <a:r>
              <a:rPr lang="en-IE" sz="2400" dirty="0" smtClean="0">
                <a:hlinkClick r:id="rId3"/>
              </a:rPr>
              <a:t>manda.phelan@ucd.ie</a:t>
            </a:r>
            <a:endParaRPr lang="en-IE" sz="2400" dirty="0" smtClean="0"/>
          </a:p>
          <a:p>
            <a:pPr algn="ctr"/>
            <a:endParaRPr lang="en-IE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IE" sz="2400" dirty="0" smtClean="0"/>
              <a:t>Report of the Working Group on Elder Abuse (2002) </a:t>
            </a:r>
            <a:r>
              <a:rPr lang="en-IE" sz="2400" i="1" dirty="0" smtClean="0"/>
              <a:t>Protecting Our Future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IE" sz="2400" dirty="0" smtClean="0"/>
          </a:p>
          <a:p>
            <a:pPr lvl="1">
              <a:spcBef>
                <a:spcPts val="0"/>
              </a:spcBef>
              <a:spcAft>
                <a:spcPts val="0"/>
              </a:spcAft>
              <a:buNone/>
            </a:pPr>
            <a:endParaRPr lang="en-IE" sz="2400" dirty="0" smtClean="0"/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None/>
            </a:pPr>
            <a:endParaRPr lang="en-IE" sz="2400" dirty="0" smtClean="0"/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endParaRPr lang="en-IE" sz="2400" dirty="0" smtClean="0"/>
          </a:p>
          <a:p>
            <a:pPr marL="342900" lvl="1" indent="-342900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IE" sz="2400" dirty="0" smtClean="0"/>
              <a:t>Elder </a:t>
            </a:r>
            <a:r>
              <a:rPr lang="en-IE" sz="2400" dirty="0" smtClean="0"/>
              <a:t>Abuse National Implementation Group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IE" sz="2400" dirty="0" smtClean="0"/>
              <a:t>Dedicated elder abuse  service(2007</a:t>
            </a:r>
            <a:r>
              <a:rPr lang="en-IE" sz="2400" dirty="0" smtClean="0"/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2400" dirty="0" smtClean="0"/>
              <a:t>National Elder Abuse Steering Group </a:t>
            </a:r>
            <a:endParaRPr lang="en-IE" sz="24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2400" dirty="0" smtClean="0"/>
              <a:t>4  Dedicated </a:t>
            </a:r>
            <a:r>
              <a:rPr lang="en-IE" sz="2400" dirty="0"/>
              <a:t>officers for elder </a:t>
            </a:r>
            <a:r>
              <a:rPr lang="en-IE" sz="2400" dirty="0" smtClean="0"/>
              <a:t>abuse</a:t>
            </a:r>
            <a:endParaRPr lang="en-IE" sz="24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E" sz="2400" dirty="0" smtClean="0"/>
              <a:t> 32 </a:t>
            </a:r>
            <a:r>
              <a:rPr lang="en-IE" sz="2400" dirty="0" smtClean="0"/>
              <a:t>S</a:t>
            </a:r>
            <a:r>
              <a:rPr lang="en-IE" sz="2400" dirty="0" smtClean="0"/>
              <a:t>enior </a:t>
            </a:r>
            <a:r>
              <a:rPr lang="en-IE" sz="2400" dirty="0"/>
              <a:t>case workers (</a:t>
            </a:r>
            <a:r>
              <a:rPr lang="en-IE" sz="2400" dirty="0" smtClean="0"/>
              <a:t>SCW</a:t>
            </a:r>
            <a:r>
              <a:rPr lang="en-IE" sz="2400" dirty="0" smtClean="0"/>
              <a:t>) posts</a:t>
            </a:r>
            <a:endParaRPr lang="en-IE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IE" sz="2400" dirty="0" smtClean="0"/>
              <a:t>Review of the Recommendations of Protecting Our Future: Report of the Working Group on Elder Abuse (NCAOP, 2010)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8229600" cy="1143000"/>
          </a:xfrm>
        </p:spPr>
        <p:txBody>
          <a:bodyPr/>
          <a:lstStyle/>
          <a:p>
            <a:r>
              <a:rPr lang="en-IE" sz="3400" dirty="0" smtClean="0"/>
              <a:t>Background: Irish </a:t>
            </a:r>
            <a:r>
              <a:rPr lang="en-IE" sz="3400" dirty="0" smtClean="0"/>
              <a:t>Response to Elder Abuse</a:t>
            </a:r>
            <a:endParaRPr lang="en-IE" sz="3400" dirty="0"/>
          </a:p>
        </p:txBody>
      </p:sp>
      <p:pic>
        <p:nvPicPr>
          <p:cNvPr id="4" name="Picture 5" descr="Protecting Our Future - Report of the Working Group on Elder Abus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132856"/>
            <a:ext cx="2088232" cy="1471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8051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dirty="0" smtClean="0">
                <a:latin typeface="Arial" charset="0"/>
              </a:rPr>
              <a:t>Irish Definition</a:t>
            </a:r>
            <a:endParaRPr lang="en-IE" dirty="0">
              <a:latin typeface="Arial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endParaRPr lang="en-IE" i="1" dirty="0" smtClean="0">
              <a:latin typeface="Arial" charset="0"/>
            </a:endParaRPr>
          </a:p>
          <a:p>
            <a:pPr eaLnBrk="1" hangingPunct="1"/>
            <a:r>
              <a:rPr lang="en-IE" i="1" dirty="0" smtClean="0">
                <a:latin typeface="Arial" charset="0"/>
              </a:rPr>
              <a:t>A</a:t>
            </a:r>
            <a:r>
              <a:rPr lang="en-IE" i="1" dirty="0" smtClean="0">
                <a:latin typeface="Arial" charset="0"/>
              </a:rPr>
              <a:t> </a:t>
            </a:r>
            <a:r>
              <a:rPr lang="en-IE" i="1" dirty="0">
                <a:latin typeface="Arial" charset="0"/>
              </a:rPr>
              <a:t>single or repeated act or lack of </a:t>
            </a:r>
            <a:r>
              <a:rPr lang="en-IE" i="1" dirty="0" smtClean="0">
                <a:latin typeface="Arial" charset="0"/>
              </a:rPr>
              <a:t>appropriate action </a:t>
            </a:r>
            <a:r>
              <a:rPr lang="en-IE" i="1" dirty="0">
                <a:latin typeface="Arial" charset="0"/>
              </a:rPr>
              <a:t>occurring within any relationship where there is an expectation of trust, which causes harm or distress to an older person </a:t>
            </a:r>
            <a:r>
              <a:rPr lang="en-IE" i="1" dirty="0" smtClean="0">
                <a:latin typeface="Arial" charset="0"/>
              </a:rPr>
              <a:t>or </a:t>
            </a:r>
            <a:r>
              <a:rPr lang="en-IE" b="1" i="1" dirty="0" smtClean="0">
                <a:latin typeface="Arial" charset="0"/>
              </a:rPr>
              <a:t>violates their human and civil rights</a:t>
            </a:r>
            <a:r>
              <a:rPr lang="ja-JP" altLang="en-IE" b="1" i="1" smtClean="0">
                <a:latin typeface="Arial" charset="0"/>
              </a:rPr>
              <a:t>’</a:t>
            </a:r>
            <a:endParaRPr lang="en-IE" b="1" i="1" dirty="0">
              <a:latin typeface="Arial" charset="0"/>
            </a:endParaRPr>
          </a:p>
          <a:p>
            <a:pPr eaLnBrk="1" hangingPunct="1">
              <a:buNone/>
            </a:pPr>
            <a:r>
              <a:rPr lang="en-IE" sz="2400" dirty="0" smtClean="0">
                <a:latin typeface="Arial" charset="0"/>
              </a:rPr>
              <a:t>					Protecting </a:t>
            </a:r>
            <a:r>
              <a:rPr lang="en-IE" sz="2400" dirty="0">
                <a:latin typeface="Arial" charset="0"/>
              </a:rPr>
              <a:t>our Future (2002).</a:t>
            </a:r>
            <a:endParaRPr lang="en-GB" sz="2400" dirty="0">
              <a:latin typeface="Arial" charset="0"/>
            </a:endParaRPr>
          </a:p>
          <a:p>
            <a:pPr eaLnBrk="1" hangingPunct="1"/>
            <a:endParaRPr lang="en-I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9043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smtClean="0"/>
              <a:t>Elder abuse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GB" sz="1800" smtClean="0"/>
              <a:t> 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84213" y="1844675"/>
            <a:ext cx="7920037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IE" sz="3200" dirty="0"/>
              <a:t>Elder Abuse Prevalence studies- 2-5% (O’Keefe </a:t>
            </a:r>
            <a:r>
              <a:rPr lang="en-IE" sz="3200" i="1" dirty="0"/>
              <a:t>et al., </a:t>
            </a:r>
            <a:r>
              <a:rPr lang="en-IE" sz="3200" dirty="0"/>
              <a:t>2007, Naughton </a:t>
            </a:r>
            <a:r>
              <a:rPr lang="en-IE" sz="3200" i="1" dirty="0"/>
              <a:t>et al. </a:t>
            </a:r>
            <a:r>
              <a:rPr lang="en-IE" sz="3200" dirty="0"/>
              <a:t>2010)</a:t>
            </a:r>
            <a:r>
              <a:rPr lang="en-IE" sz="3200" dirty="0" smtClean="0"/>
              <a:t>.</a:t>
            </a:r>
          </a:p>
          <a:p>
            <a:endParaRPr lang="en-IE" sz="3200" dirty="0"/>
          </a:p>
          <a:p>
            <a:r>
              <a:rPr lang="en-GB" sz="3200" dirty="0"/>
              <a:t>‘Impressionistic estimates’ (Bonnie &amp; Wallace </a:t>
            </a:r>
            <a:r>
              <a:rPr lang="en-GB" sz="3200" dirty="0" smtClean="0"/>
              <a:t>2003</a:t>
            </a:r>
            <a:r>
              <a:rPr lang="en-US" sz="3200" dirty="0" smtClean="0"/>
              <a:t>)</a:t>
            </a:r>
            <a:endParaRPr lang="en-US" sz="3200" dirty="0"/>
          </a:p>
          <a:p>
            <a:endParaRPr lang="en-US" dirty="0"/>
          </a:p>
          <a:p>
            <a:r>
              <a:rPr lang="en-US" sz="3200" dirty="0"/>
              <a:t>HSE referrals vs. </a:t>
            </a:r>
            <a:r>
              <a:rPr lang="en-US" sz="3200" dirty="0" smtClean="0"/>
              <a:t>prevalence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smtClean="0"/>
              <a:t>Screening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2800" b="1" dirty="0" smtClean="0"/>
              <a:t>Purpose</a:t>
            </a:r>
            <a:r>
              <a:rPr lang="en-GB" sz="2800" dirty="0" smtClean="0"/>
              <a:t>: the early identification of risk of a disease or disorder so that early treatment may be initiated resulting in a decrease in the disease related mortality and morbidity rates (United States Preventative Services Task Force 1996; Petersen 1997).</a:t>
            </a:r>
            <a:r>
              <a:rPr lang="en-US" sz="2800" dirty="0" smtClean="0"/>
              <a:t> </a:t>
            </a:r>
          </a:p>
          <a:p>
            <a:r>
              <a:rPr lang="en-GB" sz="2800" dirty="0" smtClean="0"/>
              <a:t>The traditional paradigm of screening programmes is unrealistic for elder abuse if a traditional disease–model analysis is applied</a:t>
            </a:r>
            <a:r>
              <a:rPr lang="en-US" sz="2800" dirty="0" smtClean="0"/>
              <a:t> (</a:t>
            </a:r>
            <a:r>
              <a:rPr lang="en-US" sz="2800" dirty="0" err="1" smtClean="0"/>
              <a:t>Lachs</a:t>
            </a:r>
            <a:r>
              <a:rPr lang="en-US" sz="2800" dirty="0" smtClean="0"/>
              <a:t> 2004)</a:t>
            </a:r>
            <a:endParaRPr lang="en-IE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dirty="0" smtClean="0"/>
              <a:t>Screening tools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GB" sz="2800" dirty="0" smtClean="0"/>
              <a:t>Issues such as abuser involvement in care, active efforts to hide the abuse and possible limited access to the older person may preclude screening (</a:t>
            </a:r>
            <a:r>
              <a:rPr lang="en-GB" sz="2800" dirty="0" err="1" smtClean="0"/>
              <a:t>Lachs</a:t>
            </a:r>
            <a:r>
              <a:rPr lang="en-GB" sz="2800" dirty="0" smtClean="0"/>
              <a:t> &amp; </a:t>
            </a:r>
            <a:r>
              <a:rPr lang="en-GB" sz="2800" dirty="0" err="1" smtClean="0"/>
              <a:t>Pillemer</a:t>
            </a:r>
            <a:r>
              <a:rPr lang="en-GB" sz="2800" dirty="0" smtClean="0"/>
              <a:t> 2004).</a:t>
            </a:r>
          </a:p>
          <a:p>
            <a:pPr>
              <a:lnSpc>
                <a:spcPct val="90000"/>
              </a:lnSpc>
            </a:pPr>
            <a:r>
              <a:rPr lang="en-GB" sz="2800" dirty="0" smtClean="0"/>
              <a:t>The United States Preventative Service Task Force on Family Violence (1996; 2004) has not recommended universal use of screening tools.</a:t>
            </a:r>
          </a:p>
          <a:p>
            <a:pPr>
              <a:lnSpc>
                <a:spcPct val="90000"/>
              </a:lnSpc>
            </a:pPr>
            <a:r>
              <a:rPr lang="en-GB" sz="2800" dirty="0" smtClean="0"/>
              <a:t>Rationalisation of resource allocation, improved education and improved responses; although case investigation should not weaken a focus on protection (Bonnie &amp; Wallace 2003).</a:t>
            </a:r>
            <a:endParaRPr lang="en-IE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smtClean="0"/>
              <a:t>Tools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54451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IE" dirty="0" smtClean="0"/>
              <a:t>Minimise bias</a:t>
            </a:r>
          </a:p>
          <a:p>
            <a:pPr>
              <a:lnSpc>
                <a:spcPct val="90000"/>
              </a:lnSpc>
            </a:pPr>
            <a:r>
              <a:rPr lang="en-GB" dirty="0"/>
              <a:t>D</a:t>
            </a:r>
            <a:r>
              <a:rPr lang="en-GB" dirty="0" smtClean="0"/>
              <a:t>iscursive orientation of the questions 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Culturally neutral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Contextualised within social behaviours and non-threatening language (</a:t>
            </a:r>
            <a:r>
              <a:rPr lang="en-GB" dirty="0" err="1" smtClean="0"/>
              <a:t>Laumann</a:t>
            </a:r>
            <a:r>
              <a:rPr lang="en-GB" dirty="0" smtClean="0"/>
              <a:t> </a:t>
            </a:r>
            <a:r>
              <a:rPr lang="en-GB" i="1" dirty="0" smtClean="0"/>
              <a:t>et al.</a:t>
            </a:r>
            <a:r>
              <a:rPr lang="en-GB" dirty="0" smtClean="0"/>
              <a:t> 2008)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Rapport.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Self-completed, telephone interview,    practitioner questioning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  Technology </a:t>
            </a:r>
            <a:endParaRPr lang="en-IE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smtClean="0"/>
              <a:t>Elder Abuse Screening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  <a:p>
            <a:r>
              <a:rPr lang="en-GB" b="1" dirty="0" smtClean="0"/>
              <a:t>Terms: </a:t>
            </a:r>
            <a:r>
              <a:rPr lang="en-GB" dirty="0" smtClean="0"/>
              <a:t>indexes of abuse, instruments to identify risk of abuse, elder abuse questionnaires, elder abuse screening tools, elder abuse screening test, algorithms, protocols and elder abuse assessment</a:t>
            </a:r>
            <a:r>
              <a:rPr lang="en-US" dirty="0" smtClean="0"/>
              <a:t> </a:t>
            </a:r>
            <a:endParaRPr lang="en-IE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600" y="274638"/>
            <a:ext cx="77152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sz="4000" dirty="0" smtClean="0"/>
              <a:t>Aims of review of EA screening tools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lnSpc>
                <a:spcPct val="90000"/>
              </a:lnSpc>
            </a:pPr>
            <a:r>
              <a:rPr lang="en-GB" dirty="0" smtClean="0"/>
              <a:t>To examine elder abuse screening tools internationally and identify  a tool(s) of particular merit for potential use in the Irish context</a:t>
            </a:r>
          </a:p>
          <a:p>
            <a:pPr marL="609600" indent="-609600">
              <a:lnSpc>
                <a:spcPct val="90000"/>
              </a:lnSpc>
            </a:pPr>
            <a:r>
              <a:rPr lang="en-GB" dirty="0" smtClean="0"/>
              <a:t>To identify issues related to the use of elder abuse screening tools internationally </a:t>
            </a:r>
          </a:p>
          <a:p>
            <a:pPr marL="609600" indent="-609600">
              <a:lnSpc>
                <a:spcPct val="90000"/>
              </a:lnSpc>
            </a:pPr>
            <a:r>
              <a:rPr lang="en-GB" dirty="0" smtClean="0"/>
              <a:t>To make recommendations regarding the use of elder abuse screening tools in the Irish context.</a:t>
            </a:r>
          </a:p>
          <a:p>
            <a:pPr marL="609600" indent="-609600">
              <a:lnSpc>
                <a:spcPct val="90000"/>
              </a:lnSpc>
            </a:pPr>
            <a:r>
              <a:rPr lang="en-GB" dirty="0" smtClean="0"/>
              <a:t>(Phelan &amp; </a:t>
            </a:r>
            <a:r>
              <a:rPr lang="en-GB" dirty="0" err="1" smtClean="0"/>
              <a:t>Treacy</a:t>
            </a:r>
            <a:r>
              <a:rPr lang="en-GB" dirty="0" smtClean="0"/>
              <a:t> 2011)</a:t>
            </a:r>
            <a:endParaRPr lang="en-IE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919</Words>
  <Application>Microsoft Office PowerPoint</Application>
  <PresentationFormat>On-screen Show (4:3)</PresentationFormat>
  <Paragraphs>115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Background: Irish Response to Elder Abuse</vt:lpstr>
      <vt:lpstr>Irish Definition</vt:lpstr>
      <vt:lpstr>Elder abuse</vt:lpstr>
      <vt:lpstr>Screening</vt:lpstr>
      <vt:lpstr>Screening tools</vt:lpstr>
      <vt:lpstr>Tools</vt:lpstr>
      <vt:lpstr>Elder Abuse Screening</vt:lpstr>
      <vt:lpstr>Aims of review of EA screening tools</vt:lpstr>
      <vt:lpstr>Choice</vt:lpstr>
      <vt:lpstr>Reviewed</vt:lpstr>
      <vt:lpstr>Protocols (non-validated)</vt:lpstr>
      <vt:lpstr>Challenges</vt:lpstr>
      <vt:lpstr>Challenges</vt:lpstr>
      <vt:lpstr>Piloting elder abuse screening tools in Ireland</vt:lpstr>
      <vt:lpstr>Elder Abuse Suspicion Index (EASI)</vt:lpstr>
      <vt:lpstr>EASI</vt:lpstr>
      <vt:lpstr>OAFEM</vt:lpstr>
      <vt:lpstr>Slide 19</vt:lpstr>
    </vt:vector>
  </TitlesOfParts>
  <Company>UCD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Attracta</cp:lastModifiedBy>
  <cp:revision>36</cp:revision>
  <dcterms:created xsi:type="dcterms:W3CDTF">2012-03-27T10:19:45Z</dcterms:created>
  <dcterms:modified xsi:type="dcterms:W3CDTF">2012-05-29T23:06:40Z</dcterms:modified>
</cp:coreProperties>
</file>