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6" r:id="rId2"/>
    <p:sldId id="269" r:id="rId3"/>
    <p:sldId id="257" r:id="rId4"/>
    <p:sldId id="265" r:id="rId5"/>
    <p:sldId id="274" r:id="rId6"/>
    <p:sldId id="270" r:id="rId7"/>
    <p:sldId id="266" r:id="rId8"/>
    <p:sldId id="267" r:id="rId9"/>
    <p:sldId id="268" r:id="rId10"/>
    <p:sldId id="264" r:id="rId11"/>
    <p:sldId id="263" r:id="rId12"/>
    <p:sldId id="271" r:id="rId13"/>
    <p:sldId id="272" r:id="rId14"/>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9C0158A-8F3A-428C-8F55-A03319A9670D}" type="datetimeFigureOut">
              <a:rPr lang="en-US" smtClean="0"/>
              <a:t>5/30/2012</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7316E8A2-B123-4B80-B3B6-DDF1FD06AD1E}" type="slidenum">
              <a:rPr lang="en-GB" smtClean="0"/>
              <a:t>‹#›</a:t>
            </a:fld>
            <a:endParaRPr lang="en-GB"/>
          </a:p>
        </p:txBody>
      </p:sp>
    </p:spTree>
    <p:extLst>
      <p:ext uri="{BB962C8B-B14F-4D97-AF65-F5344CB8AC3E}">
        <p14:creationId xmlns:p14="http://schemas.microsoft.com/office/powerpoint/2010/main" val="96315993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B64E71C4-27CD-4F82-B855-635C9B5D744C}" type="datetimeFigureOut">
              <a:rPr lang="en-GB"/>
              <a:pPr>
                <a:defRPr/>
              </a:pPr>
              <a:t>30/05/2012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9D3D310E-2398-44D0-8EAC-309AA802B7C2}"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D0E34B5-CA11-4B6F-BF7F-170123EB17DF}" type="datetimeFigureOut">
              <a:rPr lang="en-GB"/>
              <a:pPr>
                <a:defRPr/>
              </a:pPr>
              <a:t>30/05/2012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20192DBA-9CA8-4D19-8E43-5EC2F6C5F614}"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7D9603B-549C-4B45-B289-5BB53D7E82D7}" type="datetimeFigureOut">
              <a:rPr lang="en-GB"/>
              <a:pPr>
                <a:defRPr/>
              </a:pPr>
              <a:t>30/05/2012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208BA095-DE1A-4321-AFAE-622BE936FD99}"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F339BD5-EAB5-4285-BD3C-5417A91C6866}" type="datetimeFigureOut">
              <a:rPr lang="en-GB"/>
              <a:pPr>
                <a:defRPr/>
              </a:pPr>
              <a:t>30/05/2012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DAF85B63-2F62-466D-B55B-0B3E4543C576}"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E98E5DD-5574-43BD-8513-42C935CFCDC9}" type="datetimeFigureOut">
              <a:rPr lang="en-GB"/>
              <a:pPr>
                <a:defRPr/>
              </a:pPr>
              <a:t>30/05/2012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61F8DBC3-E746-4BD5-85B4-BCF96E5DBD80}"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FF6C6181-EB5C-494B-89E7-9A591C922CA3}" type="datetimeFigureOut">
              <a:rPr lang="en-GB"/>
              <a:pPr>
                <a:defRPr/>
              </a:pPr>
              <a:t>30/05/2012</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DACE77C4-AE23-4A3C-89B1-4EA261FBFA40}"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0CC92617-14DA-4A07-A1ED-1BA3C524FBE1}" type="datetimeFigureOut">
              <a:rPr lang="en-GB"/>
              <a:pPr>
                <a:defRPr/>
              </a:pPr>
              <a:t>30/05/2012</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C0662AA0-072A-46CE-B44D-DD6A40F1107B}"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9DFF422-0907-404E-BDA8-F9D2CD632E01}" type="datetimeFigureOut">
              <a:rPr lang="en-GB"/>
              <a:pPr>
                <a:defRPr/>
              </a:pPr>
              <a:t>30/05/2012</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A7265DF9-E5B6-40D8-BB88-81494313A1FA}"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C85C484-CF68-4A14-AFAD-5B964A2750DC}" type="datetimeFigureOut">
              <a:rPr lang="en-GB"/>
              <a:pPr>
                <a:defRPr/>
              </a:pPr>
              <a:t>30/05/2012</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272ACA0E-32F5-4C26-A8EC-9557C412C3CA}"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320F3B6-EFA8-48DC-B9E0-AA02C2F1B9F6}" type="datetimeFigureOut">
              <a:rPr lang="en-GB"/>
              <a:pPr>
                <a:defRPr/>
              </a:pPr>
              <a:t>30/05/2012</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A948CA8A-F797-4419-AE36-47459318E813}"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DD42096-E173-4782-98C7-5F93993F9E68}" type="datetimeFigureOut">
              <a:rPr lang="en-GB"/>
              <a:pPr>
                <a:defRPr/>
              </a:pPr>
              <a:t>30/05/2012</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32673246-62F0-4A9B-802D-1FCC64175BF6}"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1B4AEB9-E206-44F6-B07D-21F59D05A673}" type="datetimeFigureOut">
              <a:rPr lang="en-GB"/>
              <a:pPr>
                <a:defRPr/>
              </a:pPr>
              <a:t>30/05/2012</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10AEF4B-88AB-4101-B6E9-5571843C161A}"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lderpeoplewale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3" y="3000375"/>
            <a:ext cx="7902575" cy="1250950"/>
          </a:xfrm>
        </p:spPr>
        <p:txBody>
          <a:bodyPr rtlCol="0">
            <a:normAutofit fontScale="90000"/>
          </a:bodyPr>
          <a:lstStyle/>
          <a:p>
            <a:pPr eaLnBrk="1" fontAlgn="auto" hangingPunct="1">
              <a:spcAft>
                <a:spcPts val="0"/>
              </a:spcAft>
              <a:defRPr/>
            </a:pPr>
            <a:r>
              <a:rPr lang="en-GB" sz="5300" b="1" dirty="0" smtClean="0"/>
              <a:t>Dignified Care?  The Review of the Older People’s Commissioner for Wales </a:t>
            </a:r>
            <a:r>
              <a:rPr lang="en-GB" dirty="0" smtClean="0"/>
              <a:t/>
            </a:r>
            <a:br>
              <a:rPr lang="en-GB" dirty="0" smtClean="0"/>
            </a:br>
            <a:r>
              <a:rPr lang="en-GB" sz="3300" b="1" dirty="0" smtClean="0"/>
              <a:t/>
            </a:r>
            <a:br>
              <a:rPr lang="en-GB" sz="3300" b="1" dirty="0" smtClean="0"/>
            </a:br>
            <a:r>
              <a:rPr lang="en-GB" sz="3300" b="1" dirty="0" smtClean="0"/>
              <a:t>Sarah Stone</a:t>
            </a:r>
            <a:br>
              <a:rPr lang="en-GB" sz="3300" b="1" dirty="0" smtClean="0"/>
            </a:br>
            <a:r>
              <a:rPr lang="en-GB" sz="3300" b="1" smtClean="0"/>
              <a:t>Deputy Commissioner</a:t>
            </a:r>
            <a:r>
              <a:rPr lang="en-GB" sz="3300" dirty="0" smtClean="0"/>
              <a:t/>
            </a:r>
            <a:br>
              <a:rPr lang="en-GB" sz="3300" dirty="0" smtClean="0"/>
            </a:br>
            <a:r>
              <a:rPr lang="en-GB" sz="3300" i="1" dirty="0" smtClean="0"/>
              <a:t/>
            </a:r>
            <a:br>
              <a:rPr lang="en-GB" sz="3300" i="1" dirty="0" smtClean="0"/>
            </a:br>
            <a:r>
              <a:rPr lang="en-GB" dirty="0" smtClean="0"/>
              <a:t/>
            </a:r>
            <a:br>
              <a:rPr lang="en-GB" dirty="0" smtClean="0"/>
            </a:br>
            <a:r>
              <a:rPr lang="en-GB" sz="2700" dirty="0" smtClean="0"/>
              <a:t>May 2012</a:t>
            </a:r>
            <a:r>
              <a:rPr lang="en-GB" sz="4000" dirty="0" smtClean="0"/>
              <a:t/>
            </a:r>
            <a:br>
              <a:rPr lang="en-GB" sz="4000" dirty="0" smtClean="0"/>
            </a:br>
            <a:endParaRPr lang="en-GB" dirty="0"/>
          </a:p>
        </p:txBody>
      </p:sp>
      <p:pic>
        <p:nvPicPr>
          <p:cNvPr id="2051" name="Picture 3"/>
          <p:cNvPicPr>
            <a:picLocks noChangeAspect="1" noChangeArrowheads="1"/>
          </p:cNvPicPr>
          <p:nvPr/>
        </p:nvPicPr>
        <p:blipFill>
          <a:blip r:embed="rId2" cstate="print"/>
          <a:srcRect/>
          <a:stretch>
            <a:fillRect/>
          </a:stretch>
        </p:blipFill>
        <p:spPr bwMode="auto">
          <a:xfrm>
            <a:off x="2484438" y="5300663"/>
            <a:ext cx="4432300" cy="1006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GB" sz="4000" b="1" dirty="0" smtClean="0"/>
              <a:t>Responses</a:t>
            </a:r>
          </a:p>
        </p:txBody>
      </p:sp>
      <p:sp>
        <p:nvSpPr>
          <p:cNvPr id="13315" name="Content Placeholder 2"/>
          <p:cNvSpPr>
            <a:spLocks noGrp="1"/>
          </p:cNvSpPr>
          <p:nvPr>
            <p:ph idx="1"/>
          </p:nvPr>
        </p:nvSpPr>
        <p:spPr>
          <a:xfrm>
            <a:off x="457200" y="1357313"/>
            <a:ext cx="8229600" cy="4768850"/>
          </a:xfrm>
        </p:spPr>
        <p:txBody>
          <a:bodyPr/>
          <a:lstStyle/>
          <a:p>
            <a:pPr eaLnBrk="1" hangingPunct="1"/>
            <a:r>
              <a:rPr lang="en-GB" sz="3000" dirty="0" smtClean="0"/>
              <a:t>All Health Boards, the Trust and Welsh Government responded within 3 months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GB" sz="4000" b="1" dirty="0" smtClean="0"/>
              <a:t>Monitoring change</a:t>
            </a:r>
          </a:p>
        </p:txBody>
      </p:sp>
      <p:sp>
        <p:nvSpPr>
          <p:cNvPr id="14339" name="Content Placeholder 2"/>
          <p:cNvSpPr>
            <a:spLocks noGrp="1"/>
          </p:cNvSpPr>
          <p:nvPr>
            <p:ph idx="1"/>
          </p:nvPr>
        </p:nvSpPr>
        <p:spPr/>
        <p:txBody>
          <a:bodyPr/>
          <a:lstStyle/>
          <a:p>
            <a:pPr eaLnBrk="1" hangingPunct="1"/>
            <a:r>
              <a:rPr lang="en-GB" sz="2800" dirty="0" smtClean="0"/>
              <a:t>Delivering recommendations is a Tier 1 priority for the NHS in Wales – Welsh Government are monitoring progress</a:t>
            </a:r>
          </a:p>
          <a:p>
            <a:pPr eaLnBrk="1" hangingPunct="1"/>
            <a:r>
              <a:rPr lang="en-GB" sz="2800" dirty="0" smtClean="0"/>
              <a:t>Meetings with Health Boards, Trust and Welsh Government to follow-up progress on action plan commitments – completed Spring 2012</a:t>
            </a:r>
          </a:p>
        </p:txBody>
      </p:sp>
      <p:pic>
        <p:nvPicPr>
          <p:cNvPr id="14340" name="Picture 4"/>
          <p:cNvPicPr>
            <a:picLocks noChangeAspect="1" noChangeArrowheads="1"/>
          </p:cNvPicPr>
          <p:nvPr/>
        </p:nvPicPr>
        <p:blipFill>
          <a:blip r:embed="rId2" cstate="print"/>
          <a:srcRect/>
          <a:stretch>
            <a:fillRect/>
          </a:stretch>
        </p:blipFill>
        <p:spPr bwMode="auto">
          <a:xfrm>
            <a:off x="2214563" y="5643563"/>
            <a:ext cx="4429125" cy="1008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GB" b="1" dirty="0" smtClean="0"/>
              <a:t>Monitoring change</a:t>
            </a:r>
            <a:endParaRPr lang="en-GB" dirty="0" smtClean="0"/>
          </a:p>
        </p:txBody>
      </p:sp>
      <p:sp>
        <p:nvSpPr>
          <p:cNvPr id="15363" name="Content Placeholder 2"/>
          <p:cNvSpPr>
            <a:spLocks noGrp="1"/>
          </p:cNvSpPr>
          <p:nvPr>
            <p:ph idx="1"/>
          </p:nvPr>
        </p:nvSpPr>
        <p:spPr/>
        <p:txBody>
          <a:bodyPr/>
          <a:lstStyle/>
          <a:p>
            <a:pPr eaLnBrk="1" hangingPunct="1"/>
            <a:r>
              <a:rPr lang="en-GB" sz="2800" dirty="0" smtClean="0"/>
              <a:t>Ongoing discussions with other agencies to avoid duplication in follow-up and galvanise efforts to incorporate Dignified Care into their activities </a:t>
            </a:r>
          </a:p>
          <a:p>
            <a:pPr eaLnBrk="1" hangingPunct="1"/>
            <a:r>
              <a:rPr lang="en-GB" sz="2800" dirty="0" smtClean="0"/>
              <a:t>Dignity Conference planned for October 2012, in partnership with Age Cymru and Public Service Ombudsman</a:t>
            </a:r>
          </a:p>
          <a:p>
            <a:pPr eaLnBrk="1" hangingPunct="1"/>
            <a:r>
              <a:rPr lang="en-GB" sz="2800" dirty="0" smtClean="0"/>
              <a:t>Older people’s voices are key to keeping up pressure for change</a:t>
            </a:r>
          </a:p>
          <a:p>
            <a:pPr eaLnBrk="1" hangingPunct="1"/>
            <a:endParaRPr lang="en-GB" dirty="0" smtClean="0"/>
          </a:p>
        </p:txBody>
      </p:sp>
      <p:pic>
        <p:nvPicPr>
          <p:cNvPr id="15364" name="Picture 4"/>
          <p:cNvPicPr>
            <a:picLocks noChangeAspect="1" noChangeArrowheads="1"/>
          </p:cNvPicPr>
          <p:nvPr/>
        </p:nvPicPr>
        <p:blipFill>
          <a:blip r:embed="rId2" cstate="print"/>
          <a:srcRect/>
          <a:stretch>
            <a:fillRect/>
          </a:stretch>
        </p:blipFill>
        <p:spPr bwMode="auto">
          <a:xfrm>
            <a:off x="2214563" y="5643563"/>
            <a:ext cx="4429125" cy="1008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endParaRPr lang="en-GB" dirty="0" smtClean="0"/>
          </a:p>
        </p:txBody>
      </p:sp>
      <p:sp>
        <p:nvSpPr>
          <p:cNvPr id="16387" name="Content Placeholder 2"/>
          <p:cNvSpPr>
            <a:spLocks noGrp="1"/>
          </p:cNvSpPr>
          <p:nvPr>
            <p:ph idx="1"/>
          </p:nvPr>
        </p:nvSpPr>
        <p:spPr/>
        <p:txBody>
          <a:bodyPr/>
          <a:lstStyle/>
          <a:p>
            <a:pPr algn="ctr" eaLnBrk="1" hangingPunct="1">
              <a:buFont typeface="Arial" charset="0"/>
              <a:buNone/>
            </a:pPr>
            <a:r>
              <a:rPr lang="en-GB" sz="4400" dirty="0" smtClean="0"/>
              <a:t>Thank you</a:t>
            </a:r>
          </a:p>
          <a:p>
            <a:pPr algn="ctr" eaLnBrk="1" hangingPunct="1">
              <a:buFont typeface="Arial" charset="0"/>
              <a:buNone/>
            </a:pPr>
            <a:endParaRPr lang="en-GB" dirty="0" smtClean="0"/>
          </a:p>
          <a:p>
            <a:pPr algn="ctr" eaLnBrk="1" hangingPunct="1">
              <a:buFont typeface="Arial" charset="0"/>
              <a:buNone/>
            </a:pPr>
            <a:r>
              <a:rPr lang="en-GB" dirty="0" smtClean="0">
                <a:hlinkClick r:id="rId2"/>
              </a:rPr>
              <a:t>www.olderpeoplewales.com</a:t>
            </a:r>
            <a:r>
              <a:rPr lang="en-GB" dirty="0" smtClean="0"/>
              <a:t> </a:t>
            </a:r>
          </a:p>
          <a:p>
            <a:pPr algn="ctr" eaLnBrk="1" hangingPunct="1">
              <a:buFont typeface="Arial" charset="0"/>
              <a:buNone/>
            </a:pPr>
            <a:r>
              <a:rPr lang="en-GB" dirty="0" smtClean="0"/>
              <a:t>Email: ask@olderpeoplewales </a:t>
            </a:r>
          </a:p>
          <a:p>
            <a:pPr algn="ctr" eaLnBrk="1" hangingPunct="1">
              <a:buFont typeface="Arial" charset="0"/>
              <a:buNone/>
            </a:pPr>
            <a:r>
              <a:rPr lang="en-GB" dirty="0" smtClean="0"/>
              <a:t>Tel: 08442 640670</a:t>
            </a:r>
          </a:p>
          <a:p>
            <a:pPr eaLnBrk="1" hangingPunct="1"/>
            <a:endParaRPr lang="en-GB" dirty="0" smtClean="0"/>
          </a:p>
        </p:txBody>
      </p:sp>
      <p:pic>
        <p:nvPicPr>
          <p:cNvPr id="16388" name="Picture 4"/>
          <p:cNvPicPr>
            <a:picLocks noChangeAspect="1" noChangeArrowheads="1"/>
          </p:cNvPicPr>
          <p:nvPr/>
        </p:nvPicPr>
        <p:blipFill>
          <a:blip r:embed="rId3" cstate="print"/>
          <a:srcRect/>
          <a:stretch>
            <a:fillRect/>
          </a:stretch>
        </p:blipFill>
        <p:spPr bwMode="auto">
          <a:xfrm>
            <a:off x="2214563" y="5643563"/>
            <a:ext cx="4429125" cy="1008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a:xfrm>
            <a:off x="428625" y="642938"/>
            <a:ext cx="8229600" cy="1071562"/>
          </a:xfrm>
        </p:spPr>
        <p:txBody>
          <a:bodyPr/>
          <a:lstStyle/>
          <a:p>
            <a:pPr eaLnBrk="1" hangingPunct="1"/>
            <a:r>
              <a:rPr lang="en-GB" sz="3600" b="1" dirty="0" smtClean="0"/>
              <a:t>The role of the Commissioner</a:t>
            </a:r>
          </a:p>
        </p:txBody>
      </p:sp>
      <p:sp>
        <p:nvSpPr>
          <p:cNvPr id="5123" name="Content Placeholder 2"/>
          <p:cNvSpPr>
            <a:spLocks noGrp="1"/>
          </p:cNvSpPr>
          <p:nvPr>
            <p:ph idx="4294967295"/>
          </p:nvPr>
        </p:nvSpPr>
        <p:spPr>
          <a:xfrm>
            <a:off x="457200" y="1571625"/>
            <a:ext cx="8229600" cy="4500563"/>
          </a:xfrm>
        </p:spPr>
        <p:txBody>
          <a:bodyPr rtlCol="0">
            <a:normAutofit fontScale="85000" lnSpcReduction="20000"/>
          </a:bodyPr>
          <a:lstStyle/>
          <a:p>
            <a:pPr eaLnBrk="1" fontAlgn="auto" hangingPunct="1">
              <a:spcAft>
                <a:spcPts val="0"/>
              </a:spcAft>
              <a:buFont typeface="Arial" pitchFamily="34" charset="0"/>
              <a:buChar char="•"/>
              <a:defRPr/>
            </a:pPr>
            <a:r>
              <a:rPr lang="en-GB" sz="3000" dirty="0" smtClean="0">
                <a:cs typeface="Arial" charset="0"/>
              </a:rPr>
              <a:t>A statutory organisation independent of Government, which advocates for older people. </a:t>
            </a:r>
          </a:p>
          <a:p>
            <a:pPr eaLnBrk="1" fontAlgn="auto" hangingPunct="1">
              <a:spcAft>
                <a:spcPts val="0"/>
              </a:spcAft>
              <a:buFont typeface="Arial" pitchFamily="34" charset="0"/>
              <a:buChar char="•"/>
              <a:defRPr/>
            </a:pPr>
            <a:r>
              <a:rPr lang="en-GB" sz="3000" dirty="0" smtClean="0">
                <a:cs typeface="Arial" charset="0"/>
              </a:rPr>
              <a:t>An organisation with defined powers in law rather than an NGO</a:t>
            </a:r>
          </a:p>
          <a:p>
            <a:pPr eaLnBrk="1" fontAlgn="auto" hangingPunct="1">
              <a:spcAft>
                <a:spcPts val="0"/>
              </a:spcAft>
              <a:buNone/>
              <a:defRPr/>
            </a:pPr>
            <a:r>
              <a:rPr lang="en-GB" sz="3000" dirty="0" smtClean="0">
                <a:cs typeface="Arial" charset="0"/>
              </a:rPr>
              <a:t>Functions include;-</a:t>
            </a:r>
          </a:p>
          <a:p>
            <a:pPr eaLnBrk="1" fontAlgn="auto" hangingPunct="1">
              <a:spcAft>
                <a:spcPts val="0"/>
              </a:spcAft>
              <a:buFont typeface="Arial" pitchFamily="34" charset="0"/>
              <a:buChar char="•"/>
              <a:defRPr/>
            </a:pPr>
            <a:r>
              <a:rPr lang="en-GB" sz="3000" dirty="0" smtClean="0"/>
              <a:t>To promote awareness of the interests of older people</a:t>
            </a:r>
          </a:p>
          <a:p>
            <a:pPr eaLnBrk="1" fontAlgn="auto" hangingPunct="1">
              <a:spcAft>
                <a:spcPts val="0"/>
              </a:spcAft>
              <a:buFont typeface="Arial" pitchFamily="34" charset="0"/>
              <a:buChar char="•"/>
              <a:defRPr/>
            </a:pPr>
            <a:r>
              <a:rPr lang="en-GB" sz="3000" dirty="0" smtClean="0"/>
              <a:t>To encourage best practice, </a:t>
            </a:r>
          </a:p>
          <a:p>
            <a:pPr eaLnBrk="1" fontAlgn="auto" hangingPunct="1">
              <a:spcAft>
                <a:spcPts val="0"/>
              </a:spcAft>
              <a:buFont typeface="Arial" pitchFamily="34" charset="0"/>
              <a:buChar char="•"/>
              <a:defRPr/>
            </a:pPr>
            <a:r>
              <a:rPr lang="en-GB" sz="3000" dirty="0" smtClean="0"/>
              <a:t>To review the law </a:t>
            </a:r>
          </a:p>
          <a:p>
            <a:pPr eaLnBrk="1" fontAlgn="auto" hangingPunct="1">
              <a:spcAft>
                <a:spcPts val="0"/>
              </a:spcAft>
              <a:buFont typeface="Arial" pitchFamily="34" charset="0"/>
              <a:buChar char="•"/>
              <a:defRPr/>
            </a:pPr>
            <a:r>
              <a:rPr lang="en-GB" sz="3000" dirty="0" smtClean="0"/>
              <a:t>To challenge age discrimination</a:t>
            </a:r>
          </a:p>
          <a:p>
            <a:pPr eaLnBrk="1" fontAlgn="auto" hangingPunct="1">
              <a:spcAft>
                <a:spcPts val="0"/>
              </a:spcAft>
              <a:buNone/>
              <a:defRPr/>
            </a:pPr>
            <a:r>
              <a:rPr lang="en-GB" sz="3000" dirty="0" smtClean="0"/>
              <a:t>Range of powers – representation, information, advice, assistance, guidance, research, Review &amp; Examination. </a:t>
            </a:r>
          </a:p>
          <a:p>
            <a:pPr eaLnBrk="1" fontAlgn="auto" hangingPunct="1">
              <a:spcAft>
                <a:spcPts val="0"/>
              </a:spcAft>
              <a:buFont typeface="Arial" pitchFamily="34" charset="0"/>
              <a:buChar char="•"/>
              <a:defRPr/>
            </a:pPr>
            <a:endParaRPr lang="en-GB" dirty="0" smtClean="0"/>
          </a:p>
        </p:txBody>
      </p:sp>
      <p:pic>
        <p:nvPicPr>
          <p:cNvPr id="3076" name="Picture 4"/>
          <p:cNvPicPr>
            <a:picLocks noChangeAspect="1" noChangeArrowheads="1"/>
          </p:cNvPicPr>
          <p:nvPr/>
        </p:nvPicPr>
        <p:blipFill>
          <a:blip r:embed="rId2" cstate="print"/>
          <a:srcRect/>
          <a:stretch>
            <a:fillRect/>
          </a:stretch>
        </p:blipFill>
        <p:spPr bwMode="auto">
          <a:xfrm>
            <a:off x="2500313" y="5857875"/>
            <a:ext cx="4429125" cy="1000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229600" cy="1511300"/>
          </a:xfrm>
        </p:spPr>
        <p:txBody>
          <a:bodyPr/>
          <a:lstStyle/>
          <a:p>
            <a:pPr eaLnBrk="1" hangingPunct="1"/>
            <a:r>
              <a:rPr lang="en-GB" sz="3500" b="1" dirty="0" smtClean="0"/>
              <a:t>Dignified Care? the experiences of older people in hospital in Wales</a:t>
            </a:r>
          </a:p>
        </p:txBody>
      </p:sp>
      <p:sp>
        <p:nvSpPr>
          <p:cNvPr id="4099" name="Content Placeholder 2"/>
          <p:cNvSpPr>
            <a:spLocks noGrp="1"/>
          </p:cNvSpPr>
          <p:nvPr>
            <p:ph idx="1"/>
          </p:nvPr>
        </p:nvSpPr>
        <p:spPr>
          <a:xfrm>
            <a:off x="428625" y="1628775"/>
            <a:ext cx="8229600" cy="3960813"/>
          </a:xfrm>
        </p:spPr>
        <p:txBody>
          <a:bodyPr/>
          <a:lstStyle/>
          <a:p>
            <a:pPr eaLnBrk="1" hangingPunct="1">
              <a:lnSpc>
                <a:spcPct val="170000"/>
              </a:lnSpc>
            </a:pPr>
            <a:r>
              <a:rPr lang="en-GB" sz="2800" dirty="0" smtClean="0"/>
              <a:t>Panel of Inquiry: June – December 2010</a:t>
            </a:r>
          </a:p>
          <a:p>
            <a:pPr eaLnBrk="1" hangingPunct="1">
              <a:lnSpc>
                <a:spcPct val="170000"/>
              </a:lnSpc>
            </a:pPr>
            <a:r>
              <a:rPr lang="en-GB" sz="2800" dirty="0" smtClean="0"/>
              <a:t>182 pieces of written evidence &amp; 16 hospital visits, speaking to over 200 patients, relatives and staff</a:t>
            </a:r>
          </a:p>
          <a:p>
            <a:pPr eaLnBrk="1" hangingPunct="1">
              <a:lnSpc>
                <a:spcPct val="170000"/>
              </a:lnSpc>
            </a:pPr>
            <a:r>
              <a:rPr lang="en-GB" sz="2800" dirty="0" smtClean="0"/>
              <a:t>Covers people with a minimum of 5 day hospital stays within previous 2 years</a:t>
            </a:r>
          </a:p>
          <a:p>
            <a:pPr eaLnBrk="1" hangingPunct="1">
              <a:lnSpc>
                <a:spcPct val="170000"/>
              </a:lnSpc>
            </a:pPr>
            <a:r>
              <a:rPr lang="en-GB" sz="2800" dirty="0" smtClean="0"/>
              <a:t>Reported in March 2011</a:t>
            </a:r>
          </a:p>
        </p:txBody>
      </p:sp>
      <p:pic>
        <p:nvPicPr>
          <p:cNvPr id="4100" name="Picture 4"/>
          <p:cNvPicPr>
            <a:picLocks noChangeAspect="1" noChangeArrowheads="1"/>
          </p:cNvPicPr>
          <p:nvPr/>
        </p:nvPicPr>
        <p:blipFill>
          <a:blip r:embed="rId2" cstate="print"/>
          <a:srcRect/>
          <a:stretch>
            <a:fillRect/>
          </a:stretch>
        </p:blipFill>
        <p:spPr bwMode="auto">
          <a:xfrm>
            <a:off x="2214563" y="5643563"/>
            <a:ext cx="4429125" cy="1008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28625" y="285750"/>
            <a:ext cx="8229600" cy="1071563"/>
          </a:xfrm>
        </p:spPr>
        <p:txBody>
          <a:bodyPr/>
          <a:lstStyle/>
          <a:p>
            <a:pPr eaLnBrk="1" hangingPunct="1"/>
            <a:r>
              <a:rPr lang="en-GB" sz="3600" b="1" dirty="0" smtClean="0"/>
              <a:t>The Dignified Care? Report</a:t>
            </a:r>
          </a:p>
        </p:txBody>
      </p:sp>
      <p:sp>
        <p:nvSpPr>
          <p:cNvPr id="5123" name="Content Placeholder 2"/>
          <p:cNvSpPr>
            <a:spLocks noGrp="1"/>
          </p:cNvSpPr>
          <p:nvPr>
            <p:ph idx="1"/>
          </p:nvPr>
        </p:nvSpPr>
        <p:spPr>
          <a:xfrm>
            <a:off x="4572000" y="1214438"/>
            <a:ext cx="4357688" cy="4357687"/>
          </a:xfrm>
        </p:spPr>
        <p:txBody>
          <a:bodyPr/>
          <a:lstStyle/>
          <a:p>
            <a:pPr eaLnBrk="1" hangingPunct="1"/>
            <a:endParaRPr lang="en-GB" dirty="0" smtClean="0"/>
          </a:p>
          <a:p>
            <a:pPr eaLnBrk="1" hangingPunct="1">
              <a:buFont typeface="Arial" charset="0"/>
              <a:buNone/>
            </a:pPr>
            <a:r>
              <a:rPr lang="en-GB" dirty="0" smtClean="0"/>
              <a:t>	Contains the Panel’s full findings. </a:t>
            </a:r>
          </a:p>
          <a:p>
            <a:pPr eaLnBrk="1" hangingPunct="1">
              <a:buFont typeface="Arial" charset="0"/>
              <a:buNone/>
            </a:pPr>
            <a:r>
              <a:rPr lang="en-GB" dirty="0" smtClean="0"/>
              <a:t>	The twelve Recommendations are the Commissioner’s and are based on these findings. </a:t>
            </a:r>
          </a:p>
        </p:txBody>
      </p:sp>
      <p:pic>
        <p:nvPicPr>
          <p:cNvPr id="5124" name="Picture 3" descr="Review cover.jpg"/>
          <p:cNvPicPr>
            <a:picLocks noChangeAspect="1"/>
          </p:cNvPicPr>
          <p:nvPr/>
        </p:nvPicPr>
        <p:blipFill>
          <a:blip r:embed="rId2" cstate="print"/>
          <a:srcRect/>
          <a:stretch>
            <a:fillRect/>
          </a:stretch>
        </p:blipFill>
        <p:spPr bwMode="auto">
          <a:xfrm>
            <a:off x="1500188" y="1214438"/>
            <a:ext cx="3143250" cy="4454525"/>
          </a:xfrm>
          <a:prstGeom prst="rect">
            <a:avLst/>
          </a:prstGeom>
          <a:noFill/>
          <a:ln w="12700">
            <a:solidFill>
              <a:schemeClr val="tx1"/>
            </a:solidFill>
            <a:miter lim="800000"/>
            <a:headEnd/>
            <a:tailEnd/>
          </a:ln>
        </p:spPr>
      </p:pic>
      <p:pic>
        <p:nvPicPr>
          <p:cNvPr id="5125" name="Picture 4"/>
          <p:cNvPicPr>
            <a:picLocks noChangeAspect="1" noChangeArrowheads="1"/>
          </p:cNvPicPr>
          <p:nvPr/>
        </p:nvPicPr>
        <p:blipFill>
          <a:blip r:embed="rId3" cstate="print"/>
          <a:srcRect/>
          <a:stretch>
            <a:fillRect/>
          </a:stretch>
        </p:blipFill>
        <p:spPr bwMode="auto">
          <a:xfrm>
            <a:off x="2214563" y="5715000"/>
            <a:ext cx="4429125" cy="936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Dignified Care?  Findings</a:t>
            </a:r>
            <a:endParaRPr lang="en-GB" dirty="0"/>
          </a:p>
        </p:txBody>
      </p:sp>
      <p:sp>
        <p:nvSpPr>
          <p:cNvPr id="3" name="Content Placeholder 2"/>
          <p:cNvSpPr>
            <a:spLocks noGrp="1"/>
          </p:cNvSpPr>
          <p:nvPr>
            <p:ph idx="1"/>
          </p:nvPr>
        </p:nvSpPr>
        <p:spPr>
          <a:xfrm>
            <a:off x="500034" y="1571612"/>
            <a:ext cx="8229600" cy="4525963"/>
          </a:xfrm>
        </p:spPr>
        <p:txBody>
          <a:bodyPr/>
          <a:lstStyle/>
          <a:p>
            <a:pPr marL="0" indent="0">
              <a:buNone/>
              <a:defRPr/>
            </a:pPr>
            <a:r>
              <a:rPr lang="en-GB" sz="2400" dirty="0" smtClean="0">
                <a:solidFill>
                  <a:prstClr val="black"/>
                </a:solidFill>
              </a:rPr>
              <a:t>A picture of contrasts and inconsistencies:</a:t>
            </a:r>
          </a:p>
          <a:p>
            <a:pPr marL="0" indent="0">
              <a:buFont typeface="Arial" pitchFamily="34" charset="0"/>
              <a:buNone/>
              <a:defRPr/>
            </a:pPr>
            <a:endParaRPr lang="en-GB" sz="2400" dirty="0" smtClean="0">
              <a:solidFill>
                <a:prstClr val="black"/>
              </a:solidFill>
            </a:endParaRPr>
          </a:p>
          <a:p>
            <a:pPr marL="0" indent="0">
              <a:buFont typeface="Arial" pitchFamily="34" charset="0"/>
              <a:buNone/>
              <a:defRPr/>
            </a:pPr>
            <a:r>
              <a:rPr lang="en-GB" sz="2400" dirty="0" smtClean="0">
                <a:solidFill>
                  <a:prstClr val="black"/>
                </a:solidFill>
              </a:rPr>
              <a:t>“I did not or any other member of the family in the five weeks see the staff make conversation or reassure the elderly patients or treat them as if they were real people in their own right, they were treated and spoken about as bay and bed numbers.”</a:t>
            </a:r>
            <a:br>
              <a:rPr lang="en-GB" sz="2400" dirty="0" smtClean="0">
                <a:solidFill>
                  <a:prstClr val="black"/>
                </a:solidFill>
              </a:rPr>
            </a:br>
            <a:endParaRPr lang="en-GB" sz="2400" dirty="0" smtClean="0">
              <a:solidFill>
                <a:prstClr val="black"/>
              </a:solidFill>
            </a:endParaRPr>
          </a:p>
          <a:p>
            <a:pPr>
              <a:buFont typeface="Arial" pitchFamily="34" charset="0"/>
              <a:buNone/>
              <a:defRPr/>
            </a:pPr>
            <a:r>
              <a:rPr lang="en-GB" sz="2400" dirty="0" smtClean="0">
                <a:solidFill>
                  <a:prstClr val="black"/>
                </a:solidFill>
              </a:rPr>
              <a:t>“...the nurses and doctors were so polite and spent time talking to me. They offered me choices and listened to me. They treated me as a person and not just as a patient.”</a:t>
            </a:r>
            <a:endParaRPr lang="en-GB"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28625" y="357188"/>
            <a:ext cx="8229600" cy="1143000"/>
          </a:xfrm>
        </p:spPr>
        <p:txBody>
          <a:bodyPr/>
          <a:lstStyle/>
          <a:p>
            <a:pPr eaLnBrk="1" hangingPunct="1"/>
            <a:r>
              <a:rPr lang="en-GB" sz="3200" b="1" dirty="0" smtClean="0"/>
              <a:t>The Commissioner’s Recommendations</a:t>
            </a:r>
          </a:p>
        </p:txBody>
      </p:sp>
      <p:sp>
        <p:nvSpPr>
          <p:cNvPr id="9219" name="Content Placeholder 2"/>
          <p:cNvSpPr>
            <a:spLocks noGrp="1"/>
          </p:cNvSpPr>
          <p:nvPr>
            <p:ph idx="1"/>
          </p:nvPr>
        </p:nvSpPr>
        <p:spPr>
          <a:xfrm>
            <a:off x="457200" y="1714500"/>
            <a:ext cx="8229600" cy="4411663"/>
          </a:xfrm>
        </p:spPr>
        <p:txBody>
          <a:bodyPr/>
          <a:lstStyle/>
          <a:p>
            <a:pPr eaLnBrk="1" hangingPunct="1">
              <a:buFont typeface="Arial" charset="0"/>
              <a:buNone/>
            </a:pPr>
            <a:r>
              <a:rPr lang="en-GB" sz="2000" dirty="0" smtClean="0"/>
              <a:t>1</a:t>
            </a:r>
            <a:r>
              <a:rPr lang="en-GB" sz="2400" dirty="0" smtClean="0"/>
              <a:t>. Stronger ward leadership is needed to foster a culture of dignity and respect. </a:t>
            </a:r>
          </a:p>
          <a:p>
            <a:pPr eaLnBrk="1" hangingPunct="1"/>
            <a:endParaRPr lang="en-GB" sz="2400" dirty="0" smtClean="0"/>
          </a:p>
          <a:p>
            <a:pPr eaLnBrk="1" hangingPunct="1">
              <a:buFont typeface="Arial" charset="0"/>
              <a:buNone/>
            </a:pPr>
            <a:r>
              <a:rPr lang="en-GB" sz="2400" dirty="0" smtClean="0"/>
              <a:t>2. Better knowledge of the needs of older people with dementia is needed, together with improved communication, training, support and standards of care.</a:t>
            </a:r>
          </a:p>
          <a:p>
            <a:pPr eaLnBrk="1" hangingPunct="1">
              <a:buFont typeface="Arial" charset="0"/>
              <a:buNone/>
            </a:pPr>
            <a:endParaRPr lang="en-GB" sz="2400" dirty="0" smtClean="0"/>
          </a:p>
          <a:p>
            <a:pPr eaLnBrk="1" hangingPunct="1">
              <a:buFont typeface="Arial" charset="0"/>
              <a:buNone/>
            </a:pPr>
            <a:r>
              <a:rPr lang="en-GB" sz="2400" dirty="0" smtClean="0"/>
              <a:t>3. Lack of timely response to continence needs was widely reported and is unacceptable . </a:t>
            </a:r>
          </a:p>
          <a:p>
            <a:pPr eaLnBrk="1" hangingPunct="1"/>
            <a:endParaRPr lang="en-GB" sz="2000" dirty="0" smtClean="0"/>
          </a:p>
        </p:txBody>
      </p:sp>
      <p:pic>
        <p:nvPicPr>
          <p:cNvPr id="9220" name="Picture 4"/>
          <p:cNvPicPr>
            <a:picLocks noChangeAspect="1" noChangeArrowheads="1"/>
          </p:cNvPicPr>
          <p:nvPr/>
        </p:nvPicPr>
        <p:blipFill>
          <a:blip r:embed="rId2" cstate="print"/>
          <a:srcRect/>
          <a:stretch>
            <a:fillRect/>
          </a:stretch>
        </p:blipFill>
        <p:spPr bwMode="auto">
          <a:xfrm>
            <a:off x="2214563" y="5643563"/>
            <a:ext cx="4429125" cy="1008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28625" y="428625"/>
            <a:ext cx="8229600" cy="1214438"/>
          </a:xfrm>
        </p:spPr>
        <p:txBody>
          <a:bodyPr/>
          <a:lstStyle/>
          <a:p>
            <a:pPr eaLnBrk="1" hangingPunct="1"/>
            <a:r>
              <a:rPr lang="en-GB" sz="3600" b="1" dirty="0" smtClean="0"/>
              <a:t>The Commissioner’s Recommendations</a:t>
            </a:r>
            <a:endParaRPr lang="en-GB" sz="3600" dirty="0" smtClean="0"/>
          </a:p>
        </p:txBody>
      </p:sp>
      <p:sp>
        <p:nvSpPr>
          <p:cNvPr id="10243" name="Content Placeholder 2"/>
          <p:cNvSpPr>
            <a:spLocks noGrp="1"/>
          </p:cNvSpPr>
          <p:nvPr>
            <p:ph idx="1"/>
          </p:nvPr>
        </p:nvSpPr>
        <p:spPr>
          <a:xfrm>
            <a:off x="457200" y="1785938"/>
            <a:ext cx="8229600" cy="4340225"/>
          </a:xfrm>
        </p:spPr>
        <p:txBody>
          <a:bodyPr/>
          <a:lstStyle/>
          <a:p>
            <a:pPr eaLnBrk="1" hangingPunct="1">
              <a:buFont typeface="Arial" charset="0"/>
              <a:buNone/>
            </a:pPr>
            <a:r>
              <a:rPr lang="en-GB" sz="2400" dirty="0" smtClean="0"/>
              <a:t>4</a:t>
            </a:r>
            <a:r>
              <a:rPr lang="en-GB" sz="2500" dirty="0" smtClean="0"/>
              <a:t>. The sharing of patients’ personal information in the hearing of others should cease wherever possible.</a:t>
            </a:r>
          </a:p>
          <a:p>
            <a:pPr eaLnBrk="1" hangingPunct="1">
              <a:buFont typeface="Arial" charset="0"/>
              <a:buNone/>
            </a:pPr>
            <a:endParaRPr lang="en-GB" sz="2500" dirty="0" smtClean="0"/>
          </a:p>
          <a:p>
            <a:pPr eaLnBrk="1" hangingPunct="1">
              <a:buFont typeface="Arial" charset="0"/>
              <a:buNone/>
            </a:pPr>
            <a:r>
              <a:rPr lang="en-GB" sz="2500" dirty="0" smtClean="0"/>
              <a:t>5. Too many older people are still not being discharged in an effective and timely manner and this needs urgent attention.</a:t>
            </a:r>
          </a:p>
          <a:p>
            <a:pPr eaLnBrk="1" hangingPunct="1">
              <a:buFont typeface="Arial" charset="0"/>
              <a:buNone/>
            </a:pPr>
            <a:endParaRPr lang="en-GB" sz="2500" dirty="0" smtClean="0"/>
          </a:p>
          <a:p>
            <a:pPr eaLnBrk="1" hangingPunct="1">
              <a:buFont typeface="Arial" charset="0"/>
              <a:buNone/>
            </a:pPr>
            <a:r>
              <a:rPr lang="en-GB" sz="2500" dirty="0" smtClean="0"/>
              <a:t>6. The appropriate use of volunteers in hospitals needs further development, learning from successful initiatives.</a:t>
            </a:r>
          </a:p>
          <a:p>
            <a:pPr eaLnBrk="1" hangingPunct="1"/>
            <a:endParaRPr lang="en-GB" dirty="0" smtClean="0"/>
          </a:p>
        </p:txBody>
      </p:sp>
      <p:pic>
        <p:nvPicPr>
          <p:cNvPr id="10244" name="Picture 4"/>
          <p:cNvPicPr>
            <a:picLocks noChangeAspect="1" noChangeArrowheads="1"/>
          </p:cNvPicPr>
          <p:nvPr/>
        </p:nvPicPr>
        <p:blipFill>
          <a:blip r:embed="rId2" cstate="print"/>
          <a:srcRect/>
          <a:stretch>
            <a:fillRect/>
          </a:stretch>
        </p:blipFill>
        <p:spPr bwMode="auto">
          <a:xfrm>
            <a:off x="2214563" y="5643563"/>
            <a:ext cx="4429125" cy="1008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28625" y="285750"/>
            <a:ext cx="8229600" cy="1285875"/>
          </a:xfrm>
        </p:spPr>
        <p:txBody>
          <a:bodyPr/>
          <a:lstStyle/>
          <a:p>
            <a:pPr eaLnBrk="1" hangingPunct="1"/>
            <a:r>
              <a:rPr lang="en-GB" sz="3600" b="1" dirty="0" smtClean="0"/>
              <a:t>The Commissioner’s Recommendations</a:t>
            </a:r>
            <a:endParaRPr lang="en-GB" sz="3600" dirty="0" smtClean="0"/>
          </a:p>
        </p:txBody>
      </p:sp>
      <p:sp>
        <p:nvSpPr>
          <p:cNvPr id="11267" name="Content Placeholder 2"/>
          <p:cNvSpPr>
            <a:spLocks noGrp="1"/>
          </p:cNvSpPr>
          <p:nvPr>
            <p:ph idx="1"/>
          </p:nvPr>
        </p:nvSpPr>
        <p:spPr>
          <a:xfrm>
            <a:off x="500063" y="1785938"/>
            <a:ext cx="8229600" cy="4340225"/>
          </a:xfrm>
        </p:spPr>
        <p:txBody>
          <a:bodyPr/>
          <a:lstStyle/>
          <a:p>
            <a:pPr eaLnBrk="1" hangingPunct="1">
              <a:buFont typeface="Arial" charset="0"/>
              <a:buNone/>
            </a:pPr>
            <a:r>
              <a:rPr lang="en-GB" sz="2400" dirty="0" smtClean="0"/>
              <a:t>7</a:t>
            </a:r>
            <a:r>
              <a:rPr lang="en-GB" sz="2500" dirty="0" smtClean="0"/>
              <a:t>. Staffing levels have to reflect the needs of older people both now and in the future.</a:t>
            </a:r>
          </a:p>
          <a:p>
            <a:pPr eaLnBrk="1" hangingPunct="1">
              <a:buFont typeface="Arial" charset="0"/>
              <a:buNone/>
            </a:pPr>
            <a:r>
              <a:rPr lang="en-GB" sz="2500" dirty="0" smtClean="0"/>
              <a:t> </a:t>
            </a:r>
          </a:p>
          <a:p>
            <a:pPr eaLnBrk="1" hangingPunct="1">
              <a:buFont typeface="Arial" charset="0"/>
              <a:buNone/>
            </a:pPr>
            <a:r>
              <a:rPr lang="en-GB" sz="2500" dirty="0" smtClean="0"/>
              <a:t>8. Simple and responsive changes to the ward environment can make a big difference. </a:t>
            </a:r>
          </a:p>
          <a:p>
            <a:pPr eaLnBrk="1" hangingPunct="1">
              <a:buFont typeface="Arial" charset="0"/>
              <a:buNone/>
            </a:pPr>
            <a:r>
              <a:rPr lang="en-GB" sz="2500" dirty="0" smtClean="0"/>
              <a:t> </a:t>
            </a:r>
          </a:p>
          <a:p>
            <a:pPr eaLnBrk="1" hangingPunct="1">
              <a:buFont typeface="Arial" charset="0"/>
              <a:buNone/>
            </a:pPr>
            <a:r>
              <a:rPr lang="en-GB" sz="2500" dirty="0" smtClean="0"/>
              <a:t>9. Effective communication can raise patient expectation and involvement and can improve their hospital experience.</a:t>
            </a:r>
          </a:p>
          <a:p>
            <a:pPr eaLnBrk="1" hangingPunct="1"/>
            <a:endParaRPr lang="en-GB" sz="2400" dirty="0" smtClean="0"/>
          </a:p>
        </p:txBody>
      </p:sp>
      <p:pic>
        <p:nvPicPr>
          <p:cNvPr id="11268" name="Picture 4"/>
          <p:cNvPicPr>
            <a:picLocks noChangeAspect="1" noChangeArrowheads="1"/>
          </p:cNvPicPr>
          <p:nvPr/>
        </p:nvPicPr>
        <p:blipFill>
          <a:blip r:embed="rId2" cstate="print"/>
          <a:srcRect/>
          <a:stretch>
            <a:fillRect/>
          </a:stretch>
        </p:blipFill>
        <p:spPr bwMode="auto">
          <a:xfrm>
            <a:off x="2214563" y="5643563"/>
            <a:ext cx="4429125" cy="1008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28625" y="285750"/>
            <a:ext cx="8229600" cy="1214438"/>
          </a:xfrm>
        </p:spPr>
        <p:txBody>
          <a:bodyPr/>
          <a:lstStyle/>
          <a:p>
            <a:pPr eaLnBrk="1" hangingPunct="1"/>
            <a:r>
              <a:rPr lang="en-GB" sz="3600" b="1" dirty="0" smtClean="0"/>
              <a:t>The Commissioner’s Recommendations</a:t>
            </a:r>
            <a:endParaRPr lang="en-GB" sz="3600" dirty="0" smtClean="0"/>
          </a:p>
        </p:txBody>
      </p:sp>
      <p:sp>
        <p:nvSpPr>
          <p:cNvPr id="12291" name="Content Placeholder 2"/>
          <p:cNvSpPr>
            <a:spLocks noGrp="1"/>
          </p:cNvSpPr>
          <p:nvPr>
            <p:ph idx="1"/>
          </p:nvPr>
        </p:nvSpPr>
        <p:spPr>
          <a:xfrm>
            <a:off x="457200" y="1714500"/>
            <a:ext cx="8229600" cy="4411663"/>
          </a:xfrm>
        </p:spPr>
        <p:txBody>
          <a:bodyPr/>
          <a:lstStyle/>
          <a:p>
            <a:pPr eaLnBrk="1" hangingPunct="1">
              <a:buFont typeface="Arial" charset="0"/>
              <a:buNone/>
            </a:pPr>
            <a:r>
              <a:rPr lang="en-GB" sz="2400" dirty="0" smtClean="0"/>
              <a:t>10</a:t>
            </a:r>
            <a:r>
              <a:rPr lang="en-GB" sz="2500" dirty="0" smtClean="0"/>
              <a:t>. The experience of older patients, their families and carers should be captured more effectively and used to drive improvements in care.</a:t>
            </a:r>
          </a:p>
          <a:p>
            <a:pPr eaLnBrk="1" hangingPunct="1"/>
            <a:endParaRPr lang="en-GB" sz="2500" dirty="0" smtClean="0"/>
          </a:p>
          <a:p>
            <a:pPr eaLnBrk="1" hangingPunct="1">
              <a:buFont typeface="Arial" charset="0"/>
              <a:buNone/>
            </a:pPr>
            <a:r>
              <a:rPr lang="en-GB" sz="2500" dirty="0" smtClean="0"/>
              <a:t>11. Good practice should be better identified, evaluated and learnt from to bring about improvements in care.</a:t>
            </a:r>
          </a:p>
          <a:p>
            <a:pPr eaLnBrk="1" hangingPunct="1">
              <a:buFont typeface="Arial" charset="0"/>
              <a:buNone/>
            </a:pPr>
            <a:r>
              <a:rPr lang="en-GB" sz="2500" dirty="0" smtClean="0"/>
              <a:t> </a:t>
            </a:r>
          </a:p>
          <a:p>
            <a:pPr eaLnBrk="1" hangingPunct="1">
              <a:buFont typeface="Arial" charset="0"/>
              <a:buNone/>
            </a:pPr>
            <a:r>
              <a:rPr lang="en-GB" sz="2500" dirty="0" smtClean="0"/>
              <a:t>12. All those working with older people in hospitals in Wales should have appropriate levels of knowledge and skill.</a:t>
            </a:r>
          </a:p>
          <a:p>
            <a:pPr eaLnBrk="1" hangingPunct="1"/>
            <a:endParaRPr lang="en-GB" dirty="0" smtClean="0"/>
          </a:p>
        </p:txBody>
      </p:sp>
      <p:pic>
        <p:nvPicPr>
          <p:cNvPr id="12292" name="Picture 4"/>
          <p:cNvPicPr>
            <a:picLocks noChangeAspect="1" noChangeArrowheads="1"/>
          </p:cNvPicPr>
          <p:nvPr/>
        </p:nvPicPr>
        <p:blipFill>
          <a:blip r:embed="rId2" cstate="print"/>
          <a:srcRect/>
          <a:stretch>
            <a:fillRect/>
          </a:stretch>
        </p:blipFill>
        <p:spPr bwMode="auto">
          <a:xfrm>
            <a:off x="2214563" y="5643563"/>
            <a:ext cx="4429125" cy="1008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519</Words>
  <Application>Microsoft Office PowerPoint</Application>
  <PresentationFormat>Předvádění na obrazovce (4:3)</PresentationFormat>
  <Paragraphs>62</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Office Theme</vt:lpstr>
      <vt:lpstr>Dignified Care?  The Review of the Older People’s Commissioner for Wales   Sarah Stone Deputy Commissioner   May 2012 </vt:lpstr>
      <vt:lpstr>The role of the Commissioner</vt:lpstr>
      <vt:lpstr>Dignified Care? the experiences of older people in hospital in Wales</vt:lpstr>
      <vt:lpstr>The Dignified Care? Report</vt:lpstr>
      <vt:lpstr>Dignified Care?  Findings</vt:lpstr>
      <vt:lpstr>The Commissioner’s Recommendations</vt:lpstr>
      <vt:lpstr>The Commissioner’s Recommendations</vt:lpstr>
      <vt:lpstr>The Commissioner’s Recommendations</vt:lpstr>
      <vt:lpstr>The Commissioner’s Recommendations</vt:lpstr>
      <vt:lpstr>Responses</vt:lpstr>
      <vt:lpstr>Monitoring change</vt:lpstr>
      <vt:lpstr>Monitoring change</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Dignity in Practice: An exploration of the care of older adults in acute NHS Trusts  Wednesday 30th November 2011</dc:title>
  <dc:creator>Rebecca Stafford</dc:creator>
  <cp:lastModifiedBy>Pcnet</cp:lastModifiedBy>
  <cp:revision>32</cp:revision>
  <dcterms:created xsi:type="dcterms:W3CDTF">2011-11-17T07:53:17Z</dcterms:created>
  <dcterms:modified xsi:type="dcterms:W3CDTF">2012-05-30T10:19:57Z</dcterms:modified>
</cp:coreProperties>
</file>