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1" r:id="rId3"/>
    <p:sldId id="272" r:id="rId4"/>
    <p:sldId id="273" r:id="rId5"/>
    <p:sldId id="274" r:id="rId6"/>
    <p:sldId id="275" r:id="rId7"/>
    <p:sldId id="260" r:id="rId8"/>
    <p:sldId id="270" r:id="rId9"/>
    <p:sldId id="268" r:id="rId10"/>
    <p:sldId id="269" r:id="rId11"/>
    <p:sldId id="259" r:id="rId12"/>
    <p:sldId id="262" r:id="rId13"/>
    <p:sldId id="263" r:id="rId14"/>
    <p:sldId id="264" r:id="rId15"/>
    <p:sldId id="266" r:id="rId16"/>
    <p:sldId id="267" r:id="rId17"/>
    <p:sldId id="276" r:id="rId18"/>
    <p:sldId id="277" r:id="rId19"/>
    <p:sldId id="278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96F15-DA66-4165-9999-AD66BA896594}" type="datetimeFigureOut">
              <a:rPr lang="en-US" smtClean="0"/>
              <a:t>5/30/2012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82AD6-6E17-4429-80F9-DF39AA5F8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366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8EB22-5CCA-40A8-88F0-2604831E260A}" type="datetimeFigureOut">
              <a:rPr lang="en-US" smtClean="0"/>
              <a:pPr/>
              <a:t>5/30/2012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8CCB2-B624-46FB-A8DA-DA727578B2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365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9F7246-41E1-463E-AB8B-AF6B31E90A40}" type="slidenum">
              <a:rPr lang="en-GB"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DB8210-B17A-4772-819B-35D8D02DDEAB}" type="slidenum">
              <a:rPr lang="en-GB"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>
              <a:cs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C6A3-60B9-4A24-BE0A-C0EBA632452F}" type="datetimeFigureOut">
              <a:rPr lang="en-US" smtClean="0"/>
              <a:pPr/>
              <a:t>5/30/2012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E5B5-FB2A-4C4A-877F-14DD76DD15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C6A3-60B9-4A24-BE0A-C0EBA632452F}" type="datetimeFigureOut">
              <a:rPr lang="en-US" smtClean="0"/>
              <a:pPr/>
              <a:t>5/30/2012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E5B5-FB2A-4C4A-877F-14DD76DD15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C6A3-60B9-4A24-BE0A-C0EBA632452F}" type="datetimeFigureOut">
              <a:rPr lang="en-US" smtClean="0"/>
              <a:pPr/>
              <a:t>5/30/2012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E5B5-FB2A-4C4A-877F-14DD76DD15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C6A3-60B9-4A24-BE0A-C0EBA632452F}" type="datetimeFigureOut">
              <a:rPr lang="en-US" smtClean="0"/>
              <a:pPr/>
              <a:t>5/30/2012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E5B5-FB2A-4C4A-877F-14DD76DD15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C6A3-60B9-4A24-BE0A-C0EBA632452F}" type="datetimeFigureOut">
              <a:rPr lang="en-US" smtClean="0"/>
              <a:pPr/>
              <a:t>5/30/2012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E5B5-FB2A-4C4A-877F-14DD76DD15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C6A3-60B9-4A24-BE0A-C0EBA632452F}" type="datetimeFigureOut">
              <a:rPr lang="en-US" smtClean="0"/>
              <a:pPr/>
              <a:t>5/30/2012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E5B5-FB2A-4C4A-877F-14DD76DD15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C6A3-60B9-4A24-BE0A-C0EBA632452F}" type="datetimeFigureOut">
              <a:rPr lang="en-US" smtClean="0"/>
              <a:pPr/>
              <a:t>5/30/2012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E5B5-FB2A-4C4A-877F-14DD76DD15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C6A3-60B9-4A24-BE0A-C0EBA632452F}" type="datetimeFigureOut">
              <a:rPr lang="en-US" smtClean="0"/>
              <a:pPr/>
              <a:t>5/30/2012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E5B5-FB2A-4C4A-877F-14DD76DD15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C6A3-60B9-4A24-BE0A-C0EBA632452F}" type="datetimeFigureOut">
              <a:rPr lang="en-US" smtClean="0"/>
              <a:pPr/>
              <a:t>5/30/2012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E5B5-FB2A-4C4A-877F-14DD76DD15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C6A3-60B9-4A24-BE0A-C0EBA632452F}" type="datetimeFigureOut">
              <a:rPr lang="en-US" smtClean="0"/>
              <a:pPr/>
              <a:t>5/30/2012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E5B5-FB2A-4C4A-877F-14DD76DD15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C6A3-60B9-4A24-BE0A-C0EBA632452F}" type="datetimeFigureOut">
              <a:rPr lang="en-US" smtClean="0"/>
              <a:pPr/>
              <a:t>5/30/2012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E5B5-FB2A-4C4A-877F-14DD76DD15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CC6A3-60B9-4A24-BE0A-C0EBA632452F}" type="datetimeFigureOut">
              <a:rPr lang="en-US" smtClean="0"/>
              <a:pPr/>
              <a:t>5/30/2012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CE5B5-FB2A-4C4A-877F-14DD76DD15D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Older People’s Commissioner for Wales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The role of independent Commissioners and the UN Principles for Older Persons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/>
              <a:t>The 2004 Welsh Government Advisory Group report said that the establishment of the role of Commissioner would:</a:t>
            </a:r>
          </a:p>
          <a:p>
            <a:r>
              <a:rPr lang="en-GB" dirty="0" smtClean="0"/>
              <a:t>Enhance and help to implement a programme of citizenship for older people</a:t>
            </a:r>
          </a:p>
          <a:p>
            <a:r>
              <a:rPr lang="en-GB" dirty="0" smtClean="0"/>
              <a:t>Would ‘help to protect the small minority of older people who for reasons of severely deteriorating health, may need support to articulate their needs and preferences’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Role of the Older People’s Commissioner for Wales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Commissioner is set up as a Corporation Sole with statutory authority</a:t>
            </a:r>
          </a:p>
          <a:p>
            <a:r>
              <a:rPr lang="en-GB" dirty="0" smtClean="0"/>
              <a:t>The role of Commissioner was established by Act of Parliament: the Commissioner for Older People (Wales) Act 2006</a:t>
            </a:r>
          </a:p>
          <a:p>
            <a:r>
              <a:rPr lang="en-GB" dirty="0" smtClean="0"/>
              <a:t>The Commissioner must have regard to the UN Principles for Older Persons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Promote awareness of the interests of older people in Wales and the need to safeguard those interests</a:t>
            </a:r>
          </a:p>
          <a:p>
            <a:r>
              <a:rPr lang="en-GB" dirty="0" smtClean="0"/>
              <a:t>Promote the provision of opportunities for, and the elimination of discrimination against, older people in Wales</a:t>
            </a:r>
          </a:p>
          <a:p>
            <a:r>
              <a:rPr lang="en-GB" dirty="0" smtClean="0"/>
              <a:t>Encourage best practice</a:t>
            </a:r>
          </a:p>
          <a:p>
            <a:r>
              <a:rPr lang="en-GB" dirty="0" smtClean="0"/>
              <a:t>Keep under review the adequacy and effectiveness of the law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Representation</a:t>
            </a:r>
          </a:p>
          <a:p>
            <a:r>
              <a:rPr lang="en-GB" dirty="0" smtClean="0"/>
              <a:t>Review</a:t>
            </a:r>
          </a:p>
          <a:p>
            <a:r>
              <a:rPr lang="en-GB" dirty="0" smtClean="0"/>
              <a:t>Reports</a:t>
            </a:r>
          </a:p>
          <a:p>
            <a:r>
              <a:rPr lang="en-GB" dirty="0" smtClean="0"/>
              <a:t>Assistance</a:t>
            </a:r>
          </a:p>
          <a:p>
            <a:r>
              <a:rPr lang="en-GB" dirty="0" smtClean="0"/>
              <a:t>Examination</a:t>
            </a:r>
          </a:p>
          <a:p>
            <a:r>
              <a:rPr lang="en-GB" dirty="0" smtClean="0"/>
              <a:t>Research</a:t>
            </a:r>
          </a:p>
          <a:p>
            <a:r>
              <a:rPr lang="en-GB" dirty="0" smtClean="0"/>
              <a:t>Mainstreaming the UN Principles in all our work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Establishment of the OPCW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April 2008: First Commissioner takes up post</a:t>
            </a:r>
          </a:p>
          <a:p>
            <a:r>
              <a:rPr lang="en-GB" dirty="0" smtClean="0"/>
              <a:t>2009-10: interim plan establishes the organisation</a:t>
            </a:r>
          </a:p>
          <a:p>
            <a:r>
              <a:rPr lang="en-GB" dirty="0" smtClean="0"/>
              <a:t>2010-2013: 3 year strategic plan </a:t>
            </a:r>
          </a:p>
          <a:p>
            <a:r>
              <a:rPr lang="en-GB" dirty="0" smtClean="0"/>
              <a:t>2010-2011: First Review carried out</a:t>
            </a:r>
          </a:p>
          <a:p>
            <a:r>
              <a:rPr lang="en-GB" dirty="0" smtClean="0"/>
              <a:t>2011-2012: Second Review carried out</a:t>
            </a:r>
          </a:p>
          <a:p>
            <a:r>
              <a:rPr lang="en-GB" dirty="0" smtClean="0"/>
              <a:t>June 2012: Second Commissioner takes up post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Representation: to decision makers in Wales and at a UK level on for example poverty, age discrimination, quality of care and the promotion of rights</a:t>
            </a:r>
          </a:p>
          <a:p>
            <a:r>
              <a:rPr lang="en-GB" dirty="0" smtClean="0"/>
              <a:t>Review into the treatment of older people in hospitals in Wales in relation to dignity and respect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Review into the adequacy of advocacy arrangements in care homes</a:t>
            </a:r>
          </a:p>
          <a:p>
            <a:r>
              <a:rPr lang="en-GB" dirty="0" smtClean="0"/>
              <a:t>Assistance to individuals</a:t>
            </a:r>
          </a:p>
          <a:p>
            <a:r>
              <a:rPr lang="en-GB" dirty="0" smtClean="0"/>
              <a:t>Research on for example care home closure (and formally issuing a report), transport, home care, age discrimination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UN Principles</a:t>
            </a:r>
          </a:p>
        </p:txBody>
      </p:sp>
      <p:sp>
        <p:nvSpPr>
          <p:cNvPr id="205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GB" smtClean="0"/>
              <a:t>They provide a ‘principled’ basis within which states or regions can formulate their laws </a:t>
            </a:r>
          </a:p>
          <a:p>
            <a:pPr lvl="1">
              <a:buFont typeface="Courier New" pitchFamily="49" charset="0"/>
              <a:buChar char="o"/>
            </a:pPr>
            <a:r>
              <a:rPr lang="en-GB" smtClean="0"/>
              <a:t> Commissioner for Older People (Wales) Act 2006 – ‘have regard’ to UNP</a:t>
            </a:r>
          </a:p>
          <a:p>
            <a:pPr lvl="1">
              <a:buFont typeface="Courier New" pitchFamily="49" charset="0"/>
              <a:buChar char="o"/>
            </a:pPr>
            <a:r>
              <a:rPr lang="en-GB" smtClean="0"/>
              <a:t>Commissioner for Older People Act (Northern Ireland) 2011 – ‘have regard’ </a:t>
            </a:r>
          </a:p>
          <a:p>
            <a:pPr marL="0" indent="0">
              <a:buFont typeface="Arial" charset="0"/>
              <a:buNone/>
            </a:pPr>
            <a:r>
              <a:rPr lang="en-GB" smtClean="0"/>
              <a:t>Is making the UNP work a better way forward than a new international convention?? </a:t>
            </a:r>
          </a:p>
          <a:p>
            <a:pPr lvl="1">
              <a:buFont typeface="Courier New" pitchFamily="49" charset="0"/>
              <a:buChar char="o"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754062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 smtClean="0"/>
              <a:t>Case for an international convention on the rights of older people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 </a:t>
            </a:r>
            <a:r>
              <a:rPr lang="en-GB" sz="3600" dirty="0" smtClean="0"/>
              <a:t>The challenge to the international community of the growth in the number of older people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600" dirty="0" smtClean="0"/>
              <a:t>Evidence that despite existing international commitments, older people throughout the world are still marginalised and discriminated against – existing provision has failed!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7C4DFE6-80FE-49D9-80B0-5DD91868D61F}" type="datetime3">
              <a:rPr lang="en-GB"/>
              <a:pPr>
                <a:defRPr/>
              </a:pPr>
              <a:t>30 May, 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Convention on the Rights of Older People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64BF9-2FED-4A0F-902C-DCA06F87276B}" type="slidenum">
              <a:rPr lang="en-GB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00113" y="404813"/>
            <a:ext cx="754062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 smtClean="0"/>
              <a:t>Case against an international convention on the rights of older people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 The distraction cost – lets make existing law work</a:t>
            </a:r>
          </a:p>
          <a:p>
            <a:r>
              <a:rPr lang="en-GB" smtClean="0"/>
              <a:t> Would it be ageist?  Why are older people not protected by existing provision?</a:t>
            </a:r>
          </a:p>
          <a:p>
            <a:r>
              <a:rPr lang="en-GB" smtClean="0"/>
              <a:t> What is ‘older age’?  </a:t>
            </a:r>
          </a:p>
          <a:p>
            <a:r>
              <a:rPr lang="en-GB" smtClean="0"/>
              <a:t> Could a single Convention embrace the global diversity of ‘older age’?</a:t>
            </a:r>
          </a:p>
          <a:p>
            <a:r>
              <a:rPr lang="en-GB" smtClean="0"/>
              <a:t>Treaty fatigue?  Too much law!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06DD13-A5C6-4331-9C82-6BAD39027771}" type="datetime3">
              <a:rPr lang="en-GB"/>
              <a:pPr>
                <a:defRPr/>
              </a:pPr>
              <a:t>30 May, 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Convention on the Rights of Older People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21FF8A-4F06-4D78-85E0-EDF786272E17}" type="slidenum">
              <a:rPr lang="en-GB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6785" t="16428" r="10715" b="85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6135" t="15714" r="14342" b="128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/>
          <a:srcRect l="27678" t="19287" r="12946" b="94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boot.com/images/CTerry/welshassemblybuil473929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428625"/>
            <a:ext cx="437832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http://i.telegraph.co.uk/multimedia/archive/01012/millennium_1012123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1063" y="3143250"/>
            <a:ext cx="43815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6" descr="http://www.millpondcottageanglesey.co.uk/Images/menai_bridge_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785813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http://www.aber.ac.uk/images/views/500x333/pier.jpg"/>
          <p:cNvPicPr>
            <a:picLocks noChangeAspect="1" noChangeArrowheads="1"/>
          </p:cNvPicPr>
          <p:nvPr/>
        </p:nvPicPr>
        <p:blipFill>
          <a:blip r:embed="rId5"/>
          <a:srcRect t="11261" b="14413"/>
          <a:stretch>
            <a:fillRect/>
          </a:stretch>
        </p:blipFill>
        <p:spPr bwMode="auto">
          <a:xfrm>
            <a:off x="357188" y="3929063"/>
            <a:ext cx="47625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.docstoccdn.com/thumb/orig/9138623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71366">
            <a:off x="4935538" y="1076325"/>
            <a:ext cx="3478212" cy="49196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 l="31747" t="8889" r="30158" b="4761"/>
          <a:stretch>
            <a:fillRect/>
          </a:stretch>
        </p:blipFill>
        <p:spPr bwMode="auto">
          <a:xfrm rot="20700259">
            <a:off x="998538" y="931863"/>
            <a:ext cx="3429000" cy="48577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Older people in Wales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Population of all ages: </a:t>
            </a:r>
            <a:r>
              <a:rPr lang="en-GB" dirty="0" smtClean="0"/>
              <a:t>3m</a:t>
            </a:r>
            <a:endParaRPr lang="en-GB" dirty="0" smtClean="0"/>
          </a:p>
          <a:p>
            <a:r>
              <a:rPr lang="en-GB" dirty="0" smtClean="0"/>
              <a:t>Over 700,000 people aged over 60</a:t>
            </a:r>
          </a:p>
          <a:p>
            <a:r>
              <a:rPr lang="en-GB" dirty="0" smtClean="0"/>
              <a:t>Nearly one in four people are aged over sixty, higher than in </a:t>
            </a:r>
            <a:r>
              <a:rPr lang="en-GB" dirty="0"/>
              <a:t>E</a:t>
            </a:r>
            <a:r>
              <a:rPr lang="en-GB" dirty="0" smtClean="0"/>
              <a:t>ngland, Scotland or Northern Ireland</a:t>
            </a:r>
          </a:p>
          <a:p>
            <a:r>
              <a:rPr lang="en-GB" dirty="0" smtClean="0"/>
              <a:t>Life expectancy is 77 for men, 81 for women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Older People in Wales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5 out of 10 people between the ages of 60 and 85, and 8 out of 10 people over 85 have a limiting long-term illness, higher than in England.</a:t>
            </a:r>
          </a:p>
          <a:p>
            <a:r>
              <a:rPr lang="en-GB" dirty="0" smtClean="0"/>
              <a:t>people aged over 60 are more likely to use inpatient services: the over 70s are twice as likely to use them as the under 60s.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Older people in Wales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Over-65s in Wales made a net contribution of over £1 billion to the Welsh economy in 2010. </a:t>
            </a:r>
            <a:r>
              <a:rPr lang="en-GB" dirty="0"/>
              <a:t>T</a:t>
            </a:r>
            <a:r>
              <a:rPr lang="en-GB" dirty="0" smtClean="0"/>
              <a:t>he value of childcare provided by grandparents in Wales is £259 million and value of volunteering by older people in Wales is £469 million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678</Words>
  <Application>Microsoft Office PowerPoint</Application>
  <PresentationFormat>Předvádění na obrazovce (4:3)</PresentationFormat>
  <Paragraphs>69</Paragraphs>
  <Slides>19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Office Theme</vt:lpstr>
      <vt:lpstr>Older People’s Commissioner for Wales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Older people in Wales</vt:lpstr>
      <vt:lpstr>Older People in Wales</vt:lpstr>
      <vt:lpstr>Older people in Wales</vt:lpstr>
      <vt:lpstr>Background</vt:lpstr>
      <vt:lpstr>Role of the Older People’s Commissioner for Wales</vt:lpstr>
      <vt:lpstr>Objectives</vt:lpstr>
      <vt:lpstr>Tools</vt:lpstr>
      <vt:lpstr>Establishment of the OPCW</vt:lpstr>
      <vt:lpstr>Activity </vt:lpstr>
      <vt:lpstr>Activity </vt:lpstr>
      <vt:lpstr>UN Principles</vt:lpstr>
      <vt:lpstr>Case for an international convention on the rights of older people</vt:lpstr>
      <vt:lpstr>Case against an international convention on the rights of older people</vt:lpstr>
    </vt:vector>
  </TitlesOfParts>
  <Company>Older People Wales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Older People’s Commissioner for Wales</dc:title>
  <dc:creator>sarah.stone</dc:creator>
  <cp:lastModifiedBy>Pcnet</cp:lastModifiedBy>
  <cp:revision>35</cp:revision>
  <dcterms:created xsi:type="dcterms:W3CDTF">2012-05-11T10:14:44Z</dcterms:created>
  <dcterms:modified xsi:type="dcterms:W3CDTF">2012-05-30T10:27:05Z</dcterms:modified>
</cp:coreProperties>
</file>