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8" r:id="rId2"/>
    <p:sldId id="279" r:id="rId3"/>
    <p:sldId id="260" r:id="rId4"/>
    <p:sldId id="273" r:id="rId5"/>
    <p:sldId id="263" r:id="rId6"/>
    <p:sldId id="281" r:id="rId7"/>
    <p:sldId id="264" r:id="rId8"/>
    <p:sldId id="287" r:id="rId9"/>
    <p:sldId id="288" r:id="rId10"/>
    <p:sldId id="289" r:id="rId11"/>
    <p:sldId id="275" r:id="rId12"/>
    <p:sldId id="283" r:id="rId13"/>
    <p:sldId id="272" r:id="rId14"/>
    <p:sldId id="282" r:id="rId15"/>
    <p:sldId id="29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01" r:id="rId24"/>
    <p:sldId id="300" r:id="rId25"/>
    <p:sldId id="298" r:id="rId26"/>
    <p:sldId id="284" r:id="rId27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000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5" autoAdjust="0"/>
    <p:restoredTop sz="94626" autoAdjust="0"/>
  </p:normalViewPr>
  <p:slideViewPr>
    <p:cSldViewPr>
      <p:cViewPr varScale="1">
        <p:scale>
          <a:sx n="53" d="100"/>
          <a:sy n="53" d="100"/>
        </p:scale>
        <p:origin x="-10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38" y="-102"/>
      </p:cViewPr>
      <p:guideLst>
        <p:guide orient="horz" pos="3131"/>
        <p:guide pos="214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lnara\Desktop\IFA%20PRAGUE\&#1075;&#1088;&#1072;&#1092;&#1080;&#1082;&#1080;%20&#1076;&#1083;&#1103;%20&#1076;&#1086;&#1082;&#1083;&#1072;&#1076;&#1072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lnara\Desktop\IFA%20PRAGUE\&#1075;&#1088;&#1072;&#1092;&#1080;&#1082;&#1080;%20&#1076;&#1083;&#1103;%20&#1076;&#1086;&#1082;&#1083;&#1072;&#1076;&#1072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lnara\Desktop\IFA%20PRAGUE\&#1075;&#1088;&#1072;&#1092;&#1080;&#1082;&#1080;%20&#1076;&#1083;&#1103;%20&#1076;&#1086;&#1082;&#1083;&#1072;&#1076;&#1072;%20&#1087;&#1086;%20&#1086;&#1073;&#1091;&#1095;&#1077;&#1085;&#1080;&#1102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ulnara\Desktop\IFA%20PRAGUE\&#1075;&#1088;&#1072;&#1092;&#1080;&#1082;&#1080;%20&#1076;&#1083;&#1103;%20&#1076;&#1086;&#1082;&#1083;&#1072;&#1076;&#1072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800"/>
            </a:pPr>
            <a:r>
              <a:rPr lang="ru-RU" sz="2800"/>
              <a:t>Which rights of older persons are not respected most often?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Sheet1!$A$1:$D$1</c:f>
              <c:strCache>
                <c:ptCount val="4"/>
                <c:pt idx="0">
                  <c:v>Right to Work</c:v>
                </c:pt>
                <c:pt idx="1">
                  <c:v>Social rights </c:v>
                </c:pt>
                <c:pt idx="2">
                  <c:v>Right to Medical service</c:v>
                </c:pt>
                <c:pt idx="3">
                  <c:v>Right for associations and meetings</c:v>
                </c:pt>
              </c:strCache>
            </c:strRef>
          </c:cat>
          <c:val>
            <c:numRef>
              <c:f>Sheet1!$A$3:$D$3</c:f>
              <c:numCache>
                <c:formatCode>0%</c:formatCode>
                <c:ptCount val="4"/>
                <c:pt idx="0">
                  <c:v>0.4143245693563013</c:v>
                </c:pt>
                <c:pt idx="1">
                  <c:v>0.2819582955575704</c:v>
                </c:pt>
                <c:pt idx="2">
                  <c:v>0.46418857660924773</c:v>
                </c:pt>
                <c:pt idx="3">
                  <c:v>6.4369900271985511E-2</c:v>
                </c:pt>
              </c:numCache>
            </c:numRef>
          </c:val>
        </c:ser>
        <c:gapWidth val="75"/>
        <c:overlap val="-25"/>
        <c:axId val="153534464"/>
        <c:axId val="153536000"/>
      </c:barChart>
      <c:catAx>
        <c:axId val="1535344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536000"/>
        <c:crosses val="autoZero"/>
        <c:auto val="1"/>
        <c:lblAlgn val="ctr"/>
        <c:lblOffset val="100"/>
      </c:catAx>
      <c:valAx>
        <c:axId val="15353600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/>
            </a:pPr>
            <a:endParaRPr lang="ru-RU"/>
          </a:p>
        </c:txPr>
        <c:crossAx val="153534464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000"/>
            </a:pPr>
            <a:r>
              <a:rPr lang="ru-RU" sz="3400" dirty="0"/>
              <a:t>Employment situation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v>Ситуация с условиями продолжения профессиональной занятости людей старшего возраста по оценкам пенсионеров</c:v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val>
            <c:numRef>
              <c:f>Sheet1!$F$3:$H$3</c:f>
              <c:numCache>
                <c:formatCode>0%</c:formatCode>
                <c:ptCount val="3"/>
                <c:pt idx="0">
                  <c:v>0.11514052583862197</c:v>
                </c:pt>
                <c:pt idx="1">
                  <c:v>4.1704442429737081E-2</c:v>
                </c:pt>
                <c:pt idx="2">
                  <c:v>5.1677243880326393E-2</c:v>
                </c:pt>
              </c:numCache>
            </c:numRef>
          </c:val>
        </c:ser>
        <c:dLbls>
          <c:showVal val="1"/>
        </c:dLbls>
        <c:gapWidth val="75"/>
        <c:axId val="153678592"/>
        <c:axId val="153680128"/>
      </c:barChart>
      <c:catAx>
        <c:axId val="1536785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53680128"/>
        <c:crosses val="autoZero"/>
        <c:auto val="1"/>
        <c:lblAlgn val="ctr"/>
        <c:lblOffset val="100"/>
      </c:catAx>
      <c:valAx>
        <c:axId val="153680128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53678592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400" dirty="0"/>
              <a:t>Which</a:t>
            </a:r>
            <a:r>
              <a:rPr lang="en-US" sz="2400" baseline="0" dirty="0"/>
              <a:t> activities of governmental or nongovernmental organizations do you participate in? </a:t>
            </a:r>
            <a:endParaRPr lang="ru-RU" sz="2400" dirty="0"/>
          </a:p>
        </c:rich>
      </c:tx>
      <c:layout>
        <c:manualLayout>
          <c:xMode val="edge"/>
          <c:yMode val="edge"/>
          <c:x val="0.11943897637795275"/>
          <c:y val="1.2877267363867661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Sheet1!$A$10</c:f>
              <c:strCache>
                <c:ptCount val="1"/>
                <c:pt idx="0">
                  <c:v>12. В деятельности или мероприятиях, каких общественных или государственных организаций, кружков и т.д. Вы участвуете? </c:v>
                </c:pt>
              </c:strCache>
            </c:strRef>
          </c:tx>
          <c:dLbls>
            <c:dLblPos val="inEnd"/>
            <c:showVal val="1"/>
          </c:dLbls>
          <c:cat>
            <c:strRef>
              <c:f>Sheet1!$B$1:$J$1</c:f>
              <c:strCache>
                <c:ptCount val="9"/>
                <c:pt idx="0">
                  <c:v>amateur talent group</c:v>
                </c:pt>
                <c:pt idx="1">
                  <c:v>political party</c:v>
                </c:pt>
                <c:pt idx="2">
                  <c:v>Third Age University or School</c:v>
                </c:pt>
                <c:pt idx="3">
                  <c:v>hobby group </c:v>
                </c:pt>
                <c:pt idx="4">
                  <c:v>Social Service Center </c:v>
                </c:pt>
                <c:pt idx="5">
                  <c:v>Veterans' Council</c:v>
                </c:pt>
                <c:pt idx="6">
                  <c:v>Organization of Disabled Persons</c:v>
                </c:pt>
                <c:pt idx="7">
                  <c:v>Pensioners' Union</c:v>
                </c:pt>
                <c:pt idx="8">
                  <c:v>I don't participate in any  activities of any kind of organization</c:v>
                </c:pt>
              </c:strCache>
            </c:strRef>
          </c:cat>
          <c:val>
            <c:numRef>
              <c:f>Sheet1!$B$12:$J$12</c:f>
              <c:numCache>
                <c:formatCode>0.00%</c:formatCode>
                <c:ptCount val="9"/>
                <c:pt idx="0">
                  <c:v>8.2502266545784228E-2</c:v>
                </c:pt>
                <c:pt idx="1">
                  <c:v>1.6319129646418885E-2</c:v>
                </c:pt>
                <c:pt idx="2">
                  <c:v>0.11786038077969177</c:v>
                </c:pt>
                <c:pt idx="3">
                  <c:v>6.708975521305531E-2</c:v>
                </c:pt>
                <c:pt idx="4">
                  <c:v>6.8902991840435288E-2</c:v>
                </c:pt>
                <c:pt idx="5">
                  <c:v>0.1187669990933817</c:v>
                </c:pt>
                <c:pt idx="6">
                  <c:v>2.5385312783318265E-2</c:v>
                </c:pt>
                <c:pt idx="7">
                  <c:v>2.7198549410698093E-2</c:v>
                </c:pt>
                <c:pt idx="8">
                  <c:v>0.48776065276518576</c:v>
                </c:pt>
              </c:numCache>
            </c:numRef>
          </c:val>
        </c:ser>
        <c:gapWidth val="75"/>
        <c:overlap val="40"/>
        <c:axId val="169727488"/>
        <c:axId val="169729024"/>
      </c:barChart>
      <c:catAx>
        <c:axId val="169727488"/>
        <c:scaling>
          <c:orientation val="minMax"/>
        </c:scaling>
        <c:axPos val="b"/>
        <c:majorTickMark val="none"/>
        <c:tickLblPos val="nextTo"/>
        <c:crossAx val="169729024"/>
        <c:crosses val="autoZero"/>
        <c:auto val="1"/>
        <c:lblAlgn val="ctr"/>
        <c:lblOffset val="100"/>
      </c:catAx>
      <c:valAx>
        <c:axId val="16972902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169727488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69721826729177"/>
          <c:y val="6.9919072615923034E-2"/>
          <c:w val="0.87730278173270748"/>
          <c:h val="0.47596857684456162"/>
        </c:manualLayout>
      </c:layout>
      <c:barChart>
        <c:barDir val="col"/>
        <c:grouping val="clustered"/>
        <c:ser>
          <c:idx val="0"/>
          <c:order val="0"/>
          <c:tx>
            <c:strRef>
              <c:f>Sheet1!$I$1</c:f>
              <c:strCache>
                <c:ptCount val="1"/>
                <c:pt idx="0">
                  <c:v>A range of fl exible options for older volunteers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volunteer opportunities for older people</c:v>
              </c:pt>
            </c:strLit>
          </c:cat>
          <c:val>
            <c:numRef>
              <c:f>Sheet1!$I$3</c:f>
              <c:numCache>
                <c:formatCode>0%</c:formatCode>
                <c:ptCount val="1"/>
                <c:pt idx="0">
                  <c:v>0.21305530371713519</c:v>
                </c:pt>
              </c:numCache>
            </c:numRef>
          </c:val>
        </c:ser>
        <c:ser>
          <c:idx val="1"/>
          <c:order val="1"/>
          <c:tx>
            <c:strRef>
              <c:f>Sheet1!$J$1</c:f>
              <c:strCache>
                <c:ptCount val="1"/>
                <c:pt idx="0">
                  <c:v>Training, recognition, guidance and compensation for personal costs of older volunteers are available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Val val="1"/>
          </c:dLbls>
          <c:cat>
            <c:strLit>
              <c:ptCount val="1"/>
              <c:pt idx="0">
                <c:v>volunteer opportunities for older people</c:v>
              </c:pt>
            </c:strLit>
          </c:cat>
          <c:val>
            <c:numRef>
              <c:f>Sheet1!$J$3</c:f>
              <c:numCache>
                <c:formatCode>0%</c:formatCode>
                <c:ptCount val="1"/>
                <c:pt idx="0">
                  <c:v>9.3381686310063466E-2</c:v>
                </c:pt>
              </c:numCache>
            </c:numRef>
          </c:val>
        </c:ser>
        <c:dLbls>
          <c:showVal val="1"/>
        </c:dLbls>
        <c:gapWidth val="75"/>
        <c:axId val="152128896"/>
        <c:axId val="152183936"/>
      </c:barChart>
      <c:catAx>
        <c:axId val="152128896"/>
        <c:scaling>
          <c:orientation val="minMax"/>
        </c:scaling>
        <c:delete val="1"/>
        <c:axPos val="b"/>
        <c:majorTickMark val="none"/>
        <c:tickLblPos val="none"/>
        <c:crossAx val="152183936"/>
        <c:crosses val="autoZero"/>
        <c:auto val="1"/>
        <c:lblAlgn val="ctr"/>
        <c:lblOffset val="100"/>
      </c:catAx>
      <c:valAx>
        <c:axId val="152183936"/>
        <c:scaling>
          <c:orientation val="minMax"/>
        </c:scaling>
        <c:axPos val="l"/>
        <c:numFmt formatCode="0%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52128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413473903515318"/>
          <c:y val="0.72092037208584259"/>
          <c:w val="0.77173039812439981"/>
          <c:h val="0.26437374556121662"/>
        </c:manualLayout>
      </c:layout>
      <c:txPr>
        <a:bodyPr/>
        <a:lstStyle/>
        <a:p>
          <a:pPr>
            <a:defRPr sz="2000"/>
          </a:pPr>
          <a:endParaRPr lang="ru-RU"/>
        </a:p>
      </c:txPr>
    </c:legend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A4542B2-F748-4392-8B82-91A2EFE8303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533BFB-3B0A-4CFA-8CC4-10C1F9EFB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E21683B9-F9CA-4CF9-BE53-E6477AB1AEF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AE06D94-354F-4653-B5DF-2EEFF276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8185EA-FED6-4B32-B385-FE33BE2E435D}" type="slidenum">
              <a:rPr lang="ru-RU" smtClean="0">
                <a:latin typeface="Arial" pitchFamily="34" charset="0"/>
              </a:rPr>
              <a:pPr/>
              <a:t>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22613-3625-4DB8-94C5-159F0AB47EEC}" type="slidenum">
              <a:rPr lang="ru-RU" smtClean="0">
                <a:latin typeface="Arial" pitchFamily="34" charset="0"/>
              </a:rPr>
              <a:pPr/>
              <a:t>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8E2802-B9CF-4DF3-A94B-86EC92BCE8D5}" type="slidenum">
              <a:rPr lang="ru-RU" smtClean="0">
                <a:latin typeface="Arial" pitchFamily="34" charset="0"/>
              </a:rPr>
              <a:pPr/>
              <a:t>7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87AA4-57C8-44F5-ADE8-C705E4E0E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4C81-77E3-42A1-B551-F97E8B70C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FEEAB-22EF-465E-A9C4-D896E3765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2000" b="1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36A56-65D9-42BC-A889-2494FA78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E4C1-0A7D-4F16-8760-0933946F8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7504D-6A7F-4D75-8332-A75358D9C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9A718-A35C-478A-817B-998F1DB6E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541A-6C52-4DB1-9071-54B28B9CD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D9207-DB62-4932-838E-F3A4C22DE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BEA9E-E6AD-4E13-94EE-E7F52853E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07E6D-E85B-44CC-8203-8CB5A476F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BEFA8-302F-4DD9-ADBA-528248317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78D9C203-48A0-453E-A44A-7BAFBB271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mailto:m.gulnara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2743200" y="4648200"/>
            <a:ext cx="6096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Gulnara Minnigaleeva, PhD</a:t>
            </a:r>
            <a:r>
              <a:rPr lang="fr-CH" dirty="0">
                <a:solidFill>
                  <a:schemeClr val="bg1"/>
                </a:solidFill>
              </a:rPr>
              <a:t>, </a:t>
            </a:r>
            <a:r>
              <a:rPr lang="fr-CH" dirty="0" err="1">
                <a:solidFill>
                  <a:schemeClr val="bg1"/>
                </a:solidFill>
              </a:rPr>
              <a:t>Research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fr-CH" dirty="0" err="1">
                <a:solidFill>
                  <a:schemeClr val="bg1"/>
                </a:solidFill>
              </a:rPr>
              <a:t>fellow</a:t>
            </a:r>
            <a:endParaRPr lang="fr-CH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Centre for Studies of Civil Society and Nonprofit Sector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State University Higher School of Economics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Moscow, Russia</a:t>
            </a:r>
            <a:endParaRPr lang="fr-CH" dirty="0">
              <a:solidFill>
                <a:schemeClr val="bg1"/>
              </a:solidFill>
            </a:endParaRPr>
          </a:p>
          <a:p>
            <a:pPr algn="r"/>
            <a:r>
              <a:rPr lang="ru-RU" dirty="0">
                <a:solidFill>
                  <a:schemeClr val="bg1"/>
                </a:solidFill>
              </a:rPr>
              <a:t>CEO</a:t>
            </a:r>
            <a:r>
              <a:rPr lang="fr-CH" dirty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Organization of Retired persons</a:t>
            </a:r>
            <a:r>
              <a:rPr lang="fr-CH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Wisdom Ripening</a:t>
            </a:r>
          </a:p>
          <a:p>
            <a:pPr algn="r"/>
            <a:r>
              <a:rPr lang="ru-RU" dirty="0">
                <a:solidFill>
                  <a:schemeClr val="bg1"/>
                </a:solidFill>
              </a:rPr>
              <a:t>Tuymazy, Bashkortostan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534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„EMPLOYMENT AND DEVELOPMENT OPPORTUNITIES FOR OLDER ADULTS IN RUSSIA: </a:t>
            </a:r>
            <a:endParaRPr lang="ru-RU" sz="2400" b="1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DO POLICIES COMPLY AND REALITY CORRESPOND TO THE MADRID INTERNATIONAL PLAN OF ACTIONS ON AGEING?“</a:t>
            </a:r>
            <a:endParaRPr lang="ru-RU" sz="2400" b="1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Focus of enactments and regulations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Oval 4"/>
          <p:cNvSpPr/>
          <p:nvPr/>
        </p:nvSpPr>
        <p:spPr bwMode="auto">
          <a:xfrm>
            <a:off x="1524000" y="2286000"/>
            <a:ext cx="1752600" cy="1219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Chart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0"/>
            <a:ext cx="8229600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886200" y="2362200"/>
            <a:ext cx="1752600" cy="2438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onetary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charset="0"/>
              </a:rPr>
              <a:t>R</a:t>
            </a:r>
            <a:r>
              <a:rPr lang="ru-RU" dirty="0" smtClean="0">
                <a:latin typeface="Arial" charset="0"/>
              </a:rPr>
              <a:t>eimbursements for services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95400" y="2057400"/>
            <a:ext cx="2286000" cy="1219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onetary compensations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19800" y="2133600"/>
            <a:ext cx="2286000" cy="1219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Inclusion and participation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229600" cy="5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 smtClean="0"/>
          </a:p>
          <a:p>
            <a:r>
              <a:rPr lang="ru-RU" sz="1800" dirty="0" smtClean="0"/>
              <a:t>`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pPr>
              <a:buFontTx/>
              <a:buAutoNum type="arabicPeriod"/>
            </a:pPr>
            <a:r>
              <a:rPr lang="en-US" sz="1800" dirty="0" smtClean="0"/>
              <a:t>Discrimination on the basis of age alone is</a:t>
            </a:r>
            <a:r>
              <a:rPr lang="ru-RU" sz="1800" dirty="0" smtClean="0"/>
              <a:t> </a:t>
            </a:r>
            <a:r>
              <a:rPr lang="en-US" sz="1800" dirty="0" smtClean="0"/>
              <a:t>forbidden in the hiring, retention, </a:t>
            </a:r>
            <a:r>
              <a:rPr lang="ru-RU" sz="1800" dirty="0" smtClean="0"/>
              <a:t>p</a:t>
            </a:r>
            <a:r>
              <a:rPr lang="en-US" sz="1800" dirty="0" err="1" smtClean="0"/>
              <a:t>romotion</a:t>
            </a:r>
            <a:r>
              <a:rPr lang="ru-RU" sz="1800" dirty="0" smtClean="0"/>
              <a:t> </a:t>
            </a:r>
            <a:r>
              <a:rPr lang="en-US" sz="1800" dirty="0" smtClean="0"/>
              <a:t>and training of employees</a:t>
            </a:r>
            <a:endParaRPr lang="ru-RU" sz="1800" dirty="0" smtClean="0"/>
          </a:p>
          <a:p>
            <a:pPr>
              <a:buFontTx/>
              <a:buAutoNum type="arabicPeriod"/>
            </a:pPr>
            <a:r>
              <a:rPr lang="en-US" sz="1800" dirty="0" smtClean="0"/>
              <a:t>Workplaces are adapted to meet the needs</a:t>
            </a:r>
            <a:r>
              <a:rPr lang="ru-RU" sz="1800" dirty="0" smtClean="0"/>
              <a:t> </a:t>
            </a:r>
            <a:r>
              <a:rPr lang="en-US" sz="1800" dirty="0" smtClean="0"/>
              <a:t>of disabled people</a:t>
            </a:r>
            <a:endParaRPr lang="ru-RU" sz="1800" dirty="0" smtClean="0"/>
          </a:p>
          <a:p>
            <a:pPr>
              <a:buFontTx/>
              <a:buAutoNum type="arabicPeriod"/>
            </a:pPr>
            <a:r>
              <a:rPr lang="en-US" sz="1800" dirty="0" smtClean="0"/>
              <a:t>Training in post-retirement options is</a:t>
            </a:r>
            <a:r>
              <a:rPr lang="ru-RU" sz="1800" dirty="0" smtClean="0"/>
              <a:t> </a:t>
            </a:r>
            <a:r>
              <a:rPr lang="en-US" sz="1800" dirty="0" smtClean="0"/>
              <a:t>provided for older workers.</a:t>
            </a:r>
            <a:endParaRPr lang="ru-RU" sz="1800" dirty="0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838200" y="609600"/>
          <a:ext cx="769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Volunteer opportunities for older people </a:t>
            </a:r>
            <a:endParaRPr lang="ru-RU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Chart 3"/>
          <p:cNvGraphicFramePr/>
          <p:nvPr/>
        </p:nvGraphicFramePr>
        <p:xfrm>
          <a:off x="609600" y="1524000"/>
          <a:ext cx="8077199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What kind of organizations did you volunteer for last year?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Chart 5"/>
          <p:cNvPicPr>
            <a:picLocks noChangeArrowheads="1"/>
          </p:cNvPicPr>
          <p:nvPr/>
        </p:nvPicPr>
        <p:blipFill>
          <a:blip r:embed="rId2" cstate="print"/>
          <a:srcRect b="-43"/>
          <a:stretch>
            <a:fillRect/>
          </a:stretch>
        </p:blipFill>
        <p:spPr bwMode="auto">
          <a:xfrm>
            <a:off x="533400" y="17526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72200" y="3200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r>
              <a:rPr lang="ru-RU" dirty="0" smtClean="0"/>
              <a:t>eligious organizations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3810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omdominium owners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4572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ru-RU" dirty="0" smtClean="0"/>
              <a:t>eterans’councils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334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ru-RU" dirty="0" smtClean="0"/>
              <a:t>ocal community committees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6400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Data from the all Russian Monitoring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Government programs?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Yes, few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Government social service centers </a:t>
            </a:r>
          </a:p>
          <a:p>
            <a:endParaRPr lang="ru-RU" dirty="0" smtClean="0"/>
          </a:p>
          <a:p>
            <a:r>
              <a:rPr lang="en-US" dirty="0" smtClean="0"/>
              <a:t>S</a:t>
            </a:r>
            <a:r>
              <a:rPr lang="ru-RU" dirty="0" smtClean="0"/>
              <a:t>ome regional programs </a:t>
            </a:r>
          </a:p>
          <a:p>
            <a:pPr lvl="1"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1463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Republic of Bashkortostan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1752600"/>
            <a:ext cx="381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ctr" eaLnBrk="0" hangingPunct="0">
              <a:spcBef>
                <a:spcPct val="20000"/>
              </a:spcBef>
            </a:pPr>
            <a:r>
              <a:rPr lang="ru-RU" sz="3000" kern="0" dirty="0" smtClean="0">
                <a:solidFill>
                  <a:prstClr val="black"/>
                </a:solidFill>
                <a:latin typeface="Arial"/>
              </a:rPr>
              <a:t>Third Age Universities</a:t>
            </a:r>
          </a:p>
          <a:p>
            <a:pPr marL="742950" lvl="1" indent="-285750" algn="ctr" eaLnBrk="0" hangingPunct="0">
              <a:spcBef>
                <a:spcPct val="20000"/>
              </a:spcBef>
            </a:pPr>
            <a:r>
              <a:rPr lang="ru-RU" sz="3000" kern="0" dirty="0" smtClean="0">
                <a:solidFill>
                  <a:prstClr val="black"/>
                </a:solidFill>
                <a:latin typeface="Arial"/>
              </a:rPr>
              <a:t>(4 courses)</a:t>
            </a:r>
            <a:endParaRPr lang="ru-RU" sz="3000" kern="0" dirty="0">
              <a:solidFill>
                <a:prstClr val="black"/>
              </a:solidFill>
              <a:latin typeface="Arial"/>
            </a:endParaRPr>
          </a:p>
          <a:p>
            <a:pPr marL="742950" lvl="1" indent="-285750" algn="ctr" eaLnBrk="0" hangingPunct="0">
              <a:spcBef>
                <a:spcPct val="20000"/>
              </a:spcBef>
              <a:buFontTx/>
              <a:buChar char="-"/>
            </a:pPr>
            <a:endParaRPr lang="ru-RU" sz="3000" kern="0" dirty="0" smtClean="0">
              <a:solidFill>
                <a:prstClr val="black"/>
              </a:solidFill>
              <a:latin typeface="Arial"/>
            </a:endParaRPr>
          </a:p>
          <a:p>
            <a:pPr marL="742950" lvl="1" indent="-285750" algn="ctr" eaLnBrk="0" hangingPunct="0">
              <a:spcBef>
                <a:spcPct val="20000"/>
              </a:spcBef>
            </a:pPr>
            <a:endParaRPr lang="ru-RU" sz="3000" kern="0" dirty="0" smtClean="0">
              <a:solidFill>
                <a:prstClr val="black"/>
              </a:solidFill>
              <a:latin typeface="Arial"/>
            </a:endParaRPr>
          </a:p>
          <a:p>
            <a:pPr marL="742950" lvl="1" indent="-285750" algn="ctr" eaLnBrk="0" hangingPunct="0">
              <a:spcBef>
                <a:spcPct val="20000"/>
              </a:spcBef>
            </a:pPr>
            <a:r>
              <a:rPr lang="ru-RU" sz="3000" kern="0" dirty="0" smtClean="0">
                <a:solidFill>
                  <a:prstClr val="black"/>
                </a:solidFill>
                <a:latin typeface="Arial"/>
              </a:rPr>
              <a:t>Social </a:t>
            </a:r>
            <a:r>
              <a:rPr lang="ru-RU" sz="3000" kern="0" dirty="0">
                <a:solidFill>
                  <a:prstClr val="black"/>
                </a:solidFill>
                <a:latin typeface="Arial"/>
              </a:rPr>
              <a:t>tourism</a:t>
            </a:r>
            <a:endParaRPr lang="ru-RU" sz="30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4648200" y="3276600"/>
            <a:ext cx="13716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1752600"/>
            <a:ext cx="1562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676400"/>
            <a:ext cx="1562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276600"/>
            <a:ext cx="1562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3200400"/>
            <a:ext cx="1562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1900" y="4495800"/>
            <a:ext cx="1562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4572000"/>
            <a:ext cx="1562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D:\Downloads\1306192406_flag_of_bashkortostan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819400"/>
            <a:ext cx="2327044" cy="1552575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 bwMode="auto">
          <a:xfrm>
            <a:off x="2362200" y="3200400"/>
            <a:ext cx="137160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96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Third Age Universities in Bashkortostan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/>
              <a:t>I</a:t>
            </a:r>
            <a:r>
              <a:rPr lang="ru-RU" dirty="0" smtClean="0"/>
              <a:t>n 2011  - </a:t>
            </a:r>
            <a:r>
              <a:rPr lang="ru-RU" dirty="0" smtClean="0"/>
              <a:t>2 200 000  rubles (55 000 EURO)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- all cities in Bashkortostan</a:t>
            </a:r>
          </a:p>
          <a:p>
            <a:pPr>
              <a:buNone/>
            </a:pPr>
            <a:r>
              <a:rPr lang="ru-RU" dirty="0" smtClean="0"/>
              <a:t>              - 16 220 older learners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/>
              <a:t>	      - at no cost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Geography of the research</a:t>
            </a:r>
            <a:endParaRPr lang="fr-FR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>
          <a:xfrm>
            <a:off x="381000" y="1600200"/>
            <a:ext cx="8229600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Third Age Universities in Bashkortostan 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Problems: </a:t>
            </a:r>
          </a:p>
          <a:p>
            <a:pPr>
              <a:buFontTx/>
              <a:buChar char="-"/>
            </a:pPr>
            <a:r>
              <a:rPr lang="en-US" dirty="0" smtClean="0"/>
              <a:t>F</a:t>
            </a:r>
            <a:r>
              <a:rPr lang="ru-RU" dirty="0" smtClean="0"/>
              <a:t>unding available  for licenced educational institutions only </a:t>
            </a:r>
          </a:p>
          <a:p>
            <a:pPr>
              <a:buFontTx/>
              <a:buChar char="-"/>
            </a:pPr>
            <a:r>
              <a:rPr lang="ru-RU" dirty="0" smtClean="0"/>
              <a:t>School teachers are not prepared to teach older learners</a:t>
            </a:r>
          </a:p>
          <a:p>
            <a:pPr>
              <a:buFontTx/>
              <a:buChar char="-"/>
            </a:pPr>
            <a:r>
              <a:rPr lang="en-US" dirty="0" smtClean="0"/>
              <a:t>L</a:t>
            </a:r>
            <a:r>
              <a:rPr lang="ru-RU" dirty="0" smtClean="0"/>
              <a:t>imited courses (4): health, English, computer basics, psychology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NGO programs?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YES !!! </a:t>
            </a:r>
          </a:p>
          <a:p>
            <a:endParaRPr lang="ru-RU" dirty="0" smtClean="0"/>
          </a:p>
          <a:p>
            <a:r>
              <a:rPr lang="ru-RU" dirty="0" smtClean="0"/>
              <a:t>Network of NGO «Knowledge» (16 branches all over the country) </a:t>
            </a:r>
          </a:p>
          <a:p>
            <a:endParaRPr lang="ru-RU" dirty="0" smtClean="0"/>
          </a:p>
          <a:p>
            <a:r>
              <a:rPr lang="ru-RU" dirty="0" smtClean="0"/>
              <a:t>Individual NGOs 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Advantages and disadvantages 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Diversity of programs</a:t>
            </a:r>
          </a:p>
          <a:p>
            <a:endParaRPr lang="ru-RU" dirty="0" smtClean="0"/>
          </a:p>
          <a:p>
            <a:r>
              <a:rPr lang="ru-RU" dirty="0" smtClean="0"/>
              <a:t>Involve older learners in other activities</a:t>
            </a:r>
          </a:p>
          <a:p>
            <a:endParaRPr lang="ru-RU" dirty="0" smtClean="0"/>
          </a:p>
          <a:p>
            <a:r>
              <a:rPr lang="ru-RU" dirty="0" smtClean="0"/>
              <a:t>Better teachers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Difficult to sustain </a:t>
            </a:r>
          </a:p>
          <a:p>
            <a:endParaRPr lang="ru-RU" dirty="0" smtClean="0"/>
          </a:p>
          <a:p>
            <a:r>
              <a:rPr lang="en-US" dirty="0" smtClean="0"/>
              <a:t>N</a:t>
            </a:r>
            <a:r>
              <a:rPr lang="ru-RU" dirty="0" smtClean="0"/>
              <a:t>ot always good cooperation with the government</a:t>
            </a:r>
          </a:p>
          <a:p>
            <a:endParaRPr lang="ru-RU" dirty="0" smtClean="0"/>
          </a:p>
          <a:p>
            <a:r>
              <a:rPr lang="en-US" dirty="0" smtClean="0"/>
              <a:t>L</a:t>
            </a:r>
            <a:r>
              <a:rPr lang="ru-RU" dirty="0" smtClean="0"/>
              <a:t>ittle resources available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Obstacles </a:t>
            </a:r>
            <a:endParaRPr lang="ru-RU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ru-RU" dirty="0" smtClean="0"/>
              <a:t>ack of political will </a:t>
            </a:r>
          </a:p>
          <a:p>
            <a:endParaRPr lang="ru-RU" dirty="0" smtClean="0"/>
          </a:p>
          <a:p>
            <a:r>
              <a:rPr lang="ru-RU" dirty="0" smtClean="0"/>
              <a:t>Not all have realized the importance of the issue</a:t>
            </a:r>
          </a:p>
          <a:p>
            <a:endParaRPr lang="ru-RU" dirty="0" smtClean="0"/>
          </a:p>
          <a:p>
            <a:r>
              <a:rPr lang="ru-RU" dirty="0" smtClean="0"/>
              <a:t>Stereotypes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Role in the society as seen by other generations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5334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</a:t>
            </a:r>
            <a:r>
              <a:rPr lang="ru-RU" sz="2400" b="1" dirty="0" smtClean="0"/>
              <a:t> burden 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133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</a:t>
            </a:r>
            <a:r>
              <a:rPr lang="ru-RU" sz="2400" b="1" dirty="0" smtClean="0"/>
              <a:t>as a lot to offer </a:t>
            </a:r>
            <a:endParaRPr lang="ru-RU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C</a:t>
            </a:r>
            <a:r>
              <a:rPr lang="ru-RU" dirty="0" smtClean="0"/>
              <a:t>onclusion</a:t>
            </a:r>
            <a:endParaRPr lang="ru-RU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</a:t>
            </a:r>
            <a:r>
              <a:rPr lang="ru-RU" dirty="0" smtClean="0"/>
              <a:t>e are moving! </a:t>
            </a:r>
          </a:p>
          <a:p>
            <a:endParaRPr lang="ru-RU" dirty="0" smtClean="0"/>
          </a:p>
          <a:p>
            <a:r>
              <a:rPr lang="ru-RU" dirty="0" smtClean="0"/>
              <a:t>Slowly </a:t>
            </a:r>
          </a:p>
          <a:p>
            <a:endParaRPr lang="ru-RU" dirty="0" smtClean="0"/>
          </a:p>
          <a:p>
            <a:r>
              <a:rPr lang="en-US" dirty="0" smtClean="0"/>
              <a:t>B</a:t>
            </a:r>
            <a:r>
              <a:rPr lang="ru-RU" dirty="0" smtClean="0"/>
              <a:t>ut in the right direction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ru-RU" dirty="0" smtClean="0"/>
              <a:t>Thank you! </a:t>
            </a:r>
            <a:br>
              <a:rPr lang="ru-RU" dirty="0" smtClean="0"/>
            </a:br>
            <a:r>
              <a:rPr lang="ru-RU" dirty="0" smtClean="0"/>
              <a:t>And see you in Bashkortostan!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r>
              <a:rPr lang="ru-RU" dirty="0" smtClean="0"/>
              <a:t>Conference </a:t>
            </a:r>
            <a:br>
              <a:rPr lang="ru-RU" dirty="0" smtClean="0"/>
            </a:br>
            <a:r>
              <a:rPr lang="ru-RU" dirty="0" smtClean="0"/>
              <a:t>«Advantageous ageing»</a:t>
            </a:r>
          </a:p>
          <a:p>
            <a:r>
              <a:rPr lang="ru-RU" dirty="0" smtClean="0"/>
              <a:t>23-25 </a:t>
            </a:r>
            <a:r>
              <a:rPr lang="ru-RU" dirty="0" smtClean="0"/>
              <a:t>October 2012</a:t>
            </a:r>
          </a:p>
          <a:p>
            <a:r>
              <a:rPr lang="ru-RU" dirty="0" smtClean="0"/>
              <a:t>Ufa, capital of Bashkortostan, Russian Federation </a:t>
            </a:r>
          </a:p>
          <a:p>
            <a:endParaRPr lang="ru-RU" dirty="0" smtClean="0">
              <a:hlinkClick r:id="rId2"/>
            </a:endParaRPr>
          </a:p>
          <a:p>
            <a:r>
              <a:rPr lang="ru-RU" dirty="0" smtClean="0">
                <a:hlinkClick r:id="rId2"/>
              </a:rPr>
              <a:t>m.gulnara@gmail.com</a:t>
            </a:r>
            <a:r>
              <a:rPr lang="ru-RU" dirty="0" smtClean="0"/>
              <a:t> </a:t>
            </a:r>
          </a:p>
          <a:p>
            <a:r>
              <a:rPr lang="ru-RU" dirty="0" smtClean="0"/>
              <a:t>+79166296264 </a:t>
            </a:r>
            <a:endParaRPr lang="ru-RU" dirty="0"/>
          </a:p>
        </p:txBody>
      </p:sp>
      <p:pic>
        <p:nvPicPr>
          <p:cNvPr id="5" name="Content Placeholder 3" descr="bashkortost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9600" y="2438400"/>
            <a:ext cx="2514601" cy="26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0" y="0"/>
            <a:ext cx="5334000" cy="3429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5638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0">
                <a:solidFill>
                  <a:srgbClr val="FFFF00"/>
                </a:solidFill>
              </a:rPr>
              <a:t>USSR</a:t>
            </a:r>
            <a:endParaRPr lang="ru-RU" sz="11000">
              <a:solidFill>
                <a:srgbClr val="FFFF00"/>
              </a:solidFill>
            </a:endParaRPr>
          </a:p>
        </p:txBody>
      </p:sp>
      <p:pic>
        <p:nvPicPr>
          <p:cNvPr id="5124" name="Picture 6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3687763"/>
            <a:ext cx="4953000" cy="3170237"/>
          </a:xfrm>
        </p:spPr>
      </p:pic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4953000" y="4724400"/>
            <a:ext cx="35814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/>
              <a:t>Russian </a:t>
            </a:r>
          </a:p>
          <a:p>
            <a:pPr>
              <a:spcBef>
                <a:spcPct val="50000"/>
              </a:spcBef>
            </a:pPr>
            <a:r>
              <a:rPr lang="en-US" sz="4800"/>
              <a:t>Federation</a:t>
            </a:r>
            <a:endParaRPr lang="ru-RU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786188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38100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556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Facts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074025" cy="4418013"/>
          </a:xfrm>
        </p:spPr>
        <p:txBody>
          <a:bodyPr/>
          <a:lstStyle/>
          <a:p>
            <a:pPr eaLnBrk="1" hangingPunct="1"/>
            <a:r>
              <a:rPr lang="en-US" b="1" smtClean="0"/>
              <a:t>Population: </a:t>
            </a:r>
            <a:r>
              <a:rPr lang="ru-RU" b="1" smtClean="0"/>
              <a:t>141,904,000 (73% urban)</a:t>
            </a:r>
            <a:endParaRPr lang="en-US" smtClean="0"/>
          </a:p>
          <a:p>
            <a:pPr eaLnBrk="1" hangingPunct="1"/>
            <a:r>
              <a:rPr lang="en-US" b="1" smtClean="0"/>
              <a:t>160</a:t>
            </a:r>
            <a:r>
              <a:rPr lang="en-US" smtClean="0"/>
              <a:t> ethnic groups</a:t>
            </a:r>
            <a:endParaRPr lang="ru-RU" smtClean="0"/>
          </a:p>
          <a:p>
            <a:pPr eaLnBrk="1" hangingPunct="1"/>
            <a:r>
              <a:rPr lang="en-US" b="1" smtClean="0"/>
              <a:t>Education: </a:t>
            </a:r>
            <a:endParaRPr lang="ru-RU" b="1" smtClean="0"/>
          </a:p>
          <a:p>
            <a:pPr lvl="1" eaLnBrk="1" hangingPunct="1"/>
            <a:r>
              <a:rPr lang="en-US" smtClean="0"/>
              <a:t>90% secondary education </a:t>
            </a:r>
            <a:endParaRPr lang="ru-RU" smtClean="0"/>
          </a:p>
          <a:p>
            <a:pPr lvl="1" eaLnBrk="1" hangingPunct="1"/>
            <a:r>
              <a:rPr lang="en-US" smtClean="0"/>
              <a:t>60 % professional </a:t>
            </a:r>
            <a:r>
              <a:rPr lang="ru-RU" smtClean="0"/>
              <a:t> and higher </a:t>
            </a:r>
            <a:r>
              <a:rPr lang="en-US" smtClean="0"/>
              <a:t>education</a:t>
            </a:r>
            <a:endParaRPr lang="ru-RU" b="1" smtClean="0"/>
          </a:p>
          <a:p>
            <a:pPr eaLnBrk="1" hangingPunct="1"/>
            <a:r>
              <a:rPr lang="ru-RU" smtClean="0"/>
              <a:t>«H</a:t>
            </a:r>
            <a:r>
              <a:rPr lang="en-US" smtClean="0"/>
              <a:t>igh income</a:t>
            </a:r>
            <a:r>
              <a:rPr lang="ru-RU" smtClean="0"/>
              <a:t>»</a:t>
            </a:r>
            <a:r>
              <a:rPr lang="en-US" smtClean="0"/>
              <a:t> country according to the World Bank ranking</a:t>
            </a:r>
            <a:endParaRPr lang="ru-RU" smtClean="0"/>
          </a:p>
          <a:p>
            <a:pPr eaLnBrk="1" hangingPunct="1"/>
            <a:r>
              <a:rPr lang="en-US" smtClean="0"/>
              <a:t>M</a:t>
            </a:r>
            <a:r>
              <a:rPr lang="ru-RU" smtClean="0"/>
              <a:t>inimum pension 150 Euros</a:t>
            </a:r>
            <a:endParaRPr lang="en-US" smtClean="0"/>
          </a:p>
          <a:p>
            <a:pPr lvl="1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fr-FR" smtClean="0"/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371600" y="1371600"/>
          <a:ext cx="6545263" cy="4572000"/>
        </p:xfrm>
        <a:graphic>
          <a:graphicData uri="http://schemas.openxmlformats.org/presentationml/2006/ole">
            <p:oleObj spid="_x0000_s1026" name="Graphique" r:id="rId3" imgW="4031032" imgH="2415528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20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Who is an older person in Russia?</a:t>
            </a:r>
            <a:endParaRPr lang="ru-RU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467600" cy="441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500" smtClean="0"/>
              <a:t>Pensionable age</a:t>
            </a:r>
            <a:r>
              <a:rPr lang="ru-RU" sz="2500" smtClean="0"/>
              <a:t> </a:t>
            </a:r>
            <a:endParaRPr lang="en-US" sz="2500" smtClean="0"/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55 Women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60 Men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500" smtClean="0"/>
              <a:t>Life expectancy (200</a:t>
            </a:r>
            <a:r>
              <a:rPr lang="ru-RU" sz="2500" smtClean="0"/>
              <a:t>8</a:t>
            </a:r>
            <a:r>
              <a:rPr lang="en-US" sz="250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Women 73 </a:t>
            </a:r>
          </a:p>
          <a:p>
            <a:pPr eaLnBrk="1" hangingPunct="1">
              <a:lnSpc>
                <a:spcPct val="80000"/>
              </a:lnSpc>
            </a:pPr>
            <a:r>
              <a:rPr lang="en-US" sz="2500" smtClean="0"/>
              <a:t>Men 6</a:t>
            </a:r>
            <a:r>
              <a:rPr lang="ru-RU" sz="2500" smtClean="0"/>
              <a:t>2</a:t>
            </a:r>
            <a:r>
              <a:rPr lang="en-US" sz="25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500" smtClean="0"/>
              <a:t>Number of older persons 30mln </a:t>
            </a:r>
            <a:endParaRPr lang="ru-RU" sz="2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5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3048000"/>
            <a:ext cx="7772400" cy="2720975"/>
          </a:xfrm>
        </p:spPr>
        <p:txBody>
          <a:bodyPr/>
          <a:lstStyle/>
          <a:p>
            <a:r>
              <a:rPr lang="ru-RU" dirty="0" smtClean="0"/>
              <a:t>What are the opportunities and actions taken? 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r>
              <a:rPr lang="ru-RU" sz="4000" dirty="0" smtClean="0"/>
              <a:t>Number of legal acts and regulations adopted in the selected regions</a:t>
            </a:r>
            <a:endParaRPr lang="ru-R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Chart 5"/>
          <p:cNvPicPr>
            <a:picLocks noChangeArrowheads="1"/>
          </p:cNvPicPr>
          <p:nvPr/>
        </p:nvPicPr>
        <p:blipFill>
          <a:blip r:embed="rId2" cstate="print">
            <a:lum contrast="48000"/>
          </a:blip>
          <a:srcRect/>
          <a:stretch>
            <a:fillRect/>
          </a:stretch>
        </p:blipFill>
        <p:spPr bwMode="auto">
          <a:xfrm>
            <a:off x="762000" y="1600200"/>
            <a:ext cx="7543800" cy="4419600"/>
          </a:xfrm>
          <a:prstGeom prst="rect">
            <a:avLst/>
          </a:prstGeom>
          <a:solidFill>
            <a:srgbClr val="92D050">
              <a:alpha val="75999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6248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 7 months of  2011  counted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ышка-анг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ышка">
    <a:dk1>
      <a:srgbClr val="000000"/>
    </a:dk1>
    <a:lt1>
      <a:srgbClr val="FFFFFF"/>
    </a:lt1>
    <a:dk2>
      <a:srgbClr val="606060"/>
    </a:dk2>
    <a:lt2>
      <a:srgbClr val="BFBFBF"/>
    </a:lt2>
    <a:accent1>
      <a:srgbClr val="BBE0E3"/>
    </a:accent1>
    <a:accent2>
      <a:srgbClr val="00B0F0"/>
    </a:accent2>
    <a:accent3>
      <a:srgbClr val="D1D1EF"/>
    </a:accent3>
    <a:accent4>
      <a:srgbClr val="0070C0"/>
    </a:accent4>
    <a:accent5>
      <a:srgbClr val="333399"/>
    </a:accent5>
    <a:accent6>
      <a:srgbClr val="CCECFF"/>
    </a:accent6>
    <a:hlink>
      <a:srgbClr val="FF0000"/>
    </a:hlink>
    <a:folHlink>
      <a:srgbClr val="A50021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Вышка">
    <a:dk1>
      <a:srgbClr val="000000"/>
    </a:dk1>
    <a:lt1>
      <a:srgbClr val="FFFFFF"/>
    </a:lt1>
    <a:dk2>
      <a:srgbClr val="606060"/>
    </a:dk2>
    <a:lt2>
      <a:srgbClr val="BFBFBF"/>
    </a:lt2>
    <a:accent1>
      <a:srgbClr val="BBE0E3"/>
    </a:accent1>
    <a:accent2>
      <a:srgbClr val="00B0F0"/>
    </a:accent2>
    <a:accent3>
      <a:srgbClr val="D1D1EF"/>
    </a:accent3>
    <a:accent4>
      <a:srgbClr val="0070C0"/>
    </a:accent4>
    <a:accent5>
      <a:srgbClr val="333399"/>
    </a:accent5>
    <a:accent6>
      <a:srgbClr val="CCECFF"/>
    </a:accent6>
    <a:hlink>
      <a:srgbClr val="FF0000"/>
    </a:hlink>
    <a:folHlink>
      <a:srgbClr val="A50021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ышка">
    <a:dk1>
      <a:srgbClr val="000000"/>
    </a:dk1>
    <a:lt1>
      <a:srgbClr val="FFFFFF"/>
    </a:lt1>
    <a:dk2>
      <a:srgbClr val="606060"/>
    </a:dk2>
    <a:lt2>
      <a:srgbClr val="BFBFBF"/>
    </a:lt2>
    <a:accent1>
      <a:srgbClr val="BBE0E3"/>
    </a:accent1>
    <a:accent2>
      <a:srgbClr val="00B0F0"/>
    </a:accent2>
    <a:accent3>
      <a:srgbClr val="D1D1EF"/>
    </a:accent3>
    <a:accent4>
      <a:srgbClr val="0070C0"/>
    </a:accent4>
    <a:accent5>
      <a:srgbClr val="333399"/>
    </a:accent5>
    <a:accent6>
      <a:srgbClr val="CCECFF"/>
    </a:accent6>
    <a:hlink>
      <a:srgbClr val="FF0000"/>
    </a:hlink>
    <a:folHlink>
      <a:srgbClr val="A50021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Вышка">
    <a:dk1>
      <a:srgbClr val="000000"/>
    </a:dk1>
    <a:lt1>
      <a:srgbClr val="FFFFFF"/>
    </a:lt1>
    <a:dk2>
      <a:srgbClr val="606060"/>
    </a:dk2>
    <a:lt2>
      <a:srgbClr val="BFBFBF"/>
    </a:lt2>
    <a:accent1>
      <a:srgbClr val="BBE0E3"/>
    </a:accent1>
    <a:accent2>
      <a:srgbClr val="00B0F0"/>
    </a:accent2>
    <a:accent3>
      <a:srgbClr val="D1D1EF"/>
    </a:accent3>
    <a:accent4>
      <a:srgbClr val="0070C0"/>
    </a:accent4>
    <a:accent5>
      <a:srgbClr val="333399"/>
    </a:accent5>
    <a:accent6>
      <a:srgbClr val="CCECFF"/>
    </a:accent6>
    <a:hlink>
      <a:srgbClr val="FF0000"/>
    </a:hlink>
    <a:folHlink>
      <a:srgbClr val="A50021"/>
    </a:folHlink>
  </a:clrScheme>
  <a:fontScheme name="Тема Offi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481</Words>
  <Application>Microsoft Office PowerPoint</Application>
  <PresentationFormat>On-screen Show (4:3)</PresentationFormat>
  <Paragraphs>129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Вышка-анг</vt:lpstr>
      <vt:lpstr>Graphique Microsoft Office Excel</vt:lpstr>
      <vt:lpstr>Slide 1</vt:lpstr>
      <vt:lpstr>Geography of the research</vt:lpstr>
      <vt:lpstr>Slide 3</vt:lpstr>
      <vt:lpstr>Slide 4</vt:lpstr>
      <vt:lpstr>Facts</vt:lpstr>
      <vt:lpstr>Slide 6</vt:lpstr>
      <vt:lpstr>Who is an older person in Russia?</vt:lpstr>
      <vt:lpstr>What are the opportunities and actions taken? </vt:lpstr>
      <vt:lpstr>Number of legal acts and regulations adopted in the selected regions</vt:lpstr>
      <vt:lpstr>Focus of enactments and regulations </vt:lpstr>
      <vt:lpstr>Slide 11</vt:lpstr>
      <vt:lpstr>Slide 12</vt:lpstr>
      <vt:lpstr>Slide 13</vt:lpstr>
      <vt:lpstr>Volunteer opportunities for older people </vt:lpstr>
      <vt:lpstr>What kind of organizations did you volunteer for last year?</vt:lpstr>
      <vt:lpstr>Government programs? </vt:lpstr>
      <vt:lpstr>Slide 17</vt:lpstr>
      <vt:lpstr>Republic of Bashkortostan </vt:lpstr>
      <vt:lpstr>Third Age Universities in Bashkortostan </vt:lpstr>
      <vt:lpstr>Third Age Universities in Bashkortostan </vt:lpstr>
      <vt:lpstr>NGO programs?</vt:lpstr>
      <vt:lpstr>Advantages and disadvantages </vt:lpstr>
      <vt:lpstr>Obstacles </vt:lpstr>
      <vt:lpstr>Role in the society as seen by other generations</vt:lpstr>
      <vt:lpstr>Conclusion</vt:lpstr>
      <vt:lpstr>Thank you!  And see you in Bashkortostan!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Gulnara</dc:creator>
  <cp:lastModifiedBy>Windows User</cp:lastModifiedBy>
  <cp:revision>278</cp:revision>
  <cp:lastPrinted>1601-01-01T00:00:00Z</cp:lastPrinted>
  <dcterms:created xsi:type="dcterms:W3CDTF">1601-01-01T00:00:00Z</dcterms:created>
  <dcterms:modified xsi:type="dcterms:W3CDTF">2012-05-30T06:15:33Z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