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2"/>
  </p:notesMasterIdLst>
  <p:handoutMasterIdLst>
    <p:handoutMasterId r:id="rId23"/>
  </p:handoutMasterIdLst>
  <p:sldIdLst>
    <p:sldId id="430" r:id="rId2"/>
    <p:sldId id="424" r:id="rId3"/>
    <p:sldId id="393" r:id="rId4"/>
    <p:sldId id="371" r:id="rId5"/>
    <p:sldId id="367" r:id="rId6"/>
    <p:sldId id="368" r:id="rId7"/>
    <p:sldId id="369" r:id="rId8"/>
    <p:sldId id="370" r:id="rId9"/>
    <p:sldId id="410" r:id="rId10"/>
    <p:sldId id="411" r:id="rId11"/>
    <p:sldId id="426" r:id="rId12"/>
    <p:sldId id="415" r:id="rId13"/>
    <p:sldId id="421" r:id="rId14"/>
    <p:sldId id="427" r:id="rId15"/>
    <p:sldId id="414" r:id="rId16"/>
    <p:sldId id="412" r:id="rId17"/>
    <p:sldId id="352" r:id="rId18"/>
    <p:sldId id="428" r:id="rId19"/>
    <p:sldId id="431" r:id="rId20"/>
    <p:sldId id="42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0468" autoAdjust="0"/>
  </p:normalViewPr>
  <p:slideViewPr>
    <p:cSldViewPr>
      <p:cViewPr varScale="1">
        <p:scale>
          <a:sx n="49" d="100"/>
          <a:sy n="49" d="100"/>
        </p:scale>
        <p:origin x="-129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88A1-0201-4631-BAC9-964D40926468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DB7CD-810A-4908-A765-043AFA2CAD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4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5B903A-8788-4514-9F6F-49E267582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2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0D380-0389-4762-A67B-397542A89B01}" type="slidenum">
              <a:rPr lang="en-US"/>
              <a:pPr/>
              <a:t>3</a:t>
            </a:fld>
            <a:endParaRPr lang="en-US"/>
          </a:p>
        </p:txBody>
      </p:sp>
      <p:sp>
        <p:nvSpPr>
          <p:cNvPr id="476162" name="Rectangle 7"/>
          <p:cNvSpPr txBox="1">
            <a:spLocks noGrp="1" noChangeArrowheads="1"/>
          </p:cNvSpPr>
          <p:nvPr/>
        </p:nvSpPr>
        <p:spPr bwMode="auto">
          <a:xfrm>
            <a:off x="3884852" y="8685862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 defTabSz="914274"/>
            <a:fld id="{9A2F4626-F0E8-4B4D-B9CC-1DE92731A1DB}" type="slidenum">
              <a:rPr lang="en-US" sz="1200"/>
              <a:pPr algn="r" defTabSz="914274"/>
              <a:t>3</a:t>
            </a:fld>
            <a:endParaRPr lang="en-US" sz="1200" dirty="0"/>
          </a:p>
        </p:txBody>
      </p:sp>
      <p:sp>
        <p:nvSpPr>
          <p:cNvPr id="476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25" tIns="45713" rIns="91425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A2628C-3A58-4DB0-B863-2DC3390566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107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92E2B-1805-4BCE-A8C0-56F32B90A1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384B7-1CCB-4AC4-89A3-DF930954FE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B3A2AF-45EE-4480-BF71-F369952383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5B2A85-1206-408F-A05A-BCA67D5F5F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83672D-F11E-4FF1-B722-39FB368C8B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33E91-3624-47CD-94FB-1D1670C24A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80B73-EEBD-4B18-8E3D-1899E2C2A4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366FA-67E1-41EA-B4E7-69394279A1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06D6A-E906-4B53-8FE3-34308D39AA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950BE-910F-4394-9987-9328A1F350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FB631-E190-4E6A-92DD-2585ACAD38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EAA9A-3424-4FB9-84D5-A42EB16997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88767-18CC-41D2-BF93-80C347F5D9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E4CDBEF7-0B88-4E3F-89D2-ECCCDAA8DC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0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30" y="5900522"/>
            <a:ext cx="2826657" cy="92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28" y="259151"/>
            <a:ext cx="8610600" cy="731449"/>
          </a:xfrm>
        </p:spPr>
        <p:txBody>
          <a:bodyPr/>
          <a:lstStyle/>
          <a:p>
            <a:pPr algn="ctr"/>
            <a:r>
              <a:rPr lang="en-US" sz="3400" dirty="0" smtClean="0"/>
              <a:t>Developing a Plan for an Age-Friendly Portland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0" y="4572000"/>
            <a:ext cx="8458200" cy="2133600"/>
          </a:xfrm>
        </p:spPr>
        <p:txBody>
          <a:bodyPr/>
          <a:lstStyle/>
          <a:p>
            <a:pPr algn="ctr"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sz="2400" dirty="0" smtClean="0"/>
              <a:t>International Federation on Ageing</a:t>
            </a:r>
          </a:p>
          <a:p>
            <a:pPr algn="ctr">
              <a:buNone/>
            </a:pPr>
            <a:r>
              <a:rPr lang="en-US" sz="2400" dirty="0" smtClean="0"/>
              <a:t>May 30, 2012</a:t>
            </a:r>
          </a:p>
          <a:p>
            <a:pPr algn="ctr">
              <a:buNone/>
            </a:pPr>
            <a:r>
              <a:rPr lang="en-US" sz="2400" dirty="0" smtClean="0"/>
              <a:t>Margaret B. Neal, Ph.D.</a:t>
            </a:r>
          </a:p>
          <a:p>
            <a:pPr>
              <a:buNone/>
            </a:pPr>
            <a:r>
              <a:rPr lang="en-US" sz="2400" dirty="0" smtClean="0"/>
              <a:t>                      Institute on Aging | </a:t>
            </a:r>
            <a:endParaRPr lang="en-US" sz="2400" dirty="0"/>
          </a:p>
        </p:txBody>
      </p:sp>
      <p:pic>
        <p:nvPicPr>
          <p:cNvPr id="4" name="Picture 2" descr="C:\Documents and Settings\aland\My Documents\My Pictures\Aging and Disability\Sidewalks 3.c.jpg"/>
          <p:cNvPicPr>
            <a:picLocks noChangeAspect="1" noChangeArrowheads="1"/>
          </p:cNvPicPr>
          <p:nvPr/>
        </p:nvPicPr>
        <p:blipFill>
          <a:blip r:embed="rId3" cstate="print"/>
          <a:srcRect l="7110" r="10786"/>
          <a:stretch>
            <a:fillRect/>
          </a:stretch>
        </p:blipFill>
        <p:spPr bwMode="auto">
          <a:xfrm>
            <a:off x="554184" y="923636"/>
            <a:ext cx="801829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1"/>
            <a:ext cx="7848600" cy="762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From Research to Policy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30725"/>
          </a:xfrm>
        </p:spPr>
        <p:txBody>
          <a:bodyPr/>
          <a:lstStyle/>
          <a:p>
            <a:pPr lvl="1">
              <a:buSzPct val="70000"/>
              <a:buNone/>
            </a:pPr>
            <a:endParaRPr lang="en-US" sz="2000" dirty="0" smtClean="0"/>
          </a:p>
          <a:p>
            <a:pPr lvl="1">
              <a:buSzPct val="70000"/>
              <a:buNone/>
            </a:pP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91000" y="1122362"/>
            <a:ext cx="45720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goal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Portland Plan: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To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Portland a more thriving and sustainable city for all residents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lang="en-US" kern="0" dirty="0" smtClean="0">
                <a:latin typeface="+mn-lt"/>
              </a:rPr>
              <a:t>Intended to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 a “once-in-a-generation” opportunity to revision Portland’s 25-year strategic, comprehensive plan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Mayor created the Portland Plan Advisory Group (PPAG) to advise the project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Invited IOA researchers to serve on PPAG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IOA role: ensure attention given to needs, strengths of older adults and persons with disabilities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657600" cy="49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-304802" y="995256"/>
            <a:ext cx="4800602" cy="5862744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eaLnBrk="1" hangingPunct="1">
              <a:buNone/>
            </a:pPr>
            <a:r>
              <a:rPr lang="en-US" sz="2000" dirty="0" smtClean="0"/>
              <a:t>     </a:t>
            </a:r>
          </a:p>
          <a:p>
            <a:pPr lvl="1" eaLnBrk="1" hangingPunct="1">
              <a:spcAft>
                <a:spcPts val="400"/>
              </a:spcAft>
            </a:pPr>
            <a:r>
              <a:rPr lang="en-US" sz="1700" b="1" dirty="0" smtClean="0"/>
              <a:t>Spring 2010:</a:t>
            </a:r>
            <a:r>
              <a:rPr lang="en-US" sz="1700" dirty="0" smtClean="0"/>
              <a:t> IOA/City applied for </a:t>
            </a:r>
            <a:r>
              <a:rPr lang="en-US" sz="1700" dirty="0" smtClean="0"/>
              <a:t>membership in the Network </a:t>
            </a:r>
            <a:endParaRPr lang="en-US" sz="1700" dirty="0" smtClean="0"/>
          </a:p>
          <a:p>
            <a:pPr lvl="1" eaLnBrk="1" hangingPunct="1">
              <a:spcAft>
                <a:spcPts val="400"/>
              </a:spcAft>
            </a:pPr>
            <a:r>
              <a:rPr lang="en-US" sz="1700" b="1" dirty="0" smtClean="0"/>
              <a:t>Summer 2010: </a:t>
            </a:r>
            <a:r>
              <a:rPr lang="en-US" sz="1700" dirty="0" smtClean="0"/>
              <a:t>IOA/City among first      9 cities accepted</a:t>
            </a:r>
          </a:p>
          <a:p>
            <a:pPr lvl="1">
              <a:spcAft>
                <a:spcPts val="400"/>
              </a:spcAft>
            </a:pPr>
            <a:r>
              <a:rPr lang="en-US" sz="1700" b="1" dirty="0"/>
              <a:t>2010-12:</a:t>
            </a:r>
            <a:r>
              <a:rPr lang="en-US" sz="1700" dirty="0"/>
              <a:t> </a:t>
            </a:r>
            <a:r>
              <a:rPr lang="en-US" sz="1700" dirty="0" smtClean="0"/>
              <a:t>IOA contributed </a:t>
            </a:r>
            <a:r>
              <a:rPr lang="en-US" sz="1700" dirty="0"/>
              <a:t>to </a:t>
            </a:r>
            <a:r>
              <a:rPr lang="en-US" sz="1700" dirty="0" smtClean="0"/>
              <a:t>development  </a:t>
            </a:r>
            <a:r>
              <a:rPr lang="en-US" sz="1700" dirty="0" smtClean="0"/>
              <a:t>of  the Portland </a:t>
            </a:r>
            <a:r>
              <a:rPr lang="en-US" sz="1700" dirty="0"/>
              <a:t>Plan </a:t>
            </a:r>
          </a:p>
          <a:p>
            <a:pPr lvl="1" eaLnBrk="1" hangingPunct="1">
              <a:spcAft>
                <a:spcPts val="400"/>
              </a:spcAft>
            </a:pPr>
            <a:r>
              <a:rPr lang="en-US" sz="1700" b="1" dirty="0" smtClean="0"/>
              <a:t>Spring 2011:</a:t>
            </a:r>
            <a:r>
              <a:rPr lang="en-US" sz="1700" dirty="0" smtClean="0"/>
              <a:t> </a:t>
            </a:r>
            <a:r>
              <a:rPr lang="en-US" sz="1700" dirty="0" smtClean="0"/>
              <a:t>IOA/City received </a:t>
            </a:r>
            <a:r>
              <a:rPr lang="en-US" sz="1700" dirty="0" smtClean="0"/>
              <a:t>official acceptance into the WHO Global Network</a:t>
            </a:r>
          </a:p>
          <a:p>
            <a:pPr lvl="1" eaLnBrk="1" hangingPunct="1">
              <a:spcAft>
                <a:spcPts val="400"/>
              </a:spcAft>
            </a:pPr>
            <a:r>
              <a:rPr lang="en-US" sz="1700" b="1" dirty="0" smtClean="0"/>
              <a:t>Summer 2011:</a:t>
            </a:r>
            <a:r>
              <a:rPr lang="en-US" sz="1700" dirty="0" smtClean="0"/>
              <a:t> </a:t>
            </a:r>
            <a:r>
              <a:rPr lang="en-US" sz="1700" dirty="0" smtClean="0"/>
              <a:t>IOA + key community partners  presented </a:t>
            </a:r>
            <a:r>
              <a:rPr lang="en-US" sz="1700" dirty="0" smtClean="0"/>
              <a:t>certificate of membership to Portland City Council</a:t>
            </a:r>
          </a:p>
          <a:p>
            <a:pPr lvl="1" eaLnBrk="1" hangingPunct="1">
              <a:spcAft>
                <a:spcPts val="400"/>
              </a:spcAft>
            </a:pPr>
            <a:r>
              <a:rPr lang="en-US" sz="1700" b="1" dirty="0" smtClean="0"/>
              <a:t>Fall 2011: </a:t>
            </a:r>
            <a:r>
              <a:rPr lang="en-US" sz="1700" dirty="0" smtClean="0"/>
              <a:t>Attended 1</a:t>
            </a:r>
            <a:r>
              <a:rPr lang="en-US" sz="1700" baseline="30000" dirty="0" smtClean="0"/>
              <a:t>st</a:t>
            </a:r>
            <a:r>
              <a:rPr lang="en-US" sz="1700" dirty="0" smtClean="0"/>
              <a:t> Intl.  Conference on Age-Friendly Cities in Dublin, Ireland</a:t>
            </a:r>
          </a:p>
          <a:p>
            <a:pPr lvl="1" eaLnBrk="1" hangingPunct="1">
              <a:spcAft>
                <a:spcPts val="400"/>
              </a:spcAft>
            </a:pPr>
            <a:r>
              <a:rPr lang="en-US" sz="1700" b="1" dirty="0" smtClean="0"/>
              <a:t>Fall 2011:  </a:t>
            </a:r>
            <a:r>
              <a:rPr lang="en-US" sz="1700" dirty="0" smtClean="0"/>
              <a:t>Formally formed Age-Friendly Portland Advisory Council</a:t>
            </a:r>
            <a:r>
              <a:rPr lang="en-US" sz="1700" b="1" dirty="0" smtClean="0"/>
              <a:t> </a:t>
            </a:r>
            <a:endParaRPr lang="en-US" sz="17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24400" y="3124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Presentation of Certificate of Membership to Portland’s City Council, June, 2011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81000" y="1524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en-US" sz="3000" dirty="0" smtClean="0">
                <a:solidFill>
                  <a:schemeClr val="tx2"/>
                </a:solidFill>
                <a:latin typeface="+mj-lt"/>
              </a:rPr>
              <a:t>A New Opportunity:  The WHO Global Network </a:t>
            </a:r>
          </a:p>
          <a:p>
            <a:pPr algn="ctr" eaLnBrk="1" hangingPunct="1">
              <a:buNone/>
            </a:pPr>
            <a:r>
              <a:rPr lang="en-US" sz="3000" dirty="0" smtClean="0">
                <a:solidFill>
                  <a:schemeClr val="tx2"/>
                </a:solidFill>
                <a:latin typeface="+mj-lt"/>
              </a:rPr>
              <a:t>of Age-Friendly Cities</a:t>
            </a:r>
          </a:p>
        </p:txBody>
      </p:sp>
      <p:pic>
        <p:nvPicPr>
          <p:cNvPr id="2" name="Picture 2" descr="Global Netwok of Age-Friendly Cities rece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0"/>
            <a:ext cx="4038600" cy="185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219133" y="4780746"/>
            <a:ext cx="505267" cy="477054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endParaRPr lang="en-US" sz="2500" dirty="0"/>
          </a:p>
        </p:txBody>
      </p:sp>
      <p:sp>
        <p:nvSpPr>
          <p:cNvPr id="10" name="Rectangle 9"/>
          <p:cNvSpPr/>
          <p:nvPr/>
        </p:nvSpPr>
        <p:spPr>
          <a:xfrm rot="18600000">
            <a:off x="3898054" y="3461124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57251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Members of the WHO Global Network of Age-Friendly Cities, October, 2011 </a:t>
            </a:r>
            <a:endParaRPr lang="en-US" sz="1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31008"/>
          <a:stretch>
            <a:fillRect/>
          </a:stretch>
        </p:blipFill>
        <p:spPr bwMode="auto">
          <a:xfrm>
            <a:off x="4304747" y="1201643"/>
            <a:ext cx="4725505" cy="19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75608" cy="712787"/>
          </a:xfrm>
        </p:spPr>
        <p:txBody>
          <a:bodyPr/>
          <a:lstStyle/>
          <a:p>
            <a:pPr algn="ctr"/>
            <a:r>
              <a:rPr lang="en-US" sz="3600" dirty="0" smtClean="0"/>
              <a:t>“Portland [will be] a Place for All Generations”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6675"/>
            <a:ext cx="4953000" cy="4987925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sz="2000" dirty="0" smtClean="0"/>
              <a:t>Draft Portland Plan </a:t>
            </a:r>
            <a:r>
              <a:rPr lang="en-US" sz="2000" dirty="0" smtClean="0"/>
              <a:t>released March 2012</a:t>
            </a:r>
          </a:p>
          <a:p>
            <a:pPr>
              <a:spcAft>
                <a:spcPts val="500"/>
              </a:spcAft>
            </a:pPr>
            <a:r>
              <a:rPr lang="en-US" sz="2000" dirty="0" smtClean="0"/>
              <a:t>Written comments were submitted   that specifically addressed needed improvements to the Plan</a:t>
            </a:r>
          </a:p>
          <a:p>
            <a:pPr>
              <a:spcAft>
                <a:spcPts val="500"/>
              </a:spcAft>
            </a:pPr>
            <a:r>
              <a:rPr lang="en-US" sz="2000" dirty="0"/>
              <a:t>BPS requested a meeting with </a:t>
            </a:r>
            <a:r>
              <a:rPr lang="en-US" sz="2000" dirty="0" smtClean="0"/>
              <a:t>IOA, other aging </a:t>
            </a:r>
            <a:r>
              <a:rPr lang="en-US" sz="2000" dirty="0"/>
              <a:t>and disability representatives to </a:t>
            </a:r>
            <a:r>
              <a:rPr lang="en-US" sz="2000" dirty="0" smtClean="0"/>
              <a:t>discuss written comments</a:t>
            </a:r>
            <a:endParaRPr lang="en-US" sz="2000" dirty="0"/>
          </a:p>
          <a:p>
            <a:pPr>
              <a:spcAft>
                <a:spcPts val="500"/>
              </a:spcAft>
            </a:pPr>
            <a:r>
              <a:rPr lang="en-US" sz="2000" dirty="0" smtClean="0"/>
              <a:t>March 2012 – IOA asked to </a:t>
            </a:r>
            <a:r>
              <a:rPr lang="en-US" sz="2000" dirty="0"/>
              <a:t>present to Portland’s Planning Commission </a:t>
            </a:r>
          </a:p>
          <a:p>
            <a:pPr>
              <a:spcAft>
                <a:spcPts val="500"/>
              </a:spcAft>
            </a:pPr>
            <a:r>
              <a:rPr lang="en-US" sz="2000" dirty="0"/>
              <a:t>Final result: </a:t>
            </a:r>
            <a:r>
              <a:rPr lang="en-US" sz="2000" dirty="0" smtClean="0"/>
              <a:t>Portland Plan now specifically </a:t>
            </a:r>
            <a:r>
              <a:rPr lang="en-US" sz="2000" dirty="0"/>
              <a:t>addresses how Portland can become a more age-friendly </a:t>
            </a:r>
            <a:r>
              <a:rPr lang="en-US" sz="2000" dirty="0" smtClean="0"/>
              <a:t>city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4003608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Portland Plan Action Items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800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dirty="0" smtClean="0"/>
              <a:t>Develop an age-friendly city action plan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dirty="0" smtClean="0"/>
              <a:t>Prioritize expansion and availability of accessible housing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dirty="0" smtClean="0"/>
              <a:t>Concentrate on age-friendly, accessible community hubs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dirty="0" smtClean="0"/>
              <a:t>Foster safe and accessible civic corridors (e.g., infrastructure and transit)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dirty="0" smtClean="0"/>
              <a:t>Increase access to and services within medical institutions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dirty="0" smtClean="0"/>
              <a:t>Increase inter-generational mentoring opportunities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dirty="0" smtClean="0"/>
              <a:t>Bolster framework for equity, including integration with newly forming City of Portland Office of Equity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5575"/>
            <a:ext cx="8305800" cy="835025"/>
          </a:xfrm>
        </p:spPr>
        <p:txBody>
          <a:bodyPr/>
          <a:lstStyle/>
          <a:p>
            <a:pPr algn="ctr"/>
            <a:r>
              <a:rPr lang="en-US" sz="3900" dirty="0" smtClean="0"/>
              <a:t>Current Efforts</a:t>
            </a:r>
            <a:endParaRPr lang="en-US" sz="3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458200" cy="56388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 smtClean="0"/>
              <a:t>Developing Action </a:t>
            </a:r>
            <a:r>
              <a:rPr lang="en-US" sz="2000" dirty="0"/>
              <a:t>Plan and indicators for an age-friendly </a:t>
            </a:r>
            <a:r>
              <a:rPr lang="en-US" sz="2000" dirty="0" smtClean="0"/>
              <a:t>Portland </a:t>
            </a:r>
            <a:r>
              <a:rPr lang="en-US" sz="1800" dirty="0" smtClean="0"/>
              <a:t>(in partnership with PSU’s Institute of Metropolitan Studies, building on its Greater Portland Pulse regional indicators project)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700" dirty="0"/>
          </a:p>
          <a:p>
            <a:r>
              <a:rPr lang="en-US" sz="2000" dirty="0" smtClean="0"/>
              <a:t>Seeking funding to augment baseline data concerning Portland’s age friendliness at the neighborhood level </a:t>
            </a:r>
            <a:endParaRPr lang="en-US" sz="1800" dirty="0" smtClean="0"/>
          </a:p>
          <a:p>
            <a:endParaRPr lang="en-US" sz="700" dirty="0" smtClean="0"/>
          </a:p>
          <a:p>
            <a:r>
              <a:rPr lang="en-US" sz="2000" dirty="0" smtClean="0"/>
              <a:t>Getting ready for </a:t>
            </a:r>
            <a:r>
              <a:rPr lang="en-US" sz="2000" b="1" dirty="0" smtClean="0"/>
              <a:t>next</a:t>
            </a:r>
            <a:r>
              <a:rPr lang="en-US" sz="2000" dirty="0" smtClean="0"/>
              <a:t> mayor:  Community partners AARP Oregon and Elders in Action hosted, on April 7, 2012, a mayoral candidate forum on “Creating an Age-Friendly Portland;” </a:t>
            </a:r>
            <a:r>
              <a:rPr lang="en-US" sz="2000" dirty="0" smtClean="0"/>
              <a:t>after the forum, IOA held a community </a:t>
            </a:r>
            <a:r>
              <a:rPr lang="en-US" sz="2000" dirty="0" smtClean="0"/>
              <a:t>discussion concerning participants’ </a:t>
            </a:r>
            <a:r>
              <a:rPr lang="en-US" sz="2000" dirty="0" smtClean="0"/>
              <a:t>visions </a:t>
            </a:r>
            <a:r>
              <a:rPr lang="en-US" sz="2000" dirty="0" smtClean="0"/>
              <a:t>for a more age-friendly Portland </a:t>
            </a:r>
          </a:p>
          <a:p>
            <a:endParaRPr lang="en-US" sz="700" dirty="0" smtClean="0"/>
          </a:p>
          <a:p>
            <a:r>
              <a:rPr lang="en-US" sz="2000" dirty="0" smtClean="0"/>
              <a:t>Continuing to partner with the City </a:t>
            </a:r>
          </a:p>
          <a:p>
            <a:pPr lvl="1"/>
            <a:r>
              <a:rPr lang="en-US" sz="1800" dirty="0" smtClean="0"/>
              <a:t>Testified at City Council re: approval of Portland Plan (4/18/12) </a:t>
            </a:r>
          </a:p>
          <a:p>
            <a:pPr lvl="1"/>
            <a:r>
              <a:rPr lang="en-US" sz="1800" dirty="0" smtClean="0"/>
              <a:t>With BPS, advising a PSU Masters of Urban and Regional Planning student workshop project focused on outreach to underrepresented groups and making recommendations for enhancing Portland’s age-friendliness</a:t>
            </a:r>
          </a:p>
        </p:txBody>
      </p:sp>
    </p:spTree>
    <p:extLst>
      <p:ext uri="{BB962C8B-B14F-4D97-AF65-F5344CB8AC3E}">
        <p14:creationId xmlns:p14="http://schemas.microsoft.com/office/powerpoint/2010/main" val="322248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359" y="914400"/>
            <a:ext cx="7696200" cy="5102296"/>
          </a:xfrm>
        </p:spPr>
        <p:txBody>
          <a:bodyPr/>
          <a:lstStyle/>
          <a:p>
            <a:r>
              <a:rPr lang="en-US" sz="2400" dirty="0" smtClean="0"/>
              <a:t>Invited to join </a:t>
            </a:r>
            <a:r>
              <a:rPr lang="en-US" sz="2400" dirty="0" smtClean="0"/>
              <a:t>Policy Expert Groups being formed by BPS for Comprehensive Plan policy updates, such as: </a:t>
            </a:r>
          </a:p>
          <a:p>
            <a:pPr lvl="1"/>
            <a:r>
              <a:rPr lang="en-US" sz="2000" dirty="0" smtClean="0"/>
              <a:t>Public participation</a:t>
            </a:r>
          </a:p>
          <a:p>
            <a:pPr lvl="1"/>
            <a:r>
              <a:rPr lang="en-US" sz="2000" dirty="0" smtClean="0"/>
              <a:t>Neighborhood centers and corridors</a:t>
            </a:r>
          </a:p>
          <a:p>
            <a:pPr lvl="1"/>
            <a:r>
              <a:rPr lang="en-US" sz="2000" dirty="0" smtClean="0"/>
              <a:t>Network and public infrastructure (e.g., transit)</a:t>
            </a:r>
          </a:p>
          <a:p>
            <a:pPr lvl="1"/>
            <a:r>
              <a:rPr lang="en-US" sz="2000" dirty="0" smtClean="0"/>
              <a:t>Residential development and compatibility</a:t>
            </a:r>
          </a:p>
          <a:p>
            <a:pPr lvl="1"/>
            <a:r>
              <a:rPr lang="en-US" sz="2000" dirty="0" smtClean="0"/>
              <a:t>Economic development</a:t>
            </a:r>
          </a:p>
          <a:p>
            <a:r>
              <a:rPr lang="en-US" sz="2400" dirty="0" smtClean="0"/>
              <a:t>Fostering </a:t>
            </a:r>
            <a:r>
              <a:rPr lang="en-US" sz="2400" dirty="0" smtClean="0"/>
              <a:t>further connections with </a:t>
            </a:r>
            <a:r>
              <a:rPr lang="en-US" sz="2400" dirty="0" smtClean="0"/>
              <a:t>City departments beyond </a:t>
            </a:r>
            <a:r>
              <a:rPr lang="en-US" sz="2400" dirty="0" smtClean="0"/>
              <a:t>Bureau of Planning and Sustainability</a:t>
            </a:r>
          </a:p>
          <a:p>
            <a:pPr lvl="1"/>
            <a:r>
              <a:rPr lang="en-US" sz="2000" dirty="0" smtClean="0"/>
              <a:t>Metro (Portland’s regional government)</a:t>
            </a:r>
          </a:p>
          <a:p>
            <a:pPr lvl="1"/>
            <a:r>
              <a:rPr lang="en-US" sz="2000" dirty="0" err="1" smtClean="0"/>
              <a:t>TriMet</a:t>
            </a:r>
            <a:r>
              <a:rPr lang="en-US" sz="2000" dirty="0" smtClean="0"/>
              <a:t> (regional transportation provider) </a:t>
            </a:r>
          </a:p>
          <a:p>
            <a:pPr lvl="1"/>
            <a:r>
              <a:rPr lang="en-US" sz="2000" dirty="0" smtClean="0"/>
              <a:t>Bureaus of Housing and Transportation</a:t>
            </a:r>
          </a:p>
          <a:p>
            <a:pPr lvl="1"/>
            <a:r>
              <a:rPr lang="en-US" sz="2000" dirty="0" smtClean="0"/>
              <a:t>Other governmental and community-based organizations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799" cy="868363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Barriers to Creating an Age-Friendly Portland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7943850" cy="538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Citizen Participation</a:t>
            </a:r>
          </a:p>
          <a:p>
            <a:pPr lvl="1"/>
            <a:r>
              <a:rPr lang="en-US" sz="2000" dirty="0" smtClean="0"/>
              <a:t>Push back:  What happened to the recommendations from the first  visioning (</a:t>
            </a:r>
            <a:r>
              <a:rPr lang="en-US" sz="2000" dirty="0" err="1" smtClean="0"/>
              <a:t>VisionPDX</a:t>
            </a:r>
            <a:r>
              <a:rPr lang="en-US" sz="2000" dirty="0" smtClean="0"/>
              <a:t>) effort?  </a:t>
            </a:r>
          </a:p>
          <a:p>
            <a:pPr lvl="1"/>
            <a:r>
              <a:rPr lang="en-US" sz="2000" dirty="0" smtClean="0"/>
              <a:t>When will </a:t>
            </a:r>
            <a:r>
              <a:rPr lang="en-US" sz="2000" i="1" dirty="0" smtClean="0"/>
              <a:t>action </a:t>
            </a:r>
            <a:r>
              <a:rPr lang="en-US" sz="2000" dirty="0" smtClean="0"/>
              <a:t>be taken?</a:t>
            </a:r>
          </a:p>
          <a:p>
            <a:pPr eaLnBrk="1" hangingPunct="1"/>
            <a:endParaRPr lang="en-US" sz="700" dirty="0" smtClean="0"/>
          </a:p>
          <a:p>
            <a:pPr eaLnBrk="1" hangingPunct="1">
              <a:buNone/>
            </a:pPr>
            <a:endParaRPr lang="en-US" sz="1200" dirty="0" smtClean="0"/>
          </a:p>
          <a:p>
            <a:pPr eaLnBrk="1" hangingPunct="1"/>
            <a:r>
              <a:rPr lang="en-US" sz="2400" dirty="0" smtClean="0"/>
              <a:t>Multiple jurisdictions providing different services:  </a:t>
            </a:r>
          </a:p>
          <a:p>
            <a:pPr lvl="1"/>
            <a:r>
              <a:rPr lang="en-US" sz="2000" dirty="0" smtClean="0"/>
              <a:t>City: infrastructure, parking</a:t>
            </a:r>
          </a:p>
          <a:p>
            <a:pPr lvl="1"/>
            <a:r>
              <a:rPr lang="en-US" sz="2000" dirty="0" smtClean="0"/>
              <a:t>County: social services, aging services, including “Helpline”</a:t>
            </a:r>
          </a:p>
          <a:p>
            <a:pPr lvl="1"/>
            <a:r>
              <a:rPr lang="en-US" sz="2000" dirty="0" smtClean="0"/>
              <a:t>Region: transportation, long-term planning</a:t>
            </a:r>
          </a:p>
          <a:p>
            <a:pPr lvl="1" eaLnBrk="1" hangingPunct="1">
              <a:buFont typeface="Courier New" pitchFamily="49" charset="0"/>
              <a:buNone/>
            </a:pPr>
            <a:endParaRPr lang="en-US" sz="700" dirty="0" smtClean="0"/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400" dirty="0" smtClean="0"/>
              <a:t>Lack of government resources </a:t>
            </a:r>
          </a:p>
          <a:p>
            <a:pPr lvl="1"/>
            <a:r>
              <a:rPr lang="en-US" sz="2000" dirty="0" smtClean="0"/>
              <a:t>For maintenance, development and redevelopment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01000" cy="84455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Barriers (cont.)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48663" cy="5257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Competing agendas of stakeholders (e.g., elected officials, researchers, private sector)</a:t>
            </a:r>
          </a:p>
          <a:p>
            <a:pPr lvl="1" eaLnBrk="1" hangingPunct="1"/>
            <a:r>
              <a:rPr lang="en-US" sz="2000" dirty="0" smtClean="0"/>
              <a:t>Planning for older adults varies as a priority (e.g., compared to education, economic development, homelessness, bike friendliness)</a:t>
            </a:r>
          </a:p>
          <a:p>
            <a:pPr lvl="1" eaLnBrk="1" hangingPunct="1">
              <a:buFontTx/>
              <a:buChar char="o"/>
            </a:pPr>
            <a:endParaRPr lang="en-US" sz="700" dirty="0" smtClean="0"/>
          </a:p>
          <a:p>
            <a:pPr eaLnBrk="1" hangingPunct="1"/>
            <a:r>
              <a:rPr lang="en-US" sz="2400" dirty="0" smtClean="0"/>
              <a:t>This university-government-community partnership model is imperfect and evolving </a:t>
            </a:r>
          </a:p>
          <a:p>
            <a:pPr marL="801687" lvl="1" indent="-457200" eaLnBrk="1" hangingPunct="1"/>
            <a:r>
              <a:rPr lang="en-US" sz="2000" dirty="0" smtClean="0"/>
              <a:t>“Where’s the champion, where’s the torch?” - The university can do the research and provide advice; the community must advocate; the government must implement the plans</a:t>
            </a:r>
          </a:p>
          <a:p>
            <a:pPr marL="801687" lvl="1" indent="-457200" eaLnBrk="1" hangingPunct="1"/>
            <a:r>
              <a:rPr lang="en-US" sz="2000" dirty="0" smtClean="0"/>
              <a:t>Ongoing, translational research is needed and funding required</a:t>
            </a:r>
          </a:p>
          <a:p>
            <a:pPr lvl="1" eaLnBrk="1" hangingPunct="1">
              <a:buNone/>
            </a:pPr>
            <a:endParaRPr lang="en-US" sz="700" dirty="0" smtClean="0"/>
          </a:p>
          <a:p>
            <a:r>
              <a:rPr lang="en-US" sz="2400" dirty="0" smtClean="0"/>
              <a:t>Transitions in government leadership</a:t>
            </a:r>
          </a:p>
          <a:p>
            <a:pPr lvl="1" eaLnBrk="1" hangingPunct="1">
              <a:buNone/>
            </a:pPr>
            <a:endParaRPr lang="en-US" sz="2000" dirty="0" smtClean="0"/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sz="4000" dirty="0" smtClean="0"/>
              <a:t>The University’s Role in Getting to Scale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064125"/>
          </a:xfrm>
        </p:spPr>
        <p:txBody>
          <a:bodyPr/>
          <a:lstStyle/>
          <a:p>
            <a:r>
              <a:rPr lang="en-US" sz="2400" dirty="0" smtClean="0"/>
              <a:t>Conduct the baseline research (and augment), disseminate findings, and advocate for the program</a:t>
            </a:r>
          </a:p>
          <a:p>
            <a:r>
              <a:rPr lang="en-US" sz="2400" dirty="0" smtClean="0"/>
              <a:t>Engage the mayor’s office and write Network application </a:t>
            </a:r>
          </a:p>
          <a:p>
            <a:r>
              <a:rPr lang="en-US" sz="2400" dirty="0" smtClean="0"/>
              <a:t>Engage Bureau of Planning and Sustainability staff</a:t>
            </a:r>
          </a:p>
          <a:p>
            <a:r>
              <a:rPr lang="en-US" sz="2400" dirty="0" smtClean="0"/>
              <a:t>Serve as a resource to BPS staff and liaison to Network</a:t>
            </a:r>
          </a:p>
          <a:p>
            <a:r>
              <a:rPr lang="en-US" sz="2400" dirty="0" smtClean="0"/>
              <a:t>Enlist and collaborate with community partners </a:t>
            </a:r>
          </a:p>
          <a:p>
            <a:r>
              <a:rPr lang="en-US" sz="2400" dirty="0" smtClean="0"/>
              <a:t>Read draft Portland Plan, respond with written comments, and testify</a:t>
            </a:r>
          </a:p>
          <a:p>
            <a:r>
              <a:rPr lang="en-US" sz="2400" dirty="0" smtClean="0"/>
              <a:t>Remain calm, committed, and be persistent</a:t>
            </a:r>
          </a:p>
          <a:p>
            <a:r>
              <a:rPr lang="en-US" sz="2400" dirty="0" smtClean="0"/>
              <a:t>Write Action Plan, contribute to Comprehensive Plan</a:t>
            </a:r>
          </a:p>
          <a:p>
            <a:r>
              <a:rPr lang="en-US" sz="2400" dirty="0" smtClean="0"/>
              <a:t>Develop and measure indicators of progress</a:t>
            </a:r>
          </a:p>
          <a:p>
            <a:r>
              <a:rPr lang="en-US" sz="2400" dirty="0" smtClean="0"/>
              <a:t>Collaborate, collaborate, collaborate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5046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Madrid International Plan of Action on Ageing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2475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“In some ways, drafting a policy or plan of action and getting it approved is actually the easy part…once a policy or plan is agreed, it is time to start thinking about its implementation… Implementation and monitoring raises a whole new set of challenges</a:t>
            </a:r>
            <a:r>
              <a:rPr lang="en-US" dirty="0" smtClean="0"/>
              <a:t>… </a:t>
            </a:r>
            <a:r>
              <a:rPr lang="en-US" dirty="0"/>
              <a:t>(p. 59)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2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Original Age-Friendly Cities Project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6675"/>
            <a:ext cx="4103917" cy="4987925"/>
          </a:xfrm>
        </p:spPr>
        <p:txBody>
          <a:bodyPr/>
          <a:lstStyle/>
          <a:p>
            <a:r>
              <a:rPr lang="en-US" sz="2000" dirty="0" smtClean="0"/>
              <a:t>Active aging framework:</a:t>
            </a:r>
          </a:p>
          <a:p>
            <a:pPr lvl="1"/>
            <a:r>
              <a:rPr lang="en-US" sz="2000" dirty="0" smtClean="0"/>
              <a:t>Involves optimizing opportunities for health, participation, &amp; security </a:t>
            </a:r>
          </a:p>
          <a:p>
            <a:pPr lvl="1"/>
            <a:r>
              <a:rPr lang="en-US" sz="2000" dirty="0" smtClean="0"/>
              <a:t>Is determined by various factors that are cumulative over the life course</a:t>
            </a:r>
            <a:r>
              <a:rPr lang="en-US" sz="2000" i="1" dirty="0" smtClean="0"/>
              <a:t> </a:t>
            </a:r>
          </a:p>
          <a:p>
            <a:pPr lvl="1"/>
            <a:endParaRPr lang="en-US" sz="800" i="1" dirty="0" smtClean="0"/>
          </a:p>
          <a:p>
            <a:r>
              <a:rPr lang="en-US" sz="2200" dirty="0" smtClean="0"/>
              <a:t>“Vancouver protocol” used:</a:t>
            </a:r>
          </a:p>
          <a:p>
            <a:pPr lvl="1"/>
            <a:r>
              <a:rPr lang="en-US" sz="1800" dirty="0" smtClean="0"/>
              <a:t>As a standardized tool for assessing  community’s age-friendliness</a:t>
            </a:r>
          </a:p>
          <a:p>
            <a:pPr lvl="1"/>
            <a:r>
              <a:rPr lang="en-US" sz="1800" dirty="0" smtClean="0"/>
              <a:t>Identify areas for action</a:t>
            </a:r>
          </a:p>
          <a:p>
            <a:pPr lvl="1"/>
            <a:r>
              <a:rPr lang="en-US" sz="1800" dirty="0" smtClean="0"/>
              <a:t>Contribute to WHO’s global guide</a:t>
            </a:r>
            <a:endParaRPr lang="en-US" sz="12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b="5256"/>
          <a:stretch>
            <a:fillRect/>
          </a:stretch>
        </p:blipFill>
        <p:spPr bwMode="auto">
          <a:xfrm>
            <a:off x="6019800" y="3048000"/>
            <a:ext cx="2971800" cy="36560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14400"/>
            <a:ext cx="396322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HO AFC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1596178" cy="2222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6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8229600" cy="152400"/>
          </a:xfrm>
        </p:spPr>
        <p:txBody>
          <a:bodyPr/>
          <a:lstStyle/>
          <a:p>
            <a:pPr algn="ctr"/>
            <a:endParaRPr lang="en-US" sz="4000" dirty="0"/>
          </a:p>
        </p:txBody>
      </p:sp>
      <p:pic>
        <p:nvPicPr>
          <p:cNvPr id="4" name="Content Placeholder 3" descr="PortlandAFChorizont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447" y="76200"/>
            <a:ext cx="8637106" cy="2514600"/>
          </a:xfrm>
        </p:spPr>
      </p:pic>
      <p:sp>
        <p:nvSpPr>
          <p:cNvPr id="3" name="TextBox 2"/>
          <p:cNvSpPr txBox="1"/>
          <p:nvPr/>
        </p:nvSpPr>
        <p:spPr>
          <a:xfrm>
            <a:off x="2743200" y="3200400"/>
            <a:ext cx="373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Margaret B. Neal, Ph.D.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200" dirty="0" smtClean="0"/>
              <a:t>Director</a:t>
            </a:r>
          </a:p>
          <a:p>
            <a:pPr algn="ctr"/>
            <a:r>
              <a:rPr lang="en-US" sz="2200" dirty="0" smtClean="0"/>
              <a:t>Institute on Aging</a:t>
            </a:r>
          </a:p>
          <a:p>
            <a:pPr algn="ctr"/>
            <a:r>
              <a:rPr lang="en-US" sz="2200" dirty="0" smtClean="0"/>
              <a:t>Portland State University</a:t>
            </a:r>
          </a:p>
          <a:p>
            <a:pPr algn="ctr"/>
            <a:r>
              <a:rPr lang="en-US" sz="2200" dirty="0" smtClean="0"/>
              <a:t>503.725.5145</a:t>
            </a:r>
          </a:p>
          <a:p>
            <a:pPr algn="ctr"/>
            <a:r>
              <a:rPr lang="en-US" sz="2200" b="1" dirty="0" smtClean="0"/>
              <a:t>nealm@pdx.edu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2904" y="2769513"/>
            <a:ext cx="5300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more information, please contact us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6243922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Thank you!    Questions?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74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6705600" cy="1139825"/>
          </a:xfrm>
        </p:spPr>
        <p:txBody>
          <a:bodyPr anchor="t"/>
          <a:lstStyle/>
          <a:p>
            <a:pPr algn="ctr"/>
            <a:r>
              <a:rPr lang="en-GB" altLang="zh-CN" sz="4000" dirty="0">
                <a:ea typeface="宋体" charset="-122"/>
              </a:rPr>
              <a:t>Study Objectives</a:t>
            </a:r>
            <a:endParaRPr lang="en-US" sz="4000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462" y="1635972"/>
            <a:ext cx="5334000" cy="3886200"/>
          </a:xfrm>
        </p:spPr>
        <p:txBody>
          <a:bodyPr/>
          <a:lstStyle/>
          <a:p>
            <a:r>
              <a:rPr lang="en-GB" altLang="zh-CN" sz="2200" b="1" dirty="0" smtClean="0">
                <a:ea typeface="宋体" charset="-122"/>
              </a:rPr>
              <a:t>For </a:t>
            </a:r>
            <a:r>
              <a:rPr lang="en-GB" altLang="zh-CN" sz="2200" b="1" dirty="0">
                <a:ea typeface="宋体" charset="-122"/>
              </a:rPr>
              <a:t>WHO</a:t>
            </a:r>
            <a:r>
              <a:rPr lang="en-GB" altLang="zh-CN" sz="2200" dirty="0">
                <a:ea typeface="宋体" charset="-122"/>
              </a:rPr>
              <a:t>:  to </a:t>
            </a:r>
            <a:r>
              <a:rPr lang="en-GB" altLang="zh-CN" sz="2200" u="sng" dirty="0">
                <a:ea typeface="宋体" charset="-122"/>
              </a:rPr>
              <a:t>identify concrete </a:t>
            </a:r>
            <a:r>
              <a:rPr lang="en-GB" altLang="zh-CN" sz="2200" u="sng" dirty="0" smtClean="0">
                <a:ea typeface="宋体" charset="-122"/>
              </a:rPr>
              <a:t>indicators </a:t>
            </a:r>
            <a:r>
              <a:rPr lang="en-GB" altLang="zh-CN" sz="2200" dirty="0" smtClean="0">
                <a:ea typeface="宋体" charset="-122"/>
              </a:rPr>
              <a:t>of an </a:t>
            </a:r>
            <a:r>
              <a:rPr lang="en-GB" altLang="zh-CN" sz="2200" dirty="0">
                <a:ea typeface="宋体" charset="-122"/>
              </a:rPr>
              <a:t>age-friendly city and </a:t>
            </a:r>
            <a:r>
              <a:rPr lang="en-GB" altLang="zh-CN" sz="2200" u="sng" dirty="0">
                <a:ea typeface="宋体" charset="-122"/>
              </a:rPr>
              <a:t>produce a practical guide</a:t>
            </a:r>
            <a:r>
              <a:rPr lang="en-GB" altLang="zh-CN" sz="2200" dirty="0">
                <a:ea typeface="宋体" charset="-122"/>
              </a:rPr>
              <a:t> to stimulate and guide advocacy, community development and policy change to make urban communities age-friendly</a:t>
            </a:r>
          </a:p>
          <a:p>
            <a:endParaRPr lang="en-GB" altLang="zh-CN" sz="2200" dirty="0">
              <a:ea typeface="宋体" charset="-122"/>
            </a:endParaRPr>
          </a:p>
        </p:txBody>
      </p:sp>
      <p:pic>
        <p:nvPicPr>
          <p:cNvPr id="475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62000"/>
            <a:ext cx="2903270" cy="247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462" y="4077476"/>
            <a:ext cx="8134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GB" altLang="zh-CN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For participating cities</a:t>
            </a:r>
            <a:r>
              <a:rPr kumimoji="0" lang="en-GB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:  to </a:t>
            </a:r>
            <a:r>
              <a:rPr kumimoji="0" lang="en-GB" altLang="zh-CN" sz="2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increase awareness</a:t>
            </a:r>
            <a:r>
              <a:rPr kumimoji="0" lang="en-GB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of local needs, gaps and good ideas for improvement in order to </a:t>
            </a:r>
            <a:r>
              <a:rPr kumimoji="0" lang="en-GB" altLang="zh-CN" sz="22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stimulate development</a:t>
            </a:r>
            <a:r>
              <a:rPr kumimoji="0" lang="en-GB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of more age-friendly urban settings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GB" altLang="zh-CN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76200" y="1076132"/>
            <a:ext cx="3581400" cy="5324668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/>
              <a:t>    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700" b="1" dirty="0" smtClean="0"/>
              <a:t>Fall 2006:</a:t>
            </a:r>
            <a:r>
              <a:rPr lang="en-US" sz="1700" dirty="0" smtClean="0"/>
              <a:t> Portland (via IOA) invited to participate in WHO’s global Age-Friendly Cities project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700" b="1" dirty="0" smtClean="0"/>
              <a:t>Spring 2007: </a:t>
            </a:r>
            <a:r>
              <a:rPr lang="en-US" sz="1700" dirty="0" smtClean="0"/>
              <a:t>Project completed, participated in meeting re: findings in London, England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700" b="1" dirty="0" smtClean="0"/>
              <a:t>Fall 2007: </a:t>
            </a:r>
            <a:r>
              <a:rPr lang="en-US" sz="1700" dirty="0" smtClean="0"/>
              <a:t>Launched findings on Oct. 1</a:t>
            </a:r>
            <a:r>
              <a:rPr lang="en-US" sz="1700" baseline="30000" dirty="0" smtClean="0"/>
              <a:t>st</a:t>
            </a:r>
            <a:r>
              <a:rPr lang="en-US" sz="1700" dirty="0" smtClean="0"/>
              <a:t>,  </a:t>
            </a:r>
            <a:r>
              <a:rPr lang="en-US" sz="1700" i="1" dirty="0" smtClean="0"/>
              <a:t>International Day of Older Persons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1700" b="1" dirty="0" smtClean="0"/>
              <a:t>2008-present:</a:t>
            </a:r>
            <a:r>
              <a:rPr lang="en-US" sz="1700" dirty="0" smtClean="0"/>
              <a:t> Continued dissemination of findings and building of partnerships</a:t>
            </a:r>
          </a:p>
        </p:txBody>
      </p:sp>
      <p:pic>
        <p:nvPicPr>
          <p:cNvPr id="2050" name="Picture 2" descr="C:\Documents and Settings\aland\My Documents\My Pictures\Portland AFC\London meeting March 2007\P1010045.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14062"/>
            <a:ext cx="4419600" cy="197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8200" y="3285931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Initial Convening of WHO’s Age-Friendly Cities Participants in London – March, 2007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81000" y="228600"/>
            <a:ext cx="8305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en-US" sz="3300" dirty="0" smtClean="0">
                <a:solidFill>
                  <a:schemeClr val="tx2"/>
                </a:solidFill>
                <a:latin typeface="+mj-lt"/>
              </a:rPr>
              <a:t>Overview of Portland’s Efforts Connected to the WHO’s Age-Friendly Cities Project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51855" y="2499042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endParaRPr lang="en-US" sz="2500" dirty="0"/>
          </a:p>
        </p:txBody>
      </p:sp>
      <p:pic>
        <p:nvPicPr>
          <p:cNvPr id="2" name="Picture 2" descr="E:\Portland AFC\WHO pics\City Club\IMGP7710.b.JPG"/>
          <p:cNvPicPr>
            <a:picLocks noChangeAspect="1" noChangeArrowheads="1"/>
          </p:cNvPicPr>
          <p:nvPr/>
        </p:nvPicPr>
        <p:blipFill>
          <a:blip r:embed="rId3" cstate="print"/>
          <a:srcRect t="19608" b="9804"/>
          <a:stretch>
            <a:fillRect/>
          </a:stretch>
        </p:blipFill>
        <p:spPr bwMode="auto">
          <a:xfrm>
            <a:off x="4343400" y="3780455"/>
            <a:ext cx="433345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733800" y="5029200"/>
            <a:ext cx="5052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5666793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Presentation to the City Club of Portland with Bill </a:t>
            </a:r>
            <a:r>
              <a:rPr lang="en-US" sz="1400" b="1" dirty="0" err="1" smtClean="0"/>
              <a:t>Novelli</a:t>
            </a:r>
            <a:r>
              <a:rPr lang="en-US" sz="1400" b="1" dirty="0" smtClean="0"/>
              <a:t>, AARP CEO – October, 2007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25158" y="151130"/>
            <a:ext cx="7772400" cy="534987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34" charset="-128"/>
              </a:rPr>
              <a:t>Select Findings</a:t>
            </a:r>
          </a:p>
        </p:txBody>
      </p:sp>
      <p:sp>
        <p:nvSpPr>
          <p:cNvPr id="12291" name="Text Placeholder 3"/>
          <p:cNvSpPr>
            <a:spLocks noGrp="1"/>
          </p:cNvSpPr>
          <p:nvPr>
            <p:ph type="body" idx="1"/>
          </p:nvPr>
        </p:nvSpPr>
        <p:spPr>
          <a:xfrm>
            <a:off x="344840" y="953257"/>
            <a:ext cx="4419600" cy="1141467"/>
          </a:xfrm>
        </p:spPr>
        <p:txBody>
          <a:bodyPr/>
          <a:lstStyle/>
          <a:p>
            <a:pPr algn="ctr"/>
            <a:r>
              <a:rPr lang="en-US" dirty="0" smtClean="0"/>
              <a:t>Outdoor Spaces &amp; Buildings</a:t>
            </a:r>
          </a:p>
          <a:p>
            <a:r>
              <a:rPr lang="en-US" sz="1600" b="0" dirty="0" smtClean="0"/>
              <a:t>Even more natural features &amp; green spaces were desired, with attention toward accessibility </a:t>
            </a:r>
          </a:p>
        </p:txBody>
      </p:sp>
      <p:sp>
        <p:nvSpPr>
          <p:cNvPr id="12292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4400" y="612704"/>
            <a:ext cx="4041775" cy="1495425"/>
          </a:xfrm>
        </p:spPr>
        <p:txBody>
          <a:bodyPr/>
          <a:lstStyle/>
          <a:p>
            <a:pPr algn="ctr"/>
            <a:r>
              <a:rPr lang="en-US" dirty="0" smtClean="0"/>
              <a:t>Housing</a:t>
            </a:r>
          </a:p>
          <a:p>
            <a:r>
              <a:rPr lang="en-US" sz="1600" b="0" dirty="0" smtClean="0"/>
              <a:t>More affordable &amp; accessible housing was suggested (e.g., infill development such as below seen as inadequate)  </a:t>
            </a:r>
          </a:p>
        </p:txBody>
      </p:sp>
      <p:pic>
        <p:nvPicPr>
          <p:cNvPr id="12293" name="Picture 7" descr="C:\Documents and Settings\aland\My Documents\My Pictures\housing AFC.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724" r="6897"/>
          <a:stretch>
            <a:fillRect/>
          </a:stretch>
        </p:blipFill>
        <p:spPr>
          <a:xfrm>
            <a:off x="4685524" y="2108711"/>
            <a:ext cx="4038600" cy="3121025"/>
          </a:xfrm>
          <a:noFill/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91883" y="5365097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zh-CN" sz="1600" kern="0" dirty="0">
                <a:latin typeface="Calibri" pitchFamily="34" charset="0"/>
                <a:ea typeface="SimSun" pitchFamily="2" charset="-122"/>
              </a:rPr>
              <a:t>	</a:t>
            </a:r>
            <a:r>
              <a:rPr lang="en-US" altLang="zh-CN" sz="2000" kern="0" dirty="0">
                <a:latin typeface="Calibri" pitchFamily="34" charset="0"/>
                <a:ea typeface="SimSun" pitchFamily="2" charset="-122"/>
              </a:rPr>
              <a:t>“A reporter [called] me and [told] me he was writing an article about new homes in the Portland area, brand new construction built to be accessible, and I laughed and said it would be a very short article.” – Design Expert</a:t>
            </a:r>
          </a:p>
        </p:txBody>
      </p:sp>
      <p:pic>
        <p:nvPicPr>
          <p:cNvPr id="12295" name="Picture 2" descr="C:\Documents and Settings\aland\Desktop\DeLaTorre Files 12.10\Transfer files from old CPU\My Pictures\WHO pics\Portland\Picture 1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636" r="5455"/>
          <a:stretch>
            <a:fillRect/>
          </a:stretch>
        </p:blipFill>
        <p:spPr>
          <a:xfrm>
            <a:off x="561393" y="2099380"/>
            <a:ext cx="3810000" cy="314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Placeholder 3"/>
          <p:cNvSpPr>
            <a:spLocks noGrp="1"/>
          </p:cNvSpPr>
          <p:nvPr>
            <p:ph type="body" idx="1"/>
          </p:nvPr>
        </p:nvSpPr>
        <p:spPr>
          <a:xfrm>
            <a:off x="375038" y="963894"/>
            <a:ext cx="4419600" cy="1249363"/>
          </a:xfrm>
        </p:spPr>
        <p:txBody>
          <a:bodyPr/>
          <a:lstStyle/>
          <a:p>
            <a:pPr algn="ctr"/>
            <a:r>
              <a:rPr lang="en-US" dirty="0" smtClean="0"/>
              <a:t>Transportation</a:t>
            </a:r>
          </a:p>
          <a:p>
            <a:r>
              <a:rPr lang="en-US" sz="1600" b="0" dirty="0" smtClean="0"/>
              <a:t>Regional transportation options were considered age-friendly, but improvements were suggested </a:t>
            </a:r>
            <a:endParaRPr lang="en-US" sz="1600" dirty="0" smtClean="0"/>
          </a:p>
        </p:txBody>
      </p:sp>
      <p:sp>
        <p:nvSpPr>
          <p:cNvPr id="1331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6189" y="998819"/>
            <a:ext cx="4191000" cy="1249363"/>
          </a:xfrm>
        </p:spPr>
        <p:txBody>
          <a:bodyPr/>
          <a:lstStyle/>
          <a:p>
            <a:pPr algn="ctr"/>
            <a:r>
              <a:rPr lang="en-US" dirty="0" smtClean="0"/>
              <a:t>Social Participation</a:t>
            </a:r>
          </a:p>
          <a:p>
            <a:r>
              <a:rPr lang="en-US" sz="1600" b="0" dirty="0" smtClean="0"/>
              <a:t>Many educational and social opportunities were noted, but additional options were desired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172200" y="5410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23412D"/>
                </a:solidFill>
              </a:rPr>
              <a:t>www.pdx.edu</a:t>
            </a:r>
            <a:r>
              <a:rPr lang="en-US" dirty="0">
                <a:solidFill>
                  <a:srgbClr val="23412D"/>
                </a:solidFill>
              </a:rPr>
              <a:t> </a:t>
            </a:r>
          </a:p>
        </p:txBody>
      </p:sp>
      <p:pic>
        <p:nvPicPr>
          <p:cNvPr id="13318" name="Picture 2" descr="C:\Documents and Settings\aland\Desktop\DeLaTorre Files 12.10\Transfer files from old CPU\My Pictures\WHO pics\Portland\Picture 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573" r="3536"/>
          <a:stretch>
            <a:fillRect/>
          </a:stretch>
        </p:blipFill>
        <p:spPr>
          <a:xfrm>
            <a:off x="466531" y="2276669"/>
            <a:ext cx="3962400" cy="3200400"/>
          </a:xfrm>
          <a:noFill/>
        </p:spPr>
      </p:pic>
      <p:pic>
        <p:nvPicPr>
          <p:cNvPr id="133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3452" r="5070"/>
          <a:stretch>
            <a:fillRect/>
          </a:stretch>
        </p:blipFill>
        <p:spPr>
          <a:xfrm>
            <a:off x="4724400" y="2286000"/>
            <a:ext cx="4038600" cy="3200400"/>
          </a:xfr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25158" y="151130"/>
            <a:ext cx="7772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Select Findings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2615" y="2667000"/>
            <a:ext cx="2667000" cy="3463925"/>
          </a:xfrm>
          <a:noFill/>
        </p:spPr>
      </p:pic>
      <p:sp>
        <p:nvSpPr>
          <p:cNvPr id="14340" name="Text Placeholder 3"/>
          <p:cNvSpPr>
            <a:spLocks noGrp="1"/>
          </p:cNvSpPr>
          <p:nvPr>
            <p:ph type="body" idx="1"/>
          </p:nvPr>
        </p:nvSpPr>
        <p:spPr>
          <a:xfrm>
            <a:off x="345335" y="383309"/>
            <a:ext cx="4192587" cy="2430463"/>
          </a:xfrm>
        </p:spPr>
        <p:txBody>
          <a:bodyPr/>
          <a:lstStyle/>
          <a:p>
            <a:pPr algn="ctr"/>
            <a:r>
              <a:rPr lang="en-US" dirty="0" smtClean="0"/>
              <a:t>Respect &amp; Social Inclusion</a:t>
            </a:r>
          </a:p>
          <a:p>
            <a:r>
              <a:rPr lang="en-US" sz="1600" b="0" dirty="0" smtClean="0"/>
              <a:t>Language and inclusion matter! Terms such as “honored citizen” and “long-term living” were preferred, and organizations were encouraged to consult and listen to the advice of older adults</a:t>
            </a:r>
          </a:p>
        </p:txBody>
      </p:sp>
      <p:sp>
        <p:nvSpPr>
          <p:cNvPr id="14341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67154" y="827369"/>
            <a:ext cx="4298950" cy="1865313"/>
          </a:xfrm>
        </p:spPr>
        <p:txBody>
          <a:bodyPr/>
          <a:lstStyle/>
          <a:p>
            <a:pPr algn="ctr"/>
            <a:r>
              <a:rPr lang="en-US" dirty="0" smtClean="0"/>
              <a:t>Civic Participation &amp; Employment</a:t>
            </a:r>
          </a:p>
          <a:p>
            <a:r>
              <a:rPr lang="en-US" sz="1600" b="0" dirty="0" smtClean="0"/>
              <a:t>Employment and volunteer opportunities for older adults, especially those with lower incomes and less education, were advocated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1828800" y="6096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356144"/>
                </a:solidFill>
              </a:rPr>
              <a:t>www.trimet.org</a:t>
            </a:r>
            <a:r>
              <a:rPr lang="en-US" sz="1400" dirty="0"/>
              <a:t>  </a:t>
            </a:r>
            <a:r>
              <a:rPr lang="en-US" dirty="0"/>
              <a:t> </a:t>
            </a:r>
          </a:p>
        </p:txBody>
      </p:sp>
      <p:pic>
        <p:nvPicPr>
          <p:cNvPr id="14343" name="Picture 2" descr="C:\Documents and Settings\aland\Desktop\DeLaTorre Files 12.10\Transfer files from old CPU\My Pictures\WHO pics\Portland\Select photos\OA employmen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2819400"/>
            <a:ext cx="3962400" cy="2971800"/>
          </a:xfr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25158" y="222016"/>
            <a:ext cx="7772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Select Findings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3"/>
          <p:cNvSpPr>
            <a:spLocks noGrp="1"/>
          </p:cNvSpPr>
          <p:nvPr>
            <p:ph type="body" idx="1"/>
          </p:nvPr>
        </p:nvSpPr>
        <p:spPr>
          <a:xfrm>
            <a:off x="457200" y="868415"/>
            <a:ext cx="4114800" cy="1865312"/>
          </a:xfrm>
        </p:spPr>
        <p:txBody>
          <a:bodyPr/>
          <a:lstStyle/>
          <a:p>
            <a:pPr algn="ctr"/>
            <a:r>
              <a:rPr lang="en-US" dirty="0" smtClean="0"/>
              <a:t>Communication &amp; Information</a:t>
            </a:r>
          </a:p>
          <a:p>
            <a:r>
              <a:rPr lang="en-US" sz="1600" b="0" dirty="0" smtClean="0"/>
              <a:t>Opportunities to learn how to use technology were seen as important, but services should not assume access and proficiency by all</a:t>
            </a:r>
            <a:endParaRPr lang="en-US" dirty="0" smtClean="0"/>
          </a:p>
        </p:txBody>
      </p:sp>
      <p:sp>
        <p:nvSpPr>
          <p:cNvPr id="15364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34447" y="875153"/>
            <a:ext cx="4346575" cy="1619250"/>
          </a:xfrm>
        </p:spPr>
        <p:txBody>
          <a:bodyPr/>
          <a:lstStyle/>
          <a:p>
            <a:pPr algn="ctr"/>
            <a:r>
              <a:rPr lang="en-US" dirty="0" smtClean="0"/>
              <a:t>Community Support &amp; Health Services</a:t>
            </a:r>
          </a:p>
          <a:p>
            <a:r>
              <a:rPr lang="en-US" sz="1600" b="0" dirty="0" smtClean="0"/>
              <a:t>Connecting necessary services to people was seen as critical to making Portland age friendly   </a:t>
            </a:r>
            <a:endParaRPr lang="en-US" dirty="0" smtClean="0"/>
          </a:p>
        </p:txBody>
      </p:sp>
      <p:pic>
        <p:nvPicPr>
          <p:cNvPr id="15365" name="Picture 4" descr="C:\Documents and Settings\aland\Desktop\DeLaTorre Files 12.10\Transfer files from old CPU\My Pictures\WHO pics\Portland\Select photos\Comm &amp; Info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743200"/>
            <a:ext cx="4040188" cy="3030538"/>
          </a:xfrm>
          <a:noFill/>
        </p:spPr>
      </p:pic>
      <p:pic>
        <p:nvPicPr>
          <p:cNvPr id="15366" name="Picture 3" descr="C:\Documents and Settings\aland\Desktop\DeLaTorre Files 12.10\Transfer files from old CPU\My Pictures\WHO pics\Portland\Select photos\Kaise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743200"/>
            <a:ext cx="4040188" cy="3030538"/>
          </a:xfr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25158" y="151130"/>
            <a:ext cx="77724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Select Findings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25425"/>
            <a:ext cx="8255000" cy="69532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Initial Implementation Efforts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153400" cy="53340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2007</a:t>
            </a:r>
            <a:r>
              <a:rPr lang="en-US" sz="2000" dirty="0" smtClean="0"/>
              <a:t>: Written suggestions, based on our                                        research findings, given to </a:t>
            </a:r>
            <a:r>
              <a:rPr lang="en-US" sz="2000" b="1" dirty="0" err="1" smtClean="0"/>
              <a:t>VisionPDX</a:t>
            </a:r>
            <a:r>
              <a:rPr lang="en-US" sz="2000" b="1" dirty="0" smtClean="0"/>
              <a:t>,                                          </a:t>
            </a:r>
            <a:r>
              <a:rPr lang="en-US" sz="2000" dirty="0" smtClean="0"/>
              <a:t>the former City of Portland mayor’s                                                                      community-led initiative to create a                                                          vision for Portland for 2030</a:t>
            </a:r>
          </a:p>
          <a:p>
            <a:pPr eaLnBrk="1" hangingPunct="1">
              <a:buFont typeface="Wingdings" pitchFamily="2" charset="2"/>
              <a:buNone/>
            </a:pPr>
            <a:endParaRPr lang="en-US" sz="600" dirty="0" smtClean="0"/>
          </a:p>
          <a:p>
            <a:pPr eaLnBrk="1" hangingPunct="1"/>
            <a:r>
              <a:rPr lang="en-US" sz="2000" b="1" dirty="0" smtClean="0"/>
              <a:t>2007</a:t>
            </a:r>
            <a:r>
              <a:rPr lang="en-US" sz="2000" dirty="0" smtClean="0"/>
              <a:t>: Joined </a:t>
            </a:r>
            <a:r>
              <a:rPr lang="en-US" sz="2000" dirty="0" smtClean="0"/>
              <a:t>Healthy Aging Planning                            Workgroup formed </a:t>
            </a:r>
            <a:r>
              <a:rPr lang="en-US" sz="2000" dirty="0" smtClean="0"/>
              <a:t>by service providers and                                              advocates to advise the City on                                                    health-related planning issues                                                  connected to </a:t>
            </a:r>
            <a:r>
              <a:rPr lang="en-US" sz="2000" dirty="0" err="1" smtClean="0"/>
              <a:t>VisionPDX</a:t>
            </a:r>
            <a:r>
              <a:rPr lang="en-US" sz="20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600" dirty="0" smtClean="0"/>
          </a:p>
          <a:p>
            <a:pPr eaLnBrk="1" hangingPunct="1"/>
            <a:r>
              <a:rPr lang="en-US" sz="2000" b="1" dirty="0" smtClean="0"/>
              <a:t>2008</a:t>
            </a:r>
            <a:r>
              <a:rPr lang="en-US" sz="2000" dirty="0" smtClean="0"/>
              <a:t>:  New mayor Sam Adams elected; assumed office in </a:t>
            </a:r>
            <a:r>
              <a:rPr lang="en-US" sz="2000" b="1" dirty="0" smtClean="0"/>
              <a:t>2009</a:t>
            </a:r>
          </a:p>
          <a:p>
            <a:pPr eaLnBrk="1" hangingPunct="1">
              <a:buFont typeface="Wingdings" pitchFamily="2" charset="2"/>
              <a:buNone/>
            </a:pPr>
            <a:endParaRPr lang="en-US" sz="600" dirty="0" smtClean="0"/>
          </a:p>
          <a:p>
            <a:pPr eaLnBrk="1" hangingPunct="1"/>
            <a:r>
              <a:rPr lang="en-US" sz="2000" b="1" dirty="0" smtClean="0"/>
              <a:t>2009</a:t>
            </a:r>
            <a:r>
              <a:rPr lang="en-US" sz="2000" dirty="0" smtClean="0"/>
              <a:t>:  Mayor Adams initiated the </a:t>
            </a:r>
            <a:r>
              <a:rPr lang="en-US" sz="2000" b="1" dirty="0" smtClean="0"/>
              <a:t>Portland </a:t>
            </a:r>
            <a:r>
              <a:rPr lang="en-US" sz="2000" b="1" dirty="0" smtClean="0"/>
              <a:t>Plan</a:t>
            </a:r>
            <a:r>
              <a:rPr lang="en-US" sz="2000" dirty="0" smtClean="0"/>
              <a:t> planning effort, </a:t>
            </a:r>
            <a:r>
              <a:rPr lang="en-US" sz="2000" dirty="0" smtClean="0"/>
              <a:t>overseen by the City’s Bureau of Planning and Sustainability (BPS</a:t>
            </a:r>
            <a:r>
              <a:rPr lang="en-US" sz="2000" dirty="0" smtClean="0"/>
              <a:t>) </a:t>
            </a:r>
            <a:endParaRPr lang="en-US" sz="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12710</TotalTime>
  <Words>1430</Words>
  <Application>Microsoft Office PowerPoint</Application>
  <PresentationFormat>On-screen Show (4:3)</PresentationFormat>
  <Paragraphs>163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Edge</vt:lpstr>
      <vt:lpstr>Developing a Plan for an Age-Friendly Portland</vt:lpstr>
      <vt:lpstr>Original Age-Friendly Cities Project</vt:lpstr>
      <vt:lpstr>Study Objectives</vt:lpstr>
      <vt:lpstr>PowerPoint Presentation</vt:lpstr>
      <vt:lpstr>Select Findings</vt:lpstr>
      <vt:lpstr>PowerPoint Presentation</vt:lpstr>
      <vt:lpstr>PowerPoint Presentation</vt:lpstr>
      <vt:lpstr>PowerPoint Presentation</vt:lpstr>
      <vt:lpstr>Initial Implementation Efforts</vt:lpstr>
      <vt:lpstr>From Research to Policy</vt:lpstr>
      <vt:lpstr>PowerPoint Presentation</vt:lpstr>
      <vt:lpstr>“Portland [will be] a Place for All Generations”</vt:lpstr>
      <vt:lpstr>Portland Plan Action Items</vt:lpstr>
      <vt:lpstr>Current Efforts</vt:lpstr>
      <vt:lpstr>Next Steps</vt:lpstr>
      <vt:lpstr>Barriers to Creating an Age-Friendly Portland</vt:lpstr>
      <vt:lpstr>Barriers (cont.)</vt:lpstr>
      <vt:lpstr>The University’s Role in Getting to Scale </vt:lpstr>
      <vt:lpstr>Madrid International Plan of Action on Ageing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an Aging Society: Neighborhoods and Communities</dc:title>
  <dc:creator>aland</dc:creator>
  <cp:lastModifiedBy>nealm</cp:lastModifiedBy>
  <cp:revision>569</cp:revision>
  <dcterms:created xsi:type="dcterms:W3CDTF">2008-02-05T00:41:43Z</dcterms:created>
  <dcterms:modified xsi:type="dcterms:W3CDTF">2012-05-30T06:02:24Z</dcterms:modified>
</cp:coreProperties>
</file>