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7" r:id="rId2"/>
    <p:sldId id="274" r:id="rId3"/>
    <p:sldId id="259" r:id="rId4"/>
    <p:sldId id="271" r:id="rId5"/>
    <p:sldId id="278" r:id="rId6"/>
    <p:sldId id="27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1" autoAdjust="0"/>
    <p:restoredTop sz="94660"/>
  </p:normalViewPr>
  <p:slideViewPr>
    <p:cSldViewPr>
      <p:cViewPr varScale="1">
        <p:scale>
          <a:sx n="97" d="100"/>
          <a:sy n="97" d="100"/>
        </p:scale>
        <p:origin x="-10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5EFC9-DCA6-4DF5-AB50-BDC4650B727C}" type="doc">
      <dgm:prSet loTypeId="urn:microsoft.com/office/officeart/2005/8/layout/venn1" loCatId="relationship" qsTypeId="urn:microsoft.com/office/officeart/2005/8/quickstyle/simple1" qsCatId="simple" csTypeId="urn:microsoft.com/office/officeart/2005/8/colors/accent1_2" csCatId="accent1" phldr="1"/>
      <dgm:spPr/>
    </dgm:pt>
    <dgm:pt modelId="{FE2F188F-3A6D-468D-A6EF-E680C7EA1758}">
      <dgm:prSet phldrT="[Text]"/>
      <dgm:spPr>
        <a:solidFill>
          <a:schemeClr val="tx2">
            <a:lumMod val="20000"/>
            <a:lumOff val="80000"/>
            <a:alpha val="50000"/>
          </a:schemeClr>
        </a:solidFill>
      </dgm:spPr>
      <dgm:t>
        <a:bodyPr/>
        <a:lstStyle/>
        <a:p>
          <a:r>
            <a:rPr lang="en-US" b="1" u="sng" dirty="0" smtClean="0"/>
            <a:t>As a Corporation</a:t>
          </a:r>
        </a:p>
        <a:p>
          <a:r>
            <a:rPr lang="en-US" b="1" dirty="0" smtClean="0"/>
            <a:t>Promote Health</a:t>
          </a:r>
          <a:endParaRPr lang="en-US" b="1" dirty="0"/>
        </a:p>
      </dgm:t>
    </dgm:pt>
    <dgm:pt modelId="{7A91C15F-B2DB-49B6-A5FD-E9063B35DF31}" type="parTrans" cxnId="{F7FBBC83-8861-4C74-AEBF-EAF2071412E7}">
      <dgm:prSet/>
      <dgm:spPr/>
      <dgm:t>
        <a:bodyPr/>
        <a:lstStyle/>
        <a:p>
          <a:endParaRPr lang="en-US"/>
        </a:p>
      </dgm:t>
    </dgm:pt>
    <dgm:pt modelId="{C6CF923E-7164-4982-9507-E4D688EBD4E7}" type="sibTrans" cxnId="{F7FBBC83-8861-4C74-AEBF-EAF2071412E7}">
      <dgm:prSet/>
      <dgm:spPr/>
      <dgm:t>
        <a:bodyPr/>
        <a:lstStyle/>
        <a:p>
          <a:endParaRPr lang="en-US"/>
        </a:p>
      </dgm:t>
    </dgm:pt>
    <dgm:pt modelId="{90E0E49B-70B0-44BC-A2E8-D36FA683A51F}">
      <dgm:prSet/>
      <dgm:spPr>
        <a:solidFill>
          <a:schemeClr val="tx2">
            <a:lumMod val="60000"/>
            <a:lumOff val="40000"/>
            <a:alpha val="50000"/>
          </a:schemeClr>
        </a:solidFill>
      </dgm:spPr>
      <dgm:t>
        <a:bodyPr/>
        <a:lstStyle/>
        <a:p>
          <a:r>
            <a:rPr lang="en-US" b="1" u="sng" dirty="0" smtClean="0"/>
            <a:t>As an Employer</a:t>
          </a:r>
        </a:p>
        <a:p>
          <a:r>
            <a:rPr lang="en-US" b="1" dirty="0" smtClean="0"/>
            <a:t>Work Product and Efficiencies</a:t>
          </a:r>
        </a:p>
        <a:p>
          <a:r>
            <a:rPr lang="en-US" b="1" dirty="0" smtClean="0"/>
            <a:t> </a:t>
          </a:r>
          <a:endParaRPr lang="en-US" b="1" dirty="0"/>
        </a:p>
      </dgm:t>
    </dgm:pt>
    <dgm:pt modelId="{4B656FE3-0828-4EF6-BA40-7A8C1234D827}" type="parTrans" cxnId="{59777FB4-B471-402C-A314-317529B1132E}">
      <dgm:prSet/>
      <dgm:spPr/>
      <dgm:t>
        <a:bodyPr/>
        <a:lstStyle/>
        <a:p>
          <a:endParaRPr lang="en-US"/>
        </a:p>
      </dgm:t>
    </dgm:pt>
    <dgm:pt modelId="{EDD9514A-A87F-4DDF-9A10-29703D1A67E6}" type="sibTrans" cxnId="{59777FB4-B471-402C-A314-317529B1132E}">
      <dgm:prSet/>
      <dgm:spPr/>
      <dgm:t>
        <a:bodyPr/>
        <a:lstStyle/>
        <a:p>
          <a:endParaRPr lang="en-US"/>
        </a:p>
      </dgm:t>
    </dgm:pt>
    <dgm:pt modelId="{824579CA-C0FD-4ED7-8B1D-AC98E06B563B}">
      <dgm:prSet phldrT="[Text]"/>
      <dgm:spPr/>
      <dgm:t>
        <a:bodyPr/>
        <a:lstStyle/>
        <a:p>
          <a:r>
            <a:rPr lang="en-US" b="1" u="sng" dirty="0" smtClean="0"/>
            <a:t>As a Payer</a:t>
          </a:r>
        </a:p>
        <a:p>
          <a:r>
            <a:rPr lang="en-US" b="1" dirty="0" smtClean="0"/>
            <a:t> Company’s Healthcare Cost</a:t>
          </a:r>
          <a:endParaRPr lang="en-US" b="1" dirty="0"/>
        </a:p>
      </dgm:t>
    </dgm:pt>
    <dgm:pt modelId="{4E18D905-0D1D-45BD-A6A7-0567DE7D0A01}" type="sibTrans" cxnId="{9EF4643F-870D-4084-843D-526411B147F6}">
      <dgm:prSet/>
      <dgm:spPr/>
      <dgm:t>
        <a:bodyPr/>
        <a:lstStyle/>
        <a:p>
          <a:endParaRPr lang="en-US"/>
        </a:p>
      </dgm:t>
    </dgm:pt>
    <dgm:pt modelId="{CC10BC68-C86C-45EF-84F5-133C4AFD5526}" type="parTrans" cxnId="{9EF4643F-870D-4084-843D-526411B147F6}">
      <dgm:prSet/>
      <dgm:spPr/>
      <dgm:t>
        <a:bodyPr/>
        <a:lstStyle/>
        <a:p>
          <a:endParaRPr lang="en-US"/>
        </a:p>
      </dgm:t>
    </dgm:pt>
    <dgm:pt modelId="{8B80EFC6-F44A-4CA4-96F6-FE525B1060CB}" type="pres">
      <dgm:prSet presAssocID="{5D25EFC9-DCA6-4DF5-AB50-BDC4650B727C}" presName="compositeShape" presStyleCnt="0">
        <dgm:presLayoutVars>
          <dgm:chMax val="7"/>
          <dgm:dir/>
          <dgm:resizeHandles val="exact"/>
        </dgm:presLayoutVars>
      </dgm:prSet>
      <dgm:spPr/>
    </dgm:pt>
    <dgm:pt modelId="{AF8779A1-568D-4606-BC2A-E0690905A191}" type="pres">
      <dgm:prSet presAssocID="{FE2F188F-3A6D-468D-A6EF-E680C7EA1758}" presName="circ1" presStyleLbl="vennNode1" presStyleIdx="0" presStyleCnt="3"/>
      <dgm:spPr/>
      <dgm:t>
        <a:bodyPr/>
        <a:lstStyle/>
        <a:p>
          <a:endParaRPr lang="en-US"/>
        </a:p>
      </dgm:t>
    </dgm:pt>
    <dgm:pt modelId="{33F98C5A-76E2-4491-8FCC-C5D4C472944D}" type="pres">
      <dgm:prSet presAssocID="{FE2F188F-3A6D-468D-A6EF-E680C7EA1758}" presName="circ1Tx" presStyleLbl="revTx" presStyleIdx="0" presStyleCnt="0">
        <dgm:presLayoutVars>
          <dgm:chMax val="0"/>
          <dgm:chPref val="0"/>
          <dgm:bulletEnabled val="1"/>
        </dgm:presLayoutVars>
      </dgm:prSet>
      <dgm:spPr/>
      <dgm:t>
        <a:bodyPr/>
        <a:lstStyle/>
        <a:p>
          <a:endParaRPr lang="en-US"/>
        </a:p>
      </dgm:t>
    </dgm:pt>
    <dgm:pt modelId="{01EABCC4-A23E-4E93-9E07-614D068322DD}" type="pres">
      <dgm:prSet presAssocID="{824579CA-C0FD-4ED7-8B1D-AC98E06B563B}" presName="circ2" presStyleLbl="vennNode1" presStyleIdx="1" presStyleCnt="3"/>
      <dgm:spPr/>
      <dgm:t>
        <a:bodyPr/>
        <a:lstStyle/>
        <a:p>
          <a:endParaRPr lang="en-US"/>
        </a:p>
      </dgm:t>
    </dgm:pt>
    <dgm:pt modelId="{F8DC7C52-E27E-489B-80EE-1F9D66647BF1}" type="pres">
      <dgm:prSet presAssocID="{824579CA-C0FD-4ED7-8B1D-AC98E06B563B}" presName="circ2Tx" presStyleLbl="revTx" presStyleIdx="0" presStyleCnt="0">
        <dgm:presLayoutVars>
          <dgm:chMax val="0"/>
          <dgm:chPref val="0"/>
          <dgm:bulletEnabled val="1"/>
        </dgm:presLayoutVars>
      </dgm:prSet>
      <dgm:spPr/>
      <dgm:t>
        <a:bodyPr/>
        <a:lstStyle/>
        <a:p>
          <a:endParaRPr lang="en-US"/>
        </a:p>
      </dgm:t>
    </dgm:pt>
    <dgm:pt modelId="{0977DC5B-DD13-4CCB-802F-6B02A085A0B6}" type="pres">
      <dgm:prSet presAssocID="{90E0E49B-70B0-44BC-A2E8-D36FA683A51F}" presName="circ3" presStyleLbl="vennNode1" presStyleIdx="2" presStyleCnt="3" custLinFactNeighborX="-3456" custLinFactNeighborY="2212"/>
      <dgm:spPr/>
      <dgm:t>
        <a:bodyPr/>
        <a:lstStyle/>
        <a:p>
          <a:endParaRPr lang="en-US"/>
        </a:p>
      </dgm:t>
    </dgm:pt>
    <dgm:pt modelId="{111BCDA9-4F48-4F4E-8EF2-8FEEB0DADAB3}" type="pres">
      <dgm:prSet presAssocID="{90E0E49B-70B0-44BC-A2E8-D36FA683A51F}" presName="circ3Tx" presStyleLbl="revTx" presStyleIdx="0" presStyleCnt="0">
        <dgm:presLayoutVars>
          <dgm:chMax val="0"/>
          <dgm:chPref val="0"/>
          <dgm:bulletEnabled val="1"/>
        </dgm:presLayoutVars>
      </dgm:prSet>
      <dgm:spPr/>
      <dgm:t>
        <a:bodyPr/>
        <a:lstStyle/>
        <a:p>
          <a:endParaRPr lang="en-US"/>
        </a:p>
      </dgm:t>
    </dgm:pt>
  </dgm:ptLst>
  <dgm:cxnLst>
    <dgm:cxn modelId="{E1B749F7-76B0-4E1A-974C-BCA1153CCA60}" type="presOf" srcId="{824579CA-C0FD-4ED7-8B1D-AC98E06B563B}" destId="{F8DC7C52-E27E-489B-80EE-1F9D66647BF1}" srcOrd="1" destOrd="0" presId="urn:microsoft.com/office/officeart/2005/8/layout/venn1"/>
    <dgm:cxn modelId="{17A9E043-382E-416E-B944-5612CC9F48D6}" type="presOf" srcId="{90E0E49B-70B0-44BC-A2E8-D36FA683A51F}" destId="{0977DC5B-DD13-4CCB-802F-6B02A085A0B6}" srcOrd="0" destOrd="0" presId="urn:microsoft.com/office/officeart/2005/8/layout/venn1"/>
    <dgm:cxn modelId="{F7FBBC83-8861-4C74-AEBF-EAF2071412E7}" srcId="{5D25EFC9-DCA6-4DF5-AB50-BDC4650B727C}" destId="{FE2F188F-3A6D-468D-A6EF-E680C7EA1758}" srcOrd="0" destOrd="0" parTransId="{7A91C15F-B2DB-49B6-A5FD-E9063B35DF31}" sibTransId="{C6CF923E-7164-4982-9507-E4D688EBD4E7}"/>
    <dgm:cxn modelId="{B465D4B6-7441-402E-BE30-902907F81C21}" type="presOf" srcId="{5D25EFC9-DCA6-4DF5-AB50-BDC4650B727C}" destId="{8B80EFC6-F44A-4CA4-96F6-FE525B1060CB}" srcOrd="0" destOrd="0" presId="urn:microsoft.com/office/officeart/2005/8/layout/venn1"/>
    <dgm:cxn modelId="{59777FB4-B471-402C-A314-317529B1132E}" srcId="{5D25EFC9-DCA6-4DF5-AB50-BDC4650B727C}" destId="{90E0E49B-70B0-44BC-A2E8-D36FA683A51F}" srcOrd="2" destOrd="0" parTransId="{4B656FE3-0828-4EF6-BA40-7A8C1234D827}" sibTransId="{EDD9514A-A87F-4DDF-9A10-29703D1A67E6}"/>
    <dgm:cxn modelId="{F9DB200C-66EB-4C18-AD89-3523858C00E8}" type="presOf" srcId="{FE2F188F-3A6D-468D-A6EF-E680C7EA1758}" destId="{AF8779A1-568D-4606-BC2A-E0690905A191}" srcOrd="0" destOrd="0" presId="urn:microsoft.com/office/officeart/2005/8/layout/venn1"/>
    <dgm:cxn modelId="{5E6500E2-F732-44F5-AF7B-AF7F1253697D}" type="presOf" srcId="{FE2F188F-3A6D-468D-A6EF-E680C7EA1758}" destId="{33F98C5A-76E2-4491-8FCC-C5D4C472944D}" srcOrd="1" destOrd="0" presId="urn:microsoft.com/office/officeart/2005/8/layout/venn1"/>
    <dgm:cxn modelId="{9EF4643F-870D-4084-843D-526411B147F6}" srcId="{5D25EFC9-DCA6-4DF5-AB50-BDC4650B727C}" destId="{824579CA-C0FD-4ED7-8B1D-AC98E06B563B}" srcOrd="1" destOrd="0" parTransId="{CC10BC68-C86C-45EF-84F5-133C4AFD5526}" sibTransId="{4E18D905-0D1D-45BD-A6A7-0567DE7D0A01}"/>
    <dgm:cxn modelId="{C5F2F5FC-C66A-4E5F-972B-1AEC80E53775}" type="presOf" srcId="{90E0E49B-70B0-44BC-A2E8-D36FA683A51F}" destId="{111BCDA9-4F48-4F4E-8EF2-8FEEB0DADAB3}" srcOrd="1" destOrd="0" presId="urn:microsoft.com/office/officeart/2005/8/layout/venn1"/>
    <dgm:cxn modelId="{640986C5-3E63-409F-BAFB-DBE2A72079E2}" type="presOf" srcId="{824579CA-C0FD-4ED7-8B1D-AC98E06B563B}" destId="{01EABCC4-A23E-4E93-9E07-614D068322DD}" srcOrd="0" destOrd="0" presId="urn:microsoft.com/office/officeart/2005/8/layout/venn1"/>
    <dgm:cxn modelId="{471DFEAF-2D28-4D07-A500-99EB7F2BAB7E}" type="presParOf" srcId="{8B80EFC6-F44A-4CA4-96F6-FE525B1060CB}" destId="{AF8779A1-568D-4606-BC2A-E0690905A191}" srcOrd="0" destOrd="0" presId="urn:microsoft.com/office/officeart/2005/8/layout/venn1"/>
    <dgm:cxn modelId="{BDED688B-02AD-4D7F-8738-396301E02328}" type="presParOf" srcId="{8B80EFC6-F44A-4CA4-96F6-FE525B1060CB}" destId="{33F98C5A-76E2-4491-8FCC-C5D4C472944D}" srcOrd="1" destOrd="0" presId="urn:microsoft.com/office/officeart/2005/8/layout/venn1"/>
    <dgm:cxn modelId="{79C4D702-88E4-4FAA-9985-3BEBCC1C7D8E}" type="presParOf" srcId="{8B80EFC6-F44A-4CA4-96F6-FE525B1060CB}" destId="{01EABCC4-A23E-4E93-9E07-614D068322DD}" srcOrd="2" destOrd="0" presId="urn:microsoft.com/office/officeart/2005/8/layout/venn1"/>
    <dgm:cxn modelId="{07B0E975-5A4D-436C-8C72-B16DC454136E}" type="presParOf" srcId="{8B80EFC6-F44A-4CA4-96F6-FE525B1060CB}" destId="{F8DC7C52-E27E-489B-80EE-1F9D66647BF1}" srcOrd="3" destOrd="0" presId="urn:microsoft.com/office/officeart/2005/8/layout/venn1"/>
    <dgm:cxn modelId="{54701709-BF63-4FD3-B287-A156980735FB}" type="presParOf" srcId="{8B80EFC6-F44A-4CA4-96F6-FE525B1060CB}" destId="{0977DC5B-DD13-4CCB-802F-6B02A085A0B6}" srcOrd="4" destOrd="0" presId="urn:microsoft.com/office/officeart/2005/8/layout/venn1"/>
    <dgm:cxn modelId="{38D64B8F-6EE0-4B82-B9D3-44513DE510F5}" type="presParOf" srcId="{8B80EFC6-F44A-4CA4-96F6-FE525B1060CB}" destId="{111BCDA9-4F48-4F4E-8EF2-8FEEB0DADAB3}"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D81B1-A078-4BAC-8BE5-5856816FFE2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54837B7E-465A-42F7-8CF4-F4DB7C691140}">
      <dgm:prSet phldrT="[Text]" custT="1"/>
      <dgm:spPr>
        <a:solidFill>
          <a:schemeClr val="tx2">
            <a:lumMod val="40000"/>
            <a:lumOff val="60000"/>
          </a:schemeClr>
        </a:solidFill>
      </dgm:spPr>
      <dgm:t>
        <a:bodyPr/>
        <a:lstStyle/>
        <a:p>
          <a:r>
            <a:rPr lang="en-US" sz="1200" dirty="0" smtClean="0">
              <a:solidFill>
                <a:schemeClr val="tx1"/>
              </a:solidFill>
            </a:rPr>
            <a:t>Employee Impact</a:t>
          </a:r>
          <a:endParaRPr lang="en-US" sz="1200" dirty="0">
            <a:solidFill>
              <a:schemeClr val="tx1"/>
            </a:solidFill>
          </a:endParaRPr>
        </a:p>
      </dgm:t>
    </dgm:pt>
    <dgm:pt modelId="{30C6EC22-CD6F-4BF8-A850-8F54393F76DE}" type="parTrans" cxnId="{B370D295-2F2D-4C78-ADDD-59C9DBC5D76E}">
      <dgm:prSet/>
      <dgm:spPr/>
      <dgm:t>
        <a:bodyPr/>
        <a:lstStyle/>
        <a:p>
          <a:endParaRPr lang="en-US"/>
        </a:p>
      </dgm:t>
    </dgm:pt>
    <dgm:pt modelId="{2886DEF1-0637-4FFF-ACD4-077B339E9170}" type="sibTrans" cxnId="{B370D295-2F2D-4C78-ADDD-59C9DBC5D76E}">
      <dgm:prSet/>
      <dgm:spPr/>
      <dgm:t>
        <a:bodyPr/>
        <a:lstStyle/>
        <a:p>
          <a:endParaRPr lang="en-US"/>
        </a:p>
      </dgm:t>
    </dgm:pt>
    <dgm:pt modelId="{A4E2DD49-F3EE-41F5-A18C-4725D256BF1F}">
      <dgm:prSet phldrT="[Text]" custT="1"/>
      <dgm:spPr/>
      <dgm:t>
        <a:bodyPr/>
        <a:lstStyle/>
        <a:p>
          <a:r>
            <a:rPr lang="en-US" sz="1200" dirty="0" smtClean="0"/>
            <a:t>Surveyed 3,500 employee caregivers  </a:t>
          </a:r>
          <a:endParaRPr lang="en-US" sz="1200" dirty="0"/>
        </a:p>
      </dgm:t>
    </dgm:pt>
    <dgm:pt modelId="{0BB9CDC5-AD28-4885-81D7-75A3BFB3A042}" type="parTrans" cxnId="{02E9DC16-41BB-4EBC-BEAD-BD7F52505026}">
      <dgm:prSet/>
      <dgm:spPr/>
      <dgm:t>
        <a:bodyPr/>
        <a:lstStyle/>
        <a:p>
          <a:endParaRPr lang="en-US"/>
        </a:p>
      </dgm:t>
    </dgm:pt>
    <dgm:pt modelId="{535C085A-BECF-4F2B-98B8-79B666B06720}" type="sibTrans" cxnId="{02E9DC16-41BB-4EBC-BEAD-BD7F52505026}">
      <dgm:prSet/>
      <dgm:spPr/>
      <dgm:t>
        <a:bodyPr/>
        <a:lstStyle/>
        <a:p>
          <a:endParaRPr lang="en-US"/>
        </a:p>
      </dgm:t>
    </dgm:pt>
    <dgm:pt modelId="{DEC42560-202C-4E61-A09C-F5E42DF853C2}">
      <dgm:prSet phldrT="[Text]" custT="1"/>
      <dgm:spPr>
        <a:solidFill>
          <a:schemeClr val="tx2">
            <a:lumMod val="40000"/>
            <a:lumOff val="60000"/>
          </a:schemeClr>
        </a:solidFill>
      </dgm:spPr>
      <dgm:t>
        <a:bodyPr/>
        <a:lstStyle/>
        <a:p>
          <a:r>
            <a:rPr lang="en-US" sz="1200" dirty="0" smtClean="0">
              <a:solidFill>
                <a:schemeClr val="tx1"/>
              </a:solidFill>
            </a:rPr>
            <a:t>Employer Thought-Leadership</a:t>
          </a:r>
          <a:endParaRPr lang="en-US" sz="1200" dirty="0">
            <a:solidFill>
              <a:schemeClr val="tx1"/>
            </a:solidFill>
          </a:endParaRPr>
        </a:p>
      </dgm:t>
    </dgm:pt>
    <dgm:pt modelId="{5A5089DF-D730-45B0-A240-3170CB736D52}" type="parTrans" cxnId="{E0F2A6BA-4746-429F-B904-80225EE0AE25}">
      <dgm:prSet/>
      <dgm:spPr/>
      <dgm:t>
        <a:bodyPr/>
        <a:lstStyle/>
        <a:p>
          <a:endParaRPr lang="en-US"/>
        </a:p>
      </dgm:t>
    </dgm:pt>
    <dgm:pt modelId="{56543DA1-7E2E-4735-AF37-4B53EF14DCD4}" type="sibTrans" cxnId="{E0F2A6BA-4746-429F-B904-80225EE0AE25}">
      <dgm:prSet/>
      <dgm:spPr/>
      <dgm:t>
        <a:bodyPr/>
        <a:lstStyle/>
        <a:p>
          <a:endParaRPr lang="en-US"/>
        </a:p>
      </dgm:t>
    </dgm:pt>
    <dgm:pt modelId="{C2E39CB5-610D-44FB-8406-5226E1060A22}">
      <dgm:prSet phldrT="[Text]" custT="1"/>
      <dgm:spPr/>
      <dgm:t>
        <a:bodyPr/>
        <a:lstStyle/>
        <a:p>
          <a:r>
            <a:rPr lang="en-US" sz="1200" b="0" dirty="0" smtClean="0"/>
            <a:t>Modeling project</a:t>
          </a:r>
          <a:endParaRPr lang="en-US" sz="1200" b="0" dirty="0"/>
        </a:p>
      </dgm:t>
    </dgm:pt>
    <dgm:pt modelId="{108973AF-C75F-4FB8-BD96-6189A9D090E5}" type="parTrans" cxnId="{0AED156A-7696-45F5-8F4E-D4340FEDCA2B}">
      <dgm:prSet/>
      <dgm:spPr/>
      <dgm:t>
        <a:bodyPr/>
        <a:lstStyle/>
        <a:p>
          <a:endParaRPr lang="en-US"/>
        </a:p>
      </dgm:t>
    </dgm:pt>
    <dgm:pt modelId="{53FDB347-8BBE-407E-9814-B4A04BC69C98}" type="sibTrans" cxnId="{0AED156A-7696-45F5-8F4E-D4340FEDCA2B}">
      <dgm:prSet/>
      <dgm:spPr/>
      <dgm:t>
        <a:bodyPr/>
        <a:lstStyle/>
        <a:p>
          <a:endParaRPr lang="en-US"/>
        </a:p>
      </dgm:t>
    </dgm:pt>
    <dgm:pt modelId="{F6718D7E-0AD0-448E-95C5-2C5B57302329}">
      <dgm:prSet phldrT="[Text]" custT="1"/>
      <dgm:spPr>
        <a:solidFill>
          <a:schemeClr val="tx2">
            <a:lumMod val="40000"/>
            <a:lumOff val="60000"/>
          </a:schemeClr>
        </a:solidFill>
      </dgm:spPr>
      <dgm:t>
        <a:bodyPr/>
        <a:lstStyle/>
        <a:p>
          <a:r>
            <a:rPr lang="en-US" sz="1200" dirty="0" smtClean="0">
              <a:solidFill>
                <a:schemeClr val="tx1"/>
              </a:solidFill>
            </a:rPr>
            <a:t>Employer  Solutions Toolkit</a:t>
          </a:r>
          <a:endParaRPr lang="en-US" sz="1200" dirty="0">
            <a:solidFill>
              <a:schemeClr val="tx1"/>
            </a:solidFill>
          </a:endParaRPr>
        </a:p>
      </dgm:t>
    </dgm:pt>
    <dgm:pt modelId="{C85FD570-E89E-4C17-95B9-4167C5740F21}" type="parTrans" cxnId="{D899DA02-2C5E-4A19-A123-229BFD80ABD8}">
      <dgm:prSet/>
      <dgm:spPr/>
      <dgm:t>
        <a:bodyPr/>
        <a:lstStyle/>
        <a:p>
          <a:endParaRPr lang="en-US"/>
        </a:p>
      </dgm:t>
    </dgm:pt>
    <dgm:pt modelId="{3565974B-99B5-4A41-A7EA-F9E1D897D304}" type="sibTrans" cxnId="{D899DA02-2C5E-4A19-A123-229BFD80ABD8}">
      <dgm:prSet/>
      <dgm:spPr/>
      <dgm:t>
        <a:bodyPr/>
        <a:lstStyle/>
        <a:p>
          <a:endParaRPr lang="en-US"/>
        </a:p>
      </dgm:t>
    </dgm:pt>
    <dgm:pt modelId="{9EE26D6B-DAAB-45B2-9962-90BE2F55D6D3}">
      <dgm:prSet phldrT="[Text]" custT="1"/>
      <dgm:spPr/>
      <dgm:t>
        <a:bodyPr/>
        <a:lstStyle/>
        <a:p>
          <a:r>
            <a:rPr lang="en-US" sz="1200" dirty="0" smtClean="0"/>
            <a:t>“how to” toolkit </a:t>
          </a:r>
          <a:endParaRPr lang="en-US" sz="1200" dirty="0"/>
        </a:p>
      </dgm:t>
    </dgm:pt>
    <dgm:pt modelId="{AA529638-F1D9-49E3-A26D-D093119312E9}" type="parTrans" cxnId="{C2C2B792-9119-4AEC-9575-07F563F90F0C}">
      <dgm:prSet/>
      <dgm:spPr/>
      <dgm:t>
        <a:bodyPr/>
        <a:lstStyle/>
        <a:p>
          <a:endParaRPr lang="en-US"/>
        </a:p>
      </dgm:t>
    </dgm:pt>
    <dgm:pt modelId="{BF4C698F-593A-4A29-8AAC-5FDB4A34B622}" type="sibTrans" cxnId="{C2C2B792-9119-4AEC-9575-07F563F90F0C}">
      <dgm:prSet/>
      <dgm:spPr/>
      <dgm:t>
        <a:bodyPr/>
        <a:lstStyle/>
        <a:p>
          <a:endParaRPr lang="en-US"/>
        </a:p>
      </dgm:t>
    </dgm:pt>
    <dgm:pt modelId="{70B348A2-6643-4B6F-BD3E-6D3DA9408DDE}" type="pres">
      <dgm:prSet presAssocID="{305D81B1-A078-4BAC-8BE5-5856816FFE25}" presName="Name0" presStyleCnt="0">
        <dgm:presLayoutVars>
          <dgm:dir/>
          <dgm:animLvl val="lvl"/>
          <dgm:resizeHandles val="exact"/>
        </dgm:presLayoutVars>
      </dgm:prSet>
      <dgm:spPr/>
      <dgm:t>
        <a:bodyPr/>
        <a:lstStyle/>
        <a:p>
          <a:endParaRPr lang="en-US"/>
        </a:p>
      </dgm:t>
    </dgm:pt>
    <dgm:pt modelId="{F85FC6EE-19BF-4DA6-8EA2-6BED61C3B981}" type="pres">
      <dgm:prSet presAssocID="{305D81B1-A078-4BAC-8BE5-5856816FFE25}" presName="tSp" presStyleCnt="0"/>
      <dgm:spPr/>
    </dgm:pt>
    <dgm:pt modelId="{90923022-4EA2-4C00-8CFD-A2BAB71F8DA2}" type="pres">
      <dgm:prSet presAssocID="{305D81B1-A078-4BAC-8BE5-5856816FFE25}" presName="bSp" presStyleCnt="0"/>
      <dgm:spPr/>
    </dgm:pt>
    <dgm:pt modelId="{161B0ABA-BD5D-401B-A777-91DA862970DD}" type="pres">
      <dgm:prSet presAssocID="{305D81B1-A078-4BAC-8BE5-5856816FFE25}" presName="process" presStyleCnt="0"/>
      <dgm:spPr/>
    </dgm:pt>
    <dgm:pt modelId="{A29656E0-EFB4-4E62-91ED-0876666B0507}" type="pres">
      <dgm:prSet presAssocID="{54837B7E-465A-42F7-8CF4-F4DB7C691140}" presName="composite1" presStyleCnt="0"/>
      <dgm:spPr/>
    </dgm:pt>
    <dgm:pt modelId="{5C53EFF8-C439-481D-A364-67599099AC7B}" type="pres">
      <dgm:prSet presAssocID="{54837B7E-465A-42F7-8CF4-F4DB7C691140}" presName="dummyNode1" presStyleLbl="node1" presStyleIdx="0" presStyleCnt="3"/>
      <dgm:spPr/>
    </dgm:pt>
    <dgm:pt modelId="{D683B2E4-C2E7-45F4-911D-CE818B921755}" type="pres">
      <dgm:prSet presAssocID="{54837B7E-465A-42F7-8CF4-F4DB7C691140}" presName="childNode1" presStyleLbl="bgAcc1" presStyleIdx="0" presStyleCnt="3" custScaleX="134143">
        <dgm:presLayoutVars>
          <dgm:bulletEnabled val="1"/>
        </dgm:presLayoutVars>
      </dgm:prSet>
      <dgm:spPr/>
      <dgm:t>
        <a:bodyPr/>
        <a:lstStyle/>
        <a:p>
          <a:endParaRPr lang="en-US"/>
        </a:p>
      </dgm:t>
    </dgm:pt>
    <dgm:pt modelId="{940F643D-5E06-4F5C-9A20-6FCD61E6E857}" type="pres">
      <dgm:prSet presAssocID="{54837B7E-465A-42F7-8CF4-F4DB7C691140}" presName="childNode1tx" presStyleLbl="bgAcc1" presStyleIdx="0" presStyleCnt="3">
        <dgm:presLayoutVars>
          <dgm:bulletEnabled val="1"/>
        </dgm:presLayoutVars>
      </dgm:prSet>
      <dgm:spPr/>
      <dgm:t>
        <a:bodyPr/>
        <a:lstStyle/>
        <a:p>
          <a:endParaRPr lang="en-US"/>
        </a:p>
      </dgm:t>
    </dgm:pt>
    <dgm:pt modelId="{A4003692-AFC4-4C30-955F-20B408767ADC}" type="pres">
      <dgm:prSet presAssocID="{54837B7E-465A-42F7-8CF4-F4DB7C691140}" presName="parentNode1" presStyleLbl="node1" presStyleIdx="0" presStyleCnt="3" custLinFactNeighborX="21040" custLinFactNeighborY="-7143">
        <dgm:presLayoutVars>
          <dgm:chMax val="1"/>
          <dgm:bulletEnabled val="1"/>
        </dgm:presLayoutVars>
      </dgm:prSet>
      <dgm:spPr/>
      <dgm:t>
        <a:bodyPr/>
        <a:lstStyle/>
        <a:p>
          <a:endParaRPr lang="en-US"/>
        </a:p>
      </dgm:t>
    </dgm:pt>
    <dgm:pt modelId="{41322D08-3F0C-4EE0-B80A-6ACB0943B1D8}" type="pres">
      <dgm:prSet presAssocID="{54837B7E-465A-42F7-8CF4-F4DB7C691140}" presName="connSite1" presStyleCnt="0"/>
      <dgm:spPr/>
    </dgm:pt>
    <dgm:pt modelId="{DE88B857-4FF0-410B-BE3D-A8DEB7ED8782}" type="pres">
      <dgm:prSet presAssocID="{2886DEF1-0637-4FFF-ACD4-077B339E9170}" presName="Name9" presStyleLbl="sibTrans2D1" presStyleIdx="0" presStyleCnt="2" custAng="0" custLinFactNeighborX="-659" custLinFactNeighborY="-5422"/>
      <dgm:spPr/>
      <dgm:t>
        <a:bodyPr/>
        <a:lstStyle/>
        <a:p>
          <a:endParaRPr lang="en-US"/>
        </a:p>
      </dgm:t>
    </dgm:pt>
    <dgm:pt modelId="{5E6EAF2C-A6B1-416D-9AF6-4ED283064BC5}" type="pres">
      <dgm:prSet presAssocID="{DEC42560-202C-4E61-A09C-F5E42DF853C2}" presName="composite2" presStyleCnt="0"/>
      <dgm:spPr/>
    </dgm:pt>
    <dgm:pt modelId="{E14055A8-DA87-4B21-98D8-8310890C57F6}" type="pres">
      <dgm:prSet presAssocID="{DEC42560-202C-4E61-A09C-F5E42DF853C2}" presName="dummyNode2" presStyleLbl="node1" presStyleIdx="0" presStyleCnt="3"/>
      <dgm:spPr/>
    </dgm:pt>
    <dgm:pt modelId="{9775AC6A-3F88-4433-9CA2-94822DAB7A51}" type="pres">
      <dgm:prSet presAssocID="{DEC42560-202C-4E61-A09C-F5E42DF853C2}" presName="childNode2" presStyleLbl="bgAcc1" presStyleIdx="1" presStyleCnt="3" custLinFactNeighborX="70585" custLinFactNeighborY="-1020">
        <dgm:presLayoutVars>
          <dgm:bulletEnabled val="1"/>
        </dgm:presLayoutVars>
      </dgm:prSet>
      <dgm:spPr/>
      <dgm:t>
        <a:bodyPr/>
        <a:lstStyle/>
        <a:p>
          <a:endParaRPr lang="en-US"/>
        </a:p>
      </dgm:t>
    </dgm:pt>
    <dgm:pt modelId="{125F96D2-6AA5-42F7-8217-D3BB0244E6E6}" type="pres">
      <dgm:prSet presAssocID="{DEC42560-202C-4E61-A09C-F5E42DF853C2}" presName="childNode2tx" presStyleLbl="bgAcc1" presStyleIdx="1" presStyleCnt="3">
        <dgm:presLayoutVars>
          <dgm:bulletEnabled val="1"/>
        </dgm:presLayoutVars>
      </dgm:prSet>
      <dgm:spPr/>
      <dgm:t>
        <a:bodyPr/>
        <a:lstStyle/>
        <a:p>
          <a:endParaRPr lang="en-US"/>
        </a:p>
      </dgm:t>
    </dgm:pt>
    <dgm:pt modelId="{D2CE6938-D513-434B-B7F9-DCAE4FEEB846}" type="pres">
      <dgm:prSet presAssocID="{DEC42560-202C-4E61-A09C-F5E42DF853C2}" presName="parentNode2" presStyleLbl="node1" presStyleIdx="1" presStyleCnt="3" custScaleX="141705" custLinFactNeighborX="7066" custLinFactNeighborY="13606">
        <dgm:presLayoutVars>
          <dgm:chMax val="0"/>
          <dgm:bulletEnabled val="1"/>
        </dgm:presLayoutVars>
      </dgm:prSet>
      <dgm:spPr/>
      <dgm:t>
        <a:bodyPr/>
        <a:lstStyle/>
        <a:p>
          <a:endParaRPr lang="en-US"/>
        </a:p>
      </dgm:t>
    </dgm:pt>
    <dgm:pt modelId="{FCD2D0ED-9FDA-4A25-8FAA-1A10DE95BAF9}" type="pres">
      <dgm:prSet presAssocID="{DEC42560-202C-4E61-A09C-F5E42DF853C2}" presName="connSite2" presStyleCnt="0"/>
      <dgm:spPr/>
    </dgm:pt>
    <dgm:pt modelId="{4ECB7725-00CF-4D72-9038-549153B638F0}" type="pres">
      <dgm:prSet presAssocID="{56543DA1-7E2E-4735-AF37-4B53EF14DCD4}" presName="Name18" presStyleLbl="sibTrans2D1" presStyleIdx="1" presStyleCnt="2" custLinFactNeighborX="3926" custLinFactNeighborY="5786"/>
      <dgm:spPr/>
      <dgm:t>
        <a:bodyPr/>
        <a:lstStyle/>
        <a:p>
          <a:endParaRPr lang="en-US"/>
        </a:p>
      </dgm:t>
    </dgm:pt>
    <dgm:pt modelId="{BE92744C-515B-43E8-B75D-DA87BDE2C11E}" type="pres">
      <dgm:prSet presAssocID="{F6718D7E-0AD0-448E-95C5-2C5B57302329}" presName="composite1" presStyleCnt="0"/>
      <dgm:spPr/>
    </dgm:pt>
    <dgm:pt modelId="{0D2DCCF9-D96C-4F8D-8F2A-E38F2BE0E265}" type="pres">
      <dgm:prSet presAssocID="{F6718D7E-0AD0-448E-95C5-2C5B57302329}" presName="dummyNode1" presStyleLbl="node1" presStyleIdx="1" presStyleCnt="3"/>
      <dgm:spPr/>
    </dgm:pt>
    <dgm:pt modelId="{E18865E7-6643-43E6-A72A-E27A313D061D}" type="pres">
      <dgm:prSet presAssocID="{F6718D7E-0AD0-448E-95C5-2C5B57302329}" presName="childNode1" presStyleLbl="bgAcc1" presStyleIdx="2" presStyleCnt="3" custLinFactNeighborX="78202" custLinFactNeighborY="-1020">
        <dgm:presLayoutVars>
          <dgm:bulletEnabled val="1"/>
        </dgm:presLayoutVars>
      </dgm:prSet>
      <dgm:spPr/>
      <dgm:t>
        <a:bodyPr/>
        <a:lstStyle/>
        <a:p>
          <a:endParaRPr lang="en-US"/>
        </a:p>
      </dgm:t>
    </dgm:pt>
    <dgm:pt modelId="{715DAA2B-6E99-4C25-A1AB-D1C4452C3D08}" type="pres">
      <dgm:prSet presAssocID="{F6718D7E-0AD0-448E-95C5-2C5B57302329}" presName="childNode1tx" presStyleLbl="bgAcc1" presStyleIdx="2" presStyleCnt="3">
        <dgm:presLayoutVars>
          <dgm:bulletEnabled val="1"/>
        </dgm:presLayoutVars>
      </dgm:prSet>
      <dgm:spPr/>
      <dgm:t>
        <a:bodyPr/>
        <a:lstStyle/>
        <a:p>
          <a:endParaRPr lang="en-US"/>
        </a:p>
      </dgm:t>
    </dgm:pt>
    <dgm:pt modelId="{A61CE0A4-50D1-4303-A98A-875310B03914}" type="pres">
      <dgm:prSet presAssocID="{F6718D7E-0AD0-448E-95C5-2C5B57302329}" presName="parentNode1" presStyleLbl="node1" presStyleIdx="2" presStyleCnt="3" custScaleX="127053" custLinFactNeighborX="35926" custLinFactNeighborY="1361">
        <dgm:presLayoutVars>
          <dgm:chMax val="1"/>
          <dgm:bulletEnabled val="1"/>
        </dgm:presLayoutVars>
      </dgm:prSet>
      <dgm:spPr/>
      <dgm:t>
        <a:bodyPr/>
        <a:lstStyle/>
        <a:p>
          <a:endParaRPr lang="en-US"/>
        </a:p>
      </dgm:t>
    </dgm:pt>
    <dgm:pt modelId="{D3DF0381-272B-4531-BABC-88D780E371A2}" type="pres">
      <dgm:prSet presAssocID="{F6718D7E-0AD0-448E-95C5-2C5B57302329}" presName="connSite1" presStyleCnt="0"/>
      <dgm:spPr/>
    </dgm:pt>
  </dgm:ptLst>
  <dgm:cxnLst>
    <dgm:cxn modelId="{C2C2B792-9119-4AEC-9575-07F563F90F0C}" srcId="{F6718D7E-0AD0-448E-95C5-2C5B57302329}" destId="{9EE26D6B-DAAB-45B2-9962-90BE2F55D6D3}" srcOrd="0" destOrd="0" parTransId="{AA529638-F1D9-49E3-A26D-D093119312E9}" sibTransId="{BF4C698F-593A-4A29-8AAC-5FDB4A34B622}"/>
    <dgm:cxn modelId="{64FE9866-D672-4166-9F9B-A76F76793157}" type="presOf" srcId="{DEC42560-202C-4E61-A09C-F5E42DF853C2}" destId="{D2CE6938-D513-434B-B7F9-DCAE4FEEB846}" srcOrd="0" destOrd="0" presId="urn:microsoft.com/office/officeart/2005/8/layout/hProcess4"/>
    <dgm:cxn modelId="{52391431-D41A-466B-A890-D522AF197D1D}" type="presOf" srcId="{C2E39CB5-610D-44FB-8406-5226E1060A22}" destId="{9775AC6A-3F88-4433-9CA2-94822DAB7A51}" srcOrd="0" destOrd="0" presId="urn:microsoft.com/office/officeart/2005/8/layout/hProcess4"/>
    <dgm:cxn modelId="{C7E19BCC-FC00-4EE1-92CE-6E40DF73D626}" type="presOf" srcId="{A4E2DD49-F3EE-41F5-A18C-4725D256BF1F}" destId="{D683B2E4-C2E7-45F4-911D-CE818B921755}" srcOrd="0" destOrd="0" presId="urn:microsoft.com/office/officeart/2005/8/layout/hProcess4"/>
    <dgm:cxn modelId="{02E9DC16-41BB-4EBC-BEAD-BD7F52505026}" srcId="{54837B7E-465A-42F7-8CF4-F4DB7C691140}" destId="{A4E2DD49-F3EE-41F5-A18C-4725D256BF1F}" srcOrd="0" destOrd="0" parTransId="{0BB9CDC5-AD28-4885-81D7-75A3BFB3A042}" sibTransId="{535C085A-BECF-4F2B-98B8-79B666B06720}"/>
    <dgm:cxn modelId="{9CB715F6-9D08-4B4F-BD01-E70F00992361}" type="presOf" srcId="{C2E39CB5-610D-44FB-8406-5226E1060A22}" destId="{125F96D2-6AA5-42F7-8217-D3BB0244E6E6}" srcOrd="1" destOrd="0" presId="urn:microsoft.com/office/officeart/2005/8/layout/hProcess4"/>
    <dgm:cxn modelId="{13CD7DE0-BA83-4BF0-9A9D-9FC1D30563C1}" type="presOf" srcId="{56543DA1-7E2E-4735-AF37-4B53EF14DCD4}" destId="{4ECB7725-00CF-4D72-9038-549153B638F0}" srcOrd="0" destOrd="0" presId="urn:microsoft.com/office/officeart/2005/8/layout/hProcess4"/>
    <dgm:cxn modelId="{7939EA2D-BD46-419B-A6C9-26FC46E4324F}" type="presOf" srcId="{F6718D7E-0AD0-448E-95C5-2C5B57302329}" destId="{A61CE0A4-50D1-4303-A98A-875310B03914}" srcOrd="0" destOrd="0" presId="urn:microsoft.com/office/officeart/2005/8/layout/hProcess4"/>
    <dgm:cxn modelId="{034DDAD9-2FE4-4288-BA7B-1E0E7F2B0F29}" type="presOf" srcId="{2886DEF1-0637-4FFF-ACD4-077B339E9170}" destId="{DE88B857-4FF0-410B-BE3D-A8DEB7ED8782}" srcOrd="0" destOrd="0" presId="urn:microsoft.com/office/officeart/2005/8/layout/hProcess4"/>
    <dgm:cxn modelId="{0AED156A-7696-45F5-8F4E-D4340FEDCA2B}" srcId="{DEC42560-202C-4E61-A09C-F5E42DF853C2}" destId="{C2E39CB5-610D-44FB-8406-5226E1060A22}" srcOrd="0" destOrd="0" parTransId="{108973AF-C75F-4FB8-BD96-6189A9D090E5}" sibTransId="{53FDB347-8BBE-407E-9814-B4A04BC69C98}"/>
    <dgm:cxn modelId="{E0F2A6BA-4746-429F-B904-80225EE0AE25}" srcId="{305D81B1-A078-4BAC-8BE5-5856816FFE25}" destId="{DEC42560-202C-4E61-A09C-F5E42DF853C2}" srcOrd="1" destOrd="0" parTransId="{5A5089DF-D730-45B0-A240-3170CB736D52}" sibTransId="{56543DA1-7E2E-4735-AF37-4B53EF14DCD4}"/>
    <dgm:cxn modelId="{D899DA02-2C5E-4A19-A123-229BFD80ABD8}" srcId="{305D81B1-A078-4BAC-8BE5-5856816FFE25}" destId="{F6718D7E-0AD0-448E-95C5-2C5B57302329}" srcOrd="2" destOrd="0" parTransId="{C85FD570-E89E-4C17-95B9-4167C5740F21}" sibTransId="{3565974B-99B5-4A41-A7EA-F9E1D897D304}"/>
    <dgm:cxn modelId="{241E0585-BE67-4CC7-A4FE-C9BB25A6B7B5}" type="presOf" srcId="{54837B7E-465A-42F7-8CF4-F4DB7C691140}" destId="{A4003692-AFC4-4C30-955F-20B408767ADC}" srcOrd="0" destOrd="0" presId="urn:microsoft.com/office/officeart/2005/8/layout/hProcess4"/>
    <dgm:cxn modelId="{77209D51-99CD-4056-9738-9210B6A2CE4C}" type="presOf" srcId="{305D81B1-A078-4BAC-8BE5-5856816FFE25}" destId="{70B348A2-6643-4B6F-BD3E-6D3DA9408DDE}" srcOrd="0" destOrd="0" presId="urn:microsoft.com/office/officeart/2005/8/layout/hProcess4"/>
    <dgm:cxn modelId="{09B41C8B-A01C-4F9A-A7A3-F14698B8BEBC}" type="presOf" srcId="{9EE26D6B-DAAB-45B2-9962-90BE2F55D6D3}" destId="{E18865E7-6643-43E6-A72A-E27A313D061D}" srcOrd="0" destOrd="0" presId="urn:microsoft.com/office/officeart/2005/8/layout/hProcess4"/>
    <dgm:cxn modelId="{8DB9E853-1002-4750-8566-294C0C8F4CAB}" type="presOf" srcId="{9EE26D6B-DAAB-45B2-9962-90BE2F55D6D3}" destId="{715DAA2B-6E99-4C25-A1AB-D1C4452C3D08}" srcOrd="1" destOrd="0" presId="urn:microsoft.com/office/officeart/2005/8/layout/hProcess4"/>
    <dgm:cxn modelId="{B370D295-2F2D-4C78-ADDD-59C9DBC5D76E}" srcId="{305D81B1-A078-4BAC-8BE5-5856816FFE25}" destId="{54837B7E-465A-42F7-8CF4-F4DB7C691140}" srcOrd="0" destOrd="0" parTransId="{30C6EC22-CD6F-4BF8-A850-8F54393F76DE}" sibTransId="{2886DEF1-0637-4FFF-ACD4-077B339E9170}"/>
    <dgm:cxn modelId="{02BCAF7A-8CC7-404F-A22F-868BCF225CE4}" type="presOf" srcId="{A4E2DD49-F3EE-41F5-A18C-4725D256BF1F}" destId="{940F643D-5E06-4F5C-9A20-6FCD61E6E857}" srcOrd="1" destOrd="0" presId="urn:microsoft.com/office/officeart/2005/8/layout/hProcess4"/>
    <dgm:cxn modelId="{70464C8F-1DFB-486B-8953-1F1FE3D1822B}" type="presParOf" srcId="{70B348A2-6643-4B6F-BD3E-6D3DA9408DDE}" destId="{F85FC6EE-19BF-4DA6-8EA2-6BED61C3B981}" srcOrd="0" destOrd="0" presId="urn:microsoft.com/office/officeart/2005/8/layout/hProcess4"/>
    <dgm:cxn modelId="{4C33F012-B4C5-4228-897B-90314F352715}" type="presParOf" srcId="{70B348A2-6643-4B6F-BD3E-6D3DA9408DDE}" destId="{90923022-4EA2-4C00-8CFD-A2BAB71F8DA2}" srcOrd="1" destOrd="0" presId="urn:microsoft.com/office/officeart/2005/8/layout/hProcess4"/>
    <dgm:cxn modelId="{D397C6C1-B7DF-4468-AF0F-23F5A205E2F9}" type="presParOf" srcId="{70B348A2-6643-4B6F-BD3E-6D3DA9408DDE}" destId="{161B0ABA-BD5D-401B-A777-91DA862970DD}" srcOrd="2" destOrd="0" presId="urn:microsoft.com/office/officeart/2005/8/layout/hProcess4"/>
    <dgm:cxn modelId="{61041D4D-3962-4287-889F-B299514C89B5}" type="presParOf" srcId="{161B0ABA-BD5D-401B-A777-91DA862970DD}" destId="{A29656E0-EFB4-4E62-91ED-0876666B0507}" srcOrd="0" destOrd="0" presId="urn:microsoft.com/office/officeart/2005/8/layout/hProcess4"/>
    <dgm:cxn modelId="{054CC8A9-A3DA-4954-AFDC-5BF0BFF24A33}" type="presParOf" srcId="{A29656E0-EFB4-4E62-91ED-0876666B0507}" destId="{5C53EFF8-C439-481D-A364-67599099AC7B}" srcOrd="0" destOrd="0" presId="urn:microsoft.com/office/officeart/2005/8/layout/hProcess4"/>
    <dgm:cxn modelId="{A833ED63-869B-41B6-9C1A-722FC5DB7B62}" type="presParOf" srcId="{A29656E0-EFB4-4E62-91ED-0876666B0507}" destId="{D683B2E4-C2E7-45F4-911D-CE818B921755}" srcOrd="1" destOrd="0" presId="urn:microsoft.com/office/officeart/2005/8/layout/hProcess4"/>
    <dgm:cxn modelId="{946ABB54-8FFF-4C4F-B7CD-974D275564DC}" type="presParOf" srcId="{A29656E0-EFB4-4E62-91ED-0876666B0507}" destId="{940F643D-5E06-4F5C-9A20-6FCD61E6E857}" srcOrd="2" destOrd="0" presId="urn:microsoft.com/office/officeart/2005/8/layout/hProcess4"/>
    <dgm:cxn modelId="{63384F34-9522-49F2-BDF0-F130695413CF}" type="presParOf" srcId="{A29656E0-EFB4-4E62-91ED-0876666B0507}" destId="{A4003692-AFC4-4C30-955F-20B408767ADC}" srcOrd="3" destOrd="0" presId="urn:microsoft.com/office/officeart/2005/8/layout/hProcess4"/>
    <dgm:cxn modelId="{2F8768E2-9742-456C-BA21-5B935199110A}" type="presParOf" srcId="{A29656E0-EFB4-4E62-91ED-0876666B0507}" destId="{41322D08-3F0C-4EE0-B80A-6ACB0943B1D8}" srcOrd="4" destOrd="0" presId="urn:microsoft.com/office/officeart/2005/8/layout/hProcess4"/>
    <dgm:cxn modelId="{B2458F3E-D5B4-4F3C-A0D4-6D9600D0A40E}" type="presParOf" srcId="{161B0ABA-BD5D-401B-A777-91DA862970DD}" destId="{DE88B857-4FF0-410B-BE3D-A8DEB7ED8782}" srcOrd="1" destOrd="0" presId="urn:microsoft.com/office/officeart/2005/8/layout/hProcess4"/>
    <dgm:cxn modelId="{A6A769B5-7B80-462B-AD6A-CC7E416FB09F}" type="presParOf" srcId="{161B0ABA-BD5D-401B-A777-91DA862970DD}" destId="{5E6EAF2C-A6B1-416D-9AF6-4ED283064BC5}" srcOrd="2" destOrd="0" presId="urn:microsoft.com/office/officeart/2005/8/layout/hProcess4"/>
    <dgm:cxn modelId="{3F57CEF8-CAA0-43B8-8524-AEC07BCD05EC}" type="presParOf" srcId="{5E6EAF2C-A6B1-416D-9AF6-4ED283064BC5}" destId="{E14055A8-DA87-4B21-98D8-8310890C57F6}" srcOrd="0" destOrd="0" presId="urn:microsoft.com/office/officeart/2005/8/layout/hProcess4"/>
    <dgm:cxn modelId="{D0BF710C-ABAD-4704-B883-50A3BBD28A00}" type="presParOf" srcId="{5E6EAF2C-A6B1-416D-9AF6-4ED283064BC5}" destId="{9775AC6A-3F88-4433-9CA2-94822DAB7A51}" srcOrd="1" destOrd="0" presId="urn:microsoft.com/office/officeart/2005/8/layout/hProcess4"/>
    <dgm:cxn modelId="{B6805728-5F0E-4785-8F4B-E5FB9E2E8315}" type="presParOf" srcId="{5E6EAF2C-A6B1-416D-9AF6-4ED283064BC5}" destId="{125F96D2-6AA5-42F7-8217-D3BB0244E6E6}" srcOrd="2" destOrd="0" presId="urn:microsoft.com/office/officeart/2005/8/layout/hProcess4"/>
    <dgm:cxn modelId="{EAA004B0-4ADC-4938-97E2-DB91962A5935}" type="presParOf" srcId="{5E6EAF2C-A6B1-416D-9AF6-4ED283064BC5}" destId="{D2CE6938-D513-434B-B7F9-DCAE4FEEB846}" srcOrd="3" destOrd="0" presId="urn:microsoft.com/office/officeart/2005/8/layout/hProcess4"/>
    <dgm:cxn modelId="{739E5DDA-E26A-4F20-B352-AB6ED843B355}" type="presParOf" srcId="{5E6EAF2C-A6B1-416D-9AF6-4ED283064BC5}" destId="{FCD2D0ED-9FDA-4A25-8FAA-1A10DE95BAF9}" srcOrd="4" destOrd="0" presId="urn:microsoft.com/office/officeart/2005/8/layout/hProcess4"/>
    <dgm:cxn modelId="{84041053-84E2-4A01-9D72-0FEE236DE0A9}" type="presParOf" srcId="{161B0ABA-BD5D-401B-A777-91DA862970DD}" destId="{4ECB7725-00CF-4D72-9038-549153B638F0}" srcOrd="3" destOrd="0" presId="urn:microsoft.com/office/officeart/2005/8/layout/hProcess4"/>
    <dgm:cxn modelId="{9213AC6B-4A81-4807-B15D-2A1CB2CE3DF6}" type="presParOf" srcId="{161B0ABA-BD5D-401B-A777-91DA862970DD}" destId="{BE92744C-515B-43E8-B75D-DA87BDE2C11E}" srcOrd="4" destOrd="0" presId="urn:microsoft.com/office/officeart/2005/8/layout/hProcess4"/>
    <dgm:cxn modelId="{15236DB4-5FEA-4C03-9486-37B3D5A74C07}" type="presParOf" srcId="{BE92744C-515B-43E8-B75D-DA87BDE2C11E}" destId="{0D2DCCF9-D96C-4F8D-8F2A-E38F2BE0E265}" srcOrd="0" destOrd="0" presId="urn:microsoft.com/office/officeart/2005/8/layout/hProcess4"/>
    <dgm:cxn modelId="{EF717662-1BF7-45C5-B306-E14903A1F8B3}" type="presParOf" srcId="{BE92744C-515B-43E8-B75D-DA87BDE2C11E}" destId="{E18865E7-6643-43E6-A72A-E27A313D061D}" srcOrd="1" destOrd="0" presId="urn:microsoft.com/office/officeart/2005/8/layout/hProcess4"/>
    <dgm:cxn modelId="{0419DB56-6CCB-4600-80CC-F11FF2C4352A}" type="presParOf" srcId="{BE92744C-515B-43E8-B75D-DA87BDE2C11E}" destId="{715DAA2B-6E99-4C25-A1AB-D1C4452C3D08}" srcOrd="2" destOrd="0" presId="urn:microsoft.com/office/officeart/2005/8/layout/hProcess4"/>
    <dgm:cxn modelId="{52CDB6E8-9639-4685-921E-FD1E1F3AE42A}" type="presParOf" srcId="{BE92744C-515B-43E8-B75D-DA87BDE2C11E}" destId="{A61CE0A4-50D1-4303-A98A-875310B03914}" srcOrd="3" destOrd="0" presId="urn:microsoft.com/office/officeart/2005/8/layout/hProcess4"/>
    <dgm:cxn modelId="{254884DA-5033-418B-A435-5325F1500DD9}" type="presParOf" srcId="{BE92744C-515B-43E8-B75D-DA87BDE2C11E}" destId="{D3DF0381-272B-4531-BABC-88D780E371A2}"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8779A1-568D-4606-BC2A-E0690905A191}">
      <dsp:nvSpPr>
        <dsp:cNvPr id="0" name=""/>
        <dsp:cNvSpPr/>
      </dsp:nvSpPr>
      <dsp:spPr>
        <a:xfrm>
          <a:off x="2398871" y="46097"/>
          <a:ext cx="2212657" cy="2212657"/>
        </a:xfrm>
        <a:prstGeom prst="ellipse">
          <a:avLst/>
        </a:prstGeom>
        <a:solidFill>
          <a:schemeClr val="tx2">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u="sng" kern="1200" dirty="0" smtClean="0"/>
            <a:t>As a Corporation</a:t>
          </a:r>
        </a:p>
        <a:p>
          <a:pPr lvl="0" algn="ctr" defTabSz="711200">
            <a:lnSpc>
              <a:spcPct val="90000"/>
            </a:lnSpc>
            <a:spcBef>
              <a:spcPct val="0"/>
            </a:spcBef>
            <a:spcAft>
              <a:spcPct val="35000"/>
            </a:spcAft>
          </a:pPr>
          <a:r>
            <a:rPr lang="en-US" sz="1600" b="1" kern="1200" dirty="0" smtClean="0"/>
            <a:t>Promote Health</a:t>
          </a:r>
          <a:endParaRPr lang="en-US" sz="1600" b="1" kern="1200" dirty="0"/>
        </a:p>
      </dsp:txBody>
      <dsp:txXfrm>
        <a:off x="2693892" y="433312"/>
        <a:ext cx="1622615" cy="995696"/>
      </dsp:txXfrm>
    </dsp:sp>
    <dsp:sp modelId="{01EABCC4-A23E-4E93-9E07-614D068322DD}">
      <dsp:nvSpPr>
        <dsp:cNvPr id="0" name=""/>
        <dsp:cNvSpPr/>
      </dsp:nvSpPr>
      <dsp:spPr>
        <a:xfrm>
          <a:off x="3197271" y="1429008"/>
          <a:ext cx="2212657" cy="22126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u="sng" kern="1200" dirty="0" smtClean="0"/>
            <a:t>As a Payer</a:t>
          </a:r>
        </a:p>
        <a:p>
          <a:pPr lvl="0" algn="ctr" defTabSz="711200">
            <a:lnSpc>
              <a:spcPct val="90000"/>
            </a:lnSpc>
            <a:spcBef>
              <a:spcPct val="0"/>
            </a:spcBef>
            <a:spcAft>
              <a:spcPct val="35000"/>
            </a:spcAft>
          </a:pPr>
          <a:r>
            <a:rPr lang="en-US" sz="1600" b="1" kern="1200" dirty="0" smtClean="0"/>
            <a:t> Company’s Healthcare Cost</a:t>
          </a:r>
          <a:endParaRPr lang="en-US" sz="1600" b="1" kern="1200" dirty="0"/>
        </a:p>
      </dsp:txBody>
      <dsp:txXfrm>
        <a:off x="3873976" y="2000611"/>
        <a:ext cx="1327594" cy="1216961"/>
      </dsp:txXfrm>
    </dsp:sp>
    <dsp:sp modelId="{0977DC5B-DD13-4CCB-802F-6B02A085A0B6}">
      <dsp:nvSpPr>
        <dsp:cNvPr id="0" name=""/>
        <dsp:cNvSpPr/>
      </dsp:nvSpPr>
      <dsp:spPr>
        <a:xfrm>
          <a:off x="1524000" y="1475105"/>
          <a:ext cx="2212657" cy="2212657"/>
        </a:xfrm>
        <a:prstGeom prst="ellipse">
          <a:avLst/>
        </a:prstGeom>
        <a:solidFill>
          <a:schemeClr val="tx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u="sng" kern="1200" dirty="0" smtClean="0"/>
            <a:t>As an Employer</a:t>
          </a:r>
        </a:p>
        <a:p>
          <a:pPr lvl="0" algn="ctr" defTabSz="711200">
            <a:lnSpc>
              <a:spcPct val="90000"/>
            </a:lnSpc>
            <a:spcBef>
              <a:spcPct val="0"/>
            </a:spcBef>
            <a:spcAft>
              <a:spcPct val="35000"/>
            </a:spcAft>
          </a:pPr>
          <a:r>
            <a:rPr lang="en-US" sz="1600" b="1" kern="1200" dirty="0" smtClean="0"/>
            <a:t>Work Product and Efficiencies</a:t>
          </a:r>
        </a:p>
        <a:p>
          <a:pPr lvl="0" algn="ctr" defTabSz="711200">
            <a:lnSpc>
              <a:spcPct val="90000"/>
            </a:lnSpc>
            <a:spcBef>
              <a:spcPct val="0"/>
            </a:spcBef>
            <a:spcAft>
              <a:spcPct val="35000"/>
            </a:spcAft>
          </a:pPr>
          <a:r>
            <a:rPr lang="en-US" sz="1600" b="1" kern="1200" dirty="0" smtClean="0"/>
            <a:t> </a:t>
          </a:r>
          <a:endParaRPr lang="en-US" sz="1600" b="1" kern="1200" dirty="0"/>
        </a:p>
      </dsp:txBody>
      <dsp:txXfrm>
        <a:off x="1732359" y="2046708"/>
        <a:ext cx="1327594" cy="12169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83B2E4-C2E7-45F4-911D-CE818B921755}">
      <dsp:nvSpPr>
        <dsp:cNvPr id="0" name=""/>
        <dsp:cNvSpPr/>
      </dsp:nvSpPr>
      <dsp:spPr>
        <a:xfrm>
          <a:off x="2870138" y="466344"/>
          <a:ext cx="1457425" cy="8961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Surveyed 3,500 employee caregivers  </a:t>
          </a:r>
          <a:endParaRPr lang="en-US" sz="1200" kern="1200" dirty="0"/>
        </a:p>
      </dsp:txBody>
      <dsp:txXfrm>
        <a:off x="2870138" y="466344"/>
        <a:ext cx="1457425" cy="704088"/>
      </dsp:txXfrm>
    </dsp:sp>
    <dsp:sp modelId="{DE88B857-4FF0-410B-BE3D-A8DEB7ED8782}">
      <dsp:nvSpPr>
        <dsp:cNvPr id="0" name=""/>
        <dsp:cNvSpPr/>
      </dsp:nvSpPr>
      <dsp:spPr>
        <a:xfrm>
          <a:off x="3698117" y="-419612"/>
          <a:ext cx="2518813" cy="2518813"/>
        </a:xfrm>
        <a:prstGeom prst="leftCircularArrow">
          <a:avLst>
            <a:gd name="adj1" fmla="val 4606"/>
            <a:gd name="adj2" fmla="val 587023"/>
            <a:gd name="adj3" fmla="val 2394428"/>
            <a:gd name="adj4" fmla="val 9056383"/>
            <a:gd name="adj5" fmla="val 537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003692-AFC4-4C30-955F-20B408767ADC}">
      <dsp:nvSpPr>
        <dsp:cNvPr id="0" name=""/>
        <dsp:cNvSpPr/>
      </dsp:nvSpPr>
      <dsp:spPr>
        <a:xfrm>
          <a:off x="3500247" y="1142999"/>
          <a:ext cx="965752" cy="384048"/>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Employee Impact</a:t>
          </a:r>
          <a:endParaRPr lang="en-US" sz="1200" kern="1200" dirty="0">
            <a:solidFill>
              <a:schemeClr val="tx1"/>
            </a:solidFill>
          </a:endParaRPr>
        </a:p>
      </dsp:txBody>
      <dsp:txXfrm>
        <a:off x="3500247" y="1142999"/>
        <a:ext cx="965752" cy="384048"/>
      </dsp:txXfrm>
    </dsp:sp>
    <dsp:sp modelId="{9775AC6A-3F88-4433-9CA2-94822DAB7A51}">
      <dsp:nvSpPr>
        <dsp:cNvPr id="0" name=""/>
        <dsp:cNvSpPr/>
      </dsp:nvSpPr>
      <dsp:spPr>
        <a:xfrm>
          <a:off x="5646900" y="457203"/>
          <a:ext cx="1086471" cy="8961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smtClean="0"/>
            <a:t>Modeling project</a:t>
          </a:r>
          <a:endParaRPr lang="en-US" sz="1200" b="0" kern="1200" dirty="0"/>
        </a:p>
      </dsp:txBody>
      <dsp:txXfrm>
        <a:off x="5646900" y="649227"/>
        <a:ext cx="1086471" cy="704088"/>
      </dsp:txXfrm>
    </dsp:sp>
    <dsp:sp modelId="{4ECB7725-00CF-4D72-9038-549153B638F0}">
      <dsp:nvSpPr>
        <dsp:cNvPr id="0" name=""/>
        <dsp:cNvSpPr/>
      </dsp:nvSpPr>
      <dsp:spPr>
        <a:xfrm>
          <a:off x="5500743" y="-364967"/>
          <a:ext cx="3065915" cy="3065915"/>
        </a:xfrm>
        <a:prstGeom prst="circularArrow">
          <a:avLst>
            <a:gd name="adj1" fmla="val 3784"/>
            <a:gd name="adj2" fmla="val 472714"/>
            <a:gd name="adj3" fmla="val 19265531"/>
            <a:gd name="adj4" fmla="val 12489266"/>
            <a:gd name="adj5" fmla="val 44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CE6938-D513-434B-B7F9-DCAE4FEEB846}">
      <dsp:nvSpPr>
        <dsp:cNvPr id="0" name=""/>
        <dsp:cNvSpPr/>
      </dsp:nvSpPr>
      <dsp:spPr>
        <a:xfrm>
          <a:off x="4988308" y="326573"/>
          <a:ext cx="1368519" cy="384048"/>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Employer Thought-Leadership</a:t>
          </a:r>
          <a:endParaRPr lang="en-US" sz="1200" kern="1200" dirty="0">
            <a:solidFill>
              <a:schemeClr val="tx1"/>
            </a:solidFill>
          </a:endParaRPr>
        </a:p>
      </dsp:txBody>
      <dsp:txXfrm>
        <a:off x="4988308" y="326573"/>
        <a:ext cx="1368519" cy="384048"/>
      </dsp:txXfrm>
    </dsp:sp>
    <dsp:sp modelId="{E18865E7-6643-43E6-A72A-E27A313D061D}">
      <dsp:nvSpPr>
        <dsp:cNvPr id="0" name=""/>
        <dsp:cNvSpPr/>
      </dsp:nvSpPr>
      <dsp:spPr>
        <a:xfrm>
          <a:off x="7690681" y="457203"/>
          <a:ext cx="1086471" cy="8961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“how to” toolkit </a:t>
          </a:r>
          <a:endParaRPr lang="en-US" sz="1200" kern="1200" dirty="0"/>
        </a:p>
      </dsp:txBody>
      <dsp:txXfrm>
        <a:off x="7690681" y="457203"/>
        <a:ext cx="1086471" cy="704088"/>
      </dsp:txXfrm>
    </dsp:sp>
    <dsp:sp modelId="{A61CE0A4-50D1-4303-A98A-875310B03914}">
      <dsp:nvSpPr>
        <dsp:cNvPr id="0" name=""/>
        <dsp:cNvSpPr/>
      </dsp:nvSpPr>
      <dsp:spPr>
        <a:xfrm>
          <a:off x="7298800" y="1175658"/>
          <a:ext cx="1227017" cy="384048"/>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Employer  Solutions Toolkit</a:t>
          </a:r>
          <a:endParaRPr lang="en-US" sz="1200" kern="1200" dirty="0">
            <a:solidFill>
              <a:schemeClr val="tx1"/>
            </a:solidFill>
          </a:endParaRPr>
        </a:p>
      </dsp:txBody>
      <dsp:txXfrm>
        <a:off x="7298800" y="1175658"/>
        <a:ext cx="1227017" cy="3840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D5760-C6CE-4E50-9E63-1ABA5D7E2AAA}" type="datetimeFigureOut">
              <a:rPr lang="en-US" smtClean="0"/>
              <a:pPr/>
              <a:t>5/23/2012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3D7F9-DBDA-4B8B-B37F-C3E2D73F1D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02C2D-B95E-49E4-96A1-749E5A34AEB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a:ln/>
        </p:spPr>
        <p:txBody>
          <a:bodyPr/>
          <a:lstStyle/>
          <a:p>
            <a:endParaRPr lang="en-US" smtClean="0"/>
          </a:p>
        </p:txBody>
      </p:sp>
      <p:sp>
        <p:nvSpPr>
          <p:cNvPr id="16387"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29" tIns="45715" rIns="91429" bIns="45715" anchor="b"/>
          <a:lstStyle/>
          <a:p>
            <a:pPr algn="r" defTabSz="914381"/>
            <a:fld id="{8689FF8C-C632-44C3-A346-F67DEB15A709}" type="slidenum">
              <a:rPr lang="en-US" sz="1200">
                <a:latin typeface="Calibri" pitchFamily="34" charset="0"/>
              </a:rPr>
              <a:pPr algn="r" defTabSz="914381"/>
              <a:t>2</a:t>
            </a:fld>
            <a:endParaRPr 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noFill/>
          <a:ln/>
        </p:spPr>
        <p:txBody>
          <a:bodyPr/>
          <a:lstStyle/>
          <a:p>
            <a:pPr eaLnBrk="1" hangingPunct="1"/>
            <a:endParaRPr lang="en-US" smtClean="0">
              <a:latin typeface="Helvetica"/>
              <a:cs typeface="Arial" charset="0"/>
            </a:endParaRPr>
          </a:p>
        </p:txBody>
      </p:sp>
      <p:sp>
        <p:nvSpPr>
          <p:cNvPr id="402436" name="Slide Number Placeholder 3"/>
          <p:cNvSpPr txBox="1">
            <a:spLocks noGrp="1"/>
          </p:cNvSpPr>
          <p:nvPr/>
        </p:nvSpPr>
        <p:spPr bwMode="auto">
          <a:xfrm>
            <a:off x="3885579" y="8684926"/>
            <a:ext cx="2970869" cy="457513"/>
          </a:xfrm>
          <a:prstGeom prst="rect">
            <a:avLst/>
          </a:prstGeom>
          <a:noFill/>
          <a:ln w="9525">
            <a:noFill/>
            <a:miter lim="800000"/>
            <a:headEnd/>
            <a:tailEnd/>
          </a:ln>
        </p:spPr>
        <p:txBody>
          <a:bodyPr lIns="91433" tIns="45717" rIns="91433" bIns="45717" anchor="b"/>
          <a:lstStyle/>
          <a:p>
            <a:pPr algn="r" defTabSz="909763"/>
            <a:fld id="{9AF87F86-AAFE-4C82-AFCF-9446B3C99C1D}" type="slidenum">
              <a:rPr lang="en-US" sz="1200"/>
              <a:pPr algn="r" defTabSz="909763"/>
              <a:t>6</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8142514" cy="1470025"/>
          </a:xfrm>
        </p:spPr>
        <p:txBody>
          <a:bodyPr>
            <a:normAutofit/>
          </a:bodyPr>
          <a:lstStyle>
            <a:lvl1pPr algn="r">
              <a:defRPr sz="28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22714" y="4419600"/>
            <a:ext cx="6705600" cy="1143000"/>
          </a:xfrm>
        </p:spPr>
        <p:txBody>
          <a:bodyPr>
            <a:normAutofit/>
          </a:bodyPr>
          <a:lstStyle>
            <a:lvl1pPr marL="0" indent="0" algn="r">
              <a:buNone/>
              <a:defRPr sz="20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3EC41B-E505-47DA-94BF-7FEC3A47ABE4}"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F490F-5E35-4957-8690-61380AC68B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EC41B-E505-47DA-94BF-7FEC3A47ABE4}"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F490F-5E35-4957-8690-61380AC68B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EC41B-E505-47DA-94BF-7FEC3A47ABE4}"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F490F-5E35-4957-8690-61380AC68B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EC41B-E505-47DA-94BF-7FEC3A47ABE4}"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F490F-5E35-4957-8690-61380AC68B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590800"/>
            <a:ext cx="7772400" cy="914400"/>
          </a:xfrm>
        </p:spPr>
        <p:txBody>
          <a:bodyPr anchor="b">
            <a:normAutofit/>
          </a:bodyPr>
          <a:lstStyle>
            <a:lvl1pPr algn="r">
              <a:defRPr sz="2400" b="1" cap="all">
                <a:solidFill>
                  <a:schemeClr val="accent4"/>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657600"/>
            <a:ext cx="7772400" cy="749300"/>
          </a:xfrm>
        </p:spPr>
        <p:txBody>
          <a:bodyPr anchor="t"/>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EC41B-E505-47DA-94BF-7FEC3A47ABE4}"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F490F-5E35-4957-8690-61380AC68B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3EC41B-E505-47DA-94BF-7FEC3A47ABE4}" type="datetimeFigureOut">
              <a:rPr lang="en-US" smtClean="0"/>
              <a:pPr/>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F490F-5E35-4957-8690-61380AC68B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3EC41B-E505-47DA-94BF-7FEC3A47ABE4}" type="datetimeFigureOut">
              <a:rPr lang="en-US" smtClean="0"/>
              <a:pPr/>
              <a:t>5/23/2012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F490F-5E35-4957-8690-61380AC68B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3EC41B-E505-47DA-94BF-7FEC3A47ABE4}" type="datetimeFigureOut">
              <a:rPr lang="en-US" smtClean="0"/>
              <a:pPr/>
              <a:t>5/23/2012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F490F-5E35-4957-8690-61380AC68B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EC41B-E505-47DA-94BF-7FEC3A47ABE4}" type="datetimeFigureOut">
              <a:rPr lang="en-US" smtClean="0"/>
              <a:pPr/>
              <a:t>5/23/2012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F490F-5E35-4957-8690-61380AC68B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EC41B-E505-47DA-94BF-7FEC3A47ABE4}" type="datetimeFigureOut">
              <a:rPr lang="en-US" smtClean="0"/>
              <a:pPr/>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F490F-5E35-4957-8690-61380AC68B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EC41B-E505-47DA-94BF-7FEC3A47ABE4}" type="datetimeFigureOut">
              <a:rPr lang="en-US" smtClean="0"/>
              <a:pPr/>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F490F-5E35-4957-8690-61380AC68B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EC41B-E505-47DA-94BF-7FEC3A47ABE4}" type="datetimeFigureOut">
              <a:rPr lang="en-US" smtClean="0"/>
              <a:pPr/>
              <a:t>5/23/2012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F490F-5E35-4957-8690-61380AC68B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accent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1.jpeg"/><Relationship Id="rId3" Type="http://schemas.openxmlformats.org/officeDocument/2006/relationships/diagramLayout" Target="../diagrams/layout2.xml"/><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9.jpeg"/><Relationship Id="rId5" Type="http://schemas.openxmlformats.org/officeDocument/2006/relationships/diagramColors" Target="../diagrams/colors2.xml"/><Relationship Id="rId15" Type="http://schemas.openxmlformats.org/officeDocument/2006/relationships/image" Target="../media/image12.jpeg"/><Relationship Id="rId10" Type="http://schemas.openxmlformats.org/officeDocument/2006/relationships/hyperlink" Target="http://www.age-platform.eu/en/2012-european-year-on-active-ageing-and-intergenerational-solidarity" TargetMode="External"/><Relationship Id="rId4" Type="http://schemas.openxmlformats.org/officeDocument/2006/relationships/diagramQuickStyle" Target="../diagrams/quickStyle2.xml"/><Relationship Id="rId9" Type="http://schemas.openxmlformats.org/officeDocument/2006/relationships/image" Target="../media/image8.png"/><Relationship Id="rId14" Type="http://schemas.openxmlformats.org/officeDocument/2006/relationships/hyperlink" Target="http://www.nyam.org/agefriendlynyc/index.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Autofit/>
          </a:bodyPr>
          <a:lstStyle/>
          <a:p>
            <a:pPr algn="l"/>
            <a:r>
              <a:rPr lang="en-US" dirty="0" err="1" smtClean="0"/>
              <a:t>Caregiving</a:t>
            </a:r>
            <a:r>
              <a:rPr lang="en-US" dirty="0" smtClean="0"/>
              <a:t> Impact </a:t>
            </a:r>
            <a:br>
              <a:rPr lang="en-US" dirty="0" smtClean="0"/>
            </a:br>
            <a:r>
              <a:rPr lang="en-US" dirty="0" smtClean="0"/>
              <a:t>Employer Perspective</a:t>
            </a:r>
            <a:endParaRPr lang="en-US" dirty="0"/>
          </a:p>
        </p:txBody>
      </p:sp>
      <p:graphicFrame>
        <p:nvGraphicFramePr>
          <p:cNvPr id="4" name="Content Placeholder 3"/>
          <p:cNvGraphicFramePr>
            <a:graphicFrameLocks noGrp="1"/>
          </p:cNvGraphicFramePr>
          <p:nvPr>
            <p:ph idx="1"/>
          </p:nvPr>
        </p:nvGraphicFramePr>
        <p:xfrm>
          <a:off x="533400" y="1951037"/>
          <a:ext cx="7010400" cy="36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22"/>
          <p:cNvSpPr txBox="1">
            <a:spLocks noChangeArrowheads="1"/>
          </p:cNvSpPr>
          <p:nvPr/>
        </p:nvSpPr>
        <p:spPr bwMode="auto">
          <a:xfrm>
            <a:off x="6172200" y="1069315"/>
            <a:ext cx="3048000" cy="5255285"/>
          </a:xfrm>
          <a:prstGeom prst="rect">
            <a:avLst/>
          </a:prstGeom>
          <a:noFill/>
          <a:ln w="9525">
            <a:noFill/>
            <a:miter lim="800000"/>
            <a:headEnd/>
            <a:tailEnd/>
          </a:ln>
        </p:spPr>
        <p:txBody>
          <a:bodyPr wrap="square">
            <a:spAutoFit/>
          </a:bodyPr>
          <a:lstStyle/>
          <a:p>
            <a:endParaRPr lang="en-US" sz="1050" b="1" dirty="0">
              <a:solidFill>
                <a:schemeClr val="accent2">
                  <a:lumMod val="75000"/>
                </a:schemeClr>
              </a:solidFill>
              <a:latin typeface="Calibri" pitchFamily="34" charset="0"/>
            </a:endParaRPr>
          </a:p>
          <a:p>
            <a:endParaRPr lang="en-US" sz="200" b="1" dirty="0">
              <a:solidFill>
                <a:schemeClr val="accent2">
                  <a:lumMod val="75000"/>
                </a:schemeClr>
              </a:solidFill>
              <a:latin typeface="Calibri" pitchFamily="34" charset="0"/>
            </a:endParaRPr>
          </a:p>
          <a:p>
            <a:endParaRPr lang="en-US" sz="1100" b="1" dirty="0">
              <a:solidFill>
                <a:schemeClr val="accent2">
                  <a:lumMod val="75000"/>
                </a:schemeClr>
              </a:solidFill>
              <a:latin typeface="Calibri" pitchFamily="34" charset="0"/>
            </a:endParaRPr>
          </a:p>
          <a:p>
            <a:endParaRPr lang="en-US" sz="1200" dirty="0" smtClean="0">
              <a:solidFill>
                <a:schemeClr val="accent2">
                  <a:lumMod val="75000"/>
                </a:schemeClr>
              </a:solidFill>
            </a:endParaRPr>
          </a:p>
          <a:p>
            <a:r>
              <a:rPr lang="en-US" sz="1200" b="1" dirty="0" smtClean="0">
                <a:solidFill>
                  <a:schemeClr val="accent2">
                    <a:lumMod val="75000"/>
                  </a:schemeClr>
                </a:solidFill>
              </a:rPr>
              <a:t>Alzheimer’s disease</a:t>
            </a:r>
          </a:p>
          <a:p>
            <a:pPr>
              <a:buFont typeface="Arial" charset="0"/>
              <a:buChar char="•"/>
            </a:pPr>
            <a:r>
              <a:rPr lang="en-US" sz="1200" dirty="0" smtClean="0">
                <a:solidFill>
                  <a:schemeClr val="accent2">
                    <a:lumMod val="75000"/>
                  </a:schemeClr>
                </a:solidFill>
              </a:rPr>
              <a:t>Most commonly reported disease requiring care by an employee</a:t>
            </a:r>
          </a:p>
          <a:p>
            <a:pPr>
              <a:buFont typeface="Arial" charset="0"/>
              <a:buChar char="•"/>
            </a:pPr>
            <a:endParaRPr lang="en-US" sz="1200" b="1" dirty="0" smtClean="0">
              <a:solidFill>
                <a:schemeClr val="accent2">
                  <a:lumMod val="75000"/>
                </a:schemeClr>
              </a:solidFill>
              <a:latin typeface="Calibri" pitchFamily="34" charset="0"/>
            </a:endParaRPr>
          </a:p>
          <a:p>
            <a:r>
              <a:rPr lang="en-US" sz="1200" b="1" dirty="0" smtClean="0">
                <a:solidFill>
                  <a:schemeClr val="accent2">
                    <a:lumMod val="75000"/>
                  </a:schemeClr>
                </a:solidFill>
                <a:latin typeface="Calibri" pitchFamily="34" charset="0"/>
              </a:rPr>
              <a:t>Chronic </a:t>
            </a:r>
            <a:r>
              <a:rPr lang="en-US" sz="1200" b="1" dirty="0">
                <a:solidFill>
                  <a:schemeClr val="accent2">
                    <a:lumMod val="75000"/>
                  </a:schemeClr>
                </a:solidFill>
                <a:latin typeface="Calibri" pitchFamily="34" charset="0"/>
              </a:rPr>
              <a:t>Pain</a:t>
            </a:r>
          </a:p>
          <a:p>
            <a:pPr>
              <a:buFont typeface="Arial" charset="0"/>
              <a:buChar char="•"/>
            </a:pPr>
            <a:r>
              <a:rPr lang="en-US" sz="1200" dirty="0">
                <a:solidFill>
                  <a:schemeClr val="accent2">
                    <a:lumMod val="75000"/>
                  </a:schemeClr>
                </a:solidFill>
                <a:latin typeface="Calibri" pitchFamily="34" charset="0"/>
              </a:rPr>
              <a:t>Caregivers </a:t>
            </a:r>
            <a:r>
              <a:rPr lang="en-US" sz="1200" dirty="0" smtClean="0">
                <a:solidFill>
                  <a:schemeClr val="accent2">
                    <a:lumMod val="75000"/>
                  </a:schemeClr>
                </a:solidFill>
                <a:latin typeface="Calibri" pitchFamily="34" charset="0"/>
              </a:rPr>
              <a:t>are 35-50</a:t>
            </a:r>
            <a:r>
              <a:rPr lang="en-US" sz="1200" dirty="0">
                <a:solidFill>
                  <a:schemeClr val="accent2">
                    <a:lumMod val="75000"/>
                  </a:schemeClr>
                </a:solidFill>
                <a:latin typeface="Calibri" pitchFamily="34" charset="0"/>
              </a:rPr>
              <a:t>% more likely to experience chronic </a:t>
            </a:r>
            <a:r>
              <a:rPr lang="en-US" sz="1200" dirty="0" smtClean="0">
                <a:solidFill>
                  <a:schemeClr val="accent2">
                    <a:lumMod val="75000"/>
                  </a:schemeClr>
                </a:solidFill>
                <a:latin typeface="Calibri" pitchFamily="34" charset="0"/>
              </a:rPr>
              <a:t>pain</a:t>
            </a:r>
          </a:p>
          <a:p>
            <a:endParaRPr lang="en-US" sz="1200" dirty="0" smtClean="0">
              <a:solidFill>
                <a:schemeClr val="accent2">
                  <a:lumMod val="75000"/>
                </a:schemeClr>
              </a:solidFill>
              <a:latin typeface="Calibri" pitchFamily="34" charset="0"/>
            </a:endParaRPr>
          </a:p>
          <a:p>
            <a:r>
              <a:rPr lang="en-US" sz="1200" b="1" dirty="0" smtClean="0">
                <a:solidFill>
                  <a:schemeClr val="accent2">
                    <a:lumMod val="75000"/>
                  </a:schemeClr>
                </a:solidFill>
                <a:latin typeface="Calibri" pitchFamily="34" charset="0"/>
              </a:rPr>
              <a:t>Stroke</a:t>
            </a:r>
          </a:p>
          <a:p>
            <a:pPr>
              <a:buFont typeface="Arial" pitchFamily="34" charset="0"/>
              <a:buChar char="•"/>
            </a:pPr>
            <a:r>
              <a:rPr lang="en-US" sz="1200" dirty="0" smtClean="0">
                <a:solidFill>
                  <a:schemeClr val="accent2">
                    <a:lumMod val="75000"/>
                  </a:schemeClr>
                </a:solidFill>
                <a:latin typeface="Calibri" pitchFamily="34" charset="0"/>
              </a:rPr>
              <a:t>5</a:t>
            </a:r>
            <a:r>
              <a:rPr lang="en-US" sz="1200" baseline="30000" dirty="0" smtClean="0">
                <a:solidFill>
                  <a:schemeClr val="accent2">
                    <a:lumMod val="75000"/>
                  </a:schemeClr>
                </a:solidFill>
                <a:latin typeface="Calibri" pitchFamily="34" charset="0"/>
              </a:rPr>
              <a:t>th</a:t>
            </a:r>
            <a:r>
              <a:rPr lang="en-US" sz="1200" dirty="0" smtClean="0">
                <a:solidFill>
                  <a:schemeClr val="accent2">
                    <a:lumMod val="75000"/>
                  </a:schemeClr>
                </a:solidFill>
                <a:latin typeface="Calibri" pitchFamily="34" charset="0"/>
              </a:rPr>
              <a:t> most commonly reported condition requiring care by an employee</a:t>
            </a:r>
            <a:endParaRPr lang="en-US" sz="1200" dirty="0">
              <a:solidFill>
                <a:schemeClr val="accent2">
                  <a:lumMod val="75000"/>
                </a:schemeClr>
              </a:solidFill>
              <a:latin typeface="Calibri" pitchFamily="34" charset="0"/>
            </a:endParaRPr>
          </a:p>
          <a:p>
            <a:pPr lvl="1">
              <a:buFont typeface="Arial" charset="0"/>
              <a:buNone/>
            </a:pPr>
            <a:endParaRPr lang="en-US" sz="1200" dirty="0">
              <a:solidFill>
                <a:schemeClr val="accent2">
                  <a:lumMod val="75000"/>
                </a:schemeClr>
              </a:solidFill>
              <a:latin typeface="Calibri" pitchFamily="34" charset="0"/>
            </a:endParaRPr>
          </a:p>
          <a:p>
            <a:r>
              <a:rPr lang="en-US" sz="1200" b="1" dirty="0" smtClean="0">
                <a:solidFill>
                  <a:schemeClr val="accent2">
                    <a:lumMod val="75000"/>
                  </a:schemeClr>
                </a:solidFill>
                <a:latin typeface="Calibri" pitchFamily="34" charset="0"/>
              </a:rPr>
              <a:t>Diabetes</a:t>
            </a:r>
            <a:endParaRPr lang="en-US" sz="1200" b="1" dirty="0">
              <a:solidFill>
                <a:schemeClr val="accent2">
                  <a:lumMod val="75000"/>
                </a:schemeClr>
              </a:solidFill>
              <a:latin typeface="Calibri" pitchFamily="34" charset="0"/>
            </a:endParaRPr>
          </a:p>
          <a:p>
            <a:pPr>
              <a:buFont typeface="Arial" charset="0"/>
              <a:buChar char="•"/>
            </a:pPr>
            <a:r>
              <a:rPr lang="en-US" sz="1200" dirty="0">
                <a:solidFill>
                  <a:schemeClr val="accent2">
                    <a:lumMod val="75000"/>
                  </a:schemeClr>
                </a:solidFill>
                <a:latin typeface="Calibri" pitchFamily="34" charset="0"/>
              </a:rPr>
              <a:t>Twice as common in caregivers than non-caregivers</a:t>
            </a:r>
          </a:p>
          <a:p>
            <a:pPr lvl="1">
              <a:buFont typeface="Arial" charset="0"/>
              <a:buChar char="•"/>
            </a:pPr>
            <a:endParaRPr lang="en-US" sz="1200" dirty="0">
              <a:solidFill>
                <a:schemeClr val="accent2">
                  <a:lumMod val="75000"/>
                </a:schemeClr>
              </a:solidFill>
              <a:latin typeface="Calibri" pitchFamily="34" charset="0"/>
            </a:endParaRPr>
          </a:p>
          <a:p>
            <a:r>
              <a:rPr lang="en-US" sz="1200" b="1" dirty="0">
                <a:solidFill>
                  <a:schemeClr val="accent2">
                    <a:lumMod val="75000"/>
                  </a:schemeClr>
                </a:solidFill>
                <a:latin typeface="Calibri" pitchFamily="34" charset="0"/>
              </a:rPr>
              <a:t>Health risk behaviors</a:t>
            </a:r>
          </a:p>
          <a:p>
            <a:pPr>
              <a:buFont typeface="Arial" charset="0"/>
              <a:buChar char="•"/>
            </a:pPr>
            <a:r>
              <a:rPr lang="en-US" sz="1200" dirty="0">
                <a:solidFill>
                  <a:schemeClr val="accent2">
                    <a:lumMod val="75000"/>
                  </a:schemeClr>
                </a:solidFill>
                <a:latin typeface="Calibri" pitchFamily="34" charset="0"/>
              </a:rPr>
              <a:t>Smoking is higher among </a:t>
            </a:r>
            <a:r>
              <a:rPr lang="en-US" sz="1200" dirty="0" smtClean="0">
                <a:solidFill>
                  <a:schemeClr val="accent2">
                    <a:lumMod val="75000"/>
                  </a:schemeClr>
                </a:solidFill>
                <a:latin typeface="Calibri" pitchFamily="34" charset="0"/>
              </a:rPr>
              <a:t>caregivers</a:t>
            </a:r>
          </a:p>
          <a:p>
            <a:pPr lvl="1"/>
            <a:endParaRPr lang="en-US" sz="1200" dirty="0">
              <a:solidFill>
                <a:schemeClr val="accent2">
                  <a:lumMod val="75000"/>
                </a:schemeClr>
              </a:solidFill>
              <a:latin typeface="Calibri" pitchFamily="34" charset="0"/>
            </a:endParaRPr>
          </a:p>
          <a:p>
            <a:r>
              <a:rPr lang="en-US" sz="1200" b="1" dirty="0">
                <a:solidFill>
                  <a:schemeClr val="accent2">
                    <a:lumMod val="75000"/>
                  </a:schemeClr>
                </a:solidFill>
                <a:latin typeface="Calibri" pitchFamily="34" charset="0"/>
              </a:rPr>
              <a:t>Depression</a:t>
            </a:r>
          </a:p>
          <a:p>
            <a:pPr>
              <a:buFont typeface="Arial" charset="0"/>
              <a:buChar char="•"/>
            </a:pPr>
            <a:r>
              <a:rPr lang="en-US" sz="1200" dirty="0">
                <a:solidFill>
                  <a:schemeClr val="accent2">
                    <a:lumMod val="75000"/>
                  </a:schemeClr>
                </a:solidFill>
                <a:latin typeface="Calibri" pitchFamily="34" charset="0"/>
              </a:rPr>
              <a:t>Risk strongly correlated with caregiving</a:t>
            </a:r>
          </a:p>
          <a:p>
            <a:pPr lvl="1">
              <a:buFont typeface="Arial" charset="0"/>
              <a:buNone/>
            </a:pPr>
            <a:endParaRPr lang="en-US" sz="1200" dirty="0">
              <a:solidFill>
                <a:schemeClr val="accent2">
                  <a:lumMod val="75000"/>
                </a:schemeClr>
              </a:solidFill>
              <a:latin typeface="Calibri" pitchFamily="34" charset="0"/>
            </a:endParaRPr>
          </a:p>
          <a:p>
            <a:r>
              <a:rPr lang="en-US" sz="1200" b="1" dirty="0" smtClean="0">
                <a:solidFill>
                  <a:schemeClr val="accent2">
                    <a:lumMod val="75000"/>
                  </a:schemeClr>
                </a:solidFill>
                <a:latin typeface="Calibri" pitchFamily="34" charset="0"/>
              </a:rPr>
              <a:t>Heart </a:t>
            </a:r>
            <a:r>
              <a:rPr lang="en-US" sz="1200" b="1" dirty="0">
                <a:solidFill>
                  <a:schemeClr val="accent2">
                    <a:lumMod val="75000"/>
                  </a:schemeClr>
                </a:solidFill>
                <a:latin typeface="Calibri" pitchFamily="34" charset="0"/>
              </a:rPr>
              <a:t>Disease</a:t>
            </a:r>
          </a:p>
          <a:p>
            <a:pPr>
              <a:buFont typeface="Arial" charset="0"/>
              <a:buChar char="•"/>
            </a:pPr>
            <a:r>
              <a:rPr lang="en-US" sz="1200" dirty="0">
                <a:solidFill>
                  <a:schemeClr val="accent2">
                    <a:lumMod val="75000"/>
                  </a:schemeClr>
                </a:solidFill>
                <a:latin typeface="Calibri" pitchFamily="34" charset="0"/>
              </a:rPr>
              <a:t>Three times more common in caregivers</a:t>
            </a:r>
          </a:p>
        </p:txBody>
      </p:sp>
      <p:sp>
        <p:nvSpPr>
          <p:cNvPr id="35" name="TextBox 22"/>
          <p:cNvSpPr txBox="1">
            <a:spLocks noChangeArrowheads="1"/>
          </p:cNvSpPr>
          <p:nvPr/>
        </p:nvSpPr>
        <p:spPr bwMode="auto">
          <a:xfrm>
            <a:off x="0" y="3326502"/>
            <a:ext cx="1981200" cy="2300630"/>
          </a:xfrm>
          <a:prstGeom prst="rect">
            <a:avLst/>
          </a:prstGeom>
          <a:noFill/>
          <a:ln w="9525">
            <a:noFill/>
            <a:miter lim="800000"/>
            <a:headEnd/>
            <a:tailEnd/>
          </a:ln>
        </p:spPr>
        <p:txBody>
          <a:bodyPr wrap="square">
            <a:spAutoFit/>
          </a:bodyPr>
          <a:lstStyle/>
          <a:p>
            <a:endParaRPr lang="en-US" sz="1050" b="1" dirty="0">
              <a:solidFill>
                <a:srgbClr val="1F497D"/>
              </a:solidFill>
              <a:latin typeface="Calibri" pitchFamily="34" charset="0"/>
            </a:endParaRPr>
          </a:p>
          <a:p>
            <a:endParaRPr lang="en-US" sz="200" b="1" dirty="0">
              <a:solidFill>
                <a:srgbClr val="000000"/>
              </a:solidFill>
              <a:latin typeface="Calibri" pitchFamily="34" charset="0"/>
            </a:endParaRPr>
          </a:p>
          <a:p>
            <a:endParaRPr lang="en-US" sz="1100" b="1" dirty="0">
              <a:solidFill>
                <a:srgbClr val="000000"/>
              </a:solidFill>
              <a:latin typeface="Calibri" pitchFamily="34" charset="0"/>
            </a:endParaRPr>
          </a:p>
          <a:p>
            <a:r>
              <a:rPr lang="en-US" sz="1200" dirty="0" smtClean="0"/>
              <a:t>Employee </a:t>
            </a:r>
            <a:r>
              <a:rPr lang="en-US" sz="1200" dirty="0" err="1" smtClean="0"/>
              <a:t>Caregiving</a:t>
            </a:r>
            <a:r>
              <a:rPr lang="en-US" sz="1200" dirty="0" smtClean="0"/>
              <a:t>   Impact:</a:t>
            </a:r>
          </a:p>
          <a:p>
            <a:endParaRPr lang="en-US" sz="1200" b="1" dirty="0" smtClean="0">
              <a:solidFill>
                <a:schemeClr val="accent2">
                  <a:lumMod val="75000"/>
                </a:schemeClr>
              </a:solidFill>
              <a:latin typeface="Calibri" pitchFamily="34" charset="0"/>
            </a:endParaRPr>
          </a:p>
          <a:p>
            <a:pPr>
              <a:buFont typeface="Arial" pitchFamily="34" charset="0"/>
              <a:buChar char="•"/>
            </a:pPr>
            <a:r>
              <a:rPr lang="en-US" sz="1200" b="1" dirty="0" smtClean="0">
                <a:solidFill>
                  <a:schemeClr val="accent2">
                    <a:lumMod val="75000"/>
                  </a:schemeClr>
                </a:solidFill>
                <a:latin typeface="Calibri" pitchFamily="34" charset="0"/>
              </a:rPr>
              <a:t>Lower Productivity</a:t>
            </a:r>
          </a:p>
          <a:p>
            <a:pPr lvl="1">
              <a:buFont typeface="Arial" pitchFamily="34" charset="0"/>
              <a:buChar char="•"/>
            </a:pPr>
            <a:r>
              <a:rPr lang="en-US" sz="1200" b="1" dirty="0" err="1" smtClean="0">
                <a:solidFill>
                  <a:schemeClr val="accent2">
                    <a:lumMod val="75000"/>
                  </a:schemeClr>
                </a:solidFill>
                <a:latin typeface="Calibri" pitchFamily="34" charset="0"/>
              </a:rPr>
              <a:t>Presenteeism</a:t>
            </a:r>
            <a:endParaRPr lang="en-US" sz="1200" b="1" dirty="0" smtClean="0">
              <a:solidFill>
                <a:schemeClr val="accent2">
                  <a:lumMod val="75000"/>
                </a:schemeClr>
              </a:solidFill>
              <a:latin typeface="Calibri" pitchFamily="34" charset="0"/>
            </a:endParaRPr>
          </a:p>
          <a:p>
            <a:pPr lvl="1">
              <a:buFont typeface="Arial" pitchFamily="34" charset="0"/>
              <a:buChar char="•"/>
            </a:pPr>
            <a:r>
              <a:rPr lang="en-US" sz="1200" b="1" dirty="0" smtClean="0">
                <a:solidFill>
                  <a:schemeClr val="accent2">
                    <a:lumMod val="75000"/>
                  </a:schemeClr>
                </a:solidFill>
                <a:latin typeface="Calibri" pitchFamily="34" charset="0"/>
              </a:rPr>
              <a:t>Absenteeism</a:t>
            </a:r>
          </a:p>
          <a:p>
            <a:pPr>
              <a:buFont typeface="Arial" pitchFamily="34" charset="0"/>
              <a:buChar char="•"/>
            </a:pPr>
            <a:endParaRPr lang="en-US" sz="1200" b="1" dirty="0" smtClean="0">
              <a:solidFill>
                <a:schemeClr val="accent2">
                  <a:lumMod val="75000"/>
                </a:schemeClr>
              </a:solidFill>
              <a:latin typeface="Calibri" pitchFamily="34" charset="0"/>
            </a:endParaRPr>
          </a:p>
          <a:p>
            <a:pPr>
              <a:buFont typeface="Arial" pitchFamily="34" charset="0"/>
              <a:buChar char="•"/>
            </a:pPr>
            <a:r>
              <a:rPr lang="en-US" sz="1200" b="1" dirty="0" smtClean="0">
                <a:solidFill>
                  <a:schemeClr val="accent2">
                    <a:lumMod val="75000"/>
                  </a:schemeClr>
                </a:solidFill>
                <a:latin typeface="Calibri" pitchFamily="34" charset="0"/>
              </a:rPr>
              <a:t>Decreased Retention</a:t>
            </a:r>
          </a:p>
          <a:p>
            <a:pPr>
              <a:buFont typeface="Arial" pitchFamily="34" charset="0"/>
              <a:buChar char="•"/>
            </a:pPr>
            <a:endParaRPr lang="en-US" sz="1200" b="1" dirty="0" smtClean="0">
              <a:solidFill>
                <a:schemeClr val="accent2">
                  <a:lumMod val="75000"/>
                </a:schemeClr>
              </a:solidFill>
              <a:latin typeface="Calibri" pitchFamily="34" charset="0"/>
            </a:endParaRPr>
          </a:p>
          <a:p>
            <a:endParaRPr lang="en-US" sz="1200" b="1" dirty="0" smtClean="0">
              <a:solidFill>
                <a:srgbClr val="000000"/>
              </a:solidFill>
              <a:latin typeface="Calibri" pitchFamily="34" charset="0"/>
            </a:endParaRPr>
          </a:p>
        </p:txBody>
      </p:sp>
      <p:sp>
        <p:nvSpPr>
          <p:cNvPr id="37" name="Right Brace 36"/>
          <p:cNvSpPr/>
          <p:nvPr/>
        </p:nvSpPr>
        <p:spPr>
          <a:xfrm>
            <a:off x="1600200" y="3352800"/>
            <a:ext cx="609600" cy="2133600"/>
          </a:xfrm>
          <a:prstGeom prst="rightBrace">
            <a:avLst>
              <a:gd name="adj1" fmla="val 190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Left Brace 37"/>
          <p:cNvSpPr/>
          <p:nvPr/>
        </p:nvSpPr>
        <p:spPr>
          <a:xfrm>
            <a:off x="5791200" y="1295400"/>
            <a:ext cx="609600" cy="5029200"/>
          </a:xfrm>
          <a:prstGeom prst="leftBrace">
            <a:avLst>
              <a:gd name="adj1" fmla="val 8333"/>
              <a:gd name="adj2" fmla="val 611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Slide Number Placeholder 8"/>
          <p:cNvSpPr>
            <a:spLocks noGrp="1"/>
          </p:cNvSpPr>
          <p:nvPr>
            <p:ph type="sldNum" sz="quarter" idx="12"/>
          </p:nvPr>
        </p:nvSpPr>
        <p:spPr>
          <a:xfrm>
            <a:off x="6553200" y="6553200"/>
            <a:ext cx="2133600" cy="365125"/>
          </a:xfrm>
        </p:spPr>
        <p:txBody>
          <a:bodyPr/>
          <a:lstStyle/>
          <a:p>
            <a:fld id="{2C21E94E-4CE9-400B-8C0D-EEE10165C04A}" type="slidenum">
              <a:rPr lang="en-US" smtClean="0"/>
              <a:pPr/>
              <a:t>1</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p:txBody>
          <a:bodyPr/>
          <a:lstStyle/>
          <a:p>
            <a:r>
              <a:rPr lang="en-US" dirty="0" err="1" smtClean="0"/>
              <a:t>Caregiving</a:t>
            </a:r>
            <a:r>
              <a:rPr lang="en-US" dirty="0" smtClean="0"/>
              <a:t> Impact</a:t>
            </a:r>
            <a:br>
              <a:rPr lang="en-US" dirty="0" smtClean="0"/>
            </a:br>
            <a:r>
              <a:rPr lang="en-US" dirty="0" smtClean="0"/>
              <a:t>Additional Perspective</a:t>
            </a:r>
          </a:p>
        </p:txBody>
      </p:sp>
      <p:sp>
        <p:nvSpPr>
          <p:cNvPr id="15368" name="Text Box 13"/>
          <p:cNvSpPr txBox="1">
            <a:spLocks noChangeArrowheads="1"/>
          </p:cNvSpPr>
          <p:nvPr/>
        </p:nvSpPr>
        <p:spPr bwMode="auto">
          <a:xfrm>
            <a:off x="0" y="1295400"/>
            <a:ext cx="9144000" cy="2446824"/>
          </a:xfrm>
          <a:prstGeom prst="rect">
            <a:avLst/>
          </a:prstGeom>
          <a:noFill/>
          <a:ln w="9525">
            <a:noFill/>
            <a:miter lim="800000"/>
            <a:headEnd/>
            <a:tailEnd/>
          </a:ln>
        </p:spPr>
        <p:txBody>
          <a:bodyPr wrap="square">
            <a:spAutoFit/>
          </a:bodyPr>
          <a:lstStyle/>
          <a:p>
            <a:pPr marL="53975" lvl="1" algn="ctr" eaLnBrk="0" hangingPunct="0">
              <a:spcBef>
                <a:spcPct val="50000"/>
              </a:spcBef>
              <a:buClr>
                <a:schemeClr val="accent1"/>
              </a:buClr>
              <a:buFont typeface="Wingdings" pitchFamily="2" charset="2"/>
              <a:buNone/>
              <a:defRPr/>
            </a:pPr>
            <a:r>
              <a:rPr lang="en-US" dirty="0">
                <a:latin typeface="Calibri" pitchFamily="34" charset="0"/>
                <a:cs typeface="Calibri" pitchFamily="34" charset="0"/>
              </a:rPr>
              <a:t>Every year, employers assume $13.4 billion in increased health care costs for </a:t>
            </a:r>
            <a:r>
              <a:rPr lang="en-US" dirty="0" err="1">
                <a:latin typeface="Calibri" pitchFamily="34" charset="0"/>
                <a:cs typeface="Calibri" pitchFamily="34" charset="0"/>
              </a:rPr>
              <a:t>caregiving</a:t>
            </a:r>
            <a:r>
              <a:rPr lang="en-US" dirty="0">
                <a:latin typeface="Calibri" pitchFamily="34" charset="0"/>
                <a:cs typeface="Calibri" pitchFamily="34" charset="0"/>
              </a:rPr>
              <a:t> employees</a:t>
            </a:r>
            <a:endParaRPr lang="en-US" dirty="0">
              <a:latin typeface="Calibri" pitchFamily="34" charset="0"/>
              <a:cs typeface="Calibri" pitchFamily="34" charset="0"/>
              <a:sym typeface="Wingdings" pitchFamily="2" charset="2"/>
            </a:endParaRPr>
          </a:p>
          <a:p>
            <a:pPr marL="53975" lvl="1" algn="ctr" eaLnBrk="0" hangingPunct="0">
              <a:spcBef>
                <a:spcPct val="50000"/>
              </a:spcBef>
              <a:buClr>
                <a:schemeClr val="accent1"/>
              </a:buClr>
              <a:buFont typeface="Wingdings" pitchFamily="2" charset="2"/>
              <a:buNone/>
              <a:defRPr/>
            </a:pPr>
            <a:endParaRPr lang="en-US" sz="600" dirty="0">
              <a:latin typeface="Calibri" pitchFamily="34" charset="0"/>
              <a:cs typeface="Calibri" pitchFamily="34" charset="0"/>
            </a:endParaRPr>
          </a:p>
          <a:p>
            <a:pPr marL="0" lvl="1" algn="ctr" eaLnBrk="0" hangingPunct="0">
              <a:spcBef>
                <a:spcPct val="50000"/>
              </a:spcBef>
              <a:buClr>
                <a:schemeClr val="accent1"/>
              </a:buClr>
              <a:buFont typeface="Wingdings" pitchFamily="2" charset="2"/>
              <a:buNone/>
              <a:defRPr/>
            </a:pPr>
            <a:r>
              <a:rPr lang="en-US" dirty="0">
                <a:latin typeface="Calibri" pitchFamily="34" charset="0"/>
                <a:cs typeface="Calibri" pitchFamily="34" charset="0"/>
              </a:rPr>
              <a:t>Lost productivity to U.S. business for </a:t>
            </a:r>
            <a:r>
              <a:rPr lang="en-US" dirty="0" err="1">
                <a:latin typeface="Calibri" pitchFamily="34" charset="0"/>
                <a:cs typeface="Calibri" pitchFamily="34" charset="0"/>
              </a:rPr>
              <a:t>caregiving</a:t>
            </a:r>
            <a:r>
              <a:rPr lang="en-US" dirty="0">
                <a:latin typeface="Calibri" pitchFamily="34" charset="0"/>
                <a:cs typeface="Calibri" pitchFamily="34" charset="0"/>
              </a:rPr>
              <a:t> employees is estimated at $17.1 to $33.6 billion annually</a:t>
            </a:r>
          </a:p>
          <a:p>
            <a:pPr marL="0" lvl="1" algn="ctr" eaLnBrk="0" hangingPunct="0">
              <a:spcBef>
                <a:spcPct val="50000"/>
              </a:spcBef>
              <a:buClr>
                <a:schemeClr val="accent1"/>
              </a:buClr>
              <a:buFont typeface="Wingdings" pitchFamily="2" charset="2"/>
              <a:buNone/>
              <a:defRPr/>
            </a:pPr>
            <a:endParaRPr lang="en-US" sz="600" dirty="0">
              <a:latin typeface="Calibri" pitchFamily="34" charset="0"/>
              <a:cs typeface="Calibri" pitchFamily="34" charset="0"/>
            </a:endParaRPr>
          </a:p>
          <a:p>
            <a:pPr marL="0" lvl="1" algn="ctr" eaLnBrk="0" hangingPunct="0">
              <a:spcBef>
                <a:spcPct val="50000"/>
              </a:spcBef>
              <a:buClr>
                <a:schemeClr val="accent1"/>
              </a:buClr>
              <a:buFont typeface="Wingdings" pitchFamily="2" charset="2"/>
              <a:buNone/>
              <a:defRPr/>
            </a:pPr>
            <a:r>
              <a:rPr lang="en-US" dirty="0">
                <a:latin typeface="Calibri" pitchFamily="34" charset="0"/>
                <a:cs typeface="Calibri" pitchFamily="34" charset="0"/>
              </a:rPr>
              <a:t>Cost of replacing experienced workers can range from 50-150% of their annual salary</a:t>
            </a:r>
          </a:p>
          <a:p>
            <a:pPr>
              <a:spcBef>
                <a:spcPct val="50000"/>
              </a:spcBef>
              <a:defRPr/>
            </a:pPr>
            <a:endParaRPr lang="en-US" dirty="0">
              <a:latin typeface="Calibri" pitchFamily="34" charset="0"/>
              <a:cs typeface="Calibri" pitchFamily="34" charset="0"/>
            </a:endParaRPr>
          </a:p>
        </p:txBody>
      </p:sp>
      <p:sp>
        <p:nvSpPr>
          <p:cNvPr id="15374" name="TextBox 16"/>
          <p:cNvSpPr txBox="1">
            <a:spLocks noChangeArrowheads="1"/>
          </p:cNvSpPr>
          <p:nvPr/>
        </p:nvSpPr>
        <p:spPr bwMode="auto">
          <a:xfrm>
            <a:off x="0" y="6488668"/>
            <a:ext cx="7696200" cy="369332"/>
          </a:xfrm>
          <a:prstGeom prst="rect">
            <a:avLst/>
          </a:prstGeom>
          <a:noFill/>
          <a:ln w="9525">
            <a:noFill/>
            <a:miter lim="800000"/>
            <a:headEnd/>
            <a:tailEnd/>
          </a:ln>
        </p:spPr>
        <p:txBody>
          <a:bodyPr wrap="square">
            <a:spAutoFit/>
          </a:bodyPr>
          <a:lstStyle/>
          <a:p>
            <a:r>
              <a:rPr lang="en-US" sz="900" i="1"/>
              <a:t>Source: </a:t>
            </a:r>
          </a:p>
          <a:p>
            <a:pPr>
              <a:buFont typeface="Arial" charset="0"/>
              <a:buChar char="•"/>
            </a:pPr>
            <a:r>
              <a:rPr lang="en-US" sz="900" i="1"/>
              <a:t>Mature Market News, “The MetLife Study of Working Caregivers and Employer Health Care Costs” 2010.. </a:t>
            </a:r>
          </a:p>
        </p:txBody>
      </p:sp>
      <p:pic>
        <p:nvPicPr>
          <p:cNvPr id="18" name="Picture 13" descr="Newspaper_Torn_Edges_narrow"/>
          <p:cNvPicPr>
            <a:picLocks noChangeAspect="1" noChangeArrowheads="1"/>
          </p:cNvPicPr>
          <p:nvPr/>
        </p:nvPicPr>
        <p:blipFill>
          <a:blip r:embed="rId3" cstate="print">
            <a:lum bright="14000"/>
          </a:blip>
          <a:srcRect t="33920"/>
          <a:stretch>
            <a:fillRect/>
          </a:stretch>
        </p:blipFill>
        <p:spPr bwMode="auto">
          <a:xfrm>
            <a:off x="-25400" y="5029200"/>
            <a:ext cx="9474200" cy="1600200"/>
          </a:xfrm>
          <a:prstGeom prst="rect">
            <a:avLst/>
          </a:prstGeom>
          <a:noFill/>
          <a:ln w="9525">
            <a:noFill/>
            <a:miter lim="800000"/>
            <a:headEnd/>
            <a:tailEnd/>
          </a:ln>
        </p:spPr>
      </p:pic>
      <p:pic>
        <p:nvPicPr>
          <p:cNvPr id="19" name="Picture 13" descr="Newspaper_Torn_Edges_narrow"/>
          <p:cNvPicPr>
            <a:picLocks noChangeAspect="1" noChangeArrowheads="1"/>
          </p:cNvPicPr>
          <p:nvPr/>
        </p:nvPicPr>
        <p:blipFill>
          <a:blip r:embed="rId3" cstate="print">
            <a:lum bright="14000"/>
          </a:blip>
          <a:srcRect t="33920"/>
          <a:stretch>
            <a:fillRect/>
          </a:stretch>
        </p:blipFill>
        <p:spPr bwMode="auto">
          <a:xfrm>
            <a:off x="2184400" y="3429000"/>
            <a:ext cx="7239000" cy="1752600"/>
          </a:xfrm>
          <a:prstGeom prst="rect">
            <a:avLst/>
          </a:prstGeom>
          <a:noFill/>
          <a:ln w="9525">
            <a:noFill/>
            <a:miter lim="800000"/>
            <a:headEnd/>
            <a:tailEnd/>
          </a:ln>
        </p:spPr>
      </p:pic>
      <p:sp>
        <p:nvSpPr>
          <p:cNvPr id="20" name="Rectangle 12"/>
          <p:cNvSpPr>
            <a:spLocks noChangeArrowheads="1"/>
          </p:cNvSpPr>
          <p:nvPr/>
        </p:nvSpPr>
        <p:spPr bwMode="auto">
          <a:xfrm>
            <a:off x="2336800" y="3567113"/>
            <a:ext cx="6719888" cy="708025"/>
          </a:xfrm>
          <a:prstGeom prst="rect">
            <a:avLst/>
          </a:prstGeom>
          <a:noFill/>
          <a:ln w="9525">
            <a:noFill/>
            <a:miter lim="800000"/>
            <a:headEnd/>
            <a:tailEnd/>
          </a:ln>
        </p:spPr>
        <p:txBody>
          <a:bodyPr>
            <a:spAutoFit/>
          </a:bodyPr>
          <a:lstStyle/>
          <a:p>
            <a:r>
              <a:rPr lang="en-US" sz="1400">
                <a:solidFill>
                  <a:srgbClr val="000000"/>
                </a:solidFill>
                <a:latin typeface="Calibri" pitchFamily="34" charset="0"/>
              </a:rPr>
              <a:t>“Aging will make it hard for governments to deal with mounting financial pressures. It may be time to </a:t>
            </a:r>
            <a:r>
              <a:rPr lang="en-US" sz="1400" b="1" u="sng">
                <a:solidFill>
                  <a:srgbClr val="000000"/>
                </a:solidFill>
                <a:latin typeface="Calibri" pitchFamily="34" charset="0"/>
              </a:rPr>
              <a:t>rethink our policies towards work</a:t>
            </a:r>
            <a:r>
              <a:rPr lang="en-US" sz="1400">
                <a:solidFill>
                  <a:srgbClr val="000000"/>
                </a:solidFill>
                <a:latin typeface="Calibri" pitchFamily="34" charset="0"/>
              </a:rPr>
              <a:t>.”</a:t>
            </a:r>
          </a:p>
          <a:p>
            <a:pPr algn="r"/>
            <a:r>
              <a:rPr lang="en-US" sz="1200" i="1">
                <a:latin typeface="Calibri" pitchFamily="34" charset="0"/>
              </a:rPr>
              <a:t>– Jean-Philippe Cotis, Chief Economist, OECD</a:t>
            </a:r>
          </a:p>
        </p:txBody>
      </p:sp>
      <p:sp>
        <p:nvSpPr>
          <p:cNvPr id="21" name="Rectangle 12"/>
          <p:cNvSpPr>
            <a:spLocks noChangeArrowheads="1"/>
          </p:cNvSpPr>
          <p:nvPr/>
        </p:nvSpPr>
        <p:spPr bwMode="auto">
          <a:xfrm>
            <a:off x="50800" y="5181600"/>
            <a:ext cx="8915400" cy="738188"/>
          </a:xfrm>
          <a:prstGeom prst="rect">
            <a:avLst/>
          </a:prstGeom>
          <a:noFill/>
          <a:ln w="9525">
            <a:noFill/>
            <a:miter lim="800000"/>
            <a:headEnd/>
            <a:tailEnd/>
          </a:ln>
        </p:spPr>
        <p:txBody>
          <a:bodyPr>
            <a:spAutoFit/>
          </a:bodyPr>
          <a:lstStyle/>
          <a:p>
            <a:r>
              <a:rPr lang="en-US" sz="1400" dirty="0">
                <a:latin typeface="Calibri" pitchFamily="34" charset="0"/>
              </a:rPr>
              <a:t>My Administration's Middle Class Task Force, led by Vice President Joe Biden, has made </a:t>
            </a:r>
            <a:r>
              <a:rPr lang="en-US" sz="1400" b="1" u="sng" dirty="0">
                <a:latin typeface="Calibri" pitchFamily="34" charset="0"/>
              </a:rPr>
              <a:t>supporting family caregivers a priority</a:t>
            </a:r>
            <a:r>
              <a:rPr lang="en-US" sz="1400" dirty="0">
                <a:latin typeface="Calibri" pitchFamily="34" charset="0"/>
              </a:rPr>
              <a:t>, and we are working to assist caregivers as they juggle work, </a:t>
            </a:r>
            <a:r>
              <a:rPr lang="en-US" sz="1400" dirty="0" smtClean="0">
                <a:latin typeface="Calibri" pitchFamily="34" charset="0"/>
              </a:rPr>
              <a:t>family, </a:t>
            </a:r>
            <a:r>
              <a:rPr lang="en-US" sz="1400" dirty="0">
                <a:latin typeface="Calibri" pitchFamily="34" charset="0"/>
              </a:rPr>
              <a:t>and financial responsibilities.</a:t>
            </a:r>
          </a:p>
          <a:p>
            <a:pPr algn="r"/>
            <a:r>
              <a:rPr lang="en-US" sz="1400" i="1" dirty="0">
                <a:latin typeface="Calibri" pitchFamily="34" charset="0"/>
              </a:rPr>
              <a:t>–  </a:t>
            </a:r>
            <a:r>
              <a:rPr lang="en-US" sz="1200" i="1" dirty="0">
                <a:latin typeface="Calibri" pitchFamily="34" charset="0"/>
              </a:rPr>
              <a:t>President Obama, Proclamation for National Family Caregivers Month,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0" y="192088"/>
            <a:ext cx="9144000" cy="6309420"/>
          </a:xfrm>
          <a:prstGeom prst="rect">
            <a:avLst/>
          </a:prstGeom>
          <a:noFill/>
          <a:ln w="9525">
            <a:noFill/>
            <a:miter lim="800000"/>
            <a:headEnd/>
            <a:tailEnd/>
          </a:ln>
        </p:spPr>
        <p:txBody>
          <a:bodyPr wrap="square">
            <a:spAutoFit/>
          </a:bodyPr>
          <a:lstStyle/>
          <a:p>
            <a:pPr algn="ctr">
              <a:lnSpc>
                <a:spcPct val="150000"/>
              </a:lnSpc>
              <a:spcBef>
                <a:spcPts val="1200"/>
              </a:spcBef>
              <a:spcAft>
                <a:spcPts val="1200"/>
              </a:spcAft>
            </a:pPr>
            <a:endParaRPr lang="en-US" b="1" i="1" dirty="0">
              <a:latin typeface="Calibri" pitchFamily="34" charset="0"/>
            </a:endParaRPr>
          </a:p>
          <a:p>
            <a:pPr algn="ctr">
              <a:lnSpc>
                <a:spcPct val="150000"/>
              </a:lnSpc>
              <a:spcBef>
                <a:spcPts val="1200"/>
              </a:spcBef>
              <a:spcAft>
                <a:spcPts val="1200"/>
              </a:spcAft>
            </a:pPr>
            <a:endParaRPr lang="en-US" dirty="0">
              <a:latin typeface="Calibri" pitchFamily="34" charset="0"/>
            </a:endParaRPr>
          </a:p>
          <a:p>
            <a:pPr algn="ctr">
              <a:lnSpc>
                <a:spcPct val="150000"/>
              </a:lnSpc>
              <a:spcBef>
                <a:spcPts val="1200"/>
              </a:spcBef>
              <a:spcAft>
                <a:spcPts val="1200"/>
              </a:spcAft>
            </a:pPr>
            <a:r>
              <a:rPr lang="en-US" b="1" dirty="0" smtClean="0">
                <a:latin typeface="Calibri" pitchFamily="34" charset="0"/>
              </a:rPr>
              <a:t>ReACT is </a:t>
            </a:r>
            <a:r>
              <a:rPr lang="en-US" dirty="0" smtClean="0">
                <a:latin typeface="Calibri" pitchFamily="34" charset="0"/>
              </a:rPr>
              <a:t>an employer-focused coalition dedicated to addressing the challenges faced by employee caregivers and reducing the impact on the companies that employ them.</a:t>
            </a:r>
          </a:p>
          <a:p>
            <a:pPr algn="ctr">
              <a:lnSpc>
                <a:spcPct val="150000"/>
              </a:lnSpc>
              <a:spcBef>
                <a:spcPts val="1200"/>
              </a:spcBef>
              <a:spcAft>
                <a:spcPts val="1200"/>
              </a:spcAft>
            </a:pPr>
            <a:r>
              <a:rPr lang="en-US" b="1" dirty="0" smtClean="0">
                <a:latin typeface="Calibri" pitchFamily="34" charset="0"/>
              </a:rPr>
              <a:t>ReACT </a:t>
            </a:r>
            <a:r>
              <a:rPr lang="en-US" b="1" dirty="0">
                <a:latin typeface="Calibri" pitchFamily="34" charset="0"/>
              </a:rPr>
              <a:t>seeks to</a:t>
            </a:r>
            <a:r>
              <a:rPr lang="en-US" dirty="0">
                <a:latin typeface="Calibri" pitchFamily="34" charset="0"/>
              </a:rPr>
              <a:t> create a business environment where the unique challenges of caregiving for adults with chronic diseases are understood and recognized by employers to ensure caregivers feel supported and have the resources they need to better meet their personal responsibilities for caregiving and their professional demands. </a:t>
            </a:r>
          </a:p>
          <a:p>
            <a:pPr algn="ctr">
              <a:lnSpc>
                <a:spcPct val="150000"/>
              </a:lnSpc>
              <a:spcBef>
                <a:spcPts val="1200"/>
              </a:spcBef>
              <a:spcAft>
                <a:spcPts val="1200"/>
              </a:spcAft>
            </a:pPr>
            <a:r>
              <a:rPr lang="en-US" b="1" dirty="0" err="1" smtClean="0">
                <a:latin typeface="Calibri" pitchFamily="34" charset="0"/>
              </a:rPr>
              <a:t>ReACT</a:t>
            </a:r>
            <a:r>
              <a:rPr lang="en-US" b="1" dirty="0" smtClean="0">
                <a:latin typeface="Calibri" pitchFamily="34" charset="0"/>
              </a:rPr>
              <a:t> engages leading corporations and thought-leader organizations </a:t>
            </a:r>
            <a:r>
              <a:rPr lang="en-US" dirty="0" smtClean="0">
                <a:latin typeface="Calibri" pitchFamily="34" charset="0"/>
              </a:rPr>
              <a:t>including:  Aetna, Cleveland Clinic, Gallup, Georgetown University, </a:t>
            </a:r>
            <a:r>
              <a:rPr lang="en-US" dirty="0" err="1" smtClean="0">
                <a:latin typeface="Calibri" pitchFamily="34" charset="0"/>
              </a:rPr>
              <a:t>Gundersen</a:t>
            </a:r>
            <a:r>
              <a:rPr lang="en-US" dirty="0" smtClean="0">
                <a:latin typeface="Calibri" pitchFamily="34" charset="0"/>
              </a:rPr>
              <a:t> Lutheran, </a:t>
            </a:r>
            <a:r>
              <a:rPr lang="en-US" dirty="0" err="1" smtClean="0">
                <a:latin typeface="Calibri" pitchFamily="34" charset="0"/>
              </a:rPr>
              <a:t>Healthways</a:t>
            </a:r>
            <a:r>
              <a:rPr lang="en-US" dirty="0" smtClean="0">
                <a:latin typeface="Calibri" pitchFamily="34" charset="0"/>
              </a:rPr>
              <a:t>, Johnson and Johnson, Mercer, Microsoft, M.I.T Age Lab, MWV, National Alliance for </a:t>
            </a:r>
            <a:r>
              <a:rPr lang="en-US" dirty="0" err="1" smtClean="0">
                <a:latin typeface="Calibri" pitchFamily="34" charset="0"/>
              </a:rPr>
              <a:t>Caregiving</a:t>
            </a:r>
            <a:r>
              <a:rPr lang="en-US" dirty="0" smtClean="0">
                <a:latin typeface="Calibri" pitchFamily="34" charset="0"/>
              </a:rPr>
              <a:t>, Pfizer,   United States Chamber of Commerce, and Alzheimer’s Association</a:t>
            </a:r>
          </a:p>
        </p:txBody>
      </p:sp>
      <p:sp>
        <p:nvSpPr>
          <p:cNvPr id="9" name="Line 9"/>
          <p:cNvSpPr>
            <a:spLocks noChangeShapeType="1"/>
          </p:cNvSpPr>
          <p:nvPr/>
        </p:nvSpPr>
        <p:spPr bwMode="auto">
          <a:xfrm>
            <a:off x="3962400" y="4648200"/>
            <a:ext cx="1219200" cy="0"/>
          </a:xfrm>
          <a:prstGeom prst="line">
            <a:avLst/>
          </a:prstGeom>
          <a:noFill/>
          <a:ln w="9525">
            <a:solidFill>
              <a:srgbClr val="990033"/>
            </a:solidFill>
            <a:round/>
            <a:headEnd type="oval" w="med" len="med"/>
            <a:tailEnd type="oval" w="med" len="med"/>
          </a:ln>
        </p:spPr>
        <p:txBody>
          <a:bodyPr/>
          <a:lstStyle/>
          <a:p>
            <a:endParaRPr lang="en-US" dirty="0"/>
          </a:p>
        </p:txBody>
      </p:sp>
      <p:sp>
        <p:nvSpPr>
          <p:cNvPr id="11" name="Line 9"/>
          <p:cNvSpPr>
            <a:spLocks noChangeShapeType="1"/>
          </p:cNvSpPr>
          <p:nvPr/>
        </p:nvSpPr>
        <p:spPr bwMode="auto">
          <a:xfrm>
            <a:off x="3962400" y="2743200"/>
            <a:ext cx="1219200" cy="0"/>
          </a:xfrm>
          <a:prstGeom prst="line">
            <a:avLst/>
          </a:prstGeom>
          <a:noFill/>
          <a:ln w="9525">
            <a:solidFill>
              <a:srgbClr val="990033"/>
            </a:solidFill>
            <a:round/>
            <a:headEnd type="oval" w="med" len="med"/>
            <a:tailEnd type="oval" w="med" len="med"/>
          </a:ln>
        </p:spPr>
        <p:txBody>
          <a:bodyPr/>
          <a:lstStyle/>
          <a:p>
            <a:endParaRPr lang="en-US" dirty="0"/>
          </a:p>
        </p:txBody>
      </p:sp>
      <p:pic>
        <p:nvPicPr>
          <p:cNvPr id="6" name="Picture 4" descr="ReACT logo.JPG"/>
          <p:cNvPicPr>
            <a:picLocks noChangeAspect="1"/>
          </p:cNvPicPr>
          <p:nvPr/>
        </p:nvPicPr>
        <p:blipFill>
          <a:blip r:embed="rId3" cstate="print"/>
          <a:srcRect/>
          <a:stretch>
            <a:fillRect/>
          </a:stretch>
        </p:blipFill>
        <p:spPr bwMode="auto">
          <a:xfrm>
            <a:off x="2286000" y="76200"/>
            <a:ext cx="4438650"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a:t>
            </a:r>
            <a:r>
              <a:rPr lang="en-US" dirty="0" err="1" smtClean="0"/>
              <a:t>Caregiving</a:t>
            </a:r>
            <a:r>
              <a:rPr lang="en-US" dirty="0" smtClean="0"/>
              <a:t> and </a:t>
            </a:r>
            <a:r>
              <a:rPr lang="en-US" dirty="0" err="1" smtClean="0"/>
              <a:t>ReACT</a:t>
            </a:r>
            <a:r>
              <a:rPr lang="en-US" dirty="0" smtClean="0"/>
              <a:t/>
            </a:r>
            <a:br>
              <a:rPr lang="en-US" dirty="0" smtClean="0"/>
            </a:br>
            <a:r>
              <a:rPr lang="en-US" dirty="0" smtClean="0"/>
              <a:t>Structure Mirrors Reality</a:t>
            </a:r>
            <a:endParaRPr lang="en-US" dirty="0"/>
          </a:p>
        </p:txBody>
      </p:sp>
      <p:graphicFrame>
        <p:nvGraphicFramePr>
          <p:cNvPr id="4" name="Content Placeholder 3"/>
          <p:cNvGraphicFramePr>
            <a:graphicFrameLocks noGrp="1"/>
          </p:cNvGraphicFramePr>
          <p:nvPr>
            <p:ph idx="1"/>
          </p:nvPr>
        </p:nvGraphicFramePr>
        <p:xfrm>
          <a:off x="457200" y="1600200"/>
          <a:ext cx="8229600" cy="44856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Employee</a:t>
                      </a:r>
                      <a:r>
                        <a:rPr lang="en-US" baseline="0" dirty="0" smtClean="0"/>
                        <a:t> </a:t>
                      </a:r>
                      <a:r>
                        <a:rPr lang="en-US" baseline="0" dirty="0" err="1" smtClean="0"/>
                        <a:t>Caregiving</a:t>
                      </a:r>
                      <a:endParaRPr lang="en-US" dirty="0"/>
                    </a:p>
                  </a:txBody>
                  <a:tcPr/>
                </a:tc>
                <a:tc>
                  <a:txBody>
                    <a:bodyPr/>
                    <a:lstStyle/>
                    <a:p>
                      <a:r>
                        <a:rPr lang="en-US" dirty="0" err="1" smtClean="0"/>
                        <a:t>ReACT</a:t>
                      </a:r>
                      <a:r>
                        <a:rPr lang="en-US" dirty="0" smtClean="0"/>
                        <a:t> Organizational Structure</a:t>
                      </a:r>
                      <a:endParaRPr lang="en-US" dirty="0"/>
                    </a:p>
                  </a:txBody>
                  <a:tcPr/>
                </a:tc>
              </a:tr>
              <a:tr h="370840">
                <a:tc>
                  <a:txBody>
                    <a:bodyPr/>
                    <a:lstStyle/>
                    <a:p>
                      <a:r>
                        <a:rPr lang="en-US" dirty="0" smtClean="0"/>
                        <a:t>Not a simple 1:1 relationship</a:t>
                      </a:r>
                      <a:r>
                        <a:rPr lang="en-US" baseline="0" dirty="0" smtClean="0"/>
                        <a:t>, rather a network of committed individuals</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latin typeface="+mn-lt"/>
                          <a:ea typeface="+mn-ea"/>
                          <a:cs typeface="+mn-cs"/>
                        </a:rPr>
                        <a:t>ReACT</a:t>
                      </a:r>
                      <a:r>
                        <a:rPr lang="en-US" sz="1800" kern="1200" dirty="0" smtClean="0">
                          <a:solidFill>
                            <a:schemeClr val="dk1"/>
                          </a:solidFill>
                          <a:latin typeface="+mn-lt"/>
                          <a:ea typeface="+mn-ea"/>
                          <a:cs typeface="+mn-cs"/>
                        </a:rPr>
                        <a:t> is not a formal organization – rather a loose coalition of committed individuals from companies that understand the issue.  </a:t>
                      </a:r>
                    </a:p>
                    <a:p>
                      <a:endParaRPr lang="en-US" dirty="0"/>
                    </a:p>
                  </a:txBody>
                  <a:tcPr/>
                </a:tc>
              </a:tr>
              <a:tr h="370840">
                <a:tc>
                  <a:txBody>
                    <a:bodyPr/>
                    <a:lstStyle/>
                    <a:p>
                      <a:r>
                        <a:rPr lang="en-US" dirty="0" smtClean="0"/>
                        <a:t>Not about 1 issue – about</a:t>
                      </a:r>
                      <a:r>
                        <a:rPr lang="en-US" baseline="0" dirty="0" smtClean="0"/>
                        <a:t> many</a:t>
                      </a:r>
                      <a:endParaRPr lang="en-US" dirty="0" smtClean="0"/>
                    </a:p>
                    <a:p>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latin typeface="+mn-lt"/>
                          <a:ea typeface="+mn-ea"/>
                          <a:cs typeface="+mn-cs"/>
                        </a:rPr>
                        <a:t>ReACT</a:t>
                      </a:r>
                      <a:r>
                        <a:rPr lang="en-US" sz="1800" kern="1200" dirty="0" smtClean="0">
                          <a:solidFill>
                            <a:schemeClr val="dk1"/>
                          </a:solidFill>
                          <a:latin typeface="+mn-lt"/>
                          <a:ea typeface="+mn-ea"/>
                          <a:cs typeface="+mn-cs"/>
                        </a:rPr>
                        <a:t> representatives are not only HR professionals – but from a wide range of functions within our members’ organizations.  </a:t>
                      </a:r>
                    </a:p>
                    <a:p>
                      <a:endParaRPr lang="en-US" dirty="0"/>
                    </a:p>
                  </a:txBody>
                  <a:tcPr/>
                </a:tc>
              </a:tr>
              <a:tr h="370840">
                <a:tc>
                  <a:txBody>
                    <a:bodyPr/>
                    <a:lstStyle/>
                    <a:p>
                      <a:r>
                        <a:rPr lang="en-US" sz="1800" kern="1200" dirty="0" err="1" smtClean="0">
                          <a:solidFill>
                            <a:schemeClr val="dk1"/>
                          </a:solidFill>
                          <a:latin typeface="+mn-lt"/>
                          <a:ea typeface="+mn-ea"/>
                          <a:cs typeface="+mn-cs"/>
                        </a:rPr>
                        <a:t>Caregiving</a:t>
                      </a:r>
                      <a:r>
                        <a:rPr lang="en-US" sz="1800" kern="1200" dirty="0" smtClean="0">
                          <a:solidFill>
                            <a:schemeClr val="dk1"/>
                          </a:solidFill>
                          <a:latin typeface="+mn-lt"/>
                          <a:ea typeface="+mn-ea"/>
                          <a:cs typeface="+mn-cs"/>
                        </a:rPr>
                        <a:t> is not a heroic event around a brief crisis, rather it is about an enduring commitment. </a:t>
                      </a:r>
                      <a:endParaRPr lang="en-US" dirty="0" smtClean="0"/>
                    </a:p>
                    <a:p>
                      <a:endParaRPr lang="en-US" dirty="0"/>
                    </a:p>
                  </a:txBody>
                  <a:tcPr/>
                </a:tc>
                <a:tc>
                  <a:txBody>
                    <a:bodyPr/>
                    <a:lstStyle/>
                    <a:p>
                      <a:r>
                        <a:rPr lang="en-US" dirty="0" smtClean="0"/>
                        <a:t>Executive</a:t>
                      </a:r>
                      <a:r>
                        <a:rPr lang="en-US" baseline="0" dirty="0" smtClean="0"/>
                        <a:t> level support from </a:t>
                      </a:r>
                      <a:r>
                        <a:rPr lang="en-US" baseline="0" dirty="0" err="1" smtClean="0"/>
                        <a:t>ReACT</a:t>
                      </a:r>
                      <a:r>
                        <a:rPr lang="en-US" baseline="0" dirty="0" smtClean="0"/>
                        <a:t> member companies sustains the implementation of the vision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flipH="1">
            <a:off x="457200" y="1219200"/>
            <a:ext cx="762000" cy="5410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4"/>
          <p:cNvGraphicFramePr>
            <a:graphicFrameLocks noGrp="1"/>
          </p:cNvGraphicFramePr>
          <p:nvPr>
            <p:ph idx="1"/>
          </p:nvPr>
        </p:nvGraphicFramePr>
        <p:xfrm>
          <a:off x="-1066800" y="1447800"/>
          <a:ext cx="110490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TextBox 38"/>
          <p:cNvSpPr txBox="1"/>
          <p:nvPr/>
        </p:nvSpPr>
        <p:spPr>
          <a:xfrm>
            <a:off x="1981200" y="1219200"/>
            <a:ext cx="1066800" cy="338554"/>
          </a:xfrm>
          <a:prstGeom prst="rect">
            <a:avLst/>
          </a:prstGeom>
          <a:noFill/>
        </p:spPr>
        <p:txBody>
          <a:bodyPr wrap="square" rtlCol="0">
            <a:spAutoFit/>
          </a:bodyPr>
          <a:lstStyle/>
          <a:p>
            <a:r>
              <a:rPr lang="en-US" sz="1600" dirty="0" smtClean="0">
                <a:solidFill>
                  <a:schemeClr val="accent2"/>
                </a:solidFill>
              </a:rPr>
              <a:t>2011</a:t>
            </a:r>
            <a:endParaRPr lang="en-US" sz="1600" dirty="0">
              <a:solidFill>
                <a:schemeClr val="accent2"/>
              </a:solidFill>
            </a:endParaRPr>
          </a:p>
        </p:txBody>
      </p:sp>
      <p:sp>
        <p:nvSpPr>
          <p:cNvPr id="40" name="TextBox 39"/>
          <p:cNvSpPr txBox="1"/>
          <p:nvPr/>
        </p:nvSpPr>
        <p:spPr>
          <a:xfrm>
            <a:off x="4191000" y="1203326"/>
            <a:ext cx="1066800" cy="338554"/>
          </a:xfrm>
          <a:prstGeom prst="rect">
            <a:avLst/>
          </a:prstGeom>
          <a:noFill/>
        </p:spPr>
        <p:txBody>
          <a:bodyPr wrap="square" rtlCol="0">
            <a:spAutoFit/>
          </a:bodyPr>
          <a:lstStyle/>
          <a:p>
            <a:r>
              <a:rPr lang="en-US" sz="1600" dirty="0" smtClean="0">
                <a:solidFill>
                  <a:schemeClr val="accent2"/>
                </a:solidFill>
              </a:rPr>
              <a:t>2012</a:t>
            </a:r>
            <a:endParaRPr lang="en-US" sz="1600" dirty="0">
              <a:solidFill>
                <a:schemeClr val="accent2"/>
              </a:solidFill>
            </a:endParaRPr>
          </a:p>
        </p:txBody>
      </p:sp>
      <p:sp>
        <p:nvSpPr>
          <p:cNvPr id="41" name="TextBox 40"/>
          <p:cNvSpPr txBox="1"/>
          <p:nvPr/>
        </p:nvSpPr>
        <p:spPr>
          <a:xfrm>
            <a:off x="6781800" y="1261646"/>
            <a:ext cx="1066800" cy="338554"/>
          </a:xfrm>
          <a:prstGeom prst="rect">
            <a:avLst/>
          </a:prstGeom>
          <a:noFill/>
        </p:spPr>
        <p:txBody>
          <a:bodyPr wrap="square" rtlCol="0">
            <a:spAutoFit/>
          </a:bodyPr>
          <a:lstStyle/>
          <a:p>
            <a:r>
              <a:rPr lang="en-US" sz="1600" dirty="0" smtClean="0">
                <a:solidFill>
                  <a:schemeClr val="accent2"/>
                </a:solidFill>
              </a:rPr>
              <a:t>2013</a:t>
            </a:r>
            <a:endParaRPr lang="en-US" sz="1600" dirty="0">
              <a:solidFill>
                <a:schemeClr val="accent2"/>
              </a:solidFill>
            </a:endParaRPr>
          </a:p>
        </p:txBody>
      </p:sp>
      <p:sp>
        <p:nvSpPr>
          <p:cNvPr id="42" name="Title 1"/>
          <p:cNvSpPr>
            <a:spLocks noGrp="1"/>
          </p:cNvSpPr>
          <p:nvPr>
            <p:ph type="title"/>
          </p:nvPr>
        </p:nvSpPr>
        <p:spPr>
          <a:xfrm>
            <a:off x="76200" y="76200"/>
            <a:ext cx="9067800" cy="860425"/>
          </a:xfrm>
        </p:spPr>
        <p:txBody>
          <a:bodyPr>
            <a:noAutofit/>
          </a:bodyPr>
          <a:lstStyle/>
          <a:p>
            <a:pPr algn="l"/>
            <a:r>
              <a:rPr lang="en-US" dirty="0" err="1" smtClean="0"/>
              <a:t>ReACT</a:t>
            </a:r>
            <a:r>
              <a:rPr lang="en-US" dirty="0" smtClean="0"/>
              <a:t>(ions)</a:t>
            </a:r>
            <a:br>
              <a:rPr lang="en-US" dirty="0" smtClean="0"/>
            </a:br>
            <a:r>
              <a:rPr lang="en-US" dirty="0" smtClean="0"/>
              <a:t>Create Employer Action   </a:t>
            </a:r>
            <a:endParaRPr lang="en-US" dirty="0"/>
          </a:p>
        </p:txBody>
      </p:sp>
      <p:sp>
        <p:nvSpPr>
          <p:cNvPr id="8" name="TextBox 7"/>
          <p:cNvSpPr txBox="1"/>
          <p:nvPr/>
        </p:nvSpPr>
        <p:spPr>
          <a:xfrm rot="10800000">
            <a:off x="762001" y="685800"/>
            <a:ext cx="430887" cy="2590800"/>
          </a:xfrm>
          <a:prstGeom prst="rect">
            <a:avLst/>
          </a:prstGeom>
          <a:noFill/>
        </p:spPr>
        <p:txBody>
          <a:bodyPr vert="vert" wrap="square" rtlCol="0">
            <a:spAutoFit/>
          </a:bodyPr>
          <a:lstStyle/>
          <a:p>
            <a:r>
              <a:rPr lang="en-US" sz="1600" dirty="0" smtClean="0"/>
              <a:t>Foundational Research</a:t>
            </a:r>
            <a:endParaRPr lang="en-US" sz="1600" dirty="0"/>
          </a:p>
        </p:txBody>
      </p:sp>
      <p:sp>
        <p:nvSpPr>
          <p:cNvPr id="19" name="TextBox 18"/>
          <p:cNvSpPr txBox="1"/>
          <p:nvPr/>
        </p:nvSpPr>
        <p:spPr>
          <a:xfrm rot="10800000">
            <a:off x="746613" y="3581400"/>
            <a:ext cx="430887" cy="2590800"/>
          </a:xfrm>
          <a:prstGeom prst="rect">
            <a:avLst/>
          </a:prstGeom>
          <a:noFill/>
        </p:spPr>
        <p:txBody>
          <a:bodyPr vert="vert" wrap="square" rtlCol="0">
            <a:spAutoFit/>
          </a:bodyPr>
          <a:lstStyle/>
          <a:p>
            <a:r>
              <a:rPr lang="en-US" sz="1600" dirty="0" smtClean="0"/>
              <a:t>Amplify </a:t>
            </a:r>
            <a:endParaRPr lang="en-US" sz="1600" dirty="0"/>
          </a:p>
        </p:txBody>
      </p:sp>
      <p:sp>
        <p:nvSpPr>
          <p:cNvPr id="33" name="TextBox 32"/>
          <p:cNvSpPr txBox="1"/>
          <p:nvPr/>
        </p:nvSpPr>
        <p:spPr>
          <a:xfrm rot="10800000">
            <a:off x="746613" y="2057400"/>
            <a:ext cx="430887" cy="2590800"/>
          </a:xfrm>
          <a:prstGeom prst="rect">
            <a:avLst/>
          </a:prstGeom>
          <a:noFill/>
        </p:spPr>
        <p:txBody>
          <a:bodyPr vert="vert" wrap="square" rtlCol="0">
            <a:spAutoFit/>
          </a:bodyPr>
          <a:lstStyle/>
          <a:p>
            <a:r>
              <a:rPr lang="en-US" sz="1600" dirty="0" smtClean="0"/>
              <a:t>Incubate</a:t>
            </a:r>
            <a:endParaRPr lang="en-US" sz="1600" dirty="0"/>
          </a:p>
        </p:txBody>
      </p:sp>
      <p:sp>
        <p:nvSpPr>
          <p:cNvPr id="36" name="TextBox 35"/>
          <p:cNvSpPr txBox="1"/>
          <p:nvPr/>
        </p:nvSpPr>
        <p:spPr>
          <a:xfrm>
            <a:off x="3581400" y="3568005"/>
            <a:ext cx="2362200" cy="1384995"/>
          </a:xfrm>
          <a:prstGeom prst="rect">
            <a:avLst/>
          </a:prstGeom>
          <a:noFill/>
        </p:spPr>
        <p:txBody>
          <a:bodyPr wrap="square" rtlCol="0">
            <a:spAutoFit/>
          </a:bodyPr>
          <a:lstStyle/>
          <a:p>
            <a:pPr algn="ctr"/>
            <a:r>
              <a:rPr lang="en-US" sz="1400" dirty="0" smtClean="0">
                <a:solidFill>
                  <a:schemeClr val="accent2">
                    <a:lumMod val="75000"/>
                  </a:schemeClr>
                </a:solidFill>
              </a:rPr>
              <a:t>Launch Caregiver Remote Connectivity Technology Pilot</a:t>
            </a:r>
          </a:p>
          <a:p>
            <a:pPr algn="ctr"/>
            <a:endParaRPr lang="en-US" sz="1400" dirty="0" smtClean="0">
              <a:solidFill>
                <a:schemeClr val="accent2">
                  <a:lumMod val="75000"/>
                </a:schemeClr>
              </a:solidFill>
            </a:endParaRPr>
          </a:p>
          <a:p>
            <a:pPr algn="ctr"/>
            <a:r>
              <a:rPr lang="en-US" sz="1400" i="1" dirty="0" smtClean="0">
                <a:solidFill>
                  <a:schemeClr val="accent2">
                    <a:lumMod val="75000"/>
                  </a:schemeClr>
                </a:solidFill>
              </a:rPr>
              <a:t>Near Finalization</a:t>
            </a:r>
          </a:p>
          <a:p>
            <a:pPr algn="ctr"/>
            <a:r>
              <a:rPr lang="en-US" sz="1400" i="1" dirty="0" smtClean="0">
                <a:solidFill>
                  <a:schemeClr val="accent2">
                    <a:lumMod val="75000"/>
                  </a:schemeClr>
                </a:solidFill>
              </a:rPr>
              <a:t>Anticipated Launch in July</a:t>
            </a:r>
          </a:p>
          <a:p>
            <a:pPr algn="ctr"/>
            <a:endParaRPr lang="en-US" sz="1400" dirty="0" smtClean="0">
              <a:solidFill>
                <a:schemeClr val="accent2">
                  <a:lumMod val="75000"/>
                </a:schemeClr>
              </a:solidFill>
            </a:endParaRPr>
          </a:p>
        </p:txBody>
      </p:sp>
      <p:sp>
        <p:nvSpPr>
          <p:cNvPr id="53" name="TextBox 52"/>
          <p:cNvSpPr txBox="1"/>
          <p:nvPr/>
        </p:nvSpPr>
        <p:spPr>
          <a:xfrm>
            <a:off x="6324600" y="3733800"/>
            <a:ext cx="1447800" cy="1169551"/>
          </a:xfrm>
          <a:prstGeom prst="rect">
            <a:avLst/>
          </a:prstGeom>
          <a:noFill/>
        </p:spPr>
        <p:txBody>
          <a:bodyPr wrap="square" rtlCol="0">
            <a:spAutoFit/>
          </a:bodyPr>
          <a:lstStyle/>
          <a:p>
            <a:pPr algn="ctr"/>
            <a:r>
              <a:rPr lang="en-US" sz="1400" dirty="0" smtClean="0">
                <a:solidFill>
                  <a:schemeClr val="accent2">
                    <a:lumMod val="75000"/>
                  </a:schemeClr>
                </a:solidFill>
              </a:rPr>
              <a:t>Technology Tool Pilot w/ </a:t>
            </a:r>
            <a:r>
              <a:rPr lang="en-US" sz="1400" dirty="0" err="1" smtClean="0">
                <a:solidFill>
                  <a:schemeClr val="accent2">
                    <a:lumMod val="75000"/>
                  </a:schemeClr>
                </a:solidFill>
              </a:rPr>
              <a:t>ReACT</a:t>
            </a:r>
            <a:r>
              <a:rPr lang="en-US" sz="1400" dirty="0" smtClean="0">
                <a:solidFill>
                  <a:schemeClr val="accent2">
                    <a:lumMod val="75000"/>
                  </a:schemeClr>
                </a:solidFill>
              </a:rPr>
              <a:t> Companies’ employees</a:t>
            </a:r>
          </a:p>
          <a:p>
            <a:pPr algn="ctr"/>
            <a:endParaRPr lang="en-US" sz="1400" dirty="0" smtClean="0">
              <a:solidFill>
                <a:schemeClr val="accent2">
                  <a:lumMod val="75000"/>
                </a:schemeClr>
              </a:solidFill>
            </a:endParaRPr>
          </a:p>
        </p:txBody>
      </p:sp>
      <p:cxnSp>
        <p:nvCxnSpPr>
          <p:cNvPr id="59" name="Straight Connector 58"/>
          <p:cNvCxnSpPr/>
          <p:nvPr/>
        </p:nvCxnSpPr>
        <p:spPr>
          <a:xfrm rot="10800000">
            <a:off x="1219200" y="3505200"/>
            <a:ext cx="68580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1219200" y="4876800"/>
            <a:ext cx="68580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pic>
        <p:nvPicPr>
          <p:cNvPr id="38" name="Picture 2" descr="http://www.keepmemoryalive.org/Caregivers/PublishingImages/HdrPhotoBusinessSummit.jpg"/>
          <p:cNvPicPr>
            <a:picLocks noChangeAspect="1" noChangeArrowheads="1"/>
          </p:cNvPicPr>
          <p:nvPr/>
        </p:nvPicPr>
        <p:blipFill>
          <a:blip r:embed="rId7" cstate="print"/>
          <a:srcRect/>
          <a:stretch>
            <a:fillRect/>
          </a:stretch>
        </p:blipFill>
        <p:spPr bwMode="auto">
          <a:xfrm>
            <a:off x="1371600" y="5029200"/>
            <a:ext cx="1415749" cy="516308"/>
          </a:xfrm>
          <a:prstGeom prst="rect">
            <a:avLst/>
          </a:prstGeom>
          <a:noFill/>
        </p:spPr>
      </p:pic>
      <p:pic>
        <p:nvPicPr>
          <p:cNvPr id="43" name="Picture 8" descr="The New York Forum - In Pursuit of a New Economic Paradigm"/>
          <p:cNvPicPr>
            <a:picLocks noChangeAspect="1" noChangeArrowheads="1"/>
          </p:cNvPicPr>
          <p:nvPr/>
        </p:nvPicPr>
        <p:blipFill>
          <a:blip r:embed="rId8" cstate="print"/>
          <a:srcRect l="25000" t="13333" r="27344"/>
          <a:stretch>
            <a:fillRect/>
          </a:stretch>
        </p:blipFill>
        <p:spPr bwMode="auto">
          <a:xfrm>
            <a:off x="2590800" y="5638800"/>
            <a:ext cx="1430212" cy="304800"/>
          </a:xfrm>
          <a:prstGeom prst="rect">
            <a:avLst/>
          </a:prstGeom>
          <a:noFill/>
        </p:spPr>
      </p:pic>
      <p:pic>
        <p:nvPicPr>
          <p:cNvPr id="45" name="Picture 2" descr="http://directory.ac/files/dumblists/logos/World-Economic-Forum_2.png"/>
          <p:cNvPicPr>
            <a:picLocks noChangeAspect="1" noChangeArrowheads="1"/>
          </p:cNvPicPr>
          <p:nvPr/>
        </p:nvPicPr>
        <p:blipFill>
          <a:blip r:embed="rId9" cstate="print"/>
          <a:srcRect/>
          <a:stretch>
            <a:fillRect/>
          </a:stretch>
        </p:blipFill>
        <p:spPr bwMode="auto">
          <a:xfrm>
            <a:off x="1295400" y="5715000"/>
            <a:ext cx="1295400" cy="807546"/>
          </a:xfrm>
          <a:prstGeom prst="rect">
            <a:avLst/>
          </a:prstGeom>
          <a:noFill/>
        </p:spPr>
      </p:pic>
      <p:pic>
        <p:nvPicPr>
          <p:cNvPr id="50" name="Picture 20" descr="banner_2012">
            <a:hlinkClick r:id="rId10"/>
          </p:cNvPr>
          <p:cNvPicPr>
            <a:picLocks noChangeAspect="1" noChangeArrowheads="1"/>
          </p:cNvPicPr>
          <p:nvPr/>
        </p:nvPicPr>
        <p:blipFill>
          <a:blip r:embed="rId11" cstate="print"/>
          <a:srcRect/>
          <a:stretch>
            <a:fillRect/>
          </a:stretch>
        </p:blipFill>
        <p:spPr bwMode="auto">
          <a:xfrm>
            <a:off x="3200400" y="6096000"/>
            <a:ext cx="2362200" cy="263287"/>
          </a:xfrm>
          <a:prstGeom prst="rect">
            <a:avLst/>
          </a:prstGeom>
          <a:noFill/>
        </p:spPr>
      </p:pic>
      <p:pic>
        <p:nvPicPr>
          <p:cNvPr id="54" name="Picture 14" descr="http://www.seniorfitness.net/images/Experience/2011/11-5_AiA.png"/>
          <p:cNvPicPr>
            <a:picLocks noChangeAspect="1" noChangeArrowheads="1"/>
          </p:cNvPicPr>
          <p:nvPr/>
        </p:nvPicPr>
        <p:blipFill>
          <a:blip r:embed="rId12" cstate="print"/>
          <a:srcRect/>
          <a:stretch>
            <a:fillRect/>
          </a:stretch>
        </p:blipFill>
        <p:spPr bwMode="auto">
          <a:xfrm>
            <a:off x="4191000" y="5029200"/>
            <a:ext cx="1295400" cy="895756"/>
          </a:xfrm>
          <a:prstGeom prst="rect">
            <a:avLst/>
          </a:prstGeom>
          <a:noFill/>
        </p:spPr>
      </p:pic>
      <p:pic>
        <p:nvPicPr>
          <p:cNvPr id="55" name="Picture 16" descr="http://www.caregiving.org/wp-content/uploads/2012/03/workplace_eldercare_study.jpg"/>
          <p:cNvPicPr>
            <a:picLocks noChangeAspect="1" noChangeArrowheads="1"/>
          </p:cNvPicPr>
          <p:nvPr/>
        </p:nvPicPr>
        <p:blipFill>
          <a:blip r:embed="rId13" cstate="print"/>
          <a:srcRect/>
          <a:stretch>
            <a:fillRect/>
          </a:stretch>
        </p:blipFill>
        <p:spPr bwMode="auto">
          <a:xfrm>
            <a:off x="2590800" y="3581400"/>
            <a:ext cx="914400" cy="1186543"/>
          </a:xfrm>
          <a:prstGeom prst="rect">
            <a:avLst/>
          </a:prstGeom>
          <a:noFill/>
        </p:spPr>
      </p:pic>
      <p:pic>
        <p:nvPicPr>
          <p:cNvPr id="56" name="Picture 6" descr="Age-Friendly NYC">
            <a:hlinkClick r:id="rId14"/>
          </p:cNvPr>
          <p:cNvPicPr>
            <a:picLocks noChangeAspect="1" noChangeArrowheads="1"/>
          </p:cNvPicPr>
          <p:nvPr/>
        </p:nvPicPr>
        <p:blipFill>
          <a:blip r:embed="rId15" cstate="print"/>
          <a:srcRect l="45000"/>
          <a:stretch>
            <a:fillRect/>
          </a:stretch>
        </p:blipFill>
        <p:spPr bwMode="auto">
          <a:xfrm>
            <a:off x="5715000" y="5289012"/>
            <a:ext cx="1676400" cy="806988"/>
          </a:xfrm>
          <a:prstGeom prst="rect">
            <a:avLst/>
          </a:prstGeom>
          <a:noFill/>
        </p:spPr>
      </p:pic>
      <p:sp>
        <p:nvSpPr>
          <p:cNvPr id="58" name="TextBox 57"/>
          <p:cNvSpPr txBox="1"/>
          <p:nvPr/>
        </p:nvSpPr>
        <p:spPr>
          <a:xfrm rot="10800000">
            <a:off x="26312" y="1752600"/>
            <a:ext cx="430887" cy="2590800"/>
          </a:xfrm>
          <a:prstGeom prst="rect">
            <a:avLst/>
          </a:prstGeom>
          <a:noFill/>
        </p:spPr>
        <p:txBody>
          <a:bodyPr vert="vert" wrap="square" rtlCol="0">
            <a:spAutoFit/>
          </a:bodyPr>
          <a:lstStyle/>
          <a:p>
            <a:r>
              <a:rPr lang="en-US" sz="1600" dirty="0" smtClean="0"/>
              <a:t>3 Focus Areas</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itle 4"/>
          <p:cNvSpPr>
            <a:spLocks noGrp="1"/>
          </p:cNvSpPr>
          <p:nvPr>
            <p:ph type="title" idx="4294967295"/>
          </p:nvPr>
        </p:nvSpPr>
        <p:spPr>
          <a:xfrm>
            <a:off x="171450" y="187325"/>
            <a:ext cx="8728075" cy="582613"/>
          </a:xfrm>
        </p:spPr>
        <p:txBody>
          <a:bodyPr>
            <a:normAutofit fontScale="90000"/>
          </a:bodyPr>
          <a:lstStyle/>
          <a:p>
            <a:pPr eaLnBrk="1" hangingPunct="1"/>
            <a:r>
              <a:rPr lang="en-US" dirty="0" smtClean="0"/>
              <a:t>What Employees Need</a:t>
            </a:r>
            <a:br>
              <a:rPr lang="en-US" dirty="0" smtClean="0"/>
            </a:br>
            <a:r>
              <a:rPr lang="en-US" dirty="0" smtClean="0"/>
              <a:t>Preliminary Model</a:t>
            </a:r>
          </a:p>
        </p:txBody>
      </p:sp>
      <p:sp>
        <p:nvSpPr>
          <p:cNvPr id="31" name="Oval 30"/>
          <p:cNvSpPr/>
          <p:nvPr/>
        </p:nvSpPr>
        <p:spPr>
          <a:xfrm>
            <a:off x="108486" y="5647552"/>
            <a:ext cx="2528411" cy="838200"/>
          </a:xfrm>
          <a:prstGeom prst="ellipse">
            <a:avLst/>
          </a:prstGeom>
          <a:solidFill>
            <a:schemeClr val="accent3">
              <a:lumMod val="60000"/>
              <a:lumOff val="40000"/>
            </a:schemeClr>
          </a:solidFill>
          <a:ln w="38100">
            <a:solidFill>
              <a:schemeClr val="accent4"/>
            </a:solidFill>
          </a:ln>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chemeClr val="tx1"/>
                </a:solidFill>
              </a:rPr>
              <a:t>Low Priority for Future Investment</a:t>
            </a:r>
          </a:p>
        </p:txBody>
      </p:sp>
      <p:grpSp>
        <p:nvGrpSpPr>
          <p:cNvPr id="2" name="Group 27"/>
          <p:cNvGrpSpPr>
            <a:grpSpLocks/>
          </p:cNvGrpSpPr>
          <p:nvPr/>
        </p:nvGrpSpPr>
        <p:grpSpPr bwMode="auto">
          <a:xfrm>
            <a:off x="100013" y="1066800"/>
            <a:ext cx="8939212" cy="5391150"/>
            <a:chOff x="-24430" y="806079"/>
            <a:chExt cx="8939830" cy="5391169"/>
          </a:xfrm>
        </p:grpSpPr>
        <p:cxnSp>
          <p:nvCxnSpPr>
            <p:cNvPr id="8" name="Straight Arrow Connector 7"/>
            <p:cNvCxnSpPr/>
            <p:nvPr/>
          </p:nvCxnSpPr>
          <p:spPr>
            <a:xfrm flipV="1">
              <a:off x="1437324" y="3433370"/>
              <a:ext cx="6124977" cy="3890"/>
            </a:xfrm>
            <a:prstGeom prst="straightConnector1">
              <a:avLst/>
            </a:prstGeom>
            <a:ln w="63500">
              <a:solidFill>
                <a:schemeClr val="tx1"/>
              </a:solidFill>
              <a:headEnd type="triangle"/>
              <a:tailEnd type="triangle" w="med" len="med"/>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2456317" y="3398788"/>
              <a:ext cx="4207303" cy="24063"/>
            </a:xfrm>
            <a:prstGeom prst="straightConnector1">
              <a:avLst/>
            </a:prstGeom>
            <a:ln w="63500">
              <a:solidFill>
                <a:schemeClr val="tx1"/>
              </a:solidFill>
              <a:headEnd type="triangle"/>
              <a:tailEnd type="triangle" w="med" len="med"/>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45851" y="806079"/>
              <a:ext cx="2968579" cy="430825"/>
            </a:xfrm>
            <a:prstGeom prst="rect">
              <a:avLst/>
            </a:prstGeom>
            <a:solidFill>
              <a:schemeClr val="accent5">
                <a:lumMod val="75000"/>
              </a:schemeClr>
            </a:solidFill>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b="1" dirty="0"/>
                <a:t>Higher Driver of Job Satisfaction</a:t>
              </a:r>
            </a:p>
          </p:txBody>
        </p:sp>
        <p:sp>
          <p:nvSpPr>
            <p:cNvPr id="11" name="Rectangle 10"/>
            <p:cNvSpPr/>
            <p:nvPr/>
          </p:nvSpPr>
          <p:spPr>
            <a:xfrm>
              <a:off x="3200400" y="5569580"/>
              <a:ext cx="2743200" cy="365760"/>
            </a:xfrm>
            <a:prstGeom prst="rect">
              <a:avLst/>
            </a:prstGeom>
            <a:solidFill>
              <a:schemeClr val="accent5">
                <a:lumMod val="75000"/>
              </a:schemeClr>
            </a:solidFill>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b="1" dirty="0"/>
                <a:t>Low Driver of Job Satisfaction</a:t>
              </a:r>
            </a:p>
          </p:txBody>
        </p:sp>
        <p:sp>
          <p:nvSpPr>
            <p:cNvPr id="13" name="Rectangle 12"/>
            <p:cNvSpPr/>
            <p:nvPr/>
          </p:nvSpPr>
          <p:spPr>
            <a:xfrm>
              <a:off x="-24430" y="2943973"/>
              <a:ext cx="1456386" cy="960902"/>
            </a:xfrm>
            <a:prstGeom prst="rect">
              <a:avLst/>
            </a:prstGeom>
            <a:solidFill>
              <a:schemeClr val="accent5">
                <a:lumMod val="75000"/>
              </a:schemeClr>
            </a:solidFill>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b="1" dirty="0"/>
                <a:t>Poorly Experienced in U.S. Workplaces</a:t>
              </a:r>
            </a:p>
          </p:txBody>
        </p:sp>
        <p:sp>
          <p:nvSpPr>
            <p:cNvPr id="14" name="Oval 13"/>
            <p:cNvSpPr/>
            <p:nvPr/>
          </p:nvSpPr>
          <p:spPr>
            <a:xfrm>
              <a:off x="-2" y="881170"/>
              <a:ext cx="2898183" cy="1032090"/>
            </a:xfrm>
            <a:prstGeom prst="ellipse">
              <a:avLst/>
            </a:prstGeom>
            <a:solidFill>
              <a:schemeClr val="accent3">
                <a:lumMod val="60000"/>
                <a:lumOff val="40000"/>
              </a:schemeClr>
            </a:solidFill>
            <a:ln w="38100">
              <a:solidFill>
                <a:schemeClr val="accent4"/>
              </a:solidFill>
            </a:ln>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200" b="1" dirty="0">
                  <a:solidFill>
                    <a:schemeClr val="tx1"/>
                  </a:solidFill>
                </a:rPr>
                <a:t>Highest ROI / </a:t>
              </a:r>
            </a:p>
            <a:p>
              <a:pPr algn="ctr">
                <a:defRPr/>
              </a:pPr>
              <a:r>
                <a:rPr lang="en-US" sz="1200" b="1" dirty="0">
                  <a:solidFill>
                    <a:schemeClr val="tx1"/>
                  </a:solidFill>
                </a:rPr>
                <a:t>Largest Uncapitalized Potential</a:t>
              </a:r>
            </a:p>
          </p:txBody>
        </p:sp>
        <p:sp>
          <p:nvSpPr>
            <p:cNvPr id="19" name="Oval 18"/>
            <p:cNvSpPr/>
            <p:nvPr/>
          </p:nvSpPr>
          <p:spPr>
            <a:xfrm>
              <a:off x="6772759" y="5435248"/>
              <a:ext cx="2142641" cy="762000"/>
            </a:xfrm>
            <a:prstGeom prst="ellipse">
              <a:avLst/>
            </a:prstGeom>
            <a:solidFill>
              <a:schemeClr val="accent3">
                <a:lumMod val="60000"/>
                <a:lumOff val="40000"/>
              </a:schemeClr>
            </a:solidFill>
            <a:ln w="38100">
              <a:solidFill>
                <a:schemeClr val="accent4"/>
              </a:solidFill>
            </a:ln>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200" b="1" dirty="0">
                  <a:solidFill>
                    <a:schemeClr val="tx1"/>
                  </a:solidFill>
                </a:rPr>
                <a:t>Low Return on Further Investment</a:t>
              </a:r>
            </a:p>
          </p:txBody>
        </p:sp>
      </p:grpSp>
      <p:sp>
        <p:nvSpPr>
          <p:cNvPr id="7" name="Rectangle 6"/>
          <p:cNvSpPr/>
          <p:nvPr/>
        </p:nvSpPr>
        <p:spPr>
          <a:xfrm>
            <a:off x="4816755" y="4644265"/>
            <a:ext cx="1553189" cy="457200"/>
          </a:xfrm>
          <a:prstGeom prst="rect">
            <a:avLst/>
          </a:prstGeom>
          <a:ln w="57150">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b="1" dirty="0">
                <a:solidFill>
                  <a:schemeClr val="tx1"/>
                </a:solidFill>
              </a:rPr>
              <a:t>Paid Sick Leave That Can be Used for Caregiving</a:t>
            </a:r>
          </a:p>
        </p:txBody>
      </p:sp>
      <p:sp>
        <p:nvSpPr>
          <p:cNvPr id="23" name="Rectangle 22"/>
          <p:cNvSpPr/>
          <p:nvPr/>
        </p:nvSpPr>
        <p:spPr>
          <a:xfrm>
            <a:off x="1597980" y="2360105"/>
            <a:ext cx="1424189" cy="501403"/>
          </a:xfrm>
          <a:prstGeom prst="rect">
            <a:avLst/>
          </a:prstGeom>
          <a:ln>
            <a:solidFill>
              <a:srgbClr val="C00000"/>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900" b="1" dirty="0">
                <a:solidFill>
                  <a:schemeClr val="tx1"/>
                </a:solidFill>
              </a:rPr>
              <a:t>Assisted Living and Nursing Home Counselors</a:t>
            </a:r>
          </a:p>
        </p:txBody>
      </p:sp>
      <p:sp>
        <p:nvSpPr>
          <p:cNvPr id="24" name="Rectangle 23"/>
          <p:cNvSpPr/>
          <p:nvPr/>
        </p:nvSpPr>
        <p:spPr>
          <a:xfrm>
            <a:off x="6285672" y="2587109"/>
            <a:ext cx="1525470" cy="496676"/>
          </a:xfrm>
          <a:prstGeom prst="rect">
            <a:avLst/>
          </a:prstGeom>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900" b="1" dirty="0">
                <a:solidFill>
                  <a:schemeClr val="tx1"/>
                </a:solidFill>
              </a:rPr>
              <a:t>Unpaid Vacation or Leave  That can be Used for Caregiving</a:t>
            </a:r>
          </a:p>
        </p:txBody>
      </p:sp>
      <p:sp>
        <p:nvSpPr>
          <p:cNvPr id="25" name="Rectangle 24"/>
          <p:cNvSpPr/>
          <p:nvPr/>
        </p:nvSpPr>
        <p:spPr>
          <a:xfrm>
            <a:off x="4513217" y="2995962"/>
            <a:ext cx="1205657" cy="457200"/>
          </a:xfrm>
          <a:prstGeom prst="rect">
            <a:avLst/>
          </a:prstGeom>
          <a:ln w="57150">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b="1" dirty="0">
                <a:solidFill>
                  <a:schemeClr val="tx1"/>
                </a:solidFill>
              </a:rPr>
              <a:t>Flex Time Allowance</a:t>
            </a:r>
          </a:p>
        </p:txBody>
      </p:sp>
      <p:sp>
        <p:nvSpPr>
          <p:cNvPr id="27" name="Rectangle 26"/>
          <p:cNvSpPr/>
          <p:nvPr/>
        </p:nvSpPr>
        <p:spPr>
          <a:xfrm>
            <a:off x="5373605" y="4052867"/>
            <a:ext cx="1585133" cy="504756"/>
          </a:xfrm>
          <a:prstGeom prst="rect">
            <a:avLst/>
          </a:prstGeom>
          <a:ln w="57150">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b="1" dirty="0">
                <a:solidFill>
                  <a:schemeClr val="tx1"/>
                </a:solidFill>
              </a:rPr>
              <a:t>Paid Vacation or Leave That Can be Used for Caregiving</a:t>
            </a:r>
          </a:p>
        </p:txBody>
      </p:sp>
      <p:sp>
        <p:nvSpPr>
          <p:cNvPr id="34" name="Rectangle 33"/>
          <p:cNvSpPr/>
          <p:nvPr/>
        </p:nvSpPr>
        <p:spPr>
          <a:xfrm>
            <a:off x="2030278" y="4730399"/>
            <a:ext cx="1709184" cy="672832"/>
          </a:xfrm>
          <a:prstGeom prst="rect">
            <a:avLst/>
          </a:prstGeom>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b="1" dirty="0">
                <a:solidFill>
                  <a:schemeClr val="tx1"/>
                </a:solidFill>
              </a:rPr>
              <a:t>Health Counselors That Provide Information about Conditions </a:t>
            </a:r>
          </a:p>
        </p:txBody>
      </p:sp>
      <p:sp>
        <p:nvSpPr>
          <p:cNvPr id="39" name="Rectangle 38"/>
          <p:cNvSpPr/>
          <p:nvPr/>
        </p:nvSpPr>
        <p:spPr>
          <a:xfrm>
            <a:off x="2299644" y="3913677"/>
            <a:ext cx="1683420" cy="575154"/>
          </a:xfrm>
          <a:prstGeom prst="rect">
            <a:avLst/>
          </a:prstGeom>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b="1" dirty="0" smtClean="0">
                <a:solidFill>
                  <a:schemeClr val="tx1"/>
                </a:solidFill>
              </a:rPr>
              <a:t>Access or Recommendation to Relevant Support Group</a:t>
            </a:r>
            <a:endParaRPr lang="en-US" sz="1000" b="1" dirty="0">
              <a:solidFill>
                <a:schemeClr val="tx1"/>
              </a:solidFill>
            </a:endParaRPr>
          </a:p>
        </p:txBody>
      </p:sp>
      <p:sp>
        <p:nvSpPr>
          <p:cNvPr id="40" name="Rectangle 39"/>
          <p:cNvSpPr/>
          <p:nvPr/>
        </p:nvSpPr>
        <p:spPr>
          <a:xfrm>
            <a:off x="3404937" y="1742470"/>
            <a:ext cx="1554521" cy="700583"/>
          </a:xfrm>
          <a:prstGeom prst="rect">
            <a:avLst/>
          </a:prstGeom>
          <a:ln>
            <a:solidFill>
              <a:srgbClr val="C00000"/>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b="1" dirty="0">
                <a:solidFill>
                  <a:schemeClr val="tx1"/>
                </a:solidFill>
              </a:rPr>
              <a:t>Emotional Distress Employee Assistance Program</a:t>
            </a:r>
          </a:p>
        </p:txBody>
      </p:sp>
      <p:sp>
        <p:nvSpPr>
          <p:cNvPr id="42" name="Rectangle 41"/>
          <p:cNvSpPr/>
          <p:nvPr/>
        </p:nvSpPr>
        <p:spPr>
          <a:xfrm>
            <a:off x="1983789" y="3124982"/>
            <a:ext cx="1348353" cy="572730"/>
          </a:xfrm>
          <a:prstGeom prst="rect">
            <a:avLst/>
          </a:prstGeom>
          <a:ln>
            <a:solidFill>
              <a:srgbClr val="C00000"/>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b="1" dirty="0">
                <a:solidFill>
                  <a:schemeClr val="tx1"/>
                </a:solidFill>
              </a:rPr>
              <a:t>Access to Financial or Legal Advisors</a:t>
            </a:r>
          </a:p>
        </p:txBody>
      </p:sp>
      <p:sp>
        <p:nvSpPr>
          <p:cNvPr id="29" name="Rectangle 28"/>
          <p:cNvSpPr/>
          <p:nvPr/>
        </p:nvSpPr>
        <p:spPr>
          <a:xfrm>
            <a:off x="7672589" y="3216879"/>
            <a:ext cx="1432775" cy="906569"/>
          </a:xfrm>
          <a:prstGeom prst="rect">
            <a:avLst/>
          </a:prstGeom>
          <a:solidFill>
            <a:schemeClr val="accent5">
              <a:lumMod val="75000"/>
            </a:schemeClr>
          </a:solidFill>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b="1" dirty="0"/>
              <a:t>Substantially Experienced in U.S. Workplaces</a:t>
            </a:r>
          </a:p>
        </p:txBody>
      </p:sp>
      <p:sp>
        <p:nvSpPr>
          <p:cNvPr id="45" name="Oval 44"/>
          <p:cNvSpPr/>
          <p:nvPr/>
        </p:nvSpPr>
        <p:spPr>
          <a:xfrm>
            <a:off x="6368091" y="1168905"/>
            <a:ext cx="2691685" cy="882868"/>
          </a:xfrm>
          <a:prstGeom prst="ellipse">
            <a:avLst/>
          </a:prstGeom>
          <a:solidFill>
            <a:schemeClr val="accent3">
              <a:lumMod val="60000"/>
              <a:lumOff val="40000"/>
            </a:schemeClr>
          </a:solidFill>
          <a:ln w="38100">
            <a:solidFill>
              <a:schemeClr val="accent4"/>
            </a:solidFill>
          </a:ln>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chemeClr val="tx1"/>
                </a:solidFill>
              </a:rPr>
              <a:t> Current Key Job Satisfaction Driving Variables</a:t>
            </a:r>
          </a:p>
        </p:txBody>
      </p:sp>
      <p:sp>
        <p:nvSpPr>
          <p:cNvPr id="28" name="Rectangle 27"/>
          <p:cNvSpPr/>
          <p:nvPr/>
        </p:nvSpPr>
        <p:spPr>
          <a:xfrm>
            <a:off x="5542581" y="5168617"/>
            <a:ext cx="1553189" cy="457200"/>
          </a:xfrm>
          <a:prstGeom prst="rect">
            <a:avLst/>
          </a:prstGeom>
          <a:ln w="57150">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b="1" dirty="0">
                <a:solidFill>
                  <a:schemeClr val="tx1"/>
                </a:solidFill>
              </a:rPr>
              <a:t>Unpaid Sick Leave That Can be Used for Caregiving</a:t>
            </a:r>
          </a:p>
        </p:txBody>
      </p:sp>
      <p:sp>
        <p:nvSpPr>
          <p:cNvPr id="30" name="TextBox 29"/>
          <p:cNvSpPr txBox="1"/>
          <p:nvPr/>
        </p:nvSpPr>
        <p:spPr>
          <a:xfrm>
            <a:off x="0" y="6581001"/>
            <a:ext cx="5257800" cy="276999"/>
          </a:xfrm>
          <a:prstGeom prst="rect">
            <a:avLst/>
          </a:prstGeom>
          <a:noFill/>
        </p:spPr>
        <p:txBody>
          <a:bodyPr wrap="square" rtlCol="0">
            <a:spAutoFit/>
          </a:bodyPr>
          <a:lstStyle/>
          <a:p>
            <a:r>
              <a:rPr lang="en-US" sz="1200" dirty="0" smtClean="0"/>
              <a:t>Based on </a:t>
            </a:r>
            <a:r>
              <a:rPr lang="en-US" sz="1200" dirty="0" err="1" smtClean="0"/>
              <a:t>ReACT</a:t>
            </a:r>
            <a:r>
              <a:rPr lang="en-US" sz="1200" dirty="0" smtClean="0"/>
              <a:t> Gallup/</a:t>
            </a:r>
            <a:r>
              <a:rPr lang="en-US" sz="1200" dirty="0" err="1" smtClean="0"/>
              <a:t>Healthways</a:t>
            </a:r>
            <a:r>
              <a:rPr lang="en-US" sz="1200" dirty="0" smtClean="0"/>
              <a:t> data</a:t>
            </a:r>
            <a:endParaRPr lang="en-US" sz="12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eACT Template">
  <a:themeElements>
    <a:clrScheme name="Custom 46">
      <a:dk1>
        <a:sysClr val="windowText" lastClr="000000"/>
      </a:dk1>
      <a:lt1>
        <a:sysClr val="window" lastClr="FFFFFF"/>
      </a:lt1>
      <a:dk2>
        <a:srgbClr val="214091"/>
      </a:dk2>
      <a:lt2>
        <a:srgbClr val="EEECE1"/>
      </a:lt2>
      <a:accent1>
        <a:srgbClr val="939598"/>
      </a:accent1>
      <a:accent2>
        <a:srgbClr val="9B1B48"/>
      </a:accent2>
      <a:accent3>
        <a:srgbClr val="939598"/>
      </a:accent3>
      <a:accent4>
        <a:srgbClr val="214091"/>
      </a:accent4>
      <a:accent5>
        <a:srgbClr val="9B1B48"/>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ReACT Template</Template>
  <TotalTime>118</TotalTime>
  <Words>609</Words>
  <Application>Microsoft Office PowerPoint</Application>
  <PresentationFormat>On-screen Show (4:3)</PresentationFormat>
  <Paragraphs>112</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ReACT Template</vt:lpstr>
      <vt:lpstr>Caregiving Impact  Employer Perspective</vt:lpstr>
      <vt:lpstr>Caregiving Impact Additional Perspective</vt:lpstr>
      <vt:lpstr>Slide 3</vt:lpstr>
      <vt:lpstr>Employee Caregiving and ReACT Structure Mirrors Reality</vt:lpstr>
      <vt:lpstr>ReACT(ions) Create Employer Action   </vt:lpstr>
      <vt:lpstr>What Employees Need Preliminary Model</vt:lpstr>
    </vt:vector>
  </TitlesOfParts>
  <Company>CCC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Alina Tuttle-melgar</dc:creator>
  <cp:lastModifiedBy>JoAnne Lobotsky</cp:lastModifiedBy>
  <cp:revision>26</cp:revision>
  <dcterms:created xsi:type="dcterms:W3CDTF">2012-03-07T19:31:37Z</dcterms:created>
  <dcterms:modified xsi:type="dcterms:W3CDTF">2012-05-23T13:51:53Z</dcterms:modified>
</cp:coreProperties>
</file>