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xls" ContentType="application/vnd.ms-exce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4419" r:id="rId1"/>
  </p:sldMasterIdLst>
  <p:notesMasterIdLst>
    <p:notesMasterId r:id="rId10"/>
  </p:notesMasterIdLst>
  <p:handoutMasterIdLst>
    <p:handoutMasterId r:id="rId11"/>
  </p:handoutMasterIdLst>
  <p:sldIdLst>
    <p:sldId id="257" r:id="rId2"/>
    <p:sldId id="321" r:id="rId3"/>
    <p:sldId id="322" r:id="rId4"/>
    <p:sldId id="323" r:id="rId5"/>
    <p:sldId id="324" r:id="rId6"/>
    <p:sldId id="326" r:id="rId7"/>
    <p:sldId id="325" r:id="rId8"/>
    <p:sldId id="285" r:id="rId9"/>
  </p:sldIdLst>
  <p:sldSz cx="9144000" cy="6858000" type="screen4x3"/>
  <p:notesSz cx="7077075" cy="9363075"/>
  <p:embeddedFontLst>
    <p:embeddedFont>
      <p:font typeface="ＭＳ Ｐゴシック" charset="-128"/>
      <p:regular r:id="rId12"/>
    </p:embeddedFont>
    <p:embeddedFont>
      <p:font typeface="Cambria" pitchFamily="18" charset="0"/>
      <p:regular r:id="rId13"/>
      <p:bold r:id="rId14"/>
      <p:italic r:id="rId15"/>
      <p:boldItalic r:id="rId16"/>
    </p:embeddedFont>
    <p:embeddedFont>
      <p:font typeface="Verdana" pitchFamily="34" charset="0"/>
      <p:regular r:id="rId17"/>
      <p:bold r:id="rId18"/>
      <p:italic r:id="rId19"/>
      <p:boldItalic r:id="rId20"/>
    </p:embeddedFont>
    <p:embeddedFont>
      <p:font typeface="Calibri" pitchFamily="34" charset="0"/>
      <p:regular r:id="rId21"/>
      <p:bold r:id="rId22"/>
      <p:italic r:id="rId23"/>
      <p:boldItalic r:id="rId24"/>
    </p:embeddedFont>
  </p:embeddedFontLst>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A5B95"/>
    <a:srgbClr val="FDA247"/>
    <a:srgbClr val="E1EAFF"/>
    <a:srgbClr val="003366"/>
    <a:srgbClr val="130064"/>
    <a:srgbClr val="9999FF"/>
    <a:srgbClr val="DDDDDD"/>
    <a:srgbClr val="CC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2" autoAdjust="0"/>
  </p:normalViewPr>
  <p:slideViewPr>
    <p:cSldViewPr>
      <p:cViewPr>
        <p:scale>
          <a:sx n="77" d="100"/>
          <a:sy n="77"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8" d="100"/>
        <a:sy n="98"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t" anchorCtr="0" compatLnSpc="1">
            <a:prstTxWarp prst="textNoShape">
              <a:avLst/>
            </a:prstTxWarp>
          </a:bodyPr>
          <a:lstStyle>
            <a:lvl1pPr defTabSz="939800" eaLnBrk="1" hangingPunct="1">
              <a:defRPr sz="1200">
                <a:latin typeface="Arial" pitchFamily="34" charset="0"/>
                <a:ea typeface="+mn-ea"/>
                <a:cs typeface="+mn-cs"/>
              </a:defRPr>
            </a:lvl1pPr>
          </a:lstStyle>
          <a:p>
            <a:pPr>
              <a:defRPr/>
            </a:pPr>
            <a:endParaRPr lang="en-US"/>
          </a:p>
        </p:txBody>
      </p:sp>
      <p:sp>
        <p:nvSpPr>
          <p:cNvPr id="146435" name="Rectangle 3"/>
          <p:cNvSpPr>
            <a:spLocks noGrp="1" noChangeArrowheads="1"/>
          </p:cNvSpPr>
          <p:nvPr>
            <p:ph type="dt" sz="quarter" idx="1"/>
          </p:nvPr>
        </p:nvSpPr>
        <p:spPr bwMode="auto">
          <a:xfrm>
            <a:off x="4008438" y="0"/>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t" anchorCtr="0" compatLnSpc="1">
            <a:prstTxWarp prst="textNoShape">
              <a:avLst/>
            </a:prstTxWarp>
          </a:bodyPr>
          <a:lstStyle>
            <a:lvl1pPr algn="r" defTabSz="939800" eaLnBrk="1" hangingPunct="1">
              <a:defRPr sz="1200">
                <a:latin typeface="Arial" pitchFamily="34" charset="0"/>
                <a:ea typeface="+mn-ea"/>
                <a:cs typeface="+mn-cs"/>
              </a:defRPr>
            </a:lvl1pPr>
          </a:lstStyle>
          <a:p>
            <a:pPr>
              <a:defRPr/>
            </a:pPr>
            <a:endParaRPr lang="en-US"/>
          </a:p>
        </p:txBody>
      </p:sp>
      <p:sp>
        <p:nvSpPr>
          <p:cNvPr id="146436" name="Rectangle 4"/>
          <p:cNvSpPr>
            <a:spLocks noGrp="1" noChangeArrowheads="1"/>
          </p:cNvSpPr>
          <p:nvPr>
            <p:ph type="ftr" sz="quarter" idx="2"/>
          </p:nvPr>
        </p:nvSpPr>
        <p:spPr bwMode="auto">
          <a:xfrm>
            <a:off x="0" y="8893175"/>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b" anchorCtr="0" compatLnSpc="1">
            <a:prstTxWarp prst="textNoShape">
              <a:avLst/>
            </a:prstTxWarp>
          </a:bodyPr>
          <a:lstStyle>
            <a:lvl1pPr defTabSz="939800" eaLnBrk="1" hangingPunct="1">
              <a:defRPr sz="1200">
                <a:latin typeface="Arial" pitchFamily="34" charset="0"/>
                <a:ea typeface="+mn-ea"/>
                <a:cs typeface="+mn-cs"/>
              </a:defRPr>
            </a:lvl1pPr>
          </a:lstStyle>
          <a:p>
            <a:pPr>
              <a:defRPr/>
            </a:pPr>
            <a:endParaRPr lang="en-US"/>
          </a:p>
        </p:txBody>
      </p:sp>
      <p:sp>
        <p:nvSpPr>
          <p:cNvPr id="146437" name="Rectangle 5"/>
          <p:cNvSpPr>
            <a:spLocks noGrp="1" noChangeArrowheads="1"/>
          </p:cNvSpPr>
          <p:nvPr>
            <p:ph type="sldNum" sz="quarter" idx="3"/>
          </p:nvPr>
        </p:nvSpPr>
        <p:spPr bwMode="auto">
          <a:xfrm>
            <a:off x="4008438" y="8893175"/>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b" anchorCtr="0" compatLnSpc="1">
            <a:prstTxWarp prst="textNoShape">
              <a:avLst/>
            </a:prstTxWarp>
          </a:bodyPr>
          <a:lstStyle>
            <a:lvl1pPr algn="r" defTabSz="939800" eaLnBrk="1" hangingPunct="1">
              <a:defRPr sz="1200" smtClean="0">
                <a:latin typeface="Arial" charset="0"/>
                <a:cs typeface="+mn-cs"/>
              </a:defRPr>
            </a:lvl1pPr>
          </a:lstStyle>
          <a:p>
            <a:pPr>
              <a:defRPr/>
            </a:pPr>
            <a:fld id="{FBBCA1AF-72A5-714E-90B8-D5D915EC0499}" type="slidenum">
              <a:rPr lang="en-US"/>
              <a:pPr>
                <a:defRPr/>
              </a:pPr>
              <a:t>‹#›</a:t>
            </a:fld>
            <a:endParaRPr lang="en-US"/>
          </a:p>
        </p:txBody>
      </p:sp>
    </p:spTree>
    <p:extLst>
      <p:ext uri="{BB962C8B-B14F-4D97-AF65-F5344CB8AC3E}">
        <p14:creationId xmlns="" xmlns:p14="http://schemas.microsoft.com/office/powerpoint/2010/main" val="897551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t" anchorCtr="0" compatLnSpc="1">
            <a:prstTxWarp prst="textNoShape">
              <a:avLst/>
            </a:prstTxWarp>
          </a:bodyPr>
          <a:lstStyle>
            <a:lvl1pPr defTabSz="939800" eaLnBrk="1" hangingPunct="1">
              <a:defRPr sz="1200">
                <a:latin typeface="Arial" pitchFamily="34"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4008438" y="0"/>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t" anchorCtr="0" compatLnSpc="1">
            <a:prstTxWarp prst="textNoShape">
              <a:avLst/>
            </a:prstTxWarp>
          </a:bodyPr>
          <a:lstStyle>
            <a:lvl1pPr algn="r" defTabSz="939800" eaLnBrk="1" hangingPunct="1">
              <a:defRPr sz="1200">
                <a:latin typeface="Arial" pitchFamily="34" charset="0"/>
                <a:ea typeface="+mn-ea"/>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708025" y="4448175"/>
            <a:ext cx="5661025" cy="4213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93175"/>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b" anchorCtr="0" compatLnSpc="1">
            <a:prstTxWarp prst="textNoShape">
              <a:avLst/>
            </a:prstTxWarp>
          </a:bodyPr>
          <a:lstStyle>
            <a:lvl1pPr defTabSz="939800" eaLnBrk="1" hangingPunct="1">
              <a:defRPr sz="1200">
                <a:latin typeface="Arial" pitchFamily="34"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4008438" y="8893175"/>
            <a:ext cx="3067050" cy="468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055" tIns="47028" rIns="94055" bIns="47028" numCol="1" anchor="b" anchorCtr="0" compatLnSpc="1">
            <a:prstTxWarp prst="textNoShape">
              <a:avLst/>
            </a:prstTxWarp>
          </a:bodyPr>
          <a:lstStyle>
            <a:lvl1pPr algn="r" defTabSz="939800" eaLnBrk="1" hangingPunct="1">
              <a:defRPr sz="1200" smtClean="0">
                <a:latin typeface="Arial" charset="0"/>
                <a:cs typeface="+mn-cs"/>
              </a:defRPr>
            </a:lvl1pPr>
          </a:lstStyle>
          <a:p>
            <a:pPr>
              <a:defRPr/>
            </a:pPr>
            <a:fld id="{BA5F7EC7-03DA-A24F-ADA0-BE6245450830}" type="slidenum">
              <a:rPr lang="en-US"/>
              <a:pPr>
                <a:defRPr/>
              </a:pPr>
              <a:t>‹#›</a:t>
            </a:fld>
            <a:endParaRPr lang="en-US"/>
          </a:p>
        </p:txBody>
      </p:sp>
    </p:spTree>
    <p:extLst>
      <p:ext uri="{BB962C8B-B14F-4D97-AF65-F5344CB8AC3E}">
        <p14:creationId xmlns="" xmlns:p14="http://schemas.microsoft.com/office/powerpoint/2010/main" val="4720954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26C4480C-CF1C-3D4A-82D5-704375C8FCA0}" type="slidenum">
              <a:rPr lang="en-US" smtClean="0">
                <a:latin typeface="Arial" charset="0"/>
              </a:rPr>
              <a:pPr>
                <a:defRPr/>
              </a:pPr>
              <a:t>1</a:t>
            </a:fld>
            <a:endParaRPr lang="en-US" smtClean="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26C4480C-CF1C-3D4A-82D5-704375C8FCA0}" type="slidenum">
              <a:rPr lang="en-US" smtClean="0">
                <a:latin typeface="Arial" charset="0"/>
              </a:rPr>
              <a:pPr>
                <a:defRPr/>
              </a:pPr>
              <a:t>2</a:t>
            </a:fld>
            <a:endParaRPr lang="en-US" smtClean="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697BB96A-12CB-0C40-B34C-A89FB72F83FC}" type="slidenum">
              <a:rPr lang="en-US" smtClean="0">
                <a:latin typeface="Arial" charset="0"/>
              </a:rPr>
              <a:pPr>
                <a:defRPr/>
              </a:pPr>
              <a:t>3</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697BB96A-12CB-0C40-B34C-A89FB72F83FC}" type="slidenum">
              <a:rPr lang="en-US" smtClean="0">
                <a:latin typeface="Arial" charset="0"/>
              </a:rPr>
              <a:pPr>
                <a:defRPr/>
              </a:pPr>
              <a:t>4</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697BB96A-12CB-0C40-B34C-A89FB72F83FC}" type="slidenum">
              <a:rPr lang="en-US" smtClean="0">
                <a:latin typeface="Arial" charset="0"/>
              </a:rPr>
              <a:pPr>
                <a:defRPr/>
              </a:pPr>
              <a:t>5</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697BB96A-12CB-0C40-B34C-A89FB72F83FC}" type="slidenum">
              <a:rPr lang="en-US" smtClean="0">
                <a:latin typeface="Arial" charset="0"/>
              </a:rPr>
              <a:pPr>
                <a:defRPr/>
              </a:pPr>
              <a:t>6</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697BB96A-12CB-0C40-B34C-A89FB72F83FC}" type="slidenum">
              <a:rPr lang="en-US" smtClean="0">
                <a:latin typeface="Arial" charset="0"/>
              </a:rPr>
              <a:pPr>
                <a:defRPr/>
              </a:pPr>
              <a:t>7</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9800">
              <a:defRPr>
                <a:solidFill>
                  <a:schemeClr val="tx1"/>
                </a:solidFill>
                <a:latin typeface="Verdana" charset="0"/>
                <a:ea typeface="ＭＳ Ｐゴシック" charset="0"/>
              </a:defRPr>
            </a:lvl1pPr>
            <a:lvl2pPr marL="742950" indent="-285750" defTabSz="939800">
              <a:defRPr>
                <a:solidFill>
                  <a:schemeClr val="tx1"/>
                </a:solidFill>
                <a:latin typeface="Verdana" charset="0"/>
                <a:ea typeface="ＭＳ Ｐゴシック" charset="0"/>
              </a:defRPr>
            </a:lvl2pPr>
            <a:lvl3pPr marL="1143000" indent="-228600" defTabSz="939800">
              <a:defRPr>
                <a:solidFill>
                  <a:schemeClr val="tx1"/>
                </a:solidFill>
                <a:latin typeface="Verdana" charset="0"/>
                <a:ea typeface="ＭＳ Ｐゴシック" charset="0"/>
              </a:defRPr>
            </a:lvl3pPr>
            <a:lvl4pPr marL="1600200" indent="-228600" defTabSz="939800">
              <a:defRPr>
                <a:solidFill>
                  <a:schemeClr val="tx1"/>
                </a:solidFill>
                <a:latin typeface="Verdana" charset="0"/>
                <a:ea typeface="ＭＳ Ｐゴシック" charset="0"/>
              </a:defRPr>
            </a:lvl4pPr>
            <a:lvl5pPr marL="2057400" indent="-228600" defTabSz="939800">
              <a:defRPr>
                <a:solidFill>
                  <a:schemeClr val="tx1"/>
                </a:solidFill>
                <a:latin typeface="Verdana" charset="0"/>
                <a:ea typeface="ＭＳ Ｐゴシック" charset="0"/>
              </a:defRPr>
            </a:lvl5pPr>
            <a:lvl6pPr marL="2514600" indent="-228600" defTabSz="939800" eaLnBrk="0" fontAlgn="base" hangingPunct="0">
              <a:spcBef>
                <a:spcPct val="0"/>
              </a:spcBef>
              <a:spcAft>
                <a:spcPct val="0"/>
              </a:spcAft>
              <a:defRPr>
                <a:solidFill>
                  <a:schemeClr val="tx1"/>
                </a:solidFill>
                <a:latin typeface="Verdana" charset="0"/>
                <a:ea typeface="ＭＳ Ｐゴシック" charset="0"/>
              </a:defRPr>
            </a:lvl6pPr>
            <a:lvl7pPr marL="2971800" indent="-228600" defTabSz="939800" eaLnBrk="0" fontAlgn="base" hangingPunct="0">
              <a:spcBef>
                <a:spcPct val="0"/>
              </a:spcBef>
              <a:spcAft>
                <a:spcPct val="0"/>
              </a:spcAft>
              <a:defRPr>
                <a:solidFill>
                  <a:schemeClr val="tx1"/>
                </a:solidFill>
                <a:latin typeface="Verdana" charset="0"/>
                <a:ea typeface="ＭＳ Ｐゴシック" charset="0"/>
              </a:defRPr>
            </a:lvl7pPr>
            <a:lvl8pPr marL="3429000" indent="-228600" defTabSz="939800" eaLnBrk="0" fontAlgn="base" hangingPunct="0">
              <a:spcBef>
                <a:spcPct val="0"/>
              </a:spcBef>
              <a:spcAft>
                <a:spcPct val="0"/>
              </a:spcAft>
              <a:defRPr>
                <a:solidFill>
                  <a:schemeClr val="tx1"/>
                </a:solidFill>
                <a:latin typeface="Verdana" charset="0"/>
                <a:ea typeface="ＭＳ Ｐゴシック" charset="0"/>
              </a:defRPr>
            </a:lvl8pPr>
            <a:lvl9pPr marL="3886200" indent="-228600" defTabSz="939800" eaLnBrk="0" fontAlgn="base" hangingPunct="0">
              <a:spcBef>
                <a:spcPct val="0"/>
              </a:spcBef>
              <a:spcAft>
                <a:spcPct val="0"/>
              </a:spcAft>
              <a:defRPr>
                <a:solidFill>
                  <a:schemeClr val="tx1"/>
                </a:solidFill>
                <a:latin typeface="Verdana" charset="0"/>
                <a:ea typeface="ＭＳ Ｐゴシック" charset="0"/>
              </a:defRPr>
            </a:lvl9pPr>
          </a:lstStyle>
          <a:p>
            <a:pPr>
              <a:defRPr/>
            </a:pPr>
            <a:fld id="{70951A35-74B7-514C-9D2E-FC5128B2D55B}" type="slidenum">
              <a:rPr lang="en-US" smtClean="0">
                <a:latin typeface="Arial" charset="0"/>
              </a:rPr>
              <a:pPr>
                <a:defRPr/>
              </a:pPr>
              <a:t>8</a:t>
            </a:fld>
            <a:endParaRPr lang="en-US"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Arial"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762000" y="914400"/>
            <a:ext cx="7639050" cy="4203471"/>
          </a:xfrm>
          <a:prstGeom prst="rect">
            <a:avLst/>
          </a:prstGeom>
          <a:solidFill>
            <a:srgbClr val="FFFFFF">
              <a:alpha val="85000"/>
            </a:srgb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userDrawn="1"/>
        </p:nvGrpSpPr>
        <p:grpSpPr>
          <a:xfrm>
            <a:off x="762000" y="5029200"/>
            <a:ext cx="7661972" cy="228600"/>
            <a:chOff x="284163" y="1759424"/>
            <a:chExt cx="8576373" cy="137411"/>
          </a:xfrm>
        </p:grpSpPr>
        <p:sp>
          <p:nvSpPr>
            <p:cNvPr id="9" name="Rectangle 8"/>
            <p:cNvSpPr/>
            <p:nvPr/>
          </p:nvSpPr>
          <p:spPr>
            <a:xfrm>
              <a:off x="284163" y="1759424"/>
              <a:ext cx="2743200" cy="137411"/>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3"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410879" y="1752600"/>
            <a:ext cx="6361176" cy="2307336"/>
          </a:xfrm>
          <a:noFill/>
        </p:spPr>
        <p:txBody>
          <a:bodyPr vert="horz" lIns="91440" tIns="45720" rIns="91440" bIns="45720" rtlCol="0" anchor="ctr" anchorCtr="0">
            <a:normAutofit/>
          </a:bodyPr>
          <a:lstStyle>
            <a:lvl1pPr marL="0" algn="ctr" defTabSz="914400" rtl="0" eaLnBrk="1" latinLnBrk="0" hangingPunct="1">
              <a:lnSpc>
                <a:spcPts val="4600"/>
              </a:lnSpc>
              <a:spcBef>
                <a:spcPct val="0"/>
              </a:spcBef>
              <a:buNone/>
              <a:defRPr sz="4200" kern="1200">
                <a:solidFill>
                  <a:srgbClr val="130064"/>
                </a:solidFill>
                <a:latin typeface="+mj-lt"/>
                <a:ea typeface="+mj-ea"/>
                <a:cs typeface="+mj-cs"/>
              </a:defRPr>
            </a:lvl1pPr>
          </a:lstStyle>
          <a:p>
            <a:r>
              <a:rPr lang="en-US" dirty="0" smtClean="0"/>
              <a:t>Click to edit Master title style</a:t>
            </a:r>
            <a:endParaRPr dirty="0"/>
          </a:p>
        </p:txBody>
      </p:sp>
      <p:sp>
        <p:nvSpPr>
          <p:cNvPr id="15" name="Rectangle 14"/>
          <p:cNvSpPr/>
          <p:nvPr userDrawn="1"/>
        </p:nvSpPr>
        <p:spPr>
          <a:xfrm>
            <a:off x="762000" y="685800"/>
            <a:ext cx="7639050" cy="218122"/>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7826061" y="685800"/>
            <a:ext cx="587020" cy="646331"/>
          </a:xfrm>
          <a:prstGeom prst="rect">
            <a:avLst/>
          </a:prstGeom>
          <a:solidFill>
            <a:schemeClr val="accent3"/>
          </a:solidFill>
        </p:spPr>
        <p:txBody>
          <a:bodyPr wrap="none" rtlCol="0">
            <a:spAutoFit/>
          </a:bodyPr>
          <a:lstStyle/>
          <a:p>
            <a:r>
              <a:rPr sz="3600" dirty="0">
                <a:solidFill>
                  <a:schemeClr val="bg1"/>
                </a:solidFill>
                <a:latin typeface="Arial"/>
                <a:sym typeface="Wingdings"/>
              </a:rPr>
              <a:t></a:t>
            </a:r>
            <a:endParaRPr sz="3600" dirty="0">
              <a:solidFill>
                <a:schemeClr val="bg1"/>
              </a:solidFill>
              <a:latin typeface="Arial"/>
            </a:endParaRPr>
          </a:p>
        </p:txBody>
      </p:sp>
      <p:sp>
        <p:nvSpPr>
          <p:cNvPr id="17" name="Text Placeholder 16"/>
          <p:cNvSpPr>
            <a:spLocks noGrp="1"/>
          </p:cNvSpPr>
          <p:nvPr>
            <p:ph type="body" sz="quarter" idx="10"/>
          </p:nvPr>
        </p:nvSpPr>
        <p:spPr>
          <a:xfrm>
            <a:off x="2362200" y="4114800"/>
            <a:ext cx="4419600" cy="609600"/>
          </a:xfrm>
        </p:spPr>
        <p:txBody>
          <a:bodyPr anchor="ctr">
            <a:noAutofit/>
          </a:bodyPr>
          <a:lstStyle>
            <a:lvl1pPr marL="0" indent="0" algn="ctr">
              <a:buFontTx/>
              <a:buNone/>
              <a:defRPr sz="2400">
                <a:effectLst/>
                <a:latin typeface="+mj-lt"/>
              </a:defRPr>
            </a:lvl1pPr>
            <a:lvl2pPr marL="457200" indent="0">
              <a:buFontTx/>
              <a:buNone/>
              <a:defRPr/>
            </a:lvl2pPr>
            <a:lvl3pPr marL="914400" indent="0">
              <a:buFontTx/>
              <a:buNone/>
              <a:defRPr/>
            </a:lvl3pPr>
            <a:lvl4pPr marL="1260475" indent="0">
              <a:buFontTx/>
              <a:buNone/>
              <a:defRPr/>
            </a:lvl4pPr>
            <a:lvl5pPr marL="1608137" indent="0">
              <a:buFontTx/>
              <a:buNone/>
              <a:defRPr/>
            </a:lvl5pPr>
          </a:lstStyle>
          <a:p>
            <a:pPr lvl="0"/>
            <a:r>
              <a:rPr lang="en-US" dirty="0" smtClean="0"/>
              <a:t>Click to edit Master text styles</a:t>
            </a:r>
          </a:p>
        </p:txBody>
      </p:sp>
      <p:pic>
        <p:nvPicPr>
          <p:cNvPr id="18" name="Picture 5" descr="Sanofi-Aventis"/>
          <p:cNvPicPr>
            <a:picLocks noChangeAspect="1" noChangeArrowheads="1"/>
          </p:cNvPicPr>
          <p:nvPr userDrawn="1"/>
        </p:nvPicPr>
        <p:blipFill>
          <a:blip r:embed="rId2" cstate="email">
            <a:extLst>
              <a:ext uri="{28A0092B-C50C-407E-A947-70E740481C1C}">
                <a14:useLocalDpi xmlns="" xmlns:a14="http://schemas.microsoft.com/office/drawing/2010/main" val="0"/>
              </a:ext>
            </a:extLst>
          </a:blip>
          <a:srcRect/>
          <a:stretch>
            <a:fillRect/>
          </a:stretch>
        </p:blipFill>
        <p:spPr bwMode="auto">
          <a:xfrm>
            <a:off x="7924800" y="5873750"/>
            <a:ext cx="1143000" cy="908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4958B16-77C0-C84D-9A2A-ADC19C7B0A7A}"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0ACAE5-2E77-EF44-B698-D73808E6380C}"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0ACAE5-2E77-EF44-B698-D73808E6380C}" type="slidenum">
              <a:rPr lang="en-US" smtClean="0"/>
              <a:pPr>
                <a:defRPr/>
              </a:pPr>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0ACAE5-2E77-EF44-B698-D73808E6380C}" type="slidenum">
              <a:rPr lang="en-US" smtClean="0"/>
              <a:pPr>
                <a:defRPr/>
              </a:pPr>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591523-C847-7F4A-B0BB-8755437D18D9}"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1C79BB-66B4-9C47-A075-372D1EF5F3A4}" type="slidenum">
              <a:rPr lang="en-US" smtClean="0"/>
              <a:pPr>
                <a:defRPr/>
              </a:pPr>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304800" y="455773"/>
            <a:ext cx="8534400" cy="1133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04800" y="609601"/>
            <a:ext cx="85344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userDrawn="1"/>
        </p:nvSpPr>
        <p:spPr>
          <a:xfrm>
            <a:off x="304800" y="609600"/>
            <a:ext cx="8305800" cy="1066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04800" y="1589470"/>
            <a:ext cx="1592369" cy="163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97976" y="1589470"/>
            <a:ext cx="2729775" cy="1631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248" y="1589470"/>
            <a:ext cx="4212952" cy="16313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91707" y="609600"/>
            <a:ext cx="8555037" cy="990600"/>
          </a:xfrm>
          <a:noFill/>
          <a:ln>
            <a:noFill/>
          </a:ln>
        </p:spPr>
        <p:txBody>
          <a:bodyPr>
            <a:normAutofit/>
          </a:bodyPr>
          <a:lstStyle>
            <a:lvl1pPr>
              <a:defRPr sz="4000"/>
            </a:lvl1pPr>
          </a:lstStyle>
          <a:p>
            <a:r>
              <a:rPr lang="en-US" dirty="0" smtClean="0"/>
              <a:t>Click to edit Master title style</a:t>
            </a:r>
            <a:endParaRPr dirty="0"/>
          </a:p>
        </p:txBody>
      </p:sp>
      <p:sp>
        <p:nvSpPr>
          <p:cNvPr id="3" name="Content Placeholder 2"/>
          <p:cNvSpPr>
            <a:spLocks noGrp="1"/>
          </p:cNvSpPr>
          <p:nvPr>
            <p:ph idx="1"/>
          </p:nvPr>
        </p:nvSpPr>
        <p:spPr/>
        <p:txBody>
          <a:bodyPr/>
          <a:lstStyle>
            <a:lvl1pPr marL="406400" indent="-406400">
              <a:defRPr b="1"/>
            </a:lvl1pPr>
            <a:lvl2pPr marL="746125" indent="-288925">
              <a:buSzPct val="100000"/>
              <a:buFont typeface="Wingdings" charset="2"/>
              <a:buChar char="§"/>
              <a:defRPr b="1"/>
            </a:lvl2pPr>
            <a:lvl3pPr marL="1035050" indent="-238125">
              <a:buFont typeface="Wingdings" charset="2"/>
              <a:buChar char="§"/>
              <a:defRPr b="1"/>
            </a:lvl3pPr>
            <a:lvl4pPr>
              <a:defRPr b="1"/>
            </a:lvl4pPr>
            <a:lvl5pP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12"/>
          </p:nvPr>
        </p:nvSpPr>
        <p:spPr>
          <a:xfrm>
            <a:off x="8305800" y="6432770"/>
            <a:ext cx="630621" cy="359760"/>
          </a:xfrm>
        </p:spPr>
        <p:txBody>
          <a:bodyPr/>
          <a:lstStyle>
            <a:lvl1pPr>
              <a:defRPr sz="1100"/>
            </a:lvl1pPr>
          </a:lstStyle>
          <a:p>
            <a:pPr>
              <a:defRPr/>
            </a:pPr>
            <a:fld id="{A1D51C96-BD69-E54C-87D0-D0DA464FC95A}" type="slidenum">
              <a:rPr lang="en-US" smtClean="0"/>
              <a:pPr>
                <a:defRPr/>
              </a:pPr>
              <a:t>‹#›</a:t>
            </a:fld>
            <a:endParaRPr lang="en-US"/>
          </a:p>
        </p:txBody>
      </p:sp>
      <p:sp>
        <p:nvSpPr>
          <p:cNvPr id="12" name="TextBox 11"/>
          <p:cNvSpPr txBox="1"/>
          <p:nvPr/>
        </p:nvSpPr>
        <p:spPr>
          <a:xfrm flipH="1">
            <a:off x="8412169" y="457200"/>
            <a:ext cx="426121" cy="400110"/>
          </a:xfrm>
          <a:prstGeom prst="rect">
            <a:avLst/>
          </a:prstGeom>
          <a:solidFill>
            <a:srgbClr val="073779"/>
          </a:solidFill>
        </p:spPr>
        <p:txBody>
          <a:bodyPr wrap="square" rtlCol="0">
            <a:spAutoFit/>
          </a:bodyPr>
          <a:lstStyle/>
          <a:p>
            <a:pPr algn="ctr"/>
            <a:r>
              <a:rPr sz="2000" dirty="0">
                <a:solidFill>
                  <a:schemeClr val="bg1"/>
                </a:solidFill>
                <a:latin typeface="Arial"/>
                <a:sym typeface="Wingdings"/>
              </a:rPr>
              <a:t></a:t>
            </a:r>
            <a:endParaRPr sz="2000" dirty="0">
              <a:solidFill>
                <a:schemeClr val="bg1"/>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0ACAE5-2E77-EF44-B698-D73808E6380C}" type="slidenum">
              <a:rPr lang="en-US" smtClean="0"/>
              <a:pPr>
                <a:defRPr/>
              </a:pPr>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dirty="0">
                <a:solidFill>
                  <a:schemeClr val="bg1"/>
                </a:solidFill>
                <a:latin typeface="Arial"/>
                <a:sym typeface="Wingdings"/>
              </a:rPr>
              <a:t></a:t>
            </a:r>
            <a:endParaRPr sz="3600" dirty="0">
              <a:solidFill>
                <a:schemeClr val="bg1"/>
              </a:solidFill>
              <a:latin typeface="Aria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dirty="0">
                <a:solidFill>
                  <a:schemeClr val="bg1"/>
                </a:solidFill>
                <a:latin typeface="Arial"/>
                <a:sym typeface="Wingdings"/>
              </a:rPr>
              <a:t></a:t>
            </a:r>
            <a:endParaRPr sz="3600" dirty="0">
              <a:solidFill>
                <a:schemeClr val="bg1"/>
              </a:solidFill>
              <a:latin typeface="Aria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DE65A6B-9F0C-8C42-860A-9881E4C7FCE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0ACAE5-2E77-EF44-B698-D73808E6380C}" type="slidenum">
              <a:rPr lang="en-US" smtClean="0"/>
              <a:pPr>
                <a:defRPr/>
              </a:pPr>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dirty="0">
                <a:solidFill>
                  <a:schemeClr val="bg1"/>
                </a:solidFill>
                <a:latin typeface="Arial"/>
                <a:sym typeface="Wingdings"/>
              </a:rPr>
              <a:t></a:t>
            </a:r>
            <a:endParaRPr sz="3600" dirty="0">
              <a:solidFill>
                <a:schemeClr val="bg1"/>
              </a:solidFill>
              <a:latin typeface="Aria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ADF186F-E6E4-A849-A134-E1FA3F5BCC78}"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794936" y="643703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a:xfrm>
            <a:off x="199698" y="6437032"/>
            <a:ext cx="6124902" cy="365125"/>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F22F44D-51A0-4C46-9AC9-98D5EE5E318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306459" y="6400800"/>
            <a:ext cx="630621" cy="359760"/>
          </a:xfrm>
        </p:spPr>
        <p:txBody>
          <a:bodyPr/>
          <a:lstStyle>
            <a:lvl1pPr>
              <a:defRPr sz="1100">
                <a:solidFill>
                  <a:srgbClr val="130064"/>
                </a:solidFill>
              </a:defRPr>
            </a:lvl1pPr>
          </a:lstStyle>
          <a:p>
            <a:pPr>
              <a:defRPr/>
            </a:pPr>
            <a:fld id="{77797171-21DE-5141-9770-A4EF401D5701}" type="slidenum">
              <a:rPr lang="en-US" smtClean="0"/>
              <a:pPr>
                <a:defRPr/>
              </a:pPr>
              <a:t>‹#›</a:t>
            </a:fld>
            <a:endParaRPr lang="en-US"/>
          </a:p>
        </p:txBody>
      </p:sp>
      <p:sp>
        <p:nvSpPr>
          <p:cNvPr id="18" name="Rectangle 17"/>
          <p:cNvSpPr/>
          <p:nvPr userDrawn="1"/>
        </p:nvSpPr>
        <p:spPr>
          <a:xfrm>
            <a:off x="304800" y="228600"/>
            <a:ext cx="8534400" cy="1133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userDrawn="1"/>
        </p:nvSpPr>
        <p:spPr>
          <a:xfrm>
            <a:off x="304800" y="382428"/>
            <a:ext cx="85344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userDrawn="1"/>
        </p:nvSpPr>
        <p:spPr>
          <a:xfrm>
            <a:off x="304800" y="382427"/>
            <a:ext cx="8305800" cy="1066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userDrawn="1"/>
        </p:nvSpPr>
        <p:spPr>
          <a:xfrm>
            <a:off x="304800" y="1362297"/>
            <a:ext cx="1592369" cy="163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userDrawn="1"/>
        </p:nvSpPr>
        <p:spPr>
          <a:xfrm>
            <a:off x="1897976" y="1362297"/>
            <a:ext cx="2729775" cy="1631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userDrawn="1"/>
        </p:nvSpPr>
        <p:spPr>
          <a:xfrm>
            <a:off x="4626248" y="1362297"/>
            <a:ext cx="4212952" cy="16313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Title 1"/>
          <p:cNvSpPr>
            <a:spLocks noGrp="1"/>
          </p:cNvSpPr>
          <p:nvPr>
            <p:ph type="title"/>
          </p:nvPr>
        </p:nvSpPr>
        <p:spPr>
          <a:xfrm>
            <a:off x="291707" y="382427"/>
            <a:ext cx="8555037" cy="990600"/>
          </a:xfrm>
          <a:noFill/>
          <a:ln>
            <a:noFill/>
          </a:ln>
        </p:spPr>
        <p:txBody>
          <a:bodyPr>
            <a:normAutofit/>
          </a:bodyPr>
          <a:lstStyle>
            <a:lvl1pPr>
              <a:defRPr sz="4000"/>
            </a:lvl1pPr>
          </a:lstStyle>
          <a:p>
            <a:r>
              <a:rPr lang="en-US" dirty="0" smtClean="0"/>
              <a:t>Click to edit Master title style</a:t>
            </a:r>
            <a:endParaRPr dirty="0"/>
          </a:p>
        </p:txBody>
      </p:sp>
      <p:sp>
        <p:nvSpPr>
          <p:cNvPr id="25" name="TextBox 24"/>
          <p:cNvSpPr txBox="1"/>
          <p:nvPr userDrawn="1"/>
        </p:nvSpPr>
        <p:spPr>
          <a:xfrm flipH="1">
            <a:off x="8412169" y="230027"/>
            <a:ext cx="426121" cy="400110"/>
          </a:xfrm>
          <a:prstGeom prst="rect">
            <a:avLst/>
          </a:prstGeom>
          <a:solidFill>
            <a:srgbClr val="073779"/>
          </a:solidFill>
        </p:spPr>
        <p:txBody>
          <a:bodyPr wrap="square" rtlCol="0">
            <a:spAutoFit/>
          </a:bodyPr>
          <a:lstStyle/>
          <a:p>
            <a:pPr algn="ctr"/>
            <a:r>
              <a:rPr sz="2000" dirty="0">
                <a:solidFill>
                  <a:schemeClr val="bg1"/>
                </a:solidFill>
                <a:latin typeface="Arial"/>
                <a:sym typeface="Wingdings"/>
              </a:rPr>
              <a:t></a:t>
            </a:r>
            <a:endParaRPr sz="2000" dirty="0">
              <a:solidFill>
                <a:schemeClr val="bg1"/>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306459" y="6400800"/>
            <a:ext cx="630621" cy="359760"/>
          </a:xfrm>
        </p:spPr>
        <p:txBody>
          <a:bodyPr/>
          <a:lstStyle>
            <a:lvl1pPr>
              <a:defRPr sz="1100"/>
            </a:lvl1pPr>
          </a:lstStyle>
          <a:p>
            <a:pPr>
              <a:defRPr/>
            </a:pPr>
            <a:fld id="{FF206CA1-6BC7-A342-BEE7-95F4773C6803}" type="slidenum">
              <a:rPr lang="en-US" smtClean="0"/>
              <a:pPr>
                <a:defRPr/>
              </a:pPr>
              <a:t>‹#›</a:t>
            </a:fld>
            <a:endParaRPr lang="en-US" dirty="0"/>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1">
                <a:lumMod val="20000"/>
                <a:lumOff val="80000"/>
                <a:alpha val="57000"/>
              </a:schemeClr>
            </a:gs>
            <a:gs pos="50000">
              <a:srgbClr val="E1EAFF"/>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1" y="1828800"/>
            <a:ext cx="7467599" cy="4297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0" i="1">
                <a:solidFill>
                  <a:schemeClr val="accent1"/>
                </a:solidFill>
                <a:latin typeface="Arial"/>
              </a:defRPr>
            </a:lvl1pPr>
          </a:lstStyle>
          <a:p>
            <a:pPr>
              <a:defRPr/>
            </a:pPr>
            <a:fld id="{ED0ACAE5-2E77-EF44-B698-D73808E6380C}" type="slidenum">
              <a:rPr lang="en-US" smtClean="0"/>
              <a:pPr>
                <a:defRPr/>
              </a:pPr>
              <a:t>‹#›</a:t>
            </a:fld>
            <a:endParaRPr lang="en-US" dirty="0"/>
          </a:p>
        </p:txBody>
      </p:sp>
      <p:sp>
        <p:nvSpPr>
          <p:cNvPr id="2" name="Title Placeholder 1"/>
          <p:cNvSpPr>
            <a:spLocks noGrp="1"/>
          </p:cNvSpPr>
          <p:nvPr>
            <p:ph type="title"/>
          </p:nvPr>
        </p:nvSpPr>
        <p:spPr>
          <a:xfrm>
            <a:off x="284163" y="630382"/>
            <a:ext cx="8555037" cy="967840"/>
          </a:xfrm>
          <a:prstGeom prst="rect">
            <a:avLst/>
          </a:prstGeom>
          <a:noFill/>
          <a:ln>
            <a:noFill/>
          </a:ln>
        </p:spPr>
        <p:txBody>
          <a:bodyPr vert="horz" lIns="91440" tIns="45720" rIns="91440" bIns="45720" rtlCol="0" anchor="ctr">
            <a:normAutofit/>
          </a:bodyPr>
          <a:lstStyle/>
          <a:p>
            <a:r>
              <a:rPr lang="en-US" dirty="0" smtClean="0"/>
              <a:t>Click to edit Master title style</a:t>
            </a:r>
            <a:endParaRPr dirty="0"/>
          </a:p>
        </p:txBody>
      </p:sp>
      <p:pic>
        <p:nvPicPr>
          <p:cNvPr id="7" name="Picture 11" descr="LOGORGB"/>
          <p:cNvPicPr>
            <a:picLocks noChangeAspect="1" noChangeArrowheads="1"/>
          </p:cNvPicPr>
          <p:nvPr userDrawn="1"/>
        </p:nvPicPr>
        <p:blipFill rotWithShape="1">
          <a:blip r:embed="rId18" cstate="email">
            <a:clrChange>
              <a:clrFrom>
                <a:srgbClr val="FCFCFE"/>
              </a:clrFrom>
              <a:clrTo>
                <a:srgbClr val="FCFCFE">
                  <a:alpha val="0"/>
                </a:srgbClr>
              </a:clrTo>
            </a:clrChange>
            <a:extLst>
              <a:ext uri="{28A0092B-C50C-407E-A947-70E740481C1C}">
                <a14:useLocalDpi xmlns="" xmlns:a14="http://schemas.microsoft.com/office/drawing/2010/main" val="0"/>
              </a:ext>
            </a:extLst>
          </a:blip>
          <a:srcRect b="25607"/>
          <a:stretch/>
        </p:blipFill>
        <p:spPr bwMode="auto">
          <a:xfrm>
            <a:off x="76200" y="5867400"/>
            <a:ext cx="1219200" cy="9069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20" r:id="rId1"/>
    <p:sldLayoutId id="2147484421" r:id="rId2"/>
    <p:sldLayoutId id="2147484422" r:id="rId3"/>
    <p:sldLayoutId id="2147484423" r:id="rId4"/>
    <p:sldLayoutId id="2147484424" r:id="rId5"/>
    <p:sldLayoutId id="2147484425" r:id="rId6"/>
    <p:sldLayoutId id="2147484426" r:id="rId7"/>
    <p:sldLayoutId id="2147484427" r:id="rId8"/>
    <p:sldLayoutId id="2147484428" r:id="rId9"/>
    <p:sldLayoutId id="2147484429" r:id="rId10"/>
    <p:sldLayoutId id="2147484430" r:id="rId11"/>
    <p:sldLayoutId id="2147484431" r:id="rId12"/>
    <p:sldLayoutId id="2147484432" r:id="rId13"/>
    <p:sldLayoutId id="2147484433" r:id="rId14"/>
    <p:sldLayoutId id="2147484434" r:id="rId15"/>
    <p:sldLayoutId id="2147484435" r:id="rId16"/>
  </p:sldLayoutIdLst>
  <p:hf hdr="0" ftr="0" dt="0"/>
  <p:txStyles>
    <p:titleStyle>
      <a:lvl1pPr algn="ctr" defTabSz="914400" rtl="0" eaLnBrk="1" latinLnBrk="0" hangingPunct="1">
        <a:spcBef>
          <a:spcPct val="0"/>
        </a:spcBef>
        <a:buNone/>
        <a:defRPr sz="40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454025" indent="-454025" algn="l" defTabSz="914400" rtl="0" eaLnBrk="1" latinLnBrk="0" hangingPunct="1">
        <a:spcBef>
          <a:spcPts val="2000"/>
        </a:spcBef>
        <a:buClr>
          <a:schemeClr val="accent4">
            <a:lumMod val="75000"/>
          </a:schemeClr>
        </a:buClr>
        <a:buSzPct val="90000"/>
        <a:buFont typeface="Wingdings" pitchFamily="2" charset="2"/>
        <a:buChar char=""/>
        <a:defRPr sz="2400" b="1" kern="1200">
          <a:solidFill>
            <a:srgbClr val="130064"/>
          </a:solidFill>
          <a:effectLst/>
          <a:latin typeface="+mn-lt"/>
          <a:ea typeface="+mn-ea"/>
          <a:cs typeface="+mn-cs"/>
        </a:defRPr>
      </a:lvl1pPr>
      <a:lvl2pPr marL="914400" indent="-457200" algn="l" defTabSz="914400" rtl="0" eaLnBrk="1" latinLnBrk="0" hangingPunct="1">
        <a:spcBef>
          <a:spcPts val="600"/>
        </a:spcBef>
        <a:buClr>
          <a:schemeClr val="accent1"/>
        </a:buClr>
        <a:buSzPct val="90000"/>
        <a:buFont typeface="Wingdings" pitchFamily="2" charset="2"/>
        <a:buChar char=""/>
        <a:defRPr sz="2200" b="1" kern="1200">
          <a:solidFill>
            <a:srgbClr val="130064"/>
          </a:solidFill>
          <a:effectLst/>
          <a:latin typeface="+mn-lt"/>
          <a:ea typeface="+mn-ea"/>
          <a:cs typeface="+mn-cs"/>
        </a:defRPr>
      </a:lvl2pPr>
      <a:lvl3pPr marL="1260475" indent="-346075" algn="l" defTabSz="914400" rtl="0" eaLnBrk="1" latinLnBrk="0" hangingPunct="1">
        <a:spcBef>
          <a:spcPts val="600"/>
        </a:spcBef>
        <a:buClr>
          <a:schemeClr val="accent4">
            <a:lumMod val="75000"/>
          </a:schemeClr>
        </a:buClr>
        <a:buSzPct val="90000"/>
        <a:buFont typeface="Wingdings" pitchFamily="2" charset="2"/>
        <a:buChar char=""/>
        <a:defRPr sz="2000" b="1" kern="1200">
          <a:solidFill>
            <a:srgbClr val="130064"/>
          </a:solidFill>
          <a:effectLst/>
          <a:latin typeface="+mn-lt"/>
          <a:ea typeface="+mn-ea"/>
          <a:cs typeface="+mn-cs"/>
        </a:defRPr>
      </a:lvl3pPr>
      <a:lvl4pPr marL="1600200" indent="-339725" algn="l" defTabSz="914400" rtl="0" eaLnBrk="1" latinLnBrk="0" hangingPunct="1">
        <a:spcBef>
          <a:spcPts val="600"/>
        </a:spcBef>
        <a:buClr>
          <a:schemeClr val="accent1"/>
        </a:buClr>
        <a:buSzPct val="90000"/>
        <a:buFont typeface="Wingdings" pitchFamily="2" charset="2"/>
        <a:buChar char=""/>
        <a:defRPr sz="1800" b="1" kern="1200">
          <a:solidFill>
            <a:srgbClr val="130064"/>
          </a:solidFill>
          <a:effectLst/>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b="1" kern="1200">
          <a:solidFill>
            <a:srgbClr val="130064"/>
          </a:solidFill>
          <a:effectLst/>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Microsoft_Office_Excel_97-2003_Worksheet4.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www.facebook.com/pages/National-Alliance-for-Caregiving/189445323158" TargetMode="External"/><Relationship Id="rId7" Type="http://schemas.openxmlformats.org/officeDocument/2006/relationships/hyperlink" Target="http://www.linkedin.com/company/2370693?trk=tyah"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6.jpeg"/><Relationship Id="rId5" Type="http://schemas.openxmlformats.org/officeDocument/2006/relationships/hyperlink" Target="https://twitter.com/"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1D51C96-BD69-E54C-87D0-D0DA464FC95A}" type="slidenum">
              <a:rPr lang="en-US" smtClean="0"/>
              <a:pPr>
                <a:defRPr/>
              </a:pPr>
              <a:t>1</a:t>
            </a:fld>
            <a:endParaRPr lang="en-US"/>
          </a:p>
        </p:txBody>
      </p:sp>
      <p:sp>
        <p:nvSpPr>
          <p:cNvPr id="6146" name="Rectangle 2"/>
          <p:cNvSpPr>
            <a:spLocks noGrp="1" noChangeArrowheads="1"/>
          </p:cNvSpPr>
          <p:nvPr>
            <p:ph type="title" idx="4294967295"/>
          </p:nvPr>
        </p:nvSpPr>
        <p:spPr>
          <a:xfrm>
            <a:off x="0" y="914400"/>
            <a:ext cx="9067800" cy="4948238"/>
          </a:xfrm>
        </p:spPr>
        <p:txBody>
          <a:bodyPr>
            <a:normAutofit fontScale="90000"/>
          </a:bodyPr>
          <a:lstStyle/>
          <a:p>
            <a:pPr lvl="0">
              <a:spcBef>
                <a:spcPct val="20000"/>
              </a:spcBef>
            </a:pPr>
            <a:r>
              <a:rPr lang="en-US" sz="5400" dirty="0"/>
              <a:t>Some Recent Corporate Eldercare Results in the US</a:t>
            </a:r>
            <a:r>
              <a:rPr lang="en-US" sz="5400" dirty="0" smtClean="0"/>
              <a:t/>
            </a:r>
            <a:br>
              <a:rPr lang="en-US" sz="5400" dirty="0" smtClean="0"/>
            </a:br>
            <a:r>
              <a:rPr lang="en-US" sz="5400" dirty="0"/>
              <a:t/>
            </a:r>
            <a:br>
              <a:rPr lang="en-US" sz="5400" dirty="0"/>
            </a:br>
            <a:r>
              <a:rPr lang="en-US" sz="5400" dirty="0" smtClean="0"/>
              <a:t>IFA Conference, Prague</a:t>
            </a:r>
            <a:br>
              <a:rPr lang="en-US" sz="5400" dirty="0" smtClean="0"/>
            </a:br>
            <a:r>
              <a:rPr lang="en-US" sz="5400" dirty="0" smtClean="0"/>
              <a:t>May 2012</a:t>
            </a:r>
            <a:r>
              <a:rPr lang="en-US" dirty="0" smtClean="0"/>
              <a:t/>
            </a:r>
            <a:br>
              <a:rPr lang="en-US" dirty="0" smtClean="0"/>
            </a:br>
            <a:r>
              <a:rPr lang="en-US" sz="2400" b="0" dirty="0">
                <a:solidFill>
                  <a:srgbClr val="003399"/>
                </a:solidFill>
                <a:effectLst/>
                <a:latin typeface="Arial" pitchFamily="34" charset="0"/>
                <a:ea typeface="+mn-ea"/>
                <a:cs typeface="Arial" pitchFamily="34" charset="0"/>
              </a:rPr>
              <a:t/>
            </a:r>
            <a:br>
              <a:rPr lang="en-US" sz="2400" b="0" dirty="0">
                <a:solidFill>
                  <a:srgbClr val="003399"/>
                </a:solidFill>
                <a:effectLst/>
                <a:latin typeface="Arial" pitchFamily="34" charset="0"/>
                <a:ea typeface="+mn-ea"/>
                <a:cs typeface="Arial" pitchFamily="34" charset="0"/>
              </a:rPr>
            </a:br>
            <a:endParaRPr lang="en-US" sz="3200" dirty="0"/>
          </a:p>
        </p:txBody>
      </p:sp>
      <p:sp>
        <p:nvSpPr>
          <p:cNvPr id="10" name="TextBox 9"/>
          <p:cNvSpPr txBox="1"/>
          <p:nvPr/>
        </p:nvSpPr>
        <p:spPr>
          <a:xfrm>
            <a:off x="3886200" y="457200"/>
            <a:ext cx="381000" cy="369332"/>
          </a:xfrm>
          <a:prstGeom prst="rect">
            <a:avLst/>
          </a:prstGeom>
          <a:noFill/>
        </p:spPr>
        <p:txBody>
          <a:bodyPr wrap="square" rtlCol="0">
            <a:spAutoFit/>
          </a:bodyPr>
          <a:lstStyle/>
          <a:p>
            <a:endParaRPr lang="en-US"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dirty="0" smtClean="0"/>
              <a:t>National Alliance for Caregiving </a:t>
            </a:r>
            <a:endParaRPr lang="en-US" dirty="0"/>
          </a:p>
        </p:txBody>
      </p:sp>
      <p:sp>
        <p:nvSpPr>
          <p:cNvPr id="6147" name="Rectangle 3"/>
          <p:cNvSpPr>
            <a:spLocks noGrp="1" noChangeArrowheads="1"/>
          </p:cNvSpPr>
          <p:nvPr>
            <p:ph idx="1"/>
          </p:nvPr>
        </p:nvSpPr>
        <p:spPr>
          <a:xfrm>
            <a:off x="1143000" y="1828800"/>
            <a:ext cx="7162800" cy="4297363"/>
          </a:xfrm>
        </p:spPr>
        <p:txBody>
          <a:bodyPr>
            <a:noAutofit/>
          </a:bodyPr>
          <a:lstStyle/>
          <a:p>
            <a:pPr>
              <a:spcBef>
                <a:spcPts val="0"/>
              </a:spcBef>
              <a:spcAft>
                <a:spcPts val="900"/>
              </a:spcAft>
            </a:pPr>
            <a:r>
              <a:rPr lang="en-US" dirty="0" smtClean="0">
                <a:effectLst/>
              </a:rPr>
              <a:t>Nonprofit coalition of 40+ national organizations focused on family caregiving issues</a:t>
            </a:r>
          </a:p>
          <a:p>
            <a:pPr>
              <a:spcBef>
                <a:spcPts val="0"/>
              </a:spcBef>
              <a:spcAft>
                <a:spcPts val="900"/>
              </a:spcAft>
            </a:pPr>
            <a:r>
              <a:rPr lang="en-US" dirty="0" smtClean="0">
                <a:effectLst/>
              </a:rPr>
              <a:t>Established in 1996 to support family caregivers and the professionals who work with them</a:t>
            </a:r>
          </a:p>
          <a:p>
            <a:pPr>
              <a:spcBef>
                <a:spcPts val="0"/>
              </a:spcBef>
              <a:spcAft>
                <a:spcPts val="900"/>
              </a:spcAft>
            </a:pPr>
            <a:r>
              <a:rPr lang="en-US" dirty="0" smtClean="0">
                <a:effectLst/>
              </a:rPr>
              <a:t>NAC Activities:  </a:t>
            </a:r>
          </a:p>
          <a:p>
            <a:pPr lvl="1">
              <a:lnSpc>
                <a:spcPct val="80000"/>
              </a:lnSpc>
              <a:spcBef>
                <a:spcPts val="0"/>
              </a:spcBef>
              <a:spcAft>
                <a:spcPts val="900"/>
              </a:spcAft>
            </a:pPr>
            <a:r>
              <a:rPr lang="en-US" sz="2000" dirty="0" smtClean="0">
                <a:effectLst/>
              </a:rPr>
              <a:t>Conduct research and policy analysis; </a:t>
            </a:r>
          </a:p>
          <a:p>
            <a:pPr lvl="1">
              <a:lnSpc>
                <a:spcPct val="80000"/>
              </a:lnSpc>
              <a:spcBef>
                <a:spcPts val="0"/>
              </a:spcBef>
              <a:spcAft>
                <a:spcPts val="900"/>
              </a:spcAft>
            </a:pPr>
            <a:r>
              <a:rPr lang="en-US" sz="2000" dirty="0" smtClean="0">
                <a:effectLst/>
              </a:rPr>
              <a:t>Develop national programs; </a:t>
            </a:r>
          </a:p>
          <a:p>
            <a:pPr lvl="1">
              <a:lnSpc>
                <a:spcPct val="80000"/>
              </a:lnSpc>
              <a:spcBef>
                <a:spcPts val="0"/>
              </a:spcBef>
              <a:spcAft>
                <a:spcPts val="900"/>
              </a:spcAft>
            </a:pPr>
            <a:r>
              <a:rPr lang="en-US" sz="2000" dirty="0" smtClean="0">
                <a:effectLst/>
              </a:rPr>
              <a:t>Strengthen state and local coalitions; </a:t>
            </a:r>
          </a:p>
          <a:p>
            <a:pPr lvl="1">
              <a:lnSpc>
                <a:spcPct val="80000"/>
              </a:lnSpc>
              <a:spcBef>
                <a:spcPts val="0"/>
              </a:spcBef>
              <a:spcAft>
                <a:spcPts val="900"/>
              </a:spcAft>
            </a:pPr>
            <a:r>
              <a:rPr lang="en-US" sz="2000" dirty="0" smtClean="0">
                <a:effectLst/>
              </a:rPr>
              <a:t>Increase public awareness; </a:t>
            </a:r>
          </a:p>
          <a:p>
            <a:pPr lvl="1">
              <a:lnSpc>
                <a:spcPct val="80000"/>
              </a:lnSpc>
              <a:spcBef>
                <a:spcPts val="0"/>
              </a:spcBef>
              <a:spcAft>
                <a:spcPts val="900"/>
              </a:spcAft>
            </a:pPr>
            <a:r>
              <a:rPr lang="en-US" sz="2000" dirty="0" smtClean="0">
                <a:effectLst/>
              </a:rPr>
              <a:t>Work internationally</a:t>
            </a:r>
          </a:p>
          <a:p>
            <a:pPr>
              <a:spcBef>
                <a:spcPts val="0"/>
              </a:spcBef>
              <a:spcAft>
                <a:spcPts val="900"/>
              </a:spcAft>
            </a:pPr>
            <a:endParaRPr lang="en-US" dirty="0">
              <a:effectLst/>
            </a:endParaRPr>
          </a:p>
        </p:txBody>
      </p:sp>
      <p:sp>
        <p:nvSpPr>
          <p:cNvPr id="4" name="Slide Number Placeholder 3"/>
          <p:cNvSpPr>
            <a:spLocks noGrp="1"/>
          </p:cNvSpPr>
          <p:nvPr>
            <p:ph type="sldNum" sz="quarter" idx="12"/>
          </p:nvPr>
        </p:nvSpPr>
        <p:spPr/>
        <p:txBody>
          <a:bodyPr/>
          <a:lstStyle/>
          <a:p>
            <a:pPr>
              <a:defRPr/>
            </a:pPr>
            <a:fld id="{A1D51C96-BD69-E54C-87D0-D0DA464FC95A}" type="slidenum">
              <a:rPr lang="en-US" smtClean="0"/>
              <a:pPr>
                <a:defRPr/>
              </a:pPr>
              <a:t>2</a:t>
            </a:fld>
            <a:endParaRPr lang="en-US"/>
          </a:p>
        </p:txBody>
      </p:sp>
    </p:spTree>
    <p:extLst>
      <p:ext uri="{BB962C8B-B14F-4D97-AF65-F5344CB8AC3E}">
        <p14:creationId xmlns="" xmlns:p14="http://schemas.microsoft.com/office/powerpoint/2010/main" val="10501676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nSpc>
                <a:spcPct val="80000"/>
              </a:lnSpc>
            </a:pPr>
            <a:r>
              <a:rPr lang="en-US" dirty="0" smtClean="0"/>
              <a:t>Best Practices in Corporate Eldercare</a:t>
            </a:r>
            <a:endParaRPr lang="en-US" dirty="0"/>
          </a:p>
        </p:txBody>
      </p:sp>
      <p:sp>
        <p:nvSpPr>
          <p:cNvPr id="3" name="Slide Number Placeholder 2"/>
          <p:cNvSpPr>
            <a:spLocks noGrp="1"/>
          </p:cNvSpPr>
          <p:nvPr>
            <p:ph type="sldNum" sz="quarter" idx="12"/>
          </p:nvPr>
        </p:nvSpPr>
        <p:spPr/>
        <p:txBody>
          <a:bodyPr/>
          <a:lstStyle/>
          <a:p>
            <a:fld id="{A1D51C96-BD69-E54C-87D0-D0DA464FC95A}" type="slidenum">
              <a:rPr lang="en-US" smtClean="0"/>
              <a:pPr/>
              <a:t>3</a:t>
            </a:fld>
            <a:endParaRPr lang="en-US"/>
          </a:p>
        </p:txBody>
      </p:sp>
      <p:graphicFrame>
        <p:nvGraphicFramePr>
          <p:cNvPr id="46083" name="Chart 7"/>
          <p:cNvGraphicFramePr>
            <a:graphicFrameLocks/>
          </p:cNvGraphicFramePr>
          <p:nvPr/>
        </p:nvGraphicFramePr>
        <p:xfrm>
          <a:off x="10831513" y="5856288"/>
          <a:ext cx="750887" cy="1651000"/>
        </p:xfrm>
        <a:graphic>
          <a:graphicData uri="http://schemas.openxmlformats.org/presentationml/2006/ole">
            <p:oleObj spid="_x0000_s58393" r:id="rId4" imgW="8242506" imgH="4608975" progId="Excel.Sheet.8">
              <p:embed/>
            </p:oleObj>
          </a:graphicData>
        </a:graphic>
      </p:graphicFrame>
      <p:sp>
        <p:nvSpPr>
          <p:cNvPr id="46084" name="TextBox 2"/>
          <p:cNvSpPr txBox="1">
            <a:spLocks noChangeArrowheads="1"/>
          </p:cNvSpPr>
          <p:nvPr/>
        </p:nvSpPr>
        <p:spPr bwMode="auto">
          <a:xfrm>
            <a:off x="11353800" y="1295400"/>
            <a:ext cx="98266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Arial"/>
            </a:endParaRPr>
          </a:p>
        </p:txBody>
      </p:sp>
      <p:sp>
        <p:nvSpPr>
          <p:cNvPr id="46089" name="TextBox 9"/>
          <p:cNvSpPr txBox="1">
            <a:spLocks noChangeArrowheads="1"/>
          </p:cNvSpPr>
          <p:nvPr/>
        </p:nvSpPr>
        <p:spPr bwMode="auto">
          <a:xfrm>
            <a:off x="3505200" y="2138511"/>
            <a:ext cx="12874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mn-lt"/>
            </a:endParaRPr>
          </a:p>
        </p:txBody>
      </p:sp>
      <p:sp>
        <p:nvSpPr>
          <p:cNvPr id="4" name="TextBox 3"/>
          <p:cNvSpPr txBox="1"/>
          <p:nvPr/>
        </p:nvSpPr>
        <p:spPr>
          <a:xfrm>
            <a:off x="609600" y="1997675"/>
            <a:ext cx="8009238" cy="4524315"/>
          </a:xfrm>
          <a:prstGeom prst="rect">
            <a:avLst/>
          </a:prstGeom>
          <a:noFill/>
        </p:spPr>
        <p:txBody>
          <a:bodyPr wrap="square" rtlCol="0">
            <a:spAutoFit/>
          </a:bodyPr>
          <a:lstStyle/>
          <a:p>
            <a:pPr marL="342900" indent="-342900" algn="just">
              <a:buFont typeface="Arial" pitchFamily="34" charset="0"/>
              <a:buChar char="•"/>
              <a:defRPr/>
            </a:pPr>
            <a:r>
              <a:rPr lang="en-US" b="1" dirty="0">
                <a:latin typeface="+mn-lt"/>
              </a:rPr>
              <a:t>2012 study to update information on what employers are doing for caregiving employees and to identify some best practices in corporate eldercare </a:t>
            </a:r>
            <a:r>
              <a:rPr lang="en-US" b="1" dirty="0" smtClean="0">
                <a:latin typeface="+mn-lt"/>
              </a:rPr>
              <a:t>programs.</a:t>
            </a:r>
          </a:p>
          <a:p>
            <a:pPr algn="just">
              <a:defRPr/>
            </a:pPr>
            <a:endParaRPr lang="en-US" b="1" dirty="0" smtClean="0">
              <a:latin typeface="+mn-lt"/>
            </a:endParaRPr>
          </a:p>
          <a:p>
            <a:pPr marL="342900" indent="-342900" algn="just">
              <a:buFont typeface="Arial" pitchFamily="34" charset="0"/>
              <a:buChar char="•"/>
              <a:defRPr/>
            </a:pPr>
            <a:r>
              <a:rPr lang="en-US" b="1" u="sng" dirty="0" smtClean="0">
                <a:latin typeface="+mn-lt"/>
              </a:rPr>
              <a:t>Trends</a:t>
            </a:r>
            <a:r>
              <a:rPr lang="en-US" b="1" dirty="0" smtClean="0">
                <a:latin typeface="+mn-lt"/>
              </a:rPr>
              <a:t>: reliance on technology, innovative approaches to Paid Time Off, subsidized back-up home care, and geriatric care management services.</a:t>
            </a:r>
          </a:p>
          <a:p>
            <a:pPr algn="just">
              <a:defRPr/>
            </a:pPr>
            <a:endParaRPr lang="en-US" b="1" dirty="0" smtClean="0">
              <a:latin typeface="+mn-lt"/>
            </a:endParaRPr>
          </a:p>
          <a:p>
            <a:pPr marL="342900" indent="-342900" algn="just">
              <a:buFont typeface="Arial" pitchFamily="34" charset="0"/>
              <a:buChar char="•"/>
              <a:defRPr/>
            </a:pPr>
            <a:r>
              <a:rPr lang="en-US" b="1" u="sng" dirty="0" smtClean="0">
                <a:latin typeface="+mn-lt"/>
              </a:rPr>
              <a:t>Perceivable Benefits</a:t>
            </a:r>
            <a:r>
              <a:rPr lang="en-US" b="1" dirty="0" smtClean="0">
                <a:latin typeface="+mn-lt"/>
              </a:rPr>
              <a:t>: reduced absenteeism, improved productivity, and better retention rates.</a:t>
            </a:r>
          </a:p>
          <a:p>
            <a:pPr algn="just">
              <a:defRPr/>
            </a:pPr>
            <a:endParaRPr lang="en-US" b="1" dirty="0" smtClean="0">
              <a:latin typeface="+mn-lt"/>
            </a:endParaRPr>
          </a:p>
          <a:p>
            <a:pPr marL="342900" indent="-342900" algn="just">
              <a:buFont typeface="Arial" pitchFamily="34" charset="0"/>
              <a:buChar char="•"/>
              <a:defRPr/>
            </a:pPr>
            <a:r>
              <a:rPr lang="en-US" b="1" u="sng" dirty="0" smtClean="0">
                <a:latin typeface="+mn-lt"/>
              </a:rPr>
              <a:t>Recommendations for Employers</a:t>
            </a:r>
            <a:r>
              <a:rPr lang="en-US" b="1" dirty="0" smtClean="0">
                <a:latin typeface="+mn-lt"/>
              </a:rPr>
              <a:t>: understand the needs of your workforce, identify corporate goals of the program, and ensure corporate culture is consistent with your approach.</a:t>
            </a:r>
            <a:endParaRPr lang="en-US" b="1" dirty="0">
              <a:latin typeface="+mn-lt"/>
            </a:endParaRPr>
          </a:p>
          <a:p>
            <a:pPr>
              <a:defRPr/>
            </a:pPr>
            <a:endParaRPr lang="en-US" dirty="0"/>
          </a:p>
          <a:p>
            <a:pPr marL="342900" indent="-342900">
              <a:buFont typeface="Arial" pitchFamily="34" charset="0"/>
              <a:buChar char="•"/>
              <a:defRPr/>
            </a:pPr>
            <a:endParaRPr lang="en-US" dirty="0" smtClean="0"/>
          </a:p>
          <a:p>
            <a:pPr marL="342900" indent="-342900">
              <a:buFont typeface="Arial" pitchFamily="34" charset="0"/>
              <a:buChar char="•"/>
              <a:defRPr/>
            </a:pPr>
            <a:endParaRPr lang="en-US" dirty="0"/>
          </a:p>
        </p:txBody>
      </p:sp>
    </p:spTree>
    <p:extLst>
      <p:ext uri="{BB962C8B-B14F-4D97-AF65-F5344CB8AC3E}">
        <p14:creationId xmlns="" xmlns:p14="http://schemas.microsoft.com/office/powerpoint/2010/main" val="129852242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nSpc>
                <a:spcPct val="80000"/>
              </a:lnSpc>
            </a:pPr>
            <a:r>
              <a:rPr lang="en-US" sz="3200" dirty="0" smtClean="0"/>
              <a:t>The </a:t>
            </a:r>
            <a:r>
              <a:rPr lang="en-US" sz="3200" dirty="0" err="1" smtClean="0"/>
              <a:t>Metlife</a:t>
            </a:r>
            <a:r>
              <a:rPr lang="en-US" sz="3200" dirty="0" smtClean="0"/>
              <a:t> Study of Working Caregivers and Employer Healthcare Costs</a:t>
            </a:r>
            <a:endParaRPr lang="en-US" sz="3200" dirty="0"/>
          </a:p>
        </p:txBody>
      </p:sp>
      <p:sp>
        <p:nvSpPr>
          <p:cNvPr id="3" name="Slide Number Placeholder 2"/>
          <p:cNvSpPr>
            <a:spLocks noGrp="1"/>
          </p:cNvSpPr>
          <p:nvPr>
            <p:ph type="sldNum" sz="quarter" idx="12"/>
          </p:nvPr>
        </p:nvSpPr>
        <p:spPr/>
        <p:txBody>
          <a:bodyPr/>
          <a:lstStyle/>
          <a:p>
            <a:fld id="{A1D51C96-BD69-E54C-87D0-D0DA464FC95A}" type="slidenum">
              <a:rPr lang="en-US" smtClean="0"/>
              <a:pPr/>
              <a:t>4</a:t>
            </a:fld>
            <a:endParaRPr lang="en-US"/>
          </a:p>
        </p:txBody>
      </p:sp>
      <p:graphicFrame>
        <p:nvGraphicFramePr>
          <p:cNvPr id="46083" name="Chart 7"/>
          <p:cNvGraphicFramePr>
            <a:graphicFrameLocks/>
          </p:cNvGraphicFramePr>
          <p:nvPr/>
        </p:nvGraphicFramePr>
        <p:xfrm>
          <a:off x="10831513" y="5856288"/>
          <a:ext cx="750887" cy="1651000"/>
        </p:xfrm>
        <a:graphic>
          <a:graphicData uri="http://schemas.openxmlformats.org/presentationml/2006/ole">
            <p:oleObj spid="_x0000_s60434" r:id="rId4" imgW="8242506" imgH="4608975" progId="Excel.Sheet.8">
              <p:embed/>
            </p:oleObj>
          </a:graphicData>
        </a:graphic>
      </p:graphicFrame>
      <p:sp>
        <p:nvSpPr>
          <p:cNvPr id="46084" name="TextBox 2"/>
          <p:cNvSpPr txBox="1">
            <a:spLocks noChangeArrowheads="1"/>
          </p:cNvSpPr>
          <p:nvPr/>
        </p:nvSpPr>
        <p:spPr bwMode="auto">
          <a:xfrm>
            <a:off x="11353800" y="1295400"/>
            <a:ext cx="98266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Arial"/>
            </a:endParaRPr>
          </a:p>
        </p:txBody>
      </p:sp>
      <p:sp>
        <p:nvSpPr>
          <p:cNvPr id="46089" name="TextBox 9"/>
          <p:cNvSpPr txBox="1">
            <a:spLocks noChangeArrowheads="1"/>
          </p:cNvSpPr>
          <p:nvPr/>
        </p:nvSpPr>
        <p:spPr bwMode="auto">
          <a:xfrm>
            <a:off x="3505200" y="2138511"/>
            <a:ext cx="12874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mn-lt"/>
            </a:endParaRPr>
          </a:p>
        </p:txBody>
      </p:sp>
      <p:sp>
        <p:nvSpPr>
          <p:cNvPr id="4" name="TextBox 3"/>
          <p:cNvSpPr txBox="1"/>
          <p:nvPr/>
        </p:nvSpPr>
        <p:spPr>
          <a:xfrm>
            <a:off x="609600" y="1997675"/>
            <a:ext cx="8009238" cy="4339650"/>
          </a:xfrm>
          <a:prstGeom prst="rect">
            <a:avLst/>
          </a:prstGeom>
          <a:noFill/>
        </p:spPr>
        <p:txBody>
          <a:bodyPr wrap="square" rtlCol="0">
            <a:spAutoFit/>
          </a:bodyPr>
          <a:lstStyle/>
          <a:p>
            <a:pPr marL="342900" indent="-342900" algn="just">
              <a:buFont typeface="Arial" pitchFamily="34" charset="0"/>
              <a:buChar char="•"/>
              <a:defRPr/>
            </a:pPr>
            <a:r>
              <a:rPr lang="en-US" b="1" dirty="0" smtClean="0">
                <a:latin typeface="+mn-lt"/>
              </a:rPr>
              <a:t>2010 study focuses on how caregiving, employer health costs, and employer-sponsored wellness benefits intersect.</a:t>
            </a:r>
          </a:p>
          <a:p>
            <a:pPr algn="just">
              <a:defRPr/>
            </a:pPr>
            <a:endParaRPr lang="en-US" b="1" dirty="0" smtClean="0">
              <a:latin typeface="+mn-lt"/>
            </a:endParaRPr>
          </a:p>
          <a:p>
            <a:pPr marL="342900" indent="-342900" algn="just">
              <a:buFont typeface="Arial" pitchFamily="34" charset="0"/>
              <a:buChar char="•"/>
              <a:defRPr/>
            </a:pPr>
            <a:r>
              <a:rPr lang="en-US" b="1" dirty="0" smtClean="0">
                <a:latin typeface="+mn-lt"/>
              </a:rPr>
              <a:t>Caregiving for an older relative is an important factor in the health, medical care expense, and productivity of employees across all age groups, and therefore in the health costs for employers.</a:t>
            </a:r>
          </a:p>
          <a:p>
            <a:pPr marL="800100" lvl="1" indent="-342900" algn="just">
              <a:buFont typeface="Wingdings" pitchFamily="2" charset="2"/>
              <a:buChar char="§"/>
              <a:defRPr/>
            </a:pPr>
            <a:r>
              <a:rPr lang="en-US" b="1" dirty="0" smtClean="0">
                <a:latin typeface="+mn-lt"/>
              </a:rPr>
              <a:t>There is an 8% differential in increased health care costs between caregiving and non-caregiving employees (costing U.S. employers an estimated $13.4 billion a year).</a:t>
            </a:r>
          </a:p>
          <a:p>
            <a:pPr algn="just">
              <a:defRPr/>
            </a:pPr>
            <a:endParaRPr lang="en-US" b="1" dirty="0" smtClean="0">
              <a:latin typeface="+mn-lt"/>
            </a:endParaRPr>
          </a:p>
          <a:p>
            <a:pPr marL="342900" indent="-342900" algn="just">
              <a:buFont typeface="Arial" pitchFamily="34" charset="0"/>
              <a:buChar char="•"/>
              <a:defRPr/>
            </a:pPr>
            <a:r>
              <a:rPr lang="en-US" b="1" dirty="0" smtClean="0">
                <a:latin typeface="+mn-lt"/>
              </a:rPr>
              <a:t>Eldercare benefits and wellness programs can provide needed support to working caregivers. And directly reduce employee health care costs, with great benefit to the employer.</a:t>
            </a:r>
          </a:p>
          <a:p>
            <a:pPr algn="just">
              <a:defRPr/>
            </a:pPr>
            <a:endParaRPr lang="en-US" dirty="0"/>
          </a:p>
          <a:p>
            <a:pPr marL="342900" indent="-342900">
              <a:buFont typeface="Arial" pitchFamily="34" charset="0"/>
              <a:buChar char="•"/>
              <a:defRPr/>
            </a:pPr>
            <a:endParaRPr lang="en-US" sz="2400" dirty="0"/>
          </a:p>
        </p:txBody>
      </p:sp>
    </p:spTree>
    <p:extLst>
      <p:ext uri="{BB962C8B-B14F-4D97-AF65-F5344CB8AC3E}">
        <p14:creationId xmlns="" xmlns:p14="http://schemas.microsoft.com/office/powerpoint/2010/main" val="230471548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nSpc>
                <a:spcPct val="80000"/>
              </a:lnSpc>
            </a:pPr>
            <a:r>
              <a:rPr lang="en-US" dirty="0" smtClean="0"/>
              <a:t>The </a:t>
            </a:r>
            <a:r>
              <a:rPr lang="en-US" dirty="0" err="1" smtClean="0"/>
              <a:t>Metlife</a:t>
            </a:r>
            <a:r>
              <a:rPr lang="en-US" dirty="0" smtClean="0"/>
              <a:t> Caregiving Cost Study: Productivity Losses to U.S. Business</a:t>
            </a:r>
            <a:endParaRPr lang="en-US" dirty="0"/>
          </a:p>
        </p:txBody>
      </p:sp>
      <p:sp>
        <p:nvSpPr>
          <p:cNvPr id="3" name="Slide Number Placeholder 2"/>
          <p:cNvSpPr>
            <a:spLocks noGrp="1"/>
          </p:cNvSpPr>
          <p:nvPr>
            <p:ph type="sldNum" sz="quarter" idx="12"/>
          </p:nvPr>
        </p:nvSpPr>
        <p:spPr/>
        <p:txBody>
          <a:bodyPr/>
          <a:lstStyle/>
          <a:p>
            <a:fld id="{A1D51C96-BD69-E54C-87D0-D0DA464FC95A}" type="slidenum">
              <a:rPr lang="en-US" smtClean="0"/>
              <a:pPr/>
              <a:t>5</a:t>
            </a:fld>
            <a:endParaRPr lang="en-US"/>
          </a:p>
        </p:txBody>
      </p:sp>
      <p:graphicFrame>
        <p:nvGraphicFramePr>
          <p:cNvPr id="46083" name="Chart 7"/>
          <p:cNvGraphicFramePr>
            <a:graphicFrameLocks/>
          </p:cNvGraphicFramePr>
          <p:nvPr/>
        </p:nvGraphicFramePr>
        <p:xfrm>
          <a:off x="10831513" y="5856288"/>
          <a:ext cx="750887" cy="1651000"/>
        </p:xfrm>
        <a:graphic>
          <a:graphicData uri="http://schemas.openxmlformats.org/presentationml/2006/ole">
            <p:oleObj spid="_x0000_s61458" r:id="rId4" imgW="8242506" imgH="4608975" progId="Excel.Sheet.8">
              <p:embed/>
            </p:oleObj>
          </a:graphicData>
        </a:graphic>
      </p:graphicFrame>
      <p:sp>
        <p:nvSpPr>
          <p:cNvPr id="46084" name="TextBox 2"/>
          <p:cNvSpPr txBox="1">
            <a:spLocks noChangeArrowheads="1"/>
          </p:cNvSpPr>
          <p:nvPr/>
        </p:nvSpPr>
        <p:spPr bwMode="auto">
          <a:xfrm>
            <a:off x="11353800" y="1295400"/>
            <a:ext cx="98266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Arial"/>
            </a:endParaRPr>
          </a:p>
        </p:txBody>
      </p:sp>
      <p:sp>
        <p:nvSpPr>
          <p:cNvPr id="46089" name="TextBox 9"/>
          <p:cNvSpPr txBox="1">
            <a:spLocks noChangeArrowheads="1"/>
          </p:cNvSpPr>
          <p:nvPr/>
        </p:nvSpPr>
        <p:spPr bwMode="auto">
          <a:xfrm>
            <a:off x="3505200" y="2138511"/>
            <a:ext cx="12874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mn-lt"/>
            </a:endParaRPr>
          </a:p>
        </p:txBody>
      </p:sp>
      <p:sp>
        <p:nvSpPr>
          <p:cNvPr id="4" name="TextBox 3"/>
          <p:cNvSpPr txBox="1"/>
          <p:nvPr/>
        </p:nvSpPr>
        <p:spPr>
          <a:xfrm>
            <a:off x="609600" y="1997675"/>
            <a:ext cx="8009238" cy="2954655"/>
          </a:xfrm>
          <a:prstGeom prst="rect">
            <a:avLst/>
          </a:prstGeom>
          <a:noFill/>
        </p:spPr>
        <p:txBody>
          <a:bodyPr wrap="square" rtlCol="0">
            <a:spAutoFit/>
          </a:bodyPr>
          <a:lstStyle/>
          <a:p>
            <a:pPr marL="342900" indent="-342900" algn="just">
              <a:buFont typeface="Arial" pitchFamily="34" charset="0"/>
              <a:buChar char="•"/>
              <a:defRPr/>
            </a:pPr>
            <a:r>
              <a:rPr lang="en-US" b="1" dirty="0" smtClean="0">
                <a:latin typeface="+mn-lt"/>
              </a:rPr>
              <a:t>2006 study on how caregiving can impact a company’s overall profitability.</a:t>
            </a:r>
          </a:p>
          <a:p>
            <a:pPr marL="800100" lvl="1" indent="-342900" algn="just">
              <a:buFont typeface="Wingdings" pitchFamily="2" charset="2"/>
              <a:buChar char="§"/>
              <a:defRPr/>
            </a:pPr>
            <a:r>
              <a:rPr lang="en-US" b="1" dirty="0" smtClean="0">
                <a:latin typeface="+mn-lt"/>
              </a:rPr>
              <a:t>Caregiving costs U.S. employers between  $17.1 billion and $33.6 billion in lost productivity annually. </a:t>
            </a:r>
            <a:endParaRPr lang="en-US" b="1" dirty="0">
              <a:latin typeface="+mn-lt"/>
            </a:endParaRPr>
          </a:p>
          <a:p>
            <a:pPr marL="800100" lvl="1" indent="-342900" algn="just">
              <a:buFont typeface="Arial" pitchFamily="34" charset="0"/>
              <a:buChar char="•"/>
              <a:defRPr/>
            </a:pPr>
            <a:endParaRPr lang="en-US" b="1" dirty="0" smtClean="0">
              <a:latin typeface="+mn-lt"/>
            </a:endParaRPr>
          </a:p>
          <a:p>
            <a:pPr marL="342900" indent="-342900" algn="just">
              <a:buFont typeface="Arial" pitchFamily="34" charset="0"/>
              <a:buChar char="•"/>
              <a:defRPr/>
            </a:pPr>
            <a:r>
              <a:rPr lang="en-US" b="1" dirty="0" smtClean="0">
                <a:latin typeface="+mn-lt"/>
              </a:rPr>
              <a:t>Nearly 60% of those caring for an adult 50+ are working.</a:t>
            </a:r>
          </a:p>
          <a:p>
            <a:pPr marL="342900" indent="-342900" algn="just">
              <a:buFont typeface="Arial" pitchFamily="34" charset="0"/>
              <a:buChar char="•"/>
              <a:defRPr/>
            </a:pPr>
            <a:endParaRPr lang="en-US" b="1" dirty="0">
              <a:latin typeface="+mn-lt"/>
            </a:endParaRPr>
          </a:p>
          <a:p>
            <a:pPr marL="342900" indent="-342900" algn="just">
              <a:buFont typeface="Arial" pitchFamily="34" charset="0"/>
              <a:buChar char="•"/>
              <a:defRPr/>
            </a:pPr>
            <a:r>
              <a:rPr lang="en-US" b="1" dirty="0" smtClean="0">
                <a:latin typeface="+mn-lt"/>
              </a:rPr>
              <a:t>Eldercare Calculator: help employers estimate their own productivity cost for working caregivers (www.eldercarecalculator.org).</a:t>
            </a:r>
          </a:p>
          <a:p>
            <a:pPr lvl="1">
              <a:defRPr/>
            </a:pPr>
            <a:endParaRPr lang="en-US" dirty="0" smtClean="0"/>
          </a:p>
          <a:p>
            <a:pPr marL="342900" indent="-342900">
              <a:buFont typeface="Arial" pitchFamily="34" charset="0"/>
              <a:buChar char="•"/>
              <a:defRPr/>
            </a:pPr>
            <a:endParaRPr lang="en-US" sz="2400" dirty="0"/>
          </a:p>
        </p:txBody>
      </p:sp>
    </p:spTree>
    <p:extLst>
      <p:ext uri="{BB962C8B-B14F-4D97-AF65-F5344CB8AC3E}">
        <p14:creationId xmlns="" xmlns:p14="http://schemas.microsoft.com/office/powerpoint/2010/main" val="187867370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nSpc>
                <a:spcPct val="80000"/>
              </a:lnSpc>
            </a:pPr>
            <a:r>
              <a:rPr lang="en-US" sz="2400" dirty="0"/>
              <a:t>Figure 17:  Work Accommodations Due to Caregiving</a:t>
            </a:r>
            <a:br>
              <a:rPr lang="en-US" sz="2400" dirty="0"/>
            </a:br>
            <a:r>
              <a:rPr lang="en-US" sz="2400" dirty="0"/>
              <a:t>Q34.  In your experience as both a worker and a caregiver, did you ever...?</a:t>
            </a:r>
          </a:p>
        </p:txBody>
      </p:sp>
      <p:sp>
        <p:nvSpPr>
          <p:cNvPr id="3" name="Slide Number Placeholder 2"/>
          <p:cNvSpPr>
            <a:spLocks noGrp="1"/>
          </p:cNvSpPr>
          <p:nvPr>
            <p:ph type="sldNum" sz="quarter" idx="12"/>
          </p:nvPr>
        </p:nvSpPr>
        <p:spPr/>
        <p:txBody>
          <a:bodyPr/>
          <a:lstStyle/>
          <a:p>
            <a:fld id="{A1D51C96-BD69-E54C-87D0-D0DA464FC95A}" type="slidenum">
              <a:rPr lang="en-US" smtClean="0"/>
              <a:pPr/>
              <a:t>6</a:t>
            </a:fld>
            <a:endParaRPr lang="en-US"/>
          </a:p>
        </p:txBody>
      </p:sp>
      <p:graphicFrame>
        <p:nvGraphicFramePr>
          <p:cNvPr id="46083" name="Chart 7"/>
          <p:cNvGraphicFramePr>
            <a:graphicFrameLocks/>
          </p:cNvGraphicFramePr>
          <p:nvPr/>
        </p:nvGraphicFramePr>
        <p:xfrm>
          <a:off x="10831513" y="5856288"/>
          <a:ext cx="750887" cy="1651000"/>
        </p:xfrm>
        <a:graphic>
          <a:graphicData uri="http://schemas.openxmlformats.org/presentationml/2006/ole">
            <p:oleObj spid="_x0000_s70663" r:id="rId4" imgW="8242506" imgH="4608975" progId="Excel.Sheet.8">
              <p:embed/>
            </p:oleObj>
          </a:graphicData>
        </a:graphic>
      </p:graphicFrame>
      <p:sp>
        <p:nvSpPr>
          <p:cNvPr id="46084" name="TextBox 2"/>
          <p:cNvSpPr txBox="1">
            <a:spLocks noChangeArrowheads="1"/>
          </p:cNvSpPr>
          <p:nvPr/>
        </p:nvSpPr>
        <p:spPr bwMode="auto">
          <a:xfrm>
            <a:off x="11353800" y="1295400"/>
            <a:ext cx="98266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Arial"/>
            </a:endParaRPr>
          </a:p>
        </p:txBody>
      </p:sp>
      <p:sp>
        <p:nvSpPr>
          <p:cNvPr id="46089" name="TextBox 9"/>
          <p:cNvSpPr txBox="1">
            <a:spLocks noChangeArrowheads="1"/>
          </p:cNvSpPr>
          <p:nvPr/>
        </p:nvSpPr>
        <p:spPr bwMode="auto">
          <a:xfrm>
            <a:off x="3505200" y="2138511"/>
            <a:ext cx="12874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mn-lt"/>
            </a:endParaRPr>
          </a:p>
        </p:txBody>
      </p:sp>
      <p:sp>
        <p:nvSpPr>
          <p:cNvPr id="4" name="TextBox 3"/>
          <p:cNvSpPr txBox="1"/>
          <p:nvPr/>
        </p:nvSpPr>
        <p:spPr>
          <a:xfrm>
            <a:off x="609600" y="1997675"/>
            <a:ext cx="8009238" cy="738664"/>
          </a:xfrm>
          <a:prstGeom prst="rect">
            <a:avLst/>
          </a:prstGeom>
          <a:noFill/>
        </p:spPr>
        <p:txBody>
          <a:bodyPr wrap="square" rtlCol="0">
            <a:spAutoFit/>
          </a:bodyPr>
          <a:lstStyle/>
          <a:p>
            <a:pPr lvl="1">
              <a:defRPr/>
            </a:pPr>
            <a:endParaRPr lang="en-US" dirty="0" smtClean="0"/>
          </a:p>
          <a:p>
            <a:pPr marL="342900" indent="-342900">
              <a:buFont typeface="Arial" pitchFamily="34" charset="0"/>
              <a:buChar char="•"/>
              <a:defRPr/>
            </a:pPr>
            <a:endParaRPr lang="en-US" sz="2400" dirty="0"/>
          </a:p>
        </p:txBody>
      </p:sp>
      <p:pic>
        <p:nvPicPr>
          <p:cNvPr id="8" name="Picture 7" descr="Figure 49 - Work accomodations"/>
          <p:cNvPicPr/>
          <p:nvPr/>
        </p:nvPicPr>
        <p:blipFill>
          <a:blip r:embed="rId5" cstate="email">
            <a:extLst>
              <a:ext uri="{28A0092B-C50C-407E-A947-70E740481C1C}">
                <a14:useLocalDpi xmlns="" xmlns:a14="http://schemas.microsoft.com/office/drawing/2010/main" val="0"/>
              </a:ext>
            </a:extLst>
          </a:blip>
          <a:srcRect/>
          <a:stretch>
            <a:fillRect/>
          </a:stretch>
        </p:blipFill>
        <p:spPr bwMode="auto">
          <a:xfrm>
            <a:off x="762000" y="2038350"/>
            <a:ext cx="7924800" cy="3752850"/>
          </a:xfrm>
          <a:prstGeom prst="rect">
            <a:avLst/>
          </a:prstGeom>
          <a:noFill/>
          <a:ln>
            <a:noFill/>
          </a:ln>
        </p:spPr>
      </p:pic>
    </p:spTree>
    <p:extLst>
      <p:ext uri="{BB962C8B-B14F-4D97-AF65-F5344CB8AC3E}">
        <p14:creationId xmlns="" xmlns:p14="http://schemas.microsoft.com/office/powerpoint/2010/main" val="38194252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nSpc>
                <a:spcPct val="80000"/>
              </a:lnSpc>
            </a:pPr>
            <a:r>
              <a:rPr lang="en-US" dirty="0" smtClean="0"/>
              <a:t>e-Connected Family Caregiver</a:t>
            </a:r>
            <a:endParaRPr lang="en-US" dirty="0"/>
          </a:p>
        </p:txBody>
      </p:sp>
      <p:sp>
        <p:nvSpPr>
          <p:cNvPr id="3" name="Slide Number Placeholder 2"/>
          <p:cNvSpPr>
            <a:spLocks noGrp="1"/>
          </p:cNvSpPr>
          <p:nvPr>
            <p:ph type="sldNum" sz="quarter" idx="12"/>
          </p:nvPr>
        </p:nvSpPr>
        <p:spPr/>
        <p:txBody>
          <a:bodyPr/>
          <a:lstStyle/>
          <a:p>
            <a:fld id="{A1D51C96-BD69-E54C-87D0-D0DA464FC95A}" type="slidenum">
              <a:rPr lang="en-US" smtClean="0"/>
              <a:pPr/>
              <a:t>7</a:t>
            </a:fld>
            <a:endParaRPr lang="en-US"/>
          </a:p>
        </p:txBody>
      </p:sp>
      <p:graphicFrame>
        <p:nvGraphicFramePr>
          <p:cNvPr id="46083" name="Chart 7"/>
          <p:cNvGraphicFramePr>
            <a:graphicFrameLocks/>
          </p:cNvGraphicFramePr>
          <p:nvPr/>
        </p:nvGraphicFramePr>
        <p:xfrm>
          <a:off x="10831513" y="5856288"/>
          <a:ext cx="750887" cy="1651000"/>
        </p:xfrm>
        <a:graphic>
          <a:graphicData uri="http://schemas.openxmlformats.org/presentationml/2006/ole">
            <p:oleObj spid="_x0000_s62484" r:id="rId4" imgW="8242506" imgH="4608975" progId="Excel.Sheet.8">
              <p:embed/>
            </p:oleObj>
          </a:graphicData>
        </a:graphic>
      </p:graphicFrame>
      <p:sp>
        <p:nvSpPr>
          <p:cNvPr id="46084" name="TextBox 2"/>
          <p:cNvSpPr txBox="1">
            <a:spLocks noChangeArrowheads="1"/>
          </p:cNvSpPr>
          <p:nvPr/>
        </p:nvSpPr>
        <p:spPr bwMode="auto">
          <a:xfrm>
            <a:off x="11353800" y="1295400"/>
            <a:ext cx="98266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Arial"/>
            </a:endParaRPr>
          </a:p>
        </p:txBody>
      </p:sp>
      <p:sp>
        <p:nvSpPr>
          <p:cNvPr id="46089" name="TextBox 9"/>
          <p:cNvSpPr txBox="1">
            <a:spLocks noChangeArrowheads="1"/>
          </p:cNvSpPr>
          <p:nvPr/>
        </p:nvSpPr>
        <p:spPr bwMode="auto">
          <a:xfrm>
            <a:off x="3505200" y="2138511"/>
            <a:ext cx="12874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endParaRPr lang="en-US" sz="1800" dirty="0">
              <a:latin typeface="+mn-lt"/>
            </a:endParaRPr>
          </a:p>
        </p:txBody>
      </p:sp>
      <p:sp>
        <p:nvSpPr>
          <p:cNvPr id="4" name="TextBox 3"/>
          <p:cNvSpPr txBox="1"/>
          <p:nvPr/>
        </p:nvSpPr>
        <p:spPr>
          <a:xfrm>
            <a:off x="609600" y="1997675"/>
            <a:ext cx="8009238" cy="4801314"/>
          </a:xfrm>
          <a:prstGeom prst="rect">
            <a:avLst/>
          </a:prstGeom>
          <a:noFill/>
        </p:spPr>
        <p:txBody>
          <a:bodyPr wrap="square" rtlCol="0">
            <a:spAutoFit/>
          </a:bodyPr>
          <a:lstStyle/>
          <a:p>
            <a:pPr marL="342900" indent="-342900" algn="just">
              <a:buFont typeface="Arial" pitchFamily="34" charset="0"/>
              <a:buChar char="•"/>
              <a:defRPr/>
            </a:pPr>
            <a:r>
              <a:rPr lang="en-US" b="1" dirty="0" smtClean="0">
                <a:latin typeface="+mn-lt"/>
              </a:rPr>
              <a:t>2010 study on family caregivers’ receptivity to technology.</a:t>
            </a:r>
            <a:endParaRPr lang="en-US" b="1" dirty="0">
              <a:latin typeface="+mn-lt"/>
            </a:endParaRPr>
          </a:p>
          <a:p>
            <a:pPr algn="just">
              <a:defRPr/>
            </a:pPr>
            <a:endParaRPr lang="en-US" b="1" dirty="0">
              <a:latin typeface="+mn-lt"/>
            </a:endParaRPr>
          </a:p>
          <a:p>
            <a:pPr marL="342900" indent="-342900" algn="just">
              <a:buFont typeface="Arial" pitchFamily="34" charset="0"/>
              <a:buChar char="•"/>
              <a:defRPr/>
            </a:pPr>
            <a:r>
              <a:rPr lang="en-US" b="1" dirty="0" smtClean="0">
                <a:latin typeface="+mn-lt"/>
              </a:rPr>
              <a:t>Screened online panelists to identify 1,000 technology-using family caregivers</a:t>
            </a:r>
          </a:p>
          <a:p>
            <a:pPr marL="800100" lvl="1" indent="-342900" algn="just">
              <a:buFont typeface="Wingdings" pitchFamily="2" charset="2"/>
              <a:buChar char="§"/>
              <a:defRPr/>
            </a:pPr>
            <a:r>
              <a:rPr lang="en-US" b="1" dirty="0">
                <a:latin typeface="+mn-lt"/>
              </a:rPr>
              <a:t>Provided at least 5 hours per week of unpaid care</a:t>
            </a:r>
            <a:r>
              <a:rPr lang="en-US" b="1" dirty="0" smtClean="0">
                <a:latin typeface="+mn-lt"/>
              </a:rPr>
              <a:t>.</a:t>
            </a:r>
          </a:p>
          <a:p>
            <a:pPr marL="800100" lvl="1" indent="-342900" algn="just">
              <a:buFont typeface="Wingdings" pitchFamily="2" charset="2"/>
              <a:buChar char="§"/>
              <a:defRPr/>
            </a:pPr>
            <a:r>
              <a:rPr lang="en-US" b="1" dirty="0" smtClean="0">
                <a:latin typeface="+mn-lt"/>
              </a:rPr>
              <a:t>Had already used some sort of technology to help them with caregiving.</a:t>
            </a:r>
          </a:p>
          <a:p>
            <a:pPr marL="1257300" lvl="2" indent="-342900" algn="just">
              <a:buFont typeface="Courier New" pitchFamily="49" charset="0"/>
              <a:buChar char="o"/>
              <a:defRPr/>
            </a:pPr>
            <a:r>
              <a:rPr lang="en-US" b="1" dirty="0" smtClean="0">
                <a:latin typeface="+mn-lt"/>
              </a:rPr>
              <a:t>Such </a:t>
            </a:r>
            <a:r>
              <a:rPr lang="en-US" b="1" dirty="0">
                <a:latin typeface="+mn-lt"/>
              </a:rPr>
              <a:t>as searching for caregiving information or support on the </a:t>
            </a:r>
            <a:r>
              <a:rPr lang="en-US" b="1" dirty="0" smtClean="0">
                <a:latin typeface="+mn-lt"/>
              </a:rPr>
              <a:t>Internet or participating </a:t>
            </a:r>
            <a:r>
              <a:rPr lang="en-US" b="1" dirty="0">
                <a:latin typeface="+mn-lt"/>
              </a:rPr>
              <a:t>in an online forum or </a:t>
            </a:r>
            <a:r>
              <a:rPr lang="en-US" b="1" dirty="0" smtClean="0">
                <a:latin typeface="+mn-lt"/>
              </a:rPr>
              <a:t>blog</a:t>
            </a:r>
          </a:p>
          <a:p>
            <a:pPr lvl="0" algn="just">
              <a:defRPr/>
            </a:pPr>
            <a:endParaRPr lang="en-US" b="1" dirty="0" smtClean="0">
              <a:solidFill>
                <a:srgbClr val="130064"/>
              </a:solidFill>
              <a:latin typeface="Calibri"/>
            </a:endParaRPr>
          </a:p>
          <a:p>
            <a:pPr marL="342900" lvl="0" indent="-342900" algn="just">
              <a:buFont typeface="Arial" pitchFamily="34" charset="0"/>
              <a:buChar char="•"/>
              <a:defRPr/>
            </a:pPr>
            <a:r>
              <a:rPr lang="en-US" b="1" dirty="0">
                <a:solidFill>
                  <a:srgbClr val="130064"/>
                </a:solidFill>
                <a:latin typeface="Calibri"/>
              </a:rPr>
              <a:t>Evaluated 12 technologies – helpfulness and barriers to use</a:t>
            </a:r>
            <a:r>
              <a:rPr lang="en-US" b="1" dirty="0" smtClean="0">
                <a:solidFill>
                  <a:srgbClr val="130064"/>
                </a:solidFill>
                <a:latin typeface="Calibri"/>
              </a:rPr>
              <a:t>.</a:t>
            </a:r>
          </a:p>
          <a:p>
            <a:pPr marL="800100" lvl="1" indent="-342900" algn="just">
              <a:buFont typeface="Wingdings" pitchFamily="2" charset="2"/>
              <a:buChar char="§"/>
              <a:defRPr/>
            </a:pPr>
            <a:r>
              <a:rPr lang="en-US" b="1" dirty="0" smtClean="0">
                <a:latin typeface="+mn-lt"/>
              </a:rPr>
              <a:t>Personal health record tracking</a:t>
            </a:r>
            <a:endParaRPr lang="en-US" b="1" dirty="0">
              <a:latin typeface="+mn-lt"/>
            </a:endParaRPr>
          </a:p>
          <a:p>
            <a:pPr marL="800100" lvl="1" indent="-342900" algn="just">
              <a:buFont typeface="Wingdings" pitchFamily="2" charset="2"/>
              <a:buChar char="§"/>
              <a:defRPr/>
            </a:pPr>
            <a:r>
              <a:rPr lang="en-US" b="1" dirty="0" smtClean="0">
                <a:latin typeface="+mn-lt"/>
              </a:rPr>
              <a:t>Caregiving coordination system</a:t>
            </a:r>
            <a:endParaRPr lang="en-US" b="1" dirty="0">
              <a:latin typeface="+mn-lt"/>
            </a:endParaRPr>
          </a:p>
          <a:p>
            <a:pPr marL="800100" lvl="1" indent="-342900" algn="just">
              <a:buFont typeface="Wingdings" pitchFamily="2" charset="2"/>
              <a:buChar char="§"/>
              <a:defRPr/>
            </a:pPr>
            <a:r>
              <a:rPr lang="en-US" b="1" dirty="0" smtClean="0">
                <a:latin typeface="+mn-lt"/>
              </a:rPr>
              <a:t>Medication support system</a:t>
            </a:r>
            <a:endParaRPr lang="en-US" b="1" dirty="0">
              <a:latin typeface="+mn-lt"/>
            </a:endParaRPr>
          </a:p>
          <a:p>
            <a:pPr lvl="0" algn="just">
              <a:defRPr/>
            </a:pPr>
            <a:endParaRPr lang="en-US" b="1" dirty="0">
              <a:solidFill>
                <a:srgbClr val="130064"/>
              </a:solidFill>
              <a:latin typeface="Calibri"/>
            </a:endParaRPr>
          </a:p>
          <a:p>
            <a:pPr lvl="0" algn="just">
              <a:defRPr/>
            </a:pPr>
            <a:endParaRPr lang="en-US" b="1" dirty="0">
              <a:solidFill>
                <a:srgbClr val="130064"/>
              </a:solidFill>
              <a:latin typeface="Calibri"/>
            </a:endParaRPr>
          </a:p>
          <a:p>
            <a:pPr lvl="1" algn="just">
              <a:defRPr/>
            </a:pPr>
            <a:endParaRPr lang="en-US" b="1" dirty="0">
              <a:latin typeface="+mn-lt"/>
            </a:endParaRPr>
          </a:p>
          <a:p>
            <a:pPr lvl="1" algn="just">
              <a:defRPr/>
            </a:pPr>
            <a:endParaRPr lang="en-US" dirty="0" smtClean="0"/>
          </a:p>
          <a:p>
            <a:pPr lvl="1" algn="just">
              <a:defRPr/>
            </a:pPr>
            <a:endParaRPr lang="en-US" dirty="0" smtClean="0"/>
          </a:p>
        </p:txBody>
      </p:sp>
    </p:spTree>
    <p:extLst>
      <p:ext uri="{BB962C8B-B14F-4D97-AF65-F5344CB8AC3E}">
        <p14:creationId xmlns="" xmlns:p14="http://schemas.microsoft.com/office/powerpoint/2010/main" val="26131715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1752600"/>
            <a:ext cx="6218538" cy="4038600"/>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A1D51C96-BD69-E54C-87D0-D0DA464FC95A}" type="slidenum">
              <a:rPr lang="en-US" smtClean="0"/>
              <a:pPr/>
              <a:t>8</a:t>
            </a:fld>
            <a:endParaRPr lang="en-US"/>
          </a:p>
        </p:txBody>
      </p:sp>
      <p:sp>
        <p:nvSpPr>
          <p:cNvPr id="25602" name="Rectangle 2"/>
          <p:cNvSpPr>
            <a:spLocks noGrp="1" noChangeArrowheads="1"/>
          </p:cNvSpPr>
          <p:nvPr>
            <p:ph type="title"/>
          </p:nvPr>
        </p:nvSpPr>
        <p:spPr/>
        <p:txBody>
          <a:bodyPr/>
          <a:lstStyle/>
          <a:p>
            <a:r>
              <a:rPr lang="en-US" smtClean="0"/>
              <a:t>For More Information:</a:t>
            </a:r>
            <a:endParaRPr lang="en-US"/>
          </a:p>
        </p:txBody>
      </p:sp>
      <p:sp>
        <p:nvSpPr>
          <p:cNvPr id="25603" name="Rectangle 3"/>
          <p:cNvSpPr>
            <a:spLocks noGrp="1" noChangeArrowheads="1"/>
          </p:cNvSpPr>
          <p:nvPr>
            <p:ph idx="4294967295"/>
          </p:nvPr>
        </p:nvSpPr>
        <p:spPr>
          <a:xfrm>
            <a:off x="1676400" y="2057400"/>
            <a:ext cx="5943600" cy="3124200"/>
          </a:xfrm>
        </p:spPr>
        <p:txBody>
          <a:bodyPr anchor="ctr">
            <a:normAutofit/>
          </a:bodyPr>
          <a:lstStyle/>
          <a:p>
            <a:pPr marL="0" indent="0" algn="ctr" eaLnBrk="1" hangingPunct="1">
              <a:spcBef>
                <a:spcPts val="0"/>
              </a:spcBef>
              <a:buNone/>
              <a:defRPr/>
            </a:pPr>
            <a:r>
              <a:rPr lang="en-US" dirty="0">
                <a:cs typeface="+mn-cs"/>
              </a:rPr>
              <a:t>Gail Gibson Hunt</a:t>
            </a:r>
          </a:p>
          <a:p>
            <a:pPr marL="0" indent="0" algn="ctr" eaLnBrk="1" hangingPunct="1">
              <a:spcBef>
                <a:spcPts val="0"/>
              </a:spcBef>
              <a:buNone/>
              <a:defRPr/>
            </a:pPr>
            <a:r>
              <a:rPr lang="en-US" dirty="0">
                <a:cs typeface="+mn-cs"/>
              </a:rPr>
              <a:t>President &amp; CEO</a:t>
            </a:r>
          </a:p>
          <a:p>
            <a:pPr marL="0" indent="0" algn="ctr" eaLnBrk="1" hangingPunct="1">
              <a:spcBef>
                <a:spcPts val="0"/>
              </a:spcBef>
              <a:buNone/>
              <a:defRPr/>
            </a:pPr>
            <a:r>
              <a:rPr lang="en-US" dirty="0">
                <a:cs typeface="+mn-cs"/>
              </a:rPr>
              <a:t>National Alliance for Caregiving</a:t>
            </a:r>
          </a:p>
          <a:p>
            <a:pPr marL="0" indent="0" algn="ctr" eaLnBrk="1" hangingPunct="1">
              <a:spcBef>
                <a:spcPts val="0"/>
              </a:spcBef>
              <a:buNone/>
              <a:defRPr/>
            </a:pPr>
            <a:r>
              <a:rPr lang="en-US" sz="2400" dirty="0">
                <a:cs typeface="+mn-cs"/>
              </a:rPr>
              <a:t>301-718-8444</a:t>
            </a:r>
          </a:p>
          <a:p>
            <a:pPr marL="0" indent="0" algn="ctr" eaLnBrk="1" hangingPunct="1">
              <a:spcBef>
                <a:spcPts val="0"/>
              </a:spcBef>
              <a:buNone/>
              <a:defRPr/>
            </a:pPr>
            <a:r>
              <a:rPr lang="en-US" sz="2400" dirty="0" err="1">
                <a:cs typeface="+mn-cs"/>
              </a:rPr>
              <a:t>gailhunt@caregiving.org</a:t>
            </a:r>
            <a:endParaRPr lang="en-US" sz="2400" dirty="0">
              <a:cs typeface="+mn-cs"/>
            </a:endParaRPr>
          </a:p>
          <a:p>
            <a:pPr marL="0" indent="0" algn="ctr" eaLnBrk="1" hangingPunct="1">
              <a:spcBef>
                <a:spcPts val="0"/>
              </a:spcBef>
              <a:buNone/>
              <a:defRPr/>
            </a:pPr>
            <a:endParaRPr lang="en-US" sz="2400" dirty="0">
              <a:cs typeface="+mn-cs"/>
            </a:endParaRPr>
          </a:p>
          <a:p>
            <a:pPr marL="0" indent="0" algn="ctr" eaLnBrk="1" hangingPunct="1">
              <a:spcBef>
                <a:spcPts val="0"/>
              </a:spcBef>
              <a:buNone/>
              <a:defRPr/>
            </a:pPr>
            <a:r>
              <a:rPr lang="en-US" sz="2400" dirty="0">
                <a:cs typeface="+mn-cs"/>
              </a:rPr>
              <a:t>National data on family caregiving:</a:t>
            </a:r>
          </a:p>
          <a:p>
            <a:pPr marL="0" indent="0" algn="ctr" eaLnBrk="1" hangingPunct="1">
              <a:spcBef>
                <a:spcPts val="0"/>
              </a:spcBef>
              <a:buNone/>
              <a:defRPr/>
            </a:pPr>
            <a:r>
              <a:rPr lang="en-US" sz="2400" dirty="0" err="1" smtClean="0">
                <a:cs typeface="+mn-cs"/>
              </a:rPr>
              <a:t>www.caregiving.org</a:t>
            </a:r>
            <a:endParaRPr lang="en-US" sz="2400" dirty="0">
              <a:cs typeface="+mn-cs"/>
            </a:endParaRPr>
          </a:p>
        </p:txBody>
      </p:sp>
      <p:pic>
        <p:nvPicPr>
          <p:cNvPr id="6" name="Picture 5" descr="facebook sign">
            <a:hlinkClick r:id="rId3"/>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981200" y="5120329"/>
            <a:ext cx="1076325" cy="590550"/>
          </a:xfrm>
          <a:prstGeom prst="rect">
            <a:avLst/>
          </a:prstGeom>
          <a:noFill/>
          <a:ln>
            <a:noFill/>
          </a:ln>
        </p:spPr>
      </p:pic>
      <p:pic>
        <p:nvPicPr>
          <p:cNvPr id="7" name="Picture 6" descr="twitter sign">
            <a:hlinkClick r:id="rId5"/>
          </p:cNvPr>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887745" y="5215579"/>
            <a:ext cx="1114424" cy="495300"/>
          </a:xfrm>
          <a:prstGeom prst="rect">
            <a:avLst/>
          </a:prstGeom>
          <a:noFill/>
          <a:ln>
            <a:noFill/>
          </a:ln>
        </p:spPr>
      </p:pic>
      <p:pic>
        <p:nvPicPr>
          <p:cNvPr id="8" name="Picture 7" descr="linkedin sign">
            <a:hlinkClick r:id="rId7"/>
          </p:cNvPr>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5554105" y="5256061"/>
            <a:ext cx="1495425" cy="414337"/>
          </a:xfrm>
          <a:prstGeom prst="rect">
            <a:avLst/>
          </a:prstGeom>
          <a:noFill/>
          <a:ln>
            <a:noFill/>
          </a:ln>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pectrum">
  <a:themeElements>
    <a:clrScheme name="Custom 2">
      <a:dk1>
        <a:srgbClr val="130064"/>
      </a:dk1>
      <a:lt1>
        <a:sysClr val="window" lastClr="FFFFFF"/>
      </a:lt1>
      <a:dk2>
        <a:srgbClr val="1782BF"/>
      </a:dk2>
      <a:lt2>
        <a:srgbClr val="62BCE9"/>
      </a:lt2>
      <a:accent1>
        <a:srgbClr val="073779"/>
      </a:accent1>
      <a:accent2>
        <a:srgbClr val="CCCCFF"/>
      </a:accent2>
      <a:accent3>
        <a:srgbClr val="003366"/>
      </a:accent3>
      <a:accent4>
        <a:srgbClr val="FF0000"/>
      </a:accent4>
      <a:accent5>
        <a:srgbClr val="C76402"/>
      </a:accent5>
      <a:accent6>
        <a:srgbClr val="B523B4"/>
      </a:accent6>
      <a:hlink>
        <a:srgbClr val="FFDE26"/>
      </a:hlink>
      <a:folHlink>
        <a:srgbClr val="DEBE0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16238</TotalTime>
  <Words>481</Words>
  <Application>Microsoft Office PowerPoint</Application>
  <PresentationFormat>On-screen Show (4:3)</PresentationFormat>
  <Paragraphs>74</Paragraphs>
  <Slides>8</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vt:lpstr>
      <vt:lpstr>ＭＳ Ｐゴシック</vt:lpstr>
      <vt:lpstr>Cambria</vt:lpstr>
      <vt:lpstr>Verdana</vt:lpstr>
      <vt:lpstr>Calibri</vt:lpstr>
      <vt:lpstr>Wingdings</vt:lpstr>
      <vt:lpstr>Courier New</vt:lpstr>
      <vt:lpstr>Spectrum</vt:lpstr>
      <vt:lpstr>Microsoft Office Excel 97-2003 Worksheet</vt:lpstr>
      <vt:lpstr>Some Recent Corporate Eldercare Results in the US  IFA Conference, Prague May 2012  </vt:lpstr>
      <vt:lpstr>National Alliance for Caregiving </vt:lpstr>
      <vt:lpstr>Best Practices in Corporate Eldercare</vt:lpstr>
      <vt:lpstr>The Metlife Study of Working Caregivers and Employer Healthcare Costs</vt:lpstr>
      <vt:lpstr>The Metlife Caregiving Cost Study: Productivity Losses to U.S. Business</vt:lpstr>
      <vt:lpstr>Figure 17:  Work Accommodations Due to Caregiving Q34.  In your experience as both a worker and a caregiver, did you ever...?</vt:lpstr>
      <vt:lpstr>e-Connected Family Caregiver</vt:lpstr>
      <vt:lpstr>For 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Emily Lubin</dc:creator>
  <cp:lastModifiedBy>Watters, Jack</cp:lastModifiedBy>
  <cp:revision>220</cp:revision>
  <cp:lastPrinted>2012-05-25T15:03:11Z</cp:lastPrinted>
  <dcterms:created xsi:type="dcterms:W3CDTF">2009-12-08T20:20:43Z</dcterms:created>
  <dcterms:modified xsi:type="dcterms:W3CDTF">2012-05-26T16:04:11Z</dcterms:modified>
</cp:coreProperties>
</file>