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6010" r:id="rId2"/>
    <p:sldMasterId id="2147486023" r:id="rId3"/>
    <p:sldMasterId id="2147486036" r:id="rId4"/>
    <p:sldMasterId id="2147486049" r:id="rId5"/>
    <p:sldMasterId id="2147486075" r:id="rId6"/>
    <p:sldMasterId id="2147486088" r:id="rId7"/>
    <p:sldMasterId id="2147488724" r:id="rId8"/>
    <p:sldMasterId id="2147488763" r:id="rId9"/>
    <p:sldMasterId id="2147489016" r:id="rId10"/>
  </p:sldMasterIdLst>
  <p:notesMasterIdLst>
    <p:notesMasterId r:id="rId32"/>
  </p:notesMasterIdLst>
  <p:handoutMasterIdLst>
    <p:handoutMasterId r:id="rId33"/>
  </p:handoutMasterIdLst>
  <p:sldIdLst>
    <p:sldId id="322" r:id="rId11"/>
    <p:sldId id="341" r:id="rId12"/>
    <p:sldId id="342" r:id="rId13"/>
    <p:sldId id="326" r:id="rId14"/>
    <p:sldId id="327" r:id="rId15"/>
    <p:sldId id="361" r:id="rId16"/>
    <p:sldId id="362" r:id="rId17"/>
    <p:sldId id="363" r:id="rId18"/>
    <p:sldId id="328" r:id="rId19"/>
    <p:sldId id="329" r:id="rId20"/>
    <p:sldId id="331" r:id="rId21"/>
    <p:sldId id="330" r:id="rId22"/>
    <p:sldId id="332" r:id="rId23"/>
    <p:sldId id="333" r:id="rId24"/>
    <p:sldId id="334" r:id="rId25"/>
    <p:sldId id="335" r:id="rId26"/>
    <p:sldId id="364" r:id="rId27"/>
    <p:sldId id="365" r:id="rId28"/>
    <p:sldId id="366" r:id="rId29"/>
    <p:sldId id="336" r:id="rId30"/>
    <p:sldId id="337" r:id="rId31"/>
  </p:sldIdLst>
  <p:sldSz cx="9144000" cy="6858000" type="screen4x3"/>
  <p:notesSz cx="6858000" cy="994568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78B4"/>
    <a:srgbClr val="1491D6"/>
    <a:srgbClr val="4271AA"/>
    <a:srgbClr val="FF3300"/>
    <a:srgbClr val="00A6EB"/>
    <a:srgbClr val="25A6EB"/>
    <a:srgbClr val="FF6600"/>
    <a:srgbClr val="002E5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86356" autoAdjust="0"/>
  </p:normalViewPr>
  <p:slideViewPr>
    <p:cSldViewPr>
      <p:cViewPr varScale="1">
        <p:scale>
          <a:sx n="42" d="100"/>
          <a:sy n="42" d="100"/>
        </p:scale>
        <p:origin x="-93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8" tIns="45789" rIns="91578" bIns="457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8" tIns="45789" rIns="91578" bIns="457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161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7213"/>
            <a:ext cx="29718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8" tIns="45789" rIns="91578" bIns="457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161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8" tIns="45789" rIns="91578" bIns="457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5793745-51F9-43D1-8613-C4029AB50348}" type="slidenum">
              <a:rPr lang="de-DE" altLang="ja-JP"/>
              <a:pPr>
                <a:defRPr/>
              </a:pPr>
              <a:t>‹#›</a:t>
            </a:fld>
            <a:endParaRPr lang="de-DE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8" tIns="45789" rIns="91578" bIns="457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8" tIns="45789" rIns="91578" bIns="457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7475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5988"/>
            <a:ext cx="5486400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8" tIns="45789" rIns="91578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213"/>
            <a:ext cx="29718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8" tIns="45789" rIns="91578" bIns="457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8" tIns="45789" rIns="91578" bIns="457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95E90E4-A506-4129-A34B-585C8F249401}" type="slidenum">
              <a:rPr lang="de-DE" altLang="ja-JP"/>
              <a:pPr>
                <a:defRPr/>
              </a:pPr>
              <a:t>‹#›</a:t>
            </a:fld>
            <a:endParaRPr lang="de-DE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178CFF9-5569-46C8-828D-38EF951E50ED}" type="slidenum">
              <a:rPr lang="nl-NL" smtClean="0">
                <a:solidFill>
                  <a:srgbClr val="000000"/>
                </a:solidFill>
              </a:rPr>
              <a:pPr/>
              <a:t>4</a:t>
            </a:fld>
            <a:endParaRPr lang="nl-NL" smtClean="0">
              <a:solidFill>
                <a:srgbClr val="000000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nl-NL" smtClean="0"/>
              <a:t>Deutschland: viel Hilfe von Angehörigen wegen ‘’Sippenhaft’’</a:t>
            </a:r>
          </a:p>
          <a:p>
            <a:pPr eaLnBrk="1" hangingPunct="1"/>
            <a:r>
              <a:rPr lang="nl-NL" smtClean="0"/>
              <a:t>NL:  Starker Abbau von Heimen und Ersetzen durch Betreute Wohnanlagen</a:t>
            </a:r>
          </a:p>
          <a:p>
            <a:pPr eaLnBrk="1" hangingPunct="1"/>
            <a:r>
              <a:rPr lang="nl-NL" smtClean="0"/>
              <a:t>DK: 2001 Ende des Heimgezetzes; umfassendes Angebot von ambulanter Hilfe</a:t>
            </a:r>
          </a:p>
          <a:p>
            <a:pPr eaLnBrk="1" hangingPunct="1"/>
            <a:r>
              <a:rPr lang="nl-NL" smtClean="0"/>
              <a:t>CH: stärke Entwicklung von Spitex - ambulante Hilfe, jedoch viele Heime</a:t>
            </a:r>
          </a:p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6296C9B-B4F7-47B7-BDE8-16A2679A42C0}" type="slidenum">
              <a:rPr lang="de-DE" altLang="ja-JP" smtClean="0">
                <a:solidFill>
                  <a:srgbClr val="000000"/>
                </a:solidFill>
              </a:rPr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6</a:t>
            </a:fld>
            <a:endParaRPr lang="de-DE" altLang="ja-JP" smtClean="0">
              <a:solidFill>
                <a:srgbClr val="000000"/>
              </a:solidFill>
            </a:endParaRPr>
          </a:p>
        </p:txBody>
      </p:sp>
      <p:sp>
        <p:nvSpPr>
          <p:cNvPr id="7680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42975" y="746125"/>
            <a:ext cx="4973638" cy="3730625"/>
          </a:xfrm>
          <a:ln/>
        </p:spPr>
      </p:sp>
      <p:sp>
        <p:nvSpPr>
          <p:cNvPr id="76804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724400"/>
            <a:ext cx="5487988" cy="4475163"/>
          </a:xfrm>
          <a:noFill/>
        </p:spPr>
        <p:txBody>
          <a:bodyPr wrap="none" anchor="ctr"/>
          <a:lstStyle/>
          <a:p>
            <a:endParaRPr lang="en-US" altLang="ja-JP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2334F17-1D4A-4CA6-B763-349788EA936F}" type="slidenum">
              <a:rPr lang="de-DE" altLang="ja-JP" smtClean="0">
                <a:solidFill>
                  <a:srgbClr val="000000"/>
                </a:solidFill>
              </a:rPr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7</a:t>
            </a:fld>
            <a:endParaRPr lang="de-DE" altLang="ja-JP" smtClean="0">
              <a:solidFill>
                <a:srgbClr val="000000"/>
              </a:solidFill>
            </a:endParaRPr>
          </a:p>
        </p:txBody>
      </p:sp>
      <p:sp>
        <p:nvSpPr>
          <p:cNvPr id="7782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42975" y="746125"/>
            <a:ext cx="4973638" cy="3730625"/>
          </a:xfrm>
          <a:ln/>
        </p:spPr>
      </p:sp>
      <p:sp>
        <p:nvSpPr>
          <p:cNvPr id="77828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724400"/>
            <a:ext cx="5487988" cy="4475163"/>
          </a:xfrm>
          <a:noFill/>
        </p:spPr>
        <p:txBody>
          <a:bodyPr wrap="none" anchor="ctr"/>
          <a:lstStyle/>
          <a:p>
            <a:endParaRPr lang="en-US" altLang="ja-JP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12BEC18-1328-49CE-A069-FA7ED18B81A2}" type="slidenum">
              <a:rPr lang="de-DE" altLang="ja-JP" smtClean="0">
                <a:solidFill>
                  <a:srgbClr val="000000"/>
                </a:solidFill>
              </a:rPr>
              <a:pPr/>
              <a:t>8</a:t>
            </a:fld>
            <a:endParaRPr lang="de-DE" altLang="ja-JP" smtClean="0">
              <a:solidFill>
                <a:srgbClr val="000000"/>
              </a:solidFill>
            </a:endParaRPr>
          </a:p>
        </p:txBody>
      </p:sp>
      <p:sp>
        <p:nvSpPr>
          <p:cNvPr id="788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kumimoji="1" lang="ja-JP" alt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4B24015-C19F-45D4-BD23-461EEDCA4FBC}" type="slidenum">
              <a:rPr lang="en-GB" smtClean="0">
                <a:solidFill>
                  <a:srgbClr val="000000"/>
                </a:solidFill>
              </a:rPr>
              <a:pPr/>
              <a:t>12</a:t>
            </a:fld>
            <a:endParaRPr lang="en-GB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ja-JP" smtClean="0"/>
          </a:p>
        </p:txBody>
      </p:sp>
      <p:sp>
        <p:nvSpPr>
          <p:cNvPr id="809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BE1EBB4-1961-478C-B047-2FECA778C55C}" type="slidenum">
              <a:rPr lang="de-DE" altLang="ja-JP" smtClean="0">
                <a:solidFill>
                  <a:srgbClr val="000000"/>
                </a:solidFill>
              </a:rPr>
              <a:pPr/>
              <a:t>18</a:t>
            </a:fld>
            <a:endParaRPr lang="de-DE" altLang="ja-JP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75F20-53A1-481B-930D-EB93626EDD4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500B0-A719-49F9-917D-818E29023A6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F873E-A31A-48E5-BD36-10F18143A0E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0755F-4F21-4578-9E87-CA4EFEBA272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46BF5-415A-4897-A137-773A3FCC6D8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65E91-1B20-46E5-9751-CE5BC121C43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22218-45F6-4388-97E5-CA1B623A280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AD286-5A5F-4959-8336-A4F815AB56C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illustratie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llustratie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10AD7-8666-4899-91CB-2880F137E39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fld id="{54FE091F-D257-4FBE-A8D9-ECD68BBDC67E}" type="slidenum">
              <a:rPr lang="de-DE" altLang="ja-JP"/>
              <a:pPr>
                <a:defRPr/>
              </a:pPr>
              <a:t>‹#›</a:t>
            </a:fld>
            <a:endParaRPr lang="de-DE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fld id="{6E39F25C-8A53-402E-87C3-0A06F3613222}" type="slidenum">
              <a:rPr lang="de-DE" altLang="ja-JP"/>
              <a:pPr>
                <a:defRPr/>
              </a:pPr>
              <a:t>‹#›</a:t>
            </a:fld>
            <a:endParaRPr lang="de-DE" altLang="ja-JP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fld id="{DBBE22D1-C654-428C-845F-BF3115F65917}" type="slidenum">
              <a:rPr lang="de-DE" altLang="ja-JP"/>
              <a:pPr>
                <a:defRPr/>
              </a:pPr>
              <a:t>‹#›</a:t>
            </a:fld>
            <a:endParaRPr lang="de-DE" altLang="ja-JP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825" y="1628775"/>
            <a:ext cx="4135438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38663" y="1628775"/>
            <a:ext cx="4135437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fld id="{BCD39EE9-28FB-4AB2-AC13-74CA5F183B70}" type="slidenum">
              <a:rPr lang="de-DE" altLang="ja-JP"/>
              <a:pPr>
                <a:defRPr/>
              </a:pPr>
              <a:t>‹#›</a:t>
            </a:fld>
            <a:endParaRPr lang="de-DE" altLang="ja-JP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fld id="{B8B54321-B405-42F8-883A-5157F158847C}" type="slidenum">
              <a:rPr lang="de-DE" altLang="ja-JP"/>
              <a:pPr>
                <a:defRPr/>
              </a:pPr>
              <a:t>‹#›</a:t>
            </a:fld>
            <a:endParaRPr lang="de-DE" altLang="ja-JP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fld id="{4C8EA7FE-CCC4-42E6-BCD1-55BE02E6A3FD}" type="slidenum">
              <a:rPr lang="de-DE" altLang="ja-JP"/>
              <a:pPr>
                <a:defRPr/>
              </a:pPr>
              <a:t>‹#›</a:t>
            </a:fld>
            <a:endParaRPr lang="de-DE" altLang="ja-JP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fld id="{AF2A72CA-B369-45FA-8976-9FD5381C4E65}" type="slidenum">
              <a:rPr lang="de-DE" altLang="ja-JP"/>
              <a:pPr>
                <a:defRPr/>
              </a:pPr>
              <a:t>‹#›</a:t>
            </a:fld>
            <a:endParaRPr lang="de-DE" altLang="ja-JP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fld id="{8919257F-8B60-4963-90CB-D1BD45216BDE}" type="slidenum">
              <a:rPr lang="de-DE" altLang="ja-JP"/>
              <a:pPr>
                <a:defRPr/>
              </a:pPr>
              <a:t>‹#›</a:t>
            </a:fld>
            <a:endParaRPr lang="de-DE" altLang="ja-JP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fld id="{F87D1865-AF85-491D-A466-89D396548841}" type="slidenum">
              <a:rPr lang="de-DE" altLang="ja-JP"/>
              <a:pPr>
                <a:defRPr/>
              </a:pPr>
              <a:t>‹#›</a:t>
            </a:fld>
            <a:endParaRPr lang="de-DE" altLang="ja-JP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fld id="{C53790E0-AEC5-42C5-9708-2F158A6DE4E3}" type="slidenum">
              <a:rPr lang="de-DE" altLang="ja-JP"/>
              <a:pPr>
                <a:defRPr/>
              </a:pPr>
              <a:t>‹#›</a:t>
            </a:fld>
            <a:endParaRPr lang="de-DE" altLang="ja-JP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69075" y="0"/>
            <a:ext cx="2105025" cy="61531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0825" y="0"/>
            <a:ext cx="6165850" cy="61531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fld id="{81C880DC-86C4-4748-B330-CDE0018B9CFC}" type="slidenum">
              <a:rPr lang="de-DE" altLang="ja-JP"/>
              <a:pPr>
                <a:defRPr/>
              </a:pPr>
              <a:t>‹#›</a:t>
            </a:fld>
            <a:endParaRPr lang="de-DE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eckblatt  Powerpoint nur Logo KD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 userDrawn="1"/>
        </p:nvSpPr>
        <p:spPr bwMode="auto">
          <a:xfrm>
            <a:off x="2700338" y="1125538"/>
            <a:ext cx="590391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50000"/>
              </a:spcBef>
              <a:defRPr/>
            </a:pPr>
            <a:r>
              <a:rPr lang="de-DE" sz="2800" b="1" smtClean="0">
                <a:solidFill>
                  <a:srgbClr val="B9E3FF"/>
                </a:solidFill>
                <a:latin typeface="Helvetica" pitchFamily="34" charset="0"/>
                <a:cs typeface="Times New Roman" pitchFamily="18" charset="0"/>
              </a:rPr>
              <a:t>Kuratorium Deutsche Altershilfe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71550" y="3284538"/>
            <a:ext cx="72009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0"/>
            <a:ext cx="8423275" cy="11239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50825" y="1628775"/>
            <a:ext cx="4135438" cy="45243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38663" y="1628775"/>
            <a:ext cx="4135437" cy="45243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fld id="{AA287E8C-FE6A-4246-B919-D2FF6441B076}" type="slidenum">
              <a:rPr lang="de-DE" altLang="ja-JP"/>
              <a:pPr>
                <a:defRPr/>
              </a:pPr>
              <a:t>‹#›</a:t>
            </a:fld>
            <a:endParaRPr lang="de-DE" altLang="ja-JP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B96AD-E6BF-4727-8B5D-508D275F98EC}" type="slidenum">
              <a:rPr lang="de-DE" altLang="ja-JP"/>
              <a:pPr>
                <a:defRPr/>
              </a:pPr>
              <a:t>‹#›</a:t>
            </a:fld>
            <a:endParaRPr lang="de-DE" altLang="ja-JP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4CC8B-8929-4E0C-83BD-4821D56B5B7A}" type="slidenum">
              <a:rPr lang="de-DE" altLang="ja-JP"/>
              <a:pPr>
                <a:defRPr/>
              </a:pPr>
              <a:t>‹#›</a:t>
            </a:fld>
            <a:endParaRPr lang="de-DE" altLang="ja-JP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825" y="1628775"/>
            <a:ext cx="41354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38663" y="1628775"/>
            <a:ext cx="41370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35424-2FB8-4390-A580-A5B57E11D247}" type="slidenum">
              <a:rPr lang="de-DE" altLang="ja-JP"/>
              <a:pPr>
                <a:defRPr/>
              </a:pPr>
              <a:t>‹#›</a:t>
            </a:fld>
            <a:endParaRPr lang="de-DE" altLang="ja-JP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B03FD-6778-4380-A483-BF0F0899D118}" type="slidenum">
              <a:rPr lang="de-DE" altLang="ja-JP"/>
              <a:pPr>
                <a:defRPr/>
              </a:pPr>
              <a:t>‹#›</a:t>
            </a:fld>
            <a:endParaRPr lang="de-DE" altLang="ja-JP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4B223-46B2-4F30-B30F-0BFFC92B83C5}" type="slidenum">
              <a:rPr lang="de-DE" altLang="ja-JP"/>
              <a:pPr>
                <a:defRPr/>
              </a:pPr>
              <a:t>‹#›</a:t>
            </a:fld>
            <a:endParaRPr lang="de-DE" altLang="ja-JP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0CA0B-E938-44B9-8783-ACCD81F3E566}" type="slidenum">
              <a:rPr lang="de-DE" altLang="ja-JP"/>
              <a:pPr>
                <a:defRPr/>
              </a:pPr>
              <a:t>‹#›</a:t>
            </a:fld>
            <a:endParaRPr lang="de-DE" altLang="ja-JP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04715-4D37-4513-AF70-6029733CEF26}" type="slidenum">
              <a:rPr lang="de-DE" altLang="ja-JP"/>
              <a:pPr>
                <a:defRPr/>
              </a:pPr>
              <a:t>‹#›</a:t>
            </a:fld>
            <a:endParaRPr lang="de-DE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27190-1771-4E6B-8484-EC9DBF42C134}" type="slidenum">
              <a:rPr lang="de-DE" altLang="ja-JP"/>
              <a:pPr>
                <a:defRPr/>
              </a:pPr>
              <a:t>‹#›</a:t>
            </a:fld>
            <a:endParaRPr lang="de-DE" altLang="ja-JP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39F28-52C2-4288-83A2-A60907E31D66}" type="slidenum">
              <a:rPr lang="de-DE" altLang="ja-JP"/>
              <a:pPr>
                <a:defRPr/>
              </a:pPr>
              <a:t>‹#›</a:t>
            </a:fld>
            <a:endParaRPr lang="de-DE" altLang="ja-JP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70663" y="0"/>
            <a:ext cx="2105025" cy="61547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0825" y="0"/>
            <a:ext cx="6167438" cy="61547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BEE48-D8E8-4127-B18B-B536364BCAF5}" type="slidenum">
              <a:rPr lang="de-DE" altLang="ja-JP"/>
              <a:pPr>
                <a:defRPr/>
              </a:pPr>
              <a:t>‹#›</a:t>
            </a:fld>
            <a:endParaRPr lang="de-DE" altLang="ja-JP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0"/>
            <a:ext cx="8424863" cy="11255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50825" y="1628775"/>
            <a:ext cx="4135438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38663" y="1628775"/>
            <a:ext cx="4137025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09FFD-D312-4B22-A622-00D515118517}" type="slidenum">
              <a:rPr lang="de-DE" altLang="ja-JP"/>
              <a:pPr>
                <a:defRPr/>
              </a:pPr>
              <a:t>‹#›</a:t>
            </a:fld>
            <a:endParaRPr lang="de-DE" altLang="ja-JP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eckblatt  Powerpoint nur Logo KD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 userDrawn="1"/>
        </p:nvSpPr>
        <p:spPr bwMode="auto">
          <a:xfrm>
            <a:off x="2700338" y="1125538"/>
            <a:ext cx="590391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50000"/>
              </a:spcBef>
              <a:defRPr/>
            </a:pPr>
            <a:r>
              <a:rPr lang="de-DE" sz="2800" b="1" smtClean="0">
                <a:solidFill>
                  <a:srgbClr val="B9E3FF"/>
                </a:solidFill>
                <a:latin typeface="Helvetica" pitchFamily="34" charset="0"/>
                <a:cs typeface="Times New Roman" pitchFamily="18" charset="0"/>
              </a:rPr>
              <a:t>Kuratorium Deutsche Altershilfe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71550" y="3284538"/>
            <a:ext cx="72009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A8DC3-2E07-42A4-B3E1-710BE6547445}" type="slidenum">
              <a:rPr lang="de-DE" altLang="ja-JP"/>
              <a:pPr>
                <a:defRPr/>
              </a:pPr>
              <a:t>‹#›</a:t>
            </a:fld>
            <a:endParaRPr lang="de-DE" altLang="ja-JP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657D6-56A1-4B94-8743-F5C10346963B}" type="slidenum">
              <a:rPr lang="de-DE" altLang="ja-JP"/>
              <a:pPr>
                <a:defRPr/>
              </a:pPr>
              <a:t>‹#›</a:t>
            </a:fld>
            <a:endParaRPr lang="de-DE" altLang="ja-JP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825" y="1628775"/>
            <a:ext cx="41354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38663" y="1628775"/>
            <a:ext cx="41370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C0307-A8FF-47BA-8334-D6BAA3583BF1}" type="slidenum">
              <a:rPr lang="de-DE" altLang="ja-JP"/>
              <a:pPr>
                <a:defRPr/>
              </a:pPr>
              <a:t>‹#›</a:t>
            </a:fld>
            <a:endParaRPr lang="de-DE" altLang="ja-JP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E0457-E8D3-4584-91A1-9BED1A8BC8CC}" type="slidenum">
              <a:rPr lang="de-DE" altLang="ja-JP"/>
              <a:pPr>
                <a:defRPr/>
              </a:pPr>
              <a:t>‹#›</a:t>
            </a:fld>
            <a:endParaRPr lang="de-DE" altLang="ja-JP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F6534-3931-474E-9526-380D45814787}" type="slidenum">
              <a:rPr lang="de-DE" altLang="ja-JP"/>
              <a:pPr>
                <a:defRPr/>
              </a:pPr>
              <a:t>‹#›</a:t>
            </a:fld>
            <a:endParaRPr lang="de-DE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65220-543A-4960-BA86-42D3B0A64C95}" type="slidenum">
              <a:rPr lang="de-DE" altLang="ja-JP"/>
              <a:pPr>
                <a:defRPr/>
              </a:pPr>
              <a:t>‹#›</a:t>
            </a:fld>
            <a:endParaRPr lang="de-DE" altLang="ja-JP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B5CC0-4483-46AD-96B1-FEA30CD62194}" type="slidenum">
              <a:rPr lang="de-DE" altLang="ja-JP"/>
              <a:pPr>
                <a:defRPr/>
              </a:pPr>
              <a:t>‹#›</a:t>
            </a:fld>
            <a:endParaRPr lang="de-DE" altLang="ja-JP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49CA9-E787-4C2D-99DC-9679CC20CD4D}" type="slidenum">
              <a:rPr lang="de-DE" altLang="ja-JP"/>
              <a:pPr>
                <a:defRPr/>
              </a:pPr>
              <a:t>‹#›</a:t>
            </a:fld>
            <a:endParaRPr lang="de-DE" altLang="ja-JP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88648-307D-4176-BF2B-2DC07136F8CE}" type="slidenum">
              <a:rPr lang="de-DE" altLang="ja-JP"/>
              <a:pPr>
                <a:defRPr/>
              </a:pPr>
              <a:t>‹#›</a:t>
            </a:fld>
            <a:endParaRPr lang="de-DE" altLang="ja-JP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70663" y="0"/>
            <a:ext cx="2105025" cy="61547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0825" y="0"/>
            <a:ext cx="6167438" cy="61547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59E8C-4713-4EDA-99AA-C0D215B49194}" type="slidenum">
              <a:rPr lang="de-DE" altLang="ja-JP"/>
              <a:pPr>
                <a:defRPr/>
              </a:pPr>
              <a:t>‹#›</a:t>
            </a:fld>
            <a:endParaRPr lang="de-DE" altLang="ja-JP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0"/>
            <a:ext cx="8424863" cy="11255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50825" y="1628775"/>
            <a:ext cx="4135438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38663" y="1628775"/>
            <a:ext cx="4137025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2DD17-D128-49EF-B36B-722A3E2EF030}" type="slidenum">
              <a:rPr lang="de-DE" altLang="ja-JP"/>
              <a:pPr>
                <a:defRPr/>
              </a:pPr>
              <a:t>‹#›</a:t>
            </a:fld>
            <a:endParaRPr lang="de-DE" altLang="ja-JP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eckblatt  Powerpoint nur Logo KD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 userDrawn="1"/>
        </p:nvSpPr>
        <p:spPr bwMode="auto">
          <a:xfrm>
            <a:off x="2700338" y="1125538"/>
            <a:ext cx="590391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50000"/>
              </a:spcBef>
              <a:defRPr/>
            </a:pPr>
            <a:r>
              <a:rPr lang="de-DE" sz="2800" b="1" smtClean="0">
                <a:solidFill>
                  <a:srgbClr val="B9E3FF"/>
                </a:solidFill>
                <a:latin typeface="Helvetica" pitchFamily="34" charset="0"/>
                <a:cs typeface="Times New Roman" pitchFamily="18" charset="0"/>
              </a:rPr>
              <a:t>Kuratorium Deutsche Altershilfe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71550" y="3284538"/>
            <a:ext cx="72009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82150-4A53-4B71-9C0D-1B281C551F54}" type="slidenum">
              <a:rPr lang="de-DE" altLang="ja-JP"/>
              <a:pPr>
                <a:defRPr/>
              </a:pPr>
              <a:t>‹#›</a:t>
            </a:fld>
            <a:endParaRPr lang="de-DE" altLang="ja-JP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6F9E6-48C8-4C9A-A5C0-F52AF8F63F24}" type="slidenum">
              <a:rPr lang="de-DE" altLang="ja-JP"/>
              <a:pPr>
                <a:defRPr/>
              </a:pPr>
              <a:t>‹#›</a:t>
            </a:fld>
            <a:endParaRPr lang="de-DE" altLang="ja-JP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825" y="1628775"/>
            <a:ext cx="41354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38663" y="1628775"/>
            <a:ext cx="41370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51359-DE61-4EED-92C5-5401B608CDA7}" type="slidenum">
              <a:rPr lang="de-DE" altLang="ja-JP"/>
              <a:pPr>
                <a:defRPr/>
              </a:pPr>
              <a:t>‹#›</a:t>
            </a:fld>
            <a:endParaRPr lang="de-DE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62AA3-CD20-4112-80CF-3DBA7D0F8DF5}" type="slidenum">
              <a:rPr lang="de-DE" altLang="ja-JP"/>
              <a:pPr>
                <a:defRPr/>
              </a:pPr>
              <a:t>‹#›</a:t>
            </a:fld>
            <a:endParaRPr lang="de-DE" altLang="ja-JP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A72C2-EA37-49DF-A6E7-8BF4CD0BA731}" type="slidenum">
              <a:rPr lang="de-DE" altLang="ja-JP"/>
              <a:pPr>
                <a:defRPr/>
              </a:pPr>
              <a:t>‹#›</a:t>
            </a:fld>
            <a:endParaRPr lang="de-DE" altLang="ja-JP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A147F-9831-456D-989C-83311A4136AF}" type="slidenum">
              <a:rPr lang="de-DE" altLang="ja-JP"/>
              <a:pPr>
                <a:defRPr/>
              </a:pPr>
              <a:t>‹#›</a:t>
            </a:fld>
            <a:endParaRPr lang="de-DE" altLang="ja-JP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49A61-59E4-413E-9A8E-6C2AE6F2EF3B}" type="slidenum">
              <a:rPr lang="de-DE" altLang="ja-JP"/>
              <a:pPr>
                <a:defRPr/>
              </a:pPr>
              <a:t>‹#›</a:t>
            </a:fld>
            <a:endParaRPr lang="de-DE" altLang="ja-JP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9F240-F12C-42CC-A280-557C31104A01}" type="slidenum">
              <a:rPr lang="de-DE" altLang="ja-JP"/>
              <a:pPr>
                <a:defRPr/>
              </a:pPr>
              <a:t>‹#›</a:t>
            </a:fld>
            <a:endParaRPr lang="de-DE" altLang="ja-JP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6EF66-DDCA-469C-8CC8-009BAFB48179}" type="slidenum">
              <a:rPr lang="de-DE" altLang="ja-JP"/>
              <a:pPr>
                <a:defRPr/>
              </a:pPr>
              <a:t>‹#›</a:t>
            </a:fld>
            <a:endParaRPr lang="de-DE" altLang="ja-JP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70663" y="0"/>
            <a:ext cx="2105025" cy="61547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0825" y="0"/>
            <a:ext cx="6167438" cy="61547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F3C85-A7EC-4BEA-A93F-BF9C57E36711}" type="slidenum">
              <a:rPr lang="de-DE" altLang="ja-JP"/>
              <a:pPr>
                <a:defRPr/>
              </a:pPr>
              <a:t>‹#›</a:t>
            </a:fld>
            <a:endParaRPr lang="de-DE" altLang="ja-JP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0"/>
            <a:ext cx="8424863" cy="11255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50825" y="1628775"/>
            <a:ext cx="4135438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38663" y="1628775"/>
            <a:ext cx="4137025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E5926-7DCD-426B-A25E-CDB281D79BC6}" type="slidenum">
              <a:rPr lang="de-DE" altLang="ja-JP"/>
              <a:pPr>
                <a:defRPr/>
              </a:pPr>
              <a:t>‹#›</a:t>
            </a:fld>
            <a:endParaRPr lang="de-DE" altLang="ja-JP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eckblatt  Powerpoint nur Logo KD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 userDrawn="1"/>
        </p:nvSpPr>
        <p:spPr bwMode="auto">
          <a:xfrm>
            <a:off x="2700338" y="1125538"/>
            <a:ext cx="590391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50000"/>
              </a:spcBef>
              <a:defRPr/>
            </a:pPr>
            <a:r>
              <a:rPr lang="de-DE" sz="2800" b="1" smtClean="0">
                <a:solidFill>
                  <a:srgbClr val="B9E3FF"/>
                </a:solidFill>
                <a:latin typeface="Helvetica" pitchFamily="34" charset="0"/>
                <a:cs typeface="Times New Roman" pitchFamily="18" charset="0"/>
              </a:rPr>
              <a:t>Kuratorium Deutsche Altershilfe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71550" y="3284538"/>
            <a:ext cx="72009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ABFA1-3AA2-43D9-BEB3-F35E8F83A6C8}" type="slidenum">
              <a:rPr lang="de-DE" altLang="ja-JP"/>
              <a:pPr>
                <a:defRPr/>
              </a:pPr>
              <a:t>‹#›</a:t>
            </a:fld>
            <a:endParaRPr lang="de-DE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D6733-3DF9-4968-9CDF-837098C9C424}" type="slidenum">
              <a:rPr lang="de-DE" altLang="ja-JP"/>
              <a:pPr>
                <a:defRPr/>
              </a:pPr>
              <a:t>‹#›</a:t>
            </a:fld>
            <a:endParaRPr lang="de-DE" altLang="ja-JP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825" y="1628775"/>
            <a:ext cx="41354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38663" y="1628775"/>
            <a:ext cx="41370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33075-86D3-4504-92D5-708751EDE364}" type="slidenum">
              <a:rPr lang="de-DE" altLang="ja-JP"/>
              <a:pPr>
                <a:defRPr/>
              </a:pPr>
              <a:t>‹#›</a:t>
            </a:fld>
            <a:endParaRPr lang="de-DE" altLang="ja-JP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D73A7-7EE0-4A34-9CED-E4B786F20AC0}" type="slidenum">
              <a:rPr lang="de-DE" altLang="ja-JP"/>
              <a:pPr>
                <a:defRPr/>
              </a:pPr>
              <a:t>‹#›</a:t>
            </a:fld>
            <a:endParaRPr lang="de-DE" altLang="ja-JP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481F3-D4FC-4D4B-9DF9-7BB5203B862B}" type="slidenum">
              <a:rPr lang="de-DE" altLang="ja-JP"/>
              <a:pPr>
                <a:defRPr/>
              </a:pPr>
              <a:t>‹#›</a:t>
            </a:fld>
            <a:endParaRPr lang="de-DE" altLang="ja-JP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AD9A1-A607-4757-AC44-E526024D10D4}" type="slidenum">
              <a:rPr lang="de-DE" altLang="ja-JP"/>
              <a:pPr>
                <a:defRPr/>
              </a:pPr>
              <a:t>‹#›</a:t>
            </a:fld>
            <a:endParaRPr lang="de-DE" altLang="ja-JP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3337F-57C0-4B7B-BFA0-0A268BB85E26}" type="slidenum">
              <a:rPr lang="de-DE" altLang="ja-JP"/>
              <a:pPr>
                <a:defRPr/>
              </a:pPr>
              <a:t>‹#›</a:t>
            </a:fld>
            <a:endParaRPr lang="de-DE" altLang="ja-JP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7B53D-8509-45FE-B5C3-B0A89E62A333}" type="slidenum">
              <a:rPr lang="de-DE" altLang="ja-JP"/>
              <a:pPr>
                <a:defRPr/>
              </a:pPr>
              <a:t>‹#›</a:t>
            </a:fld>
            <a:endParaRPr lang="de-DE" altLang="ja-JP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82BFC-EC72-467D-A4ED-1C2C43F811CC}" type="slidenum">
              <a:rPr lang="de-DE" altLang="ja-JP"/>
              <a:pPr>
                <a:defRPr/>
              </a:pPr>
              <a:t>‹#›</a:t>
            </a:fld>
            <a:endParaRPr lang="de-DE" altLang="ja-JP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70663" y="0"/>
            <a:ext cx="2105025" cy="61547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0825" y="0"/>
            <a:ext cx="6167438" cy="61547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633D6-568B-4A96-B881-D929C512A1A0}" type="slidenum">
              <a:rPr lang="de-DE" altLang="ja-JP"/>
              <a:pPr>
                <a:defRPr/>
              </a:pPr>
              <a:t>‹#›</a:t>
            </a:fld>
            <a:endParaRPr lang="de-DE" altLang="ja-JP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0"/>
            <a:ext cx="8424863" cy="11255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50825" y="1628775"/>
            <a:ext cx="4135438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38663" y="1628775"/>
            <a:ext cx="4137025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32075-9D72-4599-8CAD-91F43807A451}" type="slidenum">
              <a:rPr lang="de-DE" altLang="ja-JP"/>
              <a:pPr>
                <a:defRPr/>
              </a:pPr>
              <a:t>‹#›</a:t>
            </a:fld>
            <a:endParaRPr lang="de-DE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fld id="{A49F5387-B199-4B2D-89E4-B0354A7F0369}" type="slidenum">
              <a:rPr lang="de-DE" altLang="ja-JP"/>
              <a:pPr>
                <a:defRPr/>
              </a:pPr>
              <a:t>‹#›</a:t>
            </a:fld>
            <a:endParaRPr lang="de-DE" altLang="ja-JP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fld id="{E091ADED-325D-42DB-A7D3-C52A49143D78}" type="slidenum">
              <a:rPr lang="de-DE" altLang="ja-JP"/>
              <a:pPr>
                <a:defRPr/>
              </a:pPr>
              <a:t>‹#›</a:t>
            </a:fld>
            <a:endParaRPr lang="de-DE" altLang="ja-JP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fld id="{C9B6EB11-71B9-419A-89F4-BAB5A15FCD86}" type="slidenum">
              <a:rPr lang="de-DE" altLang="ja-JP"/>
              <a:pPr>
                <a:defRPr/>
              </a:pPr>
              <a:t>‹#›</a:t>
            </a:fld>
            <a:endParaRPr lang="de-DE" altLang="ja-JP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825" y="1628775"/>
            <a:ext cx="4135438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38663" y="1628775"/>
            <a:ext cx="4135437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fld id="{4C8FC7A8-C4A1-4354-88FA-A83CE24C042B}" type="slidenum">
              <a:rPr lang="de-DE" altLang="ja-JP"/>
              <a:pPr>
                <a:defRPr/>
              </a:pPr>
              <a:t>‹#›</a:t>
            </a:fld>
            <a:endParaRPr lang="de-DE" altLang="ja-JP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fld id="{D1637D8A-9AC4-4740-9B25-F74F4998F192}" type="slidenum">
              <a:rPr lang="de-DE" altLang="ja-JP"/>
              <a:pPr>
                <a:defRPr/>
              </a:pPr>
              <a:t>‹#›</a:t>
            </a:fld>
            <a:endParaRPr lang="de-DE" altLang="ja-JP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fld id="{69190E8A-DA52-4903-8264-5C29AC79EBD8}" type="slidenum">
              <a:rPr lang="de-DE" altLang="ja-JP"/>
              <a:pPr>
                <a:defRPr/>
              </a:pPr>
              <a:t>‹#›</a:t>
            </a:fld>
            <a:endParaRPr lang="de-DE" altLang="ja-JP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fld id="{CFB22697-920E-4D07-8A7A-F8E12FA30F5E}" type="slidenum">
              <a:rPr lang="de-DE" altLang="ja-JP"/>
              <a:pPr>
                <a:defRPr/>
              </a:pPr>
              <a:t>‹#›</a:t>
            </a:fld>
            <a:endParaRPr lang="de-DE" altLang="ja-JP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fld id="{CE0E3CAC-2ABC-4F59-8AA9-5A711E67817C}" type="slidenum">
              <a:rPr lang="de-DE" altLang="ja-JP"/>
              <a:pPr>
                <a:defRPr/>
              </a:pPr>
              <a:t>‹#›</a:t>
            </a:fld>
            <a:endParaRPr lang="de-DE" altLang="ja-JP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fld id="{EEF559F8-5C42-4E38-9B2E-54778207B60A}" type="slidenum">
              <a:rPr lang="de-DE" altLang="ja-JP"/>
              <a:pPr>
                <a:defRPr/>
              </a:pPr>
              <a:t>‹#›</a:t>
            </a:fld>
            <a:endParaRPr lang="de-DE" altLang="ja-JP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fld id="{D81B822D-EEB4-4BD9-AC47-53E35B32B17B}" type="slidenum">
              <a:rPr lang="de-DE" altLang="ja-JP"/>
              <a:pPr>
                <a:defRPr/>
              </a:pPr>
              <a:t>‹#›</a:t>
            </a:fld>
            <a:endParaRPr lang="de-DE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69075" y="0"/>
            <a:ext cx="2105025" cy="61531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0825" y="0"/>
            <a:ext cx="6165850" cy="61531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fld id="{D4B091EC-BF1C-4B6E-9C9C-BC0AE3EB16A4}" type="slidenum">
              <a:rPr lang="de-DE" altLang="ja-JP"/>
              <a:pPr>
                <a:defRPr/>
              </a:pPr>
              <a:t>‹#›</a:t>
            </a:fld>
            <a:endParaRPr lang="de-DE" altLang="ja-JP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0"/>
            <a:ext cx="8423275" cy="11239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50825" y="1628775"/>
            <a:ext cx="4135438" cy="45243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38663" y="1628775"/>
            <a:ext cx="4135437" cy="45243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fld id="{2D650423-76CE-4EC0-ADDD-0EF2C6A894DE}" type="slidenum">
              <a:rPr lang="de-DE" altLang="ja-JP"/>
              <a:pPr>
                <a:defRPr/>
              </a:pPr>
              <a:t>‹#›</a:t>
            </a:fld>
            <a:endParaRPr lang="de-DE" altLang="ja-JP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eckblatt  Powerpoint nur Logo KD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 userDrawn="1"/>
        </p:nvSpPr>
        <p:spPr bwMode="auto">
          <a:xfrm>
            <a:off x="2700338" y="1125538"/>
            <a:ext cx="590391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50000"/>
              </a:spcBef>
              <a:defRPr/>
            </a:pPr>
            <a:r>
              <a:rPr lang="de-DE" sz="2800" b="1" smtClean="0">
                <a:solidFill>
                  <a:srgbClr val="B9E3FF"/>
                </a:solidFill>
                <a:latin typeface="Helvetica" pitchFamily="34" charset="0"/>
                <a:cs typeface="Times New Roman" pitchFamily="18" charset="0"/>
              </a:rPr>
              <a:t>Kuratorium Deutsche Altershilfe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71550" y="3284538"/>
            <a:ext cx="72009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93D9A-463A-4D7B-AB4C-F766EA6D9257}" type="slidenum">
              <a:rPr lang="de-DE" altLang="ja-JP"/>
              <a:pPr>
                <a:defRPr/>
              </a:pPr>
              <a:t>‹#›</a:t>
            </a:fld>
            <a:endParaRPr lang="de-DE" altLang="ja-JP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2A419-F297-4720-B5B4-6FC93DB85CAB}" type="slidenum">
              <a:rPr lang="de-DE" altLang="ja-JP"/>
              <a:pPr>
                <a:defRPr/>
              </a:pPr>
              <a:t>‹#›</a:t>
            </a:fld>
            <a:endParaRPr lang="de-DE" altLang="ja-JP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825" y="1628775"/>
            <a:ext cx="41354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38663" y="1628775"/>
            <a:ext cx="41370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E83C4-79CB-46F7-9996-6F2A8344F7A2}" type="slidenum">
              <a:rPr lang="de-DE" altLang="ja-JP"/>
              <a:pPr>
                <a:defRPr/>
              </a:pPr>
              <a:t>‹#›</a:t>
            </a:fld>
            <a:endParaRPr lang="de-DE" altLang="ja-JP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15CAA-96C5-44AD-88C9-9A94CA7E8E6D}" type="slidenum">
              <a:rPr lang="de-DE" altLang="ja-JP"/>
              <a:pPr>
                <a:defRPr/>
              </a:pPr>
              <a:t>‹#›</a:t>
            </a:fld>
            <a:endParaRPr lang="de-DE" altLang="ja-JP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E7AE9-5B3E-42A0-B3BF-2918280D0CDF}" type="slidenum">
              <a:rPr lang="de-DE" altLang="ja-JP"/>
              <a:pPr>
                <a:defRPr/>
              </a:pPr>
              <a:t>‹#›</a:t>
            </a:fld>
            <a:endParaRPr lang="de-DE" altLang="ja-JP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8F90B-881A-4E9C-A123-75C035BF43FD}" type="slidenum">
              <a:rPr lang="de-DE" altLang="ja-JP"/>
              <a:pPr>
                <a:defRPr/>
              </a:pPr>
              <a:t>‹#›</a:t>
            </a:fld>
            <a:endParaRPr lang="de-DE" altLang="ja-JP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0C323-B2F0-4A09-9CA8-8FAFE9F16015}" type="slidenum">
              <a:rPr lang="de-DE" altLang="ja-JP"/>
              <a:pPr>
                <a:defRPr/>
              </a:pPr>
              <a:t>‹#›</a:t>
            </a:fld>
            <a:endParaRPr lang="de-DE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44253-DB2A-41F6-87FC-A9B7756027F3}" type="slidenum">
              <a:rPr lang="de-DE" altLang="ja-JP"/>
              <a:pPr>
                <a:defRPr/>
              </a:pPr>
              <a:t>‹#›</a:t>
            </a:fld>
            <a:endParaRPr lang="de-DE" altLang="ja-JP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DA18B-F5AB-4EAF-8C8A-ABCFDBCCD191}" type="slidenum">
              <a:rPr lang="de-DE" altLang="ja-JP"/>
              <a:pPr>
                <a:defRPr/>
              </a:pPr>
              <a:t>‹#›</a:t>
            </a:fld>
            <a:endParaRPr lang="de-DE" altLang="ja-JP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70663" y="0"/>
            <a:ext cx="2105025" cy="61547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0825" y="0"/>
            <a:ext cx="6167438" cy="61547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F8939-B0F5-4544-86D6-2006241C5C1E}" type="slidenum">
              <a:rPr lang="de-DE" altLang="ja-JP"/>
              <a:pPr>
                <a:defRPr/>
              </a:pPr>
              <a:t>‹#›</a:t>
            </a:fld>
            <a:endParaRPr lang="de-DE" altLang="ja-JP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0"/>
            <a:ext cx="8424863" cy="11255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50825" y="1628775"/>
            <a:ext cx="4135438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38663" y="1628775"/>
            <a:ext cx="4137025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E14FC-1647-4433-8BB3-B635FE920697}" type="slidenum">
              <a:rPr lang="de-DE" altLang="ja-JP"/>
              <a:pPr>
                <a:defRPr/>
              </a:pPr>
              <a:t>‹#›</a:t>
            </a:fld>
            <a:endParaRPr lang="de-DE" altLang="ja-JP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8AA488A-9CA9-4726-ADE5-8573697CF9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3458255-CE16-4E25-A5EE-FBBC4BB4FE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5EC3009-397D-4081-871C-5AFD82A628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A14B636-E986-48D3-BB06-9C36056A57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EB89403-1855-4DEB-8087-6B70F5A01F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1A5E9D5-1EF3-4936-A6FE-7A2A77744E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DA7B9D6-1EF2-4DBE-AF6D-BFE9A57CAA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02A6648-565F-4098-89CC-997F9D6EDF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BC525C5-F080-485B-8E18-F66AE0DFD2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68639BA-EE8A-47E0-B8C3-335402DA99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A640A5B-2326-4BFE-8C68-3EE32584A8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9A86742-2CC7-4AD0-AB09-97E16CD9E80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82E9E-D23F-4AD1-918F-D46CD776226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504EC-E91F-4979-A046-E88ED201290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0C8E7-89EF-4B9E-92D1-F6FE981DA6D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06046-6717-4165-A631-E40ED792A5A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Deckblatt  Powerpoint nur Logo KDA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070" r:id="rId1"/>
    <p:sldLayoutId id="2147489071" r:id="rId2"/>
    <p:sldLayoutId id="2147489072" r:id="rId3"/>
    <p:sldLayoutId id="2147489073" r:id="rId4"/>
    <p:sldLayoutId id="2147489074" r:id="rId5"/>
    <p:sldLayoutId id="2147489075" r:id="rId6"/>
    <p:sldLayoutId id="2147489076" r:id="rId7"/>
    <p:sldLayoutId id="2147489077" r:id="rId8"/>
    <p:sldLayoutId id="2147489078" r:id="rId9"/>
    <p:sldLayoutId id="2147489079" r:id="rId10"/>
    <p:sldLayoutId id="214748908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-179388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0"/>
            <a:ext cx="8423275" cy="1123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ja-JP" smtClean="0"/>
              <a:t>Klicken Sie, um das Format des Titeltextes zu bearbeiten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628775"/>
            <a:ext cx="8423275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ja-JP" smtClean="0"/>
              <a:t>Klicken Sie, um die Formate des Gliederungstextes zu bearbeiten</a:t>
            </a:r>
          </a:p>
          <a:p>
            <a:pPr lvl="1"/>
            <a:r>
              <a:rPr lang="en-GB" altLang="ja-JP" smtClean="0"/>
              <a:t>Zweite Gliederungsebene</a:t>
            </a:r>
          </a:p>
          <a:p>
            <a:pPr lvl="2"/>
            <a:r>
              <a:rPr lang="en-GB" altLang="ja-JP" smtClean="0"/>
              <a:t>Dritte Gliederungsebene</a:t>
            </a:r>
          </a:p>
          <a:p>
            <a:pPr lvl="3"/>
            <a:r>
              <a:rPr lang="en-GB" altLang="ja-JP" smtClean="0"/>
              <a:t>Vierte Gliederungsebene</a:t>
            </a:r>
          </a:p>
          <a:p>
            <a:pPr lvl="4"/>
            <a:r>
              <a:rPr lang="en-GB" altLang="ja-JP" smtClean="0"/>
              <a:t>Fünfte Gliederungsebene</a:t>
            </a:r>
          </a:p>
          <a:p>
            <a:pPr lvl="4"/>
            <a:r>
              <a:rPr lang="en-GB" altLang="ja-JP" smtClean="0"/>
              <a:t>Sechste Gliederungsebene</a:t>
            </a:r>
          </a:p>
          <a:p>
            <a:pPr lvl="4"/>
            <a:r>
              <a:rPr lang="en-GB" altLang="ja-JP" smtClean="0"/>
              <a:t>Siebente Gliederungsebene</a:t>
            </a:r>
          </a:p>
          <a:p>
            <a:pPr lvl="4"/>
            <a:r>
              <a:rPr lang="en-GB" altLang="ja-JP" smtClean="0"/>
              <a:t>Achte Gliederungsebene</a:t>
            </a:r>
          </a:p>
          <a:p>
            <a:pPr lvl="4"/>
            <a:r>
              <a:rPr lang="en-GB" altLang="ja-JP" smtClean="0"/>
              <a:t>Neunte Gliederungsebene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88125" y="6237288"/>
            <a:ext cx="2132013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fld id="{DAA88BFB-F015-463F-BE29-90D73E7BF345}" type="slidenum">
              <a:rPr lang="de-DE" altLang="ja-JP"/>
              <a:pPr>
                <a:defRPr/>
              </a:pPr>
              <a:t>‹#›</a:t>
            </a:fld>
            <a:endParaRPr lang="de-DE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178" r:id="rId1"/>
    <p:sldLayoutId id="2147489179" r:id="rId2"/>
    <p:sldLayoutId id="2147489180" r:id="rId3"/>
    <p:sldLayoutId id="2147489181" r:id="rId4"/>
    <p:sldLayoutId id="2147489182" r:id="rId5"/>
    <p:sldLayoutId id="2147489183" r:id="rId6"/>
    <p:sldLayoutId id="2147489184" r:id="rId7"/>
    <p:sldLayoutId id="2147489185" r:id="rId8"/>
    <p:sldLayoutId id="2147489186" r:id="rId9"/>
    <p:sldLayoutId id="2147489187" r:id="rId10"/>
    <p:sldLayoutId id="2147489188" r:id="rId11"/>
    <p:sldLayoutId id="2147489189" r:id="rId12"/>
  </p:sldLayoutIdLst>
  <p:hf hdr="0" ft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FFFFFF"/>
          </a:solidFill>
          <a:latin typeface="+mj-lt"/>
          <a:ea typeface="Lucida Sans Unicode" pitchFamily="34" charset="0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FFFFFF"/>
          </a:solidFill>
          <a:latin typeface="Arial" charset="0"/>
          <a:ea typeface="Lucida Sans Unicode" pitchFamily="34" charset="0"/>
          <a:cs typeface="Lucida Sans Unicode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FFFFFF"/>
          </a:solidFill>
          <a:latin typeface="Arial" charset="0"/>
          <a:ea typeface="Lucida Sans Unicode" pitchFamily="34" charset="0"/>
          <a:cs typeface="Lucida Sans Unicode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FFFFFF"/>
          </a:solidFill>
          <a:latin typeface="Arial" charset="0"/>
          <a:ea typeface="Lucida Sans Unicode" pitchFamily="34" charset="0"/>
          <a:cs typeface="Lucida Sans Unicode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FFFFFF"/>
          </a:solidFill>
          <a:latin typeface="Arial" charset="0"/>
          <a:ea typeface="Lucida Sans Unicode" pitchFamily="34" charset="0"/>
          <a:cs typeface="Lucida Sans Unicode" charset="0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FFFFFF"/>
          </a:solidFill>
          <a:latin typeface="Arial" charset="0"/>
          <a:cs typeface="Lucida Sans Unicode" charset="0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FFFFFF"/>
          </a:solidFill>
          <a:latin typeface="Arial" charset="0"/>
          <a:cs typeface="Lucida Sans Unicode" charset="0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FFFFFF"/>
          </a:solidFill>
          <a:latin typeface="Arial" charset="0"/>
          <a:cs typeface="Lucida Sans Unicode" charset="0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FFFFFF"/>
          </a:solidFill>
          <a:latin typeface="Arial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Lucida Sans Unicode" pitchFamily="34" charset="0"/>
          <a:cs typeface="+mn-cs"/>
        </a:defRPr>
      </a:lvl1pPr>
      <a:lvl2pPr marL="742950" indent="-28575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Lucida Sans Unicode" pitchFamily="34" charset="0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Lucida Sans Unicode" pitchFamily="34" charset="0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Lucida Sans Unicode" pitchFamily="34" charset="0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Lucida Sans Unicode" pitchFamily="34" charset="0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Kopfzeile mit Logo rechts schmaler"/>
          <p:cNvPicPr>
            <a:picLocks noChangeAspect="1" noChangeArrowheads="1"/>
          </p:cNvPicPr>
          <p:nvPr userDrawn="1"/>
        </p:nvPicPr>
        <p:blipFill>
          <a:blip r:embed="rId14" cstate="print"/>
          <a:srcRect r="20868"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0"/>
            <a:ext cx="8424863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ja-JP" smtClean="0"/>
              <a:t>Folientext durch Klicken bearbeiten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628775"/>
            <a:ext cx="84248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ja-JP" smtClean="0"/>
              <a:t>Text durch Klicken bearbeiten</a:t>
            </a:r>
          </a:p>
          <a:p>
            <a:pPr lvl="1"/>
            <a:r>
              <a:rPr lang="de-DE" altLang="ja-JP" smtClean="0"/>
              <a:t>Zweite Ebene</a:t>
            </a:r>
          </a:p>
          <a:p>
            <a:pPr lvl="2"/>
            <a:r>
              <a:rPr lang="de-DE" altLang="ja-JP" smtClean="0"/>
              <a:t>Dritte Ebene</a:t>
            </a:r>
          </a:p>
          <a:p>
            <a:pPr lvl="3"/>
            <a:r>
              <a:rPr lang="de-DE" altLang="ja-JP" smtClean="0"/>
              <a:t>Vierte Ebene</a:t>
            </a:r>
          </a:p>
          <a:p>
            <a:pPr lvl="4"/>
            <a:r>
              <a:rPr lang="de-DE" altLang="ja-JP" smtClean="0"/>
              <a:t>Fünfte Ebene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23728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Helvetica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9F46C93E-7C67-46F0-8657-DDE9B9124C79}" type="slidenum">
              <a:rPr lang="de-DE" altLang="ja-JP"/>
              <a:pPr>
                <a:defRPr/>
              </a:pPr>
              <a:t>‹#›</a:t>
            </a:fld>
            <a:endParaRPr lang="de-DE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149" r:id="rId1"/>
    <p:sldLayoutId id="2147489081" r:id="rId2"/>
    <p:sldLayoutId id="2147489082" r:id="rId3"/>
    <p:sldLayoutId id="2147489083" r:id="rId4"/>
    <p:sldLayoutId id="2147489084" r:id="rId5"/>
    <p:sldLayoutId id="2147489085" r:id="rId6"/>
    <p:sldLayoutId id="2147489086" r:id="rId7"/>
    <p:sldLayoutId id="2147489087" r:id="rId8"/>
    <p:sldLayoutId id="2147489088" r:id="rId9"/>
    <p:sldLayoutId id="2147489089" r:id="rId10"/>
    <p:sldLayoutId id="2147489090" r:id="rId11"/>
    <p:sldLayoutId id="214748909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Helvetic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Helvetic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Helvetic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Helvetic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A6E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2E5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A6E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2E5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A6E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A6E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A6E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A6E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A6E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Kopfzeile mit Logo rechts schmaler"/>
          <p:cNvPicPr>
            <a:picLocks noChangeAspect="1" noChangeArrowheads="1"/>
          </p:cNvPicPr>
          <p:nvPr userDrawn="1"/>
        </p:nvPicPr>
        <p:blipFill>
          <a:blip r:embed="rId14" cstate="print"/>
          <a:srcRect r="20868"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0"/>
            <a:ext cx="8424863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ja-JP" smtClean="0"/>
              <a:t>Folientext durch Klicken bearbeiten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628775"/>
            <a:ext cx="84248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ja-JP" smtClean="0"/>
              <a:t>Text durch Klicken bearbeiten</a:t>
            </a:r>
          </a:p>
          <a:p>
            <a:pPr lvl="1"/>
            <a:r>
              <a:rPr lang="de-DE" altLang="ja-JP" smtClean="0"/>
              <a:t>Zweite Ebene</a:t>
            </a:r>
          </a:p>
          <a:p>
            <a:pPr lvl="2"/>
            <a:r>
              <a:rPr lang="de-DE" altLang="ja-JP" smtClean="0"/>
              <a:t>Dritte Ebene</a:t>
            </a:r>
          </a:p>
          <a:p>
            <a:pPr lvl="3"/>
            <a:r>
              <a:rPr lang="de-DE" altLang="ja-JP" smtClean="0"/>
              <a:t>Vierte Ebene</a:t>
            </a:r>
          </a:p>
          <a:p>
            <a:pPr lvl="4"/>
            <a:r>
              <a:rPr lang="de-DE" altLang="ja-JP" smtClean="0"/>
              <a:t>Fünfte Ebene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23728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Helvetica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C132EFB-FF32-411C-A921-378060240710}" type="slidenum">
              <a:rPr lang="de-DE" altLang="ja-JP"/>
              <a:pPr>
                <a:defRPr/>
              </a:pPr>
              <a:t>‹#›</a:t>
            </a:fld>
            <a:endParaRPr lang="de-DE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150" r:id="rId1"/>
    <p:sldLayoutId id="2147489092" r:id="rId2"/>
    <p:sldLayoutId id="2147489093" r:id="rId3"/>
    <p:sldLayoutId id="2147489094" r:id="rId4"/>
    <p:sldLayoutId id="2147489095" r:id="rId5"/>
    <p:sldLayoutId id="2147489096" r:id="rId6"/>
    <p:sldLayoutId id="2147489097" r:id="rId7"/>
    <p:sldLayoutId id="2147489098" r:id="rId8"/>
    <p:sldLayoutId id="2147489099" r:id="rId9"/>
    <p:sldLayoutId id="2147489100" r:id="rId10"/>
    <p:sldLayoutId id="2147489101" r:id="rId11"/>
    <p:sldLayoutId id="214748910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Helvetic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Helvetic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Helvetic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Helvetic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A6E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2E5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A6E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2E5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A6E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A6E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A6E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A6E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A6E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Kopfzeile mit Logo rechts schmaler"/>
          <p:cNvPicPr>
            <a:picLocks noChangeAspect="1" noChangeArrowheads="1"/>
          </p:cNvPicPr>
          <p:nvPr userDrawn="1"/>
        </p:nvPicPr>
        <p:blipFill>
          <a:blip r:embed="rId14" cstate="print"/>
          <a:srcRect r="20868"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0"/>
            <a:ext cx="8424863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ja-JP" smtClean="0"/>
              <a:t>Folientext durch Klicken bearbeiten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628775"/>
            <a:ext cx="84248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ja-JP" smtClean="0"/>
              <a:t>Text durch Klicken bearbeiten</a:t>
            </a:r>
          </a:p>
          <a:p>
            <a:pPr lvl="1"/>
            <a:r>
              <a:rPr lang="de-DE" altLang="ja-JP" smtClean="0"/>
              <a:t>Zweite Ebene</a:t>
            </a:r>
          </a:p>
          <a:p>
            <a:pPr lvl="2"/>
            <a:r>
              <a:rPr lang="de-DE" altLang="ja-JP" smtClean="0"/>
              <a:t>Dritte Ebene</a:t>
            </a:r>
          </a:p>
          <a:p>
            <a:pPr lvl="3"/>
            <a:r>
              <a:rPr lang="de-DE" altLang="ja-JP" smtClean="0"/>
              <a:t>Vierte Ebene</a:t>
            </a:r>
          </a:p>
          <a:p>
            <a:pPr lvl="4"/>
            <a:r>
              <a:rPr lang="de-DE" altLang="ja-JP" smtClean="0"/>
              <a:t>Fünfte Ebene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23728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Helvetica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A6EEA185-1265-40CF-82DC-42ED0AB87CFC}" type="slidenum">
              <a:rPr lang="de-DE" altLang="ja-JP"/>
              <a:pPr>
                <a:defRPr/>
              </a:pPr>
              <a:t>‹#›</a:t>
            </a:fld>
            <a:endParaRPr lang="de-DE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151" r:id="rId1"/>
    <p:sldLayoutId id="2147489103" r:id="rId2"/>
    <p:sldLayoutId id="2147489104" r:id="rId3"/>
    <p:sldLayoutId id="2147489105" r:id="rId4"/>
    <p:sldLayoutId id="2147489106" r:id="rId5"/>
    <p:sldLayoutId id="2147489107" r:id="rId6"/>
    <p:sldLayoutId id="2147489108" r:id="rId7"/>
    <p:sldLayoutId id="2147489109" r:id="rId8"/>
    <p:sldLayoutId id="2147489110" r:id="rId9"/>
    <p:sldLayoutId id="2147489111" r:id="rId10"/>
    <p:sldLayoutId id="2147489112" r:id="rId11"/>
    <p:sldLayoutId id="2147489113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Helvetic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Helvetic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Helvetic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Helvetic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A6E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2E5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A6E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2E5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A6E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A6E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A6E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A6E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A6E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Kopfzeile mit Logo rechts schmaler"/>
          <p:cNvPicPr>
            <a:picLocks noChangeAspect="1" noChangeArrowheads="1"/>
          </p:cNvPicPr>
          <p:nvPr userDrawn="1"/>
        </p:nvPicPr>
        <p:blipFill>
          <a:blip r:embed="rId14" cstate="print"/>
          <a:srcRect r="20868"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0"/>
            <a:ext cx="8424863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ja-JP" smtClean="0"/>
              <a:t>Folientext durch Klicken bearbeiten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628775"/>
            <a:ext cx="84248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ja-JP" smtClean="0"/>
              <a:t>Text durch Klicken bearbeiten</a:t>
            </a:r>
          </a:p>
          <a:p>
            <a:pPr lvl="1"/>
            <a:r>
              <a:rPr lang="de-DE" altLang="ja-JP" smtClean="0"/>
              <a:t>Zweite Ebene</a:t>
            </a:r>
          </a:p>
          <a:p>
            <a:pPr lvl="2"/>
            <a:r>
              <a:rPr lang="de-DE" altLang="ja-JP" smtClean="0"/>
              <a:t>Dritte Ebene</a:t>
            </a:r>
          </a:p>
          <a:p>
            <a:pPr lvl="3"/>
            <a:r>
              <a:rPr lang="de-DE" altLang="ja-JP" smtClean="0"/>
              <a:t>Vierte Ebene</a:t>
            </a:r>
          </a:p>
          <a:p>
            <a:pPr lvl="4"/>
            <a:r>
              <a:rPr lang="de-DE" altLang="ja-JP" smtClean="0"/>
              <a:t>Fünfte Ebene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23728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Helvetica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14523DC4-4344-4D08-BECF-242A778AF833}" type="slidenum">
              <a:rPr lang="de-DE" altLang="ja-JP"/>
              <a:pPr>
                <a:defRPr/>
              </a:pPr>
              <a:t>‹#›</a:t>
            </a:fld>
            <a:endParaRPr lang="de-DE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152" r:id="rId1"/>
    <p:sldLayoutId id="2147489114" r:id="rId2"/>
    <p:sldLayoutId id="2147489115" r:id="rId3"/>
    <p:sldLayoutId id="2147489116" r:id="rId4"/>
    <p:sldLayoutId id="2147489117" r:id="rId5"/>
    <p:sldLayoutId id="2147489118" r:id="rId6"/>
    <p:sldLayoutId id="2147489119" r:id="rId7"/>
    <p:sldLayoutId id="2147489120" r:id="rId8"/>
    <p:sldLayoutId id="2147489121" r:id="rId9"/>
    <p:sldLayoutId id="2147489122" r:id="rId10"/>
    <p:sldLayoutId id="2147489123" r:id="rId11"/>
    <p:sldLayoutId id="214748912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Helvetic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Helvetic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Helvetic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Helvetic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A6E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2E5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A6E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2E5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A6E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A6E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A6E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A6E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A6E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-179388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0"/>
            <a:ext cx="8423275" cy="1123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ja-JP" smtClean="0"/>
              <a:t>Klicken Sie, um das Format des Titeltextes zu bearbeiten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628775"/>
            <a:ext cx="8423275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ja-JP" smtClean="0"/>
              <a:t>Klicken Sie, um die Formate des Gliederungstextes zu bearbeiten</a:t>
            </a:r>
          </a:p>
          <a:p>
            <a:pPr lvl="1"/>
            <a:r>
              <a:rPr lang="en-GB" altLang="ja-JP" smtClean="0"/>
              <a:t>Zweite Gliederungsebene</a:t>
            </a:r>
          </a:p>
          <a:p>
            <a:pPr lvl="2"/>
            <a:r>
              <a:rPr lang="en-GB" altLang="ja-JP" smtClean="0"/>
              <a:t>Dritte Gliederungsebene</a:t>
            </a:r>
          </a:p>
          <a:p>
            <a:pPr lvl="3"/>
            <a:r>
              <a:rPr lang="en-GB" altLang="ja-JP" smtClean="0"/>
              <a:t>Vierte Gliederungsebene</a:t>
            </a:r>
          </a:p>
          <a:p>
            <a:pPr lvl="4"/>
            <a:r>
              <a:rPr lang="en-GB" altLang="ja-JP" smtClean="0"/>
              <a:t>Fünfte Gliederungsebene</a:t>
            </a:r>
          </a:p>
          <a:p>
            <a:pPr lvl="4"/>
            <a:r>
              <a:rPr lang="en-GB" altLang="ja-JP" smtClean="0"/>
              <a:t>Sechste Gliederungsebene</a:t>
            </a:r>
          </a:p>
          <a:p>
            <a:pPr lvl="4"/>
            <a:r>
              <a:rPr lang="en-GB" altLang="ja-JP" smtClean="0"/>
              <a:t>Siebente Gliederungsebene</a:t>
            </a:r>
          </a:p>
          <a:p>
            <a:pPr lvl="4"/>
            <a:r>
              <a:rPr lang="en-GB" altLang="ja-JP" smtClean="0"/>
              <a:t>Achte Gliederungsebene</a:t>
            </a:r>
          </a:p>
          <a:p>
            <a:pPr lvl="4"/>
            <a:r>
              <a:rPr lang="en-GB" altLang="ja-JP" smtClean="0"/>
              <a:t>Neunte Gliederungsebene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88125" y="6237288"/>
            <a:ext cx="2132013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fld id="{BCEE5202-4C3C-4772-BC5E-5CE47E1E1836}" type="slidenum">
              <a:rPr lang="de-DE" altLang="ja-JP"/>
              <a:pPr>
                <a:defRPr/>
              </a:pPr>
              <a:t>‹#›</a:t>
            </a:fld>
            <a:endParaRPr lang="de-DE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153" r:id="rId1"/>
    <p:sldLayoutId id="2147489154" r:id="rId2"/>
    <p:sldLayoutId id="2147489155" r:id="rId3"/>
    <p:sldLayoutId id="2147489156" r:id="rId4"/>
    <p:sldLayoutId id="2147489157" r:id="rId5"/>
    <p:sldLayoutId id="2147489158" r:id="rId6"/>
    <p:sldLayoutId id="2147489159" r:id="rId7"/>
    <p:sldLayoutId id="2147489160" r:id="rId8"/>
    <p:sldLayoutId id="2147489161" r:id="rId9"/>
    <p:sldLayoutId id="2147489162" r:id="rId10"/>
    <p:sldLayoutId id="2147489163" r:id="rId11"/>
    <p:sldLayoutId id="2147489164" r:id="rId12"/>
  </p:sldLayoutIdLst>
  <p:hf hdr="0" ft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FFFFFF"/>
          </a:solidFill>
          <a:latin typeface="+mj-lt"/>
          <a:ea typeface="Lucida Sans Unicode" pitchFamily="34" charset="0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FFFFFF"/>
          </a:solidFill>
          <a:latin typeface="Arial" charset="0"/>
          <a:ea typeface="Lucida Sans Unicode" pitchFamily="34" charset="0"/>
          <a:cs typeface="Lucida Sans Unicode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FFFFFF"/>
          </a:solidFill>
          <a:latin typeface="Arial" charset="0"/>
          <a:ea typeface="Lucida Sans Unicode" pitchFamily="34" charset="0"/>
          <a:cs typeface="Lucida Sans Unicode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FFFFFF"/>
          </a:solidFill>
          <a:latin typeface="Arial" charset="0"/>
          <a:ea typeface="Lucida Sans Unicode" pitchFamily="34" charset="0"/>
          <a:cs typeface="Lucida Sans Unicode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FFFFFF"/>
          </a:solidFill>
          <a:latin typeface="Arial" charset="0"/>
          <a:ea typeface="Lucida Sans Unicode" pitchFamily="34" charset="0"/>
          <a:cs typeface="Lucida Sans Unicode" charset="0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FFFFFF"/>
          </a:solidFill>
          <a:latin typeface="Arial" charset="0"/>
          <a:cs typeface="Lucida Sans Unicode" charset="0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FFFFFF"/>
          </a:solidFill>
          <a:latin typeface="Arial" charset="0"/>
          <a:cs typeface="Lucida Sans Unicode" charset="0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FFFFFF"/>
          </a:solidFill>
          <a:latin typeface="Arial" charset="0"/>
          <a:cs typeface="Lucida Sans Unicode" charset="0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FFFFFF"/>
          </a:solidFill>
          <a:latin typeface="Arial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Lucida Sans Unicode" pitchFamily="34" charset="0"/>
          <a:cs typeface="+mn-cs"/>
        </a:defRPr>
      </a:lvl1pPr>
      <a:lvl2pPr marL="742950" indent="-28575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Lucida Sans Unicode" pitchFamily="34" charset="0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Lucida Sans Unicode" pitchFamily="34" charset="0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Lucida Sans Unicode" pitchFamily="34" charset="0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Lucida Sans Unicode" pitchFamily="34" charset="0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Kopfzeile mit Logo rechts schmaler"/>
          <p:cNvPicPr>
            <a:picLocks noChangeAspect="1" noChangeArrowheads="1"/>
          </p:cNvPicPr>
          <p:nvPr userDrawn="1"/>
        </p:nvPicPr>
        <p:blipFill>
          <a:blip r:embed="rId14" cstate="print"/>
          <a:srcRect r="20868"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0"/>
            <a:ext cx="8424863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ja-JP" smtClean="0"/>
              <a:t>Folientext durch Klicken bearbeiten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628775"/>
            <a:ext cx="84248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ja-JP" smtClean="0"/>
              <a:t>Text durch Klicken bearbeiten</a:t>
            </a:r>
          </a:p>
          <a:p>
            <a:pPr lvl="1"/>
            <a:r>
              <a:rPr lang="de-DE" altLang="ja-JP" smtClean="0"/>
              <a:t>Zweite Ebene</a:t>
            </a:r>
          </a:p>
          <a:p>
            <a:pPr lvl="2"/>
            <a:r>
              <a:rPr lang="de-DE" altLang="ja-JP" smtClean="0"/>
              <a:t>Dritte Ebene</a:t>
            </a:r>
          </a:p>
          <a:p>
            <a:pPr lvl="3"/>
            <a:r>
              <a:rPr lang="de-DE" altLang="ja-JP" smtClean="0"/>
              <a:t>Vierte Ebene</a:t>
            </a:r>
          </a:p>
          <a:p>
            <a:pPr lvl="4"/>
            <a:r>
              <a:rPr lang="de-DE" altLang="ja-JP" smtClean="0"/>
              <a:t>Fünfte Ebene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23728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Helvetica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6016560C-B72F-42CD-942A-ABD23AB17CD1}" type="slidenum">
              <a:rPr lang="de-DE" altLang="ja-JP"/>
              <a:pPr>
                <a:defRPr/>
              </a:pPr>
              <a:t>‹#›</a:t>
            </a:fld>
            <a:endParaRPr lang="de-DE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165" r:id="rId1"/>
    <p:sldLayoutId id="2147489125" r:id="rId2"/>
    <p:sldLayoutId id="2147489126" r:id="rId3"/>
    <p:sldLayoutId id="2147489127" r:id="rId4"/>
    <p:sldLayoutId id="2147489128" r:id="rId5"/>
    <p:sldLayoutId id="2147489129" r:id="rId6"/>
    <p:sldLayoutId id="2147489130" r:id="rId7"/>
    <p:sldLayoutId id="2147489131" r:id="rId8"/>
    <p:sldLayoutId id="2147489132" r:id="rId9"/>
    <p:sldLayoutId id="2147489133" r:id="rId10"/>
    <p:sldLayoutId id="2147489134" r:id="rId11"/>
    <p:sldLayoutId id="214748913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Helvetic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Helvetic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Helvetic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Helvetic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A6E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2E5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A6E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2E5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A6E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A6E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A6E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A6E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A6E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en-GB" smtClean="0"/>
          </a:p>
        </p:txBody>
      </p:sp>
      <p:sp>
        <p:nvSpPr>
          <p:cNvPr id="819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6F2ADCAC-7D37-4C97-BDB3-A7FB41FCD9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166" r:id="rId1"/>
    <p:sldLayoutId id="2147489167" r:id="rId2"/>
    <p:sldLayoutId id="2147489168" r:id="rId3"/>
    <p:sldLayoutId id="2147489169" r:id="rId4"/>
    <p:sldLayoutId id="2147489170" r:id="rId5"/>
    <p:sldLayoutId id="2147489171" r:id="rId6"/>
    <p:sldLayoutId id="2147489172" r:id="rId7"/>
    <p:sldLayoutId id="2147489173" r:id="rId8"/>
    <p:sldLayoutId id="2147489174" r:id="rId9"/>
    <p:sldLayoutId id="2147489175" r:id="rId10"/>
    <p:sldLayoutId id="2147489176" r:id="rId11"/>
    <p:sldLayoutId id="2147489177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3D7AECB4-7E94-430F-A6AB-1FD6EF383C2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136" r:id="rId1"/>
    <p:sldLayoutId id="2147489137" r:id="rId2"/>
    <p:sldLayoutId id="2147489138" r:id="rId3"/>
    <p:sldLayoutId id="2147489139" r:id="rId4"/>
    <p:sldLayoutId id="2147489140" r:id="rId5"/>
    <p:sldLayoutId id="2147489141" r:id="rId6"/>
    <p:sldLayoutId id="2147489142" r:id="rId7"/>
    <p:sldLayoutId id="2147489143" r:id="rId8"/>
    <p:sldLayoutId id="2147489144" r:id="rId9"/>
    <p:sldLayoutId id="2147489145" r:id="rId10"/>
    <p:sldLayoutId id="2147489146" r:id="rId11"/>
    <p:sldLayoutId id="2147489147" r:id="rId12"/>
    <p:sldLayoutId id="2147489148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7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288" y="188913"/>
            <a:ext cx="8353425" cy="3411537"/>
          </a:xfrm>
          <a:solidFill>
            <a:schemeClr val="accent5">
              <a:lumMod val="75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sz="5300" b="1" dirty="0" smtClean="0">
                <a:solidFill>
                  <a:schemeClr val="bg2"/>
                </a:solidFill>
              </a:rPr>
              <a:t>Integrated </a:t>
            </a:r>
            <a:r>
              <a:rPr lang="en-US" sz="5300" b="1" dirty="0">
                <a:solidFill>
                  <a:schemeClr val="bg2"/>
                </a:solidFill>
              </a:rPr>
              <a:t>Service Areas (ISA)</a:t>
            </a:r>
            <a:br>
              <a:rPr lang="en-US" sz="5300" b="1" dirty="0">
                <a:solidFill>
                  <a:schemeClr val="bg2"/>
                </a:solidFill>
              </a:rPr>
            </a:br>
            <a:r>
              <a:rPr lang="en-US" sz="3100" dirty="0">
                <a:solidFill>
                  <a:schemeClr val="bg2"/>
                </a:solidFill>
              </a:rPr>
              <a:t>for Ageing in </a:t>
            </a:r>
            <a:r>
              <a:rPr lang="en-US" sz="3100" dirty="0" smtClean="0">
                <a:solidFill>
                  <a:schemeClr val="bg2"/>
                </a:solidFill>
              </a:rPr>
              <a:t>Place</a:t>
            </a:r>
            <a:br>
              <a:rPr lang="en-US" sz="3100" dirty="0" smtClean="0">
                <a:solidFill>
                  <a:schemeClr val="bg2"/>
                </a:solidFill>
              </a:rPr>
            </a:br>
            <a:r>
              <a:rPr lang="en-US" sz="3100" dirty="0" smtClean="0">
                <a:solidFill>
                  <a:schemeClr val="bg2"/>
                </a:solidFill>
              </a:rPr>
              <a:t>in Germany, Switzerland, the Netherlands and </a:t>
            </a:r>
            <a:r>
              <a:rPr lang="en-US" sz="3100" dirty="0">
                <a:solidFill>
                  <a:schemeClr val="bg2"/>
                </a:solidFill>
              </a:rPr>
              <a:t>D</a:t>
            </a:r>
            <a:r>
              <a:rPr lang="en-US" sz="3100" dirty="0" smtClean="0">
                <a:solidFill>
                  <a:schemeClr val="bg2"/>
                </a:solidFill>
              </a:rPr>
              <a:t>enmark</a:t>
            </a:r>
            <a:br>
              <a:rPr lang="en-US" sz="3100" dirty="0" smtClean="0">
                <a:solidFill>
                  <a:schemeClr val="bg2"/>
                </a:solidFill>
              </a:rPr>
            </a:br>
            <a:r>
              <a:rPr lang="en-US" sz="5300" b="1" dirty="0" smtClean="0">
                <a:solidFill>
                  <a:schemeClr val="bg2"/>
                </a:solidFill>
              </a:rPr>
              <a:t>International Platform</a:t>
            </a:r>
            <a:r>
              <a:rPr lang="en-US" sz="5300" b="1" dirty="0">
                <a:solidFill>
                  <a:schemeClr val="bg2"/>
                </a:solidFill>
              </a:rPr>
              <a:t/>
            </a:r>
            <a:br>
              <a:rPr lang="en-US" sz="5300" b="1" dirty="0">
                <a:solidFill>
                  <a:schemeClr val="bg2"/>
                </a:solidFill>
              </a:rPr>
            </a:br>
            <a:endParaRPr lang="de-DE" sz="5300" b="1" dirty="0">
              <a:solidFill>
                <a:schemeClr val="bg2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5288" y="3886200"/>
            <a:ext cx="8353425" cy="2782888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b="1" dirty="0" smtClean="0">
                <a:solidFill>
                  <a:schemeClr val="accent5">
                    <a:lumMod val="75000"/>
                  </a:schemeClr>
                </a:solidFill>
              </a:rPr>
              <a:t>Holger Stolarz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2400" b="1" dirty="0">
                <a:solidFill>
                  <a:schemeClr val="accent5">
                    <a:lumMod val="75000"/>
                  </a:schemeClr>
                </a:solidFill>
              </a:rPr>
              <a:t>h</a:t>
            </a:r>
            <a:r>
              <a:rPr lang="de-DE" sz="2400" b="1" dirty="0" smtClean="0">
                <a:solidFill>
                  <a:schemeClr val="accent5">
                    <a:lumMod val="75000"/>
                  </a:schemeClr>
                </a:solidFill>
              </a:rPr>
              <a:t>ousing and care </a:t>
            </a:r>
            <a:r>
              <a:rPr lang="de-DE" sz="2400" b="1" dirty="0">
                <a:solidFill>
                  <a:schemeClr val="accent5">
                    <a:lumMod val="75000"/>
                  </a:schemeClr>
                </a:solidFill>
              </a:rPr>
              <a:t>c</a:t>
            </a:r>
            <a:r>
              <a:rPr lang="de-DE" sz="2400" b="1" dirty="0" smtClean="0">
                <a:solidFill>
                  <a:schemeClr val="accent5">
                    <a:lumMod val="75000"/>
                  </a:schemeClr>
                </a:solidFill>
              </a:rPr>
              <a:t>oncepts in residential areas 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2400" b="1" dirty="0" smtClean="0">
                <a:solidFill>
                  <a:schemeClr val="accent5">
                    <a:lumMod val="75000"/>
                  </a:schemeClr>
                </a:solidFill>
              </a:rPr>
              <a:t>Bonn, Germany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2400" dirty="0" smtClean="0"/>
              <a:t>IFA 11th Global Conference on Ageing 2012, Prague</a:t>
            </a:r>
            <a:endParaRPr lang="de-DE" sz="2400" dirty="0"/>
          </a:p>
        </p:txBody>
      </p:sp>
      <p:sp>
        <p:nvSpPr>
          <p:cNvPr id="53252" name="Foliennummernplatzhalt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F7C9C8E-F8B4-4C96-AA98-72ABA7D2B7DD}" type="slidenum">
              <a:rPr lang="en-GB" smtClean="0">
                <a:solidFill>
                  <a:srgbClr val="898989"/>
                </a:solidFill>
              </a:rPr>
              <a:pPr/>
              <a:t>1</a:t>
            </a:fld>
            <a:endParaRPr lang="en-GB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smtClean="0"/>
              <a:t>Implementation:</a:t>
            </a:r>
            <a:br>
              <a:rPr lang="en-GB" sz="3200" smtClean="0"/>
            </a:br>
            <a:r>
              <a:rPr lang="en-GB" sz="3200" smtClean="0">
                <a:solidFill>
                  <a:srgbClr val="FF0000"/>
                </a:solidFill>
              </a:rPr>
              <a:t>Participation</a:t>
            </a:r>
            <a:r>
              <a:rPr lang="en-GB" sz="3200" smtClean="0"/>
              <a:t> of Citizens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2133600"/>
            <a:ext cx="8424863" cy="4021138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dirty="0" smtClean="0"/>
              <a:t>Delivering care within families</a:t>
            </a:r>
          </a:p>
          <a:p>
            <a:pPr eaLnBrk="1" hangingPunct="1">
              <a:defRPr/>
            </a:pPr>
            <a:r>
              <a:rPr lang="en-GB" sz="3200" dirty="0" smtClean="0"/>
              <a:t>Counselling, support services, neighbourhood help (</a:t>
            </a:r>
            <a:r>
              <a:rPr lang="en-GB" sz="3200" dirty="0" err="1" smtClean="0"/>
              <a:t>payed</a:t>
            </a:r>
            <a:r>
              <a:rPr lang="en-GB" sz="3200" dirty="0" smtClean="0"/>
              <a:t>/</a:t>
            </a:r>
            <a:r>
              <a:rPr lang="en-GB" sz="3200" dirty="0" err="1" smtClean="0"/>
              <a:t>unpayed</a:t>
            </a:r>
            <a:r>
              <a:rPr lang="en-GB" sz="3200" dirty="0" smtClean="0"/>
              <a:t>)</a:t>
            </a:r>
          </a:p>
          <a:p>
            <a:pPr eaLnBrk="1" hangingPunct="1">
              <a:defRPr/>
            </a:pPr>
            <a:r>
              <a:rPr lang="en-GB" sz="3200" dirty="0" smtClean="0"/>
              <a:t>Citizen’s associations, organising activities,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GB" sz="3200" dirty="0"/>
              <a:t> </a:t>
            </a:r>
            <a:r>
              <a:rPr lang="en-GB" sz="3200" dirty="0" smtClean="0"/>
              <a:t>   financing/sponsoring</a:t>
            </a:r>
          </a:p>
          <a:p>
            <a:pPr eaLnBrk="1" hangingPunct="1">
              <a:defRPr/>
            </a:pPr>
            <a:r>
              <a:rPr lang="en-GB" sz="3200" dirty="0" smtClean="0"/>
              <a:t>Taking the role of initiator or director (as for example in Eching (DE) or </a:t>
            </a:r>
            <a:r>
              <a:rPr lang="en-GB" sz="3200" dirty="0" err="1" smtClean="0"/>
              <a:t>Elsendorp</a:t>
            </a:r>
            <a:r>
              <a:rPr lang="en-GB" sz="3200" dirty="0" smtClean="0"/>
              <a:t> (NL)</a:t>
            </a:r>
          </a:p>
        </p:txBody>
      </p:sp>
      <p:sp>
        <p:nvSpPr>
          <p:cNvPr id="62468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0E83F41-C6E3-4E31-9C24-8CA1CD95A7FE}" type="slidenum">
              <a:rPr lang="de-DE" altLang="ja-JP" smtClean="0"/>
              <a:pPr/>
              <a:t>10</a:t>
            </a:fld>
            <a:endParaRPr lang="de-DE" altLang="ja-JP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0"/>
            <a:ext cx="8928100" cy="1125538"/>
          </a:xfrm>
        </p:spPr>
        <p:txBody>
          <a:bodyPr/>
          <a:lstStyle/>
          <a:p>
            <a:pPr eaLnBrk="1" hangingPunct="1"/>
            <a:r>
              <a:rPr lang="en-GB" sz="3200" smtClean="0"/>
              <a:t>Specific features of Integrated Service Areas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b="1" smtClean="0"/>
              <a:t>DE:</a:t>
            </a:r>
            <a:r>
              <a:rPr lang="en-GB" sz="2800" smtClean="0"/>
              <a:t> Citizen’s participation, special </a:t>
            </a:r>
            <a:r>
              <a:rPr lang="en-GB" altLang="ja-JP" sz="2800" smtClean="0">
                <a:ea typeface="ＭＳ Ｐゴシック" charset="-128"/>
              </a:rPr>
              <a:t>24 hour </a:t>
            </a:r>
            <a:r>
              <a:rPr lang="en-GB" sz="2800" smtClean="0"/>
              <a:t>home care arrangements (Bielefeld)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b="1" smtClean="0"/>
              <a:t>NL:</a:t>
            </a:r>
            <a:r>
              <a:rPr lang="en-GB" sz="2800" smtClean="0"/>
              <a:t> barrier free new buildings through social housing associations, town planning  model (STAGG) versus cooperation network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b="1" smtClean="0"/>
              <a:t>DK:</a:t>
            </a:r>
            <a:r>
              <a:rPr lang="en-GB" sz="2800" smtClean="0"/>
              <a:t> integrated teams (social and care provisions) for the area, activity centres, decentralised nursing care 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b="1" smtClean="0"/>
              <a:t>CH:</a:t>
            </a:r>
            <a:r>
              <a:rPr lang="en-GB" sz="2800" smtClean="0"/>
              <a:t> decentralised solutions in smaller municipalities, small care providers </a:t>
            </a:r>
          </a:p>
        </p:txBody>
      </p:sp>
      <p:sp>
        <p:nvSpPr>
          <p:cNvPr id="63492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FFFA080-8727-4C7B-ABA3-B46F484C351C}" type="slidenum">
              <a:rPr lang="de-DE" altLang="ja-JP" smtClean="0"/>
              <a:pPr/>
              <a:t>11</a:t>
            </a:fld>
            <a:endParaRPr lang="de-DE" altLang="ja-JP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700213"/>
          </a:xfrm>
          <a:solidFill>
            <a:schemeClr val="accent5">
              <a:lumMod val="5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36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de-DE" sz="3600" b="1" dirty="0" smtClean="0">
                <a:solidFill>
                  <a:schemeClr val="bg1"/>
                </a:solidFill>
                <a:cs typeface="Arial" charset="0"/>
              </a:rPr>
              <a:t>Netherlands: „STAGG“ Mode</a:t>
            </a:r>
            <a:br>
              <a:rPr lang="de-DE" sz="3600" b="1" dirty="0" smtClean="0">
                <a:solidFill>
                  <a:schemeClr val="bg1"/>
                </a:solidFill>
                <a:cs typeface="Arial" charset="0"/>
              </a:rPr>
            </a:br>
            <a:r>
              <a:rPr lang="de-DE" sz="3600" dirty="0" smtClean="0">
                <a:solidFill>
                  <a:schemeClr val="bg1"/>
                </a:solidFill>
                <a:cs typeface="Arial" charset="0"/>
              </a:rPr>
              <a:t>(town planning model</a:t>
            </a:r>
            <a:r>
              <a:rPr lang="nl-NL" sz="3600" dirty="0" smtClean="0">
                <a:solidFill>
                  <a:schemeClr val="bg1"/>
                </a:solidFill>
              </a:rPr>
              <a:t> )</a:t>
            </a:r>
            <a:endParaRPr lang="nl-NL" sz="3600" dirty="0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2209800"/>
            <a:ext cx="4267200" cy="4114800"/>
          </a:xfrm>
        </p:spPr>
        <p:txBody>
          <a:bodyPr/>
          <a:lstStyle/>
          <a:p>
            <a:pPr eaLnBrk="1" hangingPunct="1"/>
            <a:r>
              <a:rPr lang="en-GB" sz="2800" smtClean="0"/>
              <a:t>Normal</a:t>
            </a:r>
            <a:r>
              <a:rPr lang="nl-NL" sz="2800" smtClean="0"/>
              <a:t> housing</a:t>
            </a:r>
          </a:p>
          <a:p>
            <a:pPr eaLnBrk="1" hangingPunct="1"/>
            <a:r>
              <a:rPr lang="en-GB" sz="2800" smtClean="0">
                <a:cs typeface="Times New Roman" pitchFamily="18" charset="0"/>
              </a:rPr>
              <a:t>Assisted</a:t>
            </a:r>
            <a:r>
              <a:rPr lang="de-DE" sz="2800" smtClean="0">
                <a:cs typeface="Times New Roman" pitchFamily="18" charset="0"/>
              </a:rPr>
              <a:t> housing</a:t>
            </a:r>
          </a:p>
          <a:p>
            <a:pPr eaLnBrk="1" hangingPunct="1">
              <a:buFontTx/>
              <a:buNone/>
            </a:pPr>
            <a:r>
              <a:rPr lang="nl-NL" sz="2800" smtClean="0"/>
              <a:t>*  Communal housing</a:t>
            </a:r>
          </a:p>
          <a:p>
            <a:pPr eaLnBrk="1" hangingPunct="1"/>
            <a:r>
              <a:rPr lang="de-DE" sz="2800" smtClean="0">
                <a:cs typeface="Times New Roman" pitchFamily="18" charset="0"/>
              </a:rPr>
              <a:t>Neighbourhood meeting point  </a:t>
            </a:r>
            <a:endParaRPr lang="nl-NL" sz="2800" smtClean="0"/>
          </a:p>
          <a:p>
            <a:pPr eaLnBrk="1" hangingPunct="1"/>
            <a:r>
              <a:rPr lang="de-DE" sz="2800" smtClean="0">
                <a:cs typeface="Times New Roman" pitchFamily="18" charset="0"/>
              </a:rPr>
              <a:t>Coordination office </a:t>
            </a:r>
            <a:r>
              <a:rPr lang="nl-NL" sz="2800" smtClean="0"/>
              <a:t> </a:t>
            </a:r>
          </a:p>
          <a:p>
            <a:pPr eaLnBrk="1" hangingPunct="1"/>
            <a:r>
              <a:rPr lang="nl-NL" sz="2800" smtClean="0"/>
              <a:t>Servicecentre</a:t>
            </a:r>
          </a:p>
          <a:p>
            <a:pPr eaLnBrk="1" hangingPunct="1">
              <a:buFontTx/>
              <a:buNone/>
            </a:pPr>
            <a:endParaRPr lang="nl-NL" sz="2800" smtClean="0"/>
          </a:p>
        </p:txBody>
      </p:sp>
      <p:pic>
        <p:nvPicPr>
          <p:cNvPr id="64516" name="Picture 4" descr="~AUT0004"/>
          <p:cNvPicPr>
            <a:picLocks noChangeAspect="1" noChangeArrowheads="1"/>
          </p:cNvPicPr>
          <p:nvPr/>
        </p:nvPicPr>
        <p:blipFill>
          <a:blip r:embed="rId3" cstate="print"/>
          <a:srcRect r="11433"/>
          <a:stretch>
            <a:fillRect/>
          </a:stretch>
        </p:blipFill>
        <p:spPr bwMode="auto">
          <a:xfrm>
            <a:off x="381000" y="2209800"/>
            <a:ext cx="41021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7" name="Foliennummernplatzhalt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FA9A1F-0E3F-48EB-987A-4CC98AA79459}" type="slidenum">
              <a:rPr lang="nl-NL" smtClean="0"/>
              <a:pPr/>
              <a:t>12</a:t>
            </a:fld>
            <a:endParaRPr 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smtClean="0"/>
              <a:t>Project example: De Bilt (NL)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2800" smtClean="0"/>
              <a:t>42.000 people, 10 residential areas</a:t>
            </a:r>
          </a:p>
          <a:p>
            <a:pPr eaLnBrk="1" hangingPunct="1"/>
            <a:r>
              <a:rPr lang="en-GB" sz="2800" smtClean="0"/>
              <a:t>2 pilot areas since 2007</a:t>
            </a:r>
          </a:p>
          <a:p>
            <a:pPr eaLnBrk="1" hangingPunct="1"/>
            <a:r>
              <a:rPr lang="en-GB" sz="2800" smtClean="0"/>
              <a:t>Integration and crosslinking of welfare services (24-hour care, care team for the area)</a:t>
            </a:r>
          </a:p>
          <a:p>
            <a:pPr eaLnBrk="1" hangingPunct="1"/>
            <a:r>
              <a:rPr lang="en-GB" sz="2800" smtClean="0"/>
              <a:t>Staff for advice and case management</a:t>
            </a:r>
          </a:p>
          <a:p>
            <a:pPr eaLnBrk="1" hangingPunct="1"/>
            <a:r>
              <a:rPr lang="en-GB" sz="2800" smtClean="0"/>
              <a:t>Inclusion of socially isolated senior citizens</a:t>
            </a:r>
          </a:p>
          <a:p>
            <a:pPr eaLnBrk="1" hangingPunct="1"/>
            <a:r>
              <a:rPr lang="en-GB" sz="2800" smtClean="0"/>
              <a:t>“Empty nest” concept</a:t>
            </a:r>
          </a:p>
          <a:p>
            <a:pPr eaLnBrk="1" hangingPunct="1"/>
            <a:endParaRPr lang="nl-NL" smtClean="0"/>
          </a:p>
        </p:txBody>
      </p:sp>
      <p:sp>
        <p:nvSpPr>
          <p:cNvPr id="65540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994A25C-33EB-469F-A43C-DFC395090DAC}" type="slidenum">
              <a:rPr lang="nl-NL" smtClean="0"/>
              <a:pPr/>
              <a:t>13</a:t>
            </a:fld>
            <a:endParaRPr lang="nl-NL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3" descr="G:\Programmas\Wonen en Zorg\Bibliotheek\Beeldmateriaal\De Bilt Hessenwe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260350"/>
            <a:ext cx="36957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Picture 4" descr="G:\Programmas\Wonen en Zorg\Bibliotheek\Beeldmateriaal\Buurthuis t Hoek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3573463"/>
            <a:ext cx="36957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33375"/>
            <a:ext cx="4383088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5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1A1EF9-B110-4F11-BA60-D651042EFC01}" type="slidenum">
              <a:rPr lang="nl-NL" smtClean="0"/>
              <a:pPr/>
              <a:t>14</a:t>
            </a:fld>
            <a:endParaRPr lang="nl-NL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smtClean="0"/>
              <a:t>Project example: Syddjurs (DK)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2800" smtClean="0"/>
              <a:t>42.000 people, 4 residential areas </a:t>
            </a:r>
          </a:p>
          <a:p>
            <a:pPr eaLnBrk="1" hangingPunct="1"/>
            <a:r>
              <a:rPr lang="en-GB" sz="2800" smtClean="0"/>
              <a:t>Residential area community centre “Rosengaarden”</a:t>
            </a:r>
          </a:p>
          <a:p>
            <a:pPr eaLnBrk="1" hangingPunct="1"/>
            <a:r>
              <a:rPr lang="en-GB" sz="2800" smtClean="0"/>
              <a:t>Dementia care team; no nursing home</a:t>
            </a:r>
          </a:p>
          <a:p>
            <a:pPr eaLnBrk="1" hangingPunct="1"/>
            <a:r>
              <a:rPr lang="en-GB" sz="2800" smtClean="0"/>
              <a:t>Free choice between individual or collective (group) arrangements</a:t>
            </a:r>
          </a:p>
          <a:p>
            <a:pPr eaLnBrk="1" hangingPunct="1"/>
            <a:r>
              <a:rPr lang="en-GB" sz="2800" smtClean="0"/>
              <a:t>Municipal service provision: private providers disappeared after a while</a:t>
            </a:r>
          </a:p>
          <a:p>
            <a:pPr eaLnBrk="1" hangingPunct="1"/>
            <a:endParaRPr lang="nl-NL" smtClean="0"/>
          </a:p>
        </p:txBody>
      </p:sp>
      <p:sp>
        <p:nvSpPr>
          <p:cNvPr id="67588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1F17DB4-E0EF-4AA3-91D9-92C4B70B86BD}" type="slidenum">
              <a:rPr lang="de-DE" altLang="ja-JP" smtClean="0"/>
              <a:pPr/>
              <a:t>15</a:t>
            </a:fld>
            <a:endParaRPr lang="de-DE" altLang="ja-JP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115888"/>
            <a:ext cx="5905500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2913" y="4184650"/>
            <a:ext cx="3378200" cy="253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5" descr="C:\Users\Natasja\AppData\Local\Microsoft\Windows\Temporary Internet Files\Content.Outlook\3A8KV836\Syddjurs Kommun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0938" y="4184650"/>
            <a:ext cx="367347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F2B5A5-D7AF-45BC-9A09-934B228822A1}" type="slidenum">
              <a:rPr lang="nl-NL" smtClean="0"/>
              <a:pPr/>
              <a:t>16</a:t>
            </a:fld>
            <a:endParaRPr lang="nl-NL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975"/>
          </a:xfrm>
        </p:spPr>
        <p:txBody>
          <a:bodyPr/>
          <a:lstStyle/>
          <a:p>
            <a:pPr>
              <a:defRPr/>
            </a:pPr>
            <a:r>
              <a:rPr lang="en-GB" altLang="ja-JP" sz="3200" dirty="0" smtClean="0">
                <a:solidFill>
                  <a:schemeClr val="bg1">
                    <a:lumMod val="95000"/>
                  </a:schemeClr>
                </a:solidFill>
                <a:ea typeface="ＭＳ Ｐゴシック" charset="-128"/>
              </a:rPr>
              <a:t>Project example: Eching (DE) </a:t>
            </a:r>
            <a:br>
              <a:rPr lang="en-GB" altLang="ja-JP" sz="3200" dirty="0" smtClean="0">
                <a:solidFill>
                  <a:schemeClr val="bg1">
                    <a:lumMod val="95000"/>
                  </a:schemeClr>
                </a:solidFill>
                <a:ea typeface="ＭＳ Ｐゴシック" charset="-128"/>
              </a:rPr>
            </a:br>
            <a:r>
              <a:rPr lang="en-GB" altLang="ja-JP" sz="2000" dirty="0" smtClean="0">
                <a:ea typeface="ＭＳ Ｐゴシック" charset="-128"/>
              </a:rPr>
              <a:t>Local Centre with the Building of </a:t>
            </a:r>
            <a:r>
              <a:rPr lang="en-GB" altLang="ja-JP" sz="2000" dirty="0" smtClean="0">
                <a:solidFill>
                  <a:schemeClr val="bg1">
                    <a:lumMod val="95000"/>
                  </a:schemeClr>
                </a:solidFill>
                <a:ea typeface="ＭＳ Ｐゴシック" charset="-128"/>
              </a:rPr>
              <a:t>Eching </a:t>
            </a:r>
            <a:r>
              <a:rPr lang="en-GB" altLang="ja-JP" sz="2000" dirty="0" smtClean="0">
                <a:ea typeface="ＭＳ Ｐゴシック" charset="-128"/>
              </a:rPr>
              <a:t>Service Centre for Older People</a:t>
            </a:r>
          </a:p>
        </p:txBody>
      </p:sp>
      <p:sp>
        <p:nvSpPr>
          <p:cNvPr id="69635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9439A8C-84EC-4412-AAAB-30115E0EE6B0}" type="slidenum">
              <a:rPr lang="de-DE" altLang="ja-JP" smtClean="0"/>
              <a:pPr/>
              <a:t>17</a:t>
            </a:fld>
            <a:endParaRPr lang="de-DE" altLang="ja-JP" smtClean="0"/>
          </a:p>
        </p:txBody>
      </p:sp>
      <p:pic>
        <p:nvPicPr>
          <p:cNvPr id="69636" name="Picture 2" descr="C:\Dokumente und Einstellungen\holger\Eigene Dateien\Dateien von Holger\Schweden\Anthology 2009\Anthology schwedisch\Luftbild_Krei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341438"/>
            <a:ext cx="7827963" cy="5170487"/>
          </a:xfr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el 1"/>
          <p:cNvSpPr>
            <a:spLocks noGrp="1"/>
          </p:cNvSpPr>
          <p:nvPr>
            <p:ph type="title"/>
          </p:nvPr>
        </p:nvSpPr>
        <p:spPr>
          <a:xfrm>
            <a:off x="107950" y="0"/>
            <a:ext cx="8856663" cy="1125538"/>
          </a:xfrm>
        </p:spPr>
        <p:txBody>
          <a:bodyPr/>
          <a:lstStyle/>
          <a:p>
            <a:r>
              <a:rPr lang="en-GB" altLang="ja-JP" sz="3200" smtClean="0">
                <a:ea typeface="ＭＳ Ｐゴシック" charset="-128"/>
              </a:rPr>
              <a:t/>
            </a:r>
            <a:br>
              <a:rPr lang="en-GB" altLang="ja-JP" sz="3200" smtClean="0">
                <a:ea typeface="ＭＳ Ｐゴシック" charset="-128"/>
              </a:rPr>
            </a:br>
            <a:r>
              <a:rPr lang="en-GB" altLang="ja-JP" sz="3200" smtClean="0">
                <a:ea typeface="ＭＳ Ｐゴシック" charset="-128"/>
              </a:rPr>
              <a:t>Eching Service Centre for Older People (DE)</a:t>
            </a:r>
            <a:br>
              <a:rPr lang="en-GB" altLang="ja-JP" sz="3200" smtClean="0">
                <a:ea typeface="ＭＳ Ｐゴシック" charset="-128"/>
              </a:rPr>
            </a:br>
            <a:endParaRPr lang="en-GB" altLang="ja-JP" sz="3200" smtClean="0">
              <a:ea typeface="ＭＳ Ｐゴシック" charset="-128"/>
            </a:endParaRPr>
          </a:p>
        </p:txBody>
      </p:sp>
      <p:sp>
        <p:nvSpPr>
          <p:cNvPr id="84996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altLang="ja-JP" sz="2800" dirty="0" smtClean="0">
                <a:ea typeface="ＭＳ Ｐゴシック" charset="-128"/>
              </a:rPr>
              <a:t>13,600 people (1 integrated service area)</a:t>
            </a:r>
          </a:p>
          <a:p>
            <a:pPr>
              <a:defRPr/>
            </a:pPr>
            <a:r>
              <a:rPr lang="en-GB" altLang="ja-JP" sz="2800" dirty="0" smtClean="0">
                <a:ea typeface="ＭＳ Ｐゴシック" charset="-128"/>
              </a:rPr>
              <a:t>Start of service </a:t>
            </a:r>
            <a:r>
              <a:rPr lang="en-GB" altLang="ja-JP" sz="2800" dirty="0">
                <a:ea typeface="ＭＳ Ｐゴシック" charset="-128"/>
              </a:rPr>
              <a:t>c</a:t>
            </a:r>
            <a:r>
              <a:rPr lang="en-GB" altLang="ja-JP" sz="2800" dirty="0" smtClean="0">
                <a:ea typeface="ＭＳ Ｐゴシック" charset="-128"/>
              </a:rPr>
              <a:t>entre: 1995 (planning mid 1980) </a:t>
            </a:r>
          </a:p>
          <a:p>
            <a:pPr>
              <a:defRPr/>
            </a:pPr>
            <a:r>
              <a:rPr lang="en-GB" altLang="ja-JP" sz="2800" dirty="0" smtClean="0">
                <a:ea typeface="ＭＳ Ｐゴシック" charset="-128"/>
              </a:rPr>
              <a:t>Old peoples and community centre with     assisted housing (60 units) and services</a:t>
            </a:r>
          </a:p>
          <a:p>
            <a:pPr>
              <a:defRPr/>
            </a:pPr>
            <a:r>
              <a:rPr lang="en-GB" altLang="ja-JP" sz="2800" dirty="0" smtClean="0">
                <a:ea typeface="ＭＳ Ｐゴシック" charset="-128"/>
              </a:rPr>
              <a:t>Local care chain without nursing home           (only one care group)</a:t>
            </a:r>
          </a:p>
          <a:p>
            <a:pPr>
              <a:defRPr/>
            </a:pPr>
            <a:r>
              <a:rPr lang="en-GB" altLang="ja-JP" sz="2800" dirty="0" smtClean="0">
                <a:ea typeface="ＭＳ Ｐゴシック" charset="-128"/>
              </a:rPr>
              <a:t>Provider: citizen’s association</a:t>
            </a:r>
          </a:p>
          <a:p>
            <a:pPr>
              <a:defRPr/>
            </a:pPr>
            <a:r>
              <a:rPr lang="en-GB" altLang="ja-JP" sz="2800" dirty="0" smtClean="0">
                <a:ea typeface="ＭＳ Ｐゴシック" charset="-128"/>
              </a:rPr>
              <a:t>Cooperation with municipality (financing)           and all local players</a:t>
            </a:r>
          </a:p>
          <a:p>
            <a:pPr marL="0" indent="0">
              <a:defRPr/>
            </a:pPr>
            <a:endParaRPr lang="en-GB" altLang="ja-JP" dirty="0" smtClean="0">
              <a:ea typeface="ＭＳ Ｐゴシック" charset="-128"/>
            </a:endParaRPr>
          </a:p>
          <a:p>
            <a:pPr marL="0" indent="0">
              <a:defRPr/>
            </a:pPr>
            <a:endParaRPr lang="en-GB" altLang="ja-JP" dirty="0" smtClean="0">
              <a:ea typeface="ＭＳ Ｐゴシック" charset="-128"/>
            </a:endParaRPr>
          </a:p>
          <a:p>
            <a:pPr marL="0" indent="0">
              <a:defRPr/>
            </a:pPr>
            <a:endParaRPr lang="en-GB" altLang="ja-JP" dirty="0" smtClean="0">
              <a:ea typeface="ＭＳ Ｐゴシック" charset="-128"/>
            </a:endParaRPr>
          </a:p>
        </p:txBody>
      </p:sp>
      <p:sp>
        <p:nvSpPr>
          <p:cNvPr id="70660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CB9CB99-52AE-4410-9947-02986811C98E}" type="slidenum">
              <a:rPr lang="de-DE" altLang="ja-JP" smtClean="0"/>
              <a:pPr/>
              <a:t>18</a:t>
            </a:fld>
            <a:endParaRPr lang="de-DE" altLang="ja-JP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el 1"/>
          <p:cNvSpPr>
            <a:spLocks noGrp="1"/>
          </p:cNvSpPr>
          <p:nvPr>
            <p:ph type="title"/>
          </p:nvPr>
        </p:nvSpPr>
        <p:spPr>
          <a:xfrm>
            <a:off x="250825" y="0"/>
            <a:ext cx="8785225" cy="1125538"/>
          </a:xfrm>
        </p:spPr>
        <p:txBody>
          <a:bodyPr/>
          <a:lstStyle/>
          <a:p>
            <a:r>
              <a:rPr lang="en-GB" altLang="ja-JP" sz="3200" smtClean="0">
                <a:ea typeface="ＭＳ Ｐゴシック" charset="-128"/>
              </a:rPr>
              <a:t>Eching Service Centre for Older People (DE)</a:t>
            </a:r>
            <a:r>
              <a:rPr lang="en-GB" altLang="ja-JP" smtClean="0">
                <a:ea typeface="ＭＳ Ｐゴシック" charset="-128"/>
              </a:rPr>
              <a:t/>
            </a:r>
            <a:br>
              <a:rPr lang="en-GB" altLang="ja-JP" smtClean="0">
                <a:ea typeface="ＭＳ Ｐゴシック" charset="-128"/>
              </a:rPr>
            </a:br>
            <a:r>
              <a:rPr lang="en-GB" altLang="ja-JP" smtClean="0">
                <a:ea typeface="ＭＳ Ｐゴシック" charset="-128"/>
              </a:rPr>
              <a:t>Building of the Service Centre</a:t>
            </a:r>
          </a:p>
        </p:txBody>
      </p:sp>
      <p:sp>
        <p:nvSpPr>
          <p:cNvPr id="71683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243607-5A07-4822-BD2C-0F36DAAB8141}" type="slidenum">
              <a:rPr lang="de-DE" altLang="ja-JP" smtClean="0"/>
              <a:pPr/>
              <a:t>19</a:t>
            </a:fld>
            <a:endParaRPr lang="de-DE" altLang="ja-JP" smtClean="0"/>
          </a:p>
        </p:txBody>
      </p:sp>
      <p:pic>
        <p:nvPicPr>
          <p:cNvPr id="71684" name="Picture 2" descr="C:\Dokumente und Einstellungen\holger\Eigene Dateien\Dateien von Holger\Schweden\Anthology 2009\Anthology schwedisch\ASZ Ansicht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279525"/>
            <a:ext cx="8135937" cy="5133975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424863" cy="1196975"/>
          </a:xfrm>
        </p:spPr>
        <p:txBody>
          <a:bodyPr/>
          <a:lstStyle/>
          <a:p>
            <a:pPr eaLnBrk="1" hangingPunct="1"/>
            <a:r>
              <a:rPr lang="en-GB" sz="3600" smtClean="0"/>
              <a:t/>
            </a:r>
            <a:br>
              <a:rPr lang="en-GB" sz="3600" smtClean="0"/>
            </a:br>
            <a:r>
              <a:rPr lang="en-GB" sz="3600" smtClean="0"/>
              <a:t/>
            </a:r>
            <a:br>
              <a:rPr lang="en-GB" sz="3600" smtClean="0"/>
            </a:br>
            <a:r>
              <a:rPr lang="en-GB" sz="3200" smtClean="0"/>
              <a:t>ISA Website: International Platform for Integrated Service Areas</a:t>
            </a:r>
            <a:br>
              <a:rPr lang="en-GB" sz="3200" smtClean="0"/>
            </a:br>
            <a:r>
              <a:rPr lang="en-GB" sz="2800" smtClean="0">
                <a:solidFill>
                  <a:schemeClr val="tx1"/>
                </a:solidFill>
              </a:rPr>
              <a:t>Integration of Housing, Care and Social Support</a:t>
            </a:r>
            <a:br>
              <a:rPr lang="en-GB" sz="2800" smtClean="0">
                <a:solidFill>
                  <a:schemeClr val="tx1"/>
                </a:solidFill>
              </a:rPr>
            </a:br>
            <a:r>
              <a:rPr lang="en-GB" sz="2800" smtClean="0">
                <a:solidFill>
                  <a:schemeClr val="tx1"/>
                </a:solidFill>
              </a:rPr>
              <a:t> in Residential Areas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341438"/>
            <a:ext cx="8569325" cy="532765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endParaRPr lang="en-GB" sz="2400" b="1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GB" sz="2400" b="1" dirty="0"/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GB" sz="2400" b="1" dirty="0" smtClean="0"/>
              <a:t> </a:t>
            </a:r>
            <a:r>
              <a:rPr lang="en-GB" sz="2400" dirty="0" smtClean="0"/>
              <a:t>Initiative of </a:t>
            </a:r>
          </a:p>
          <a:p>
            <a:pPr eaLnBrk="1" hangingPunct="1">
              <a:defRPr/>
            </a:pPr>
            <a:r>
              <a:rPr lang="en-GB" sz="2400" b="1" dirty="0" smtClean="0">
                <a:solidFill>
                  <a:srgbClr val="0070C0"/>
                </a:solidFill>
              </a:rPr>
              <a:t>Germany (DE):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GB" sz="2400" dirty="0" smtClean="0"/>
              <a:t>    KDA, German Foundation for the Care of Older People, </a:t>
            </a:r>
          </a:p>
          <a:p>
            <a:pPr eaLnBrk="1" hangingPunct="1">
              <a:defRPr/>
            </a:pPr>
            <a:r>
              <a:rPr lang="en-GB" sz="2400" b="1" dirty="0" smtClean="0">
                <a:solidFill>
                  <a:srgbClr val="0070C0"/>
                </a:solidFill>
              </a:rPr>
              <a:t>Netherlands (NL):</a:t>
            </a:r>
            <a:r>
              <a:rPr lang="en-GB" sz="2400" b="1" dirty="0" smtClean="0"/>
              <a:t>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GB" sz="2400" dirty="0"/>
              <a:t> </a:t>
            </a:r>
            <a:r>
              <a:rPr lang="en-GB" sz="2400" dirty="0" smtClean="0"/>
              <a:t>   SEV, Steering Group on Experiments in Housing</a:t>
            </a:r>
          </a:p>
          <a:p>
            <a:pPr eaLnBrk="1" hangingPunct="1">
              <a:defRPr/>
            </a:pPr>
            <a:r>
              <a:rPr lang="en-GB" sz="2400" b="1" dirty="0" smtClean="0">
                <a:solidFill>
                  <a:srgbClr val="0070C0"/>
                </a:solidFill>
              </a:rPr>
              <a:t>Switzerland (CH):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GB" sz="2400" dirty="0"/>
              <a:t> </a:t>
            </a:r>
            <a:r>
              <a:rPr lang="en-GB" sz="2400" dirty="0" smtClean="0"/>
              <a:t>   Age Foundation, as well as </a:t>
            </a:r>
          </a:p>
          <a:p>
            <a:pPr eaLnBrk="1" hangingPunct="1">
              <a:defRPr/>
            </a:pPr>
            <a:r>
              <a:rPr lang="en-GB" sz="2400" b="1" dirty="0" smtClean="0">
                <a:solidFill>
                  <a:srgbClr val="0070C0"/>
                </a:solidFill>
              </a:rPr>
              <a:t>Denmark (DK):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GB" sz="2400" dirty="0"/>
              <a:t> </a:t>
            </a:r>
            <a:r>
              <a:rPr lang="en-GB" sz="2400" dirty="0" smtClean="0"/>
              <a:t>   Danish Knowledge Center on Ageing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GB" sz="2400" b="1" u="sng" dirty="0" smtClean="0">
                <a:solidFill>
                  <a:srgbClr val="FF3300"/>
                </a:solidFill>
              </a:rPr>
              <a:t>www.isa-platform.eu</a:t>
            </a:r>
          </a:p>
          <a:p>
            <a:pPr eaLnBrk="1" hangingPunct="1">
              <a:buFontTx/>
              <a:buNone/>
              <a:defRPr/>
            </a:pPr>
            <a:endParaRPr lang="nl-NL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nl-NL" dirty="0" smtClean="0"/>
          </a:p>
        </p:txBody>
      </p:sp>
      <p:sp>
        <p:nvSpPr>
          <p:cNvPr id="54276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6359890-5A3A-4F2F-A870-3FE5CECF63A7}" type="slidenum">
              <a:rPr lang="de-DE" altLang="ja-JP" smtClean="0"/>
              <a:pPr/>
              <a:t>2</a:t>
            </a:fld>
            <a:endParaRPr lang="de-DE" altLang="ja-JP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smtClean="0"/>
              <a:t>Perspectives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2800" smtClean="0"/>
              <a:t>Needs and wishes of senior citizens are similar in different European countries</a:t>
            </a:r>
          </a:p>
          <a:p>
            <a:pPr eaLnBrk="1" hangingPunct="1"/>
            <a:r>
              <a:rPr lang="en-GB" sz="2800" smtClean="0"/>
              <a:t>They want to remain self-reliant as long as possible</a:t>
            </a:r>
          </a:p>
          <a:p>
            <a:pPr eaLnBrk="1" hangingPunct="1"/>
            <a:r>
              <a:rPr lang="en-GB" sz="2800" smtClean="0"/>
              <a:t>The service provision, however, is quite different from country to country</a:t>
            </a:r>
          </a:p>
          <a:p>
            <a:pPr eaLnBrk="1" hangingPunct="1"/>
            <a:r>
              <a:rPr lang="en-GB" sz="2800" smtClean="0"/>
              <a:t>Financing und legal regulations are important  </a:t>
            </a:r>
          </a:p>
          <a:p>
            <a:pPr eaLnBrk="1" hangingPunct="1"/>
            <a:r>
              <a:rPr lang="en-GB" sz="2800" smtClean="0"/>
              <a:t>Centralised or decentralised operation of service providers is also influential</a:t>
            </a:r>
          </a:p>
          <a:p>
            <a:pPr eaLnBrk="1" hangingPunct="1"/>
            <a:r>
              <a:rPr lang="en-GB" sz="2800" smtClean="0"/>
              <a:t>EU convergence: </a:t>
            </a:r>
            <a:r>
              <a:rPr lang="en-GB" sz="2800" i="1" smtClean="0"/>
              <a:t>The best of each system</a:t>
            </a:r>
          </a:p>
        </p:txBody>
      </p:sp>
      <p:sp>
        <p:nvSpPr>
          <p:cNvPr id="72708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F17106C-23F5-4989-AF40-43104AD0E729}" type="slidenum">
              <a:rPr lang="de-DE" altLang="ja-JP" smtClean="0"/>
              <a:pPr/>
              <a:t>20</a:t>
            </a:fld>
            <a:endParaRPr lang="de-DE" altLang="ja-JP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73731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graphicFrame>
        <p:nvGraphicFramePr>
          <p:cNvPr id="73732" name="Objekt 3"/>
          <p:cNvGraphicFramePr>
            <a:graphicFrameLocks noChangeAspect="1"/>
          </p:cNvGraphicFramePr>
          <p:nvPr/>
        </p:nvGraphicFramePr>
        <p:xfrm>
          <a:off x="36513" y="188913"/>
          <a:ext cx="9078912" cy="6408737"/>
        </p:xfrm>
        <a:graphic>
          <a:graphicData uri="http://schemas.openxmlformats.org/presentationml/2006/ole">
            <p:oleObj spid="_x0000_s73732" name="Acrobat Document" r:id="rId3" imgW="5667375" imgH="4000500" progId="AcroExch.Document.7">
              <p:embed/>
            </p:oleObj>
          </a:graphicData>
        </a:graphic>
      </p:graphicFrame>
      <p:sp>
        <p:nvSpPr>
          <p:cNvPr id="73733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E6515A-1EE8-4FCB-A6D4-0A882D28F322}" type="slidenum">
              <a:rPr lang="nl-NL" smtClean="0"/>
              <a:pPr/>
              <a:t>21</a:t>
            </a:fld>
            <a:endParaRPr lang="nl-NL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>
                <a:solidFill>
                  <a:srgbClr val="FFFFFF"/>
                </a:solidFill>
              </a:rPr>
              <a:t/>
            </a:r>
            <a:br>
              <a:rPr lang="en-GB" sz="3600" smtClean="0">
                <a:solidFill>
                  <a:srgbClr val="FFFFFF"/>
                </a:solidFill>
              </a:rPr>
            </a:br>
            <a:r>
              <a:rPr lang="en-GB" sz="3200" smtClean="0">
                <a:solidFill>
                  <a:srgbClr val="FFFFFF"/>
                </a:solidFill>
              </a:rPr>
              <a:t>ISA Website: International Platform for </a:t>
            </a:r>
            <a:r>
              <a:rPr lang="en-GB" sz="3200" smtClean="0"/>
              <a:t>Integrated Service Areas</a:t>
            </a:r>
            <a:br>
              <a:rPr lang="en-GB" sz="3200" smtClean="0"/>
            </a:br>
            <a:endParaRPr lang="de-DE" sz="320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0825" y="1916113"/>
            <a:ext cx="8424863" cy="4238625"/>
          </a:xfrm>
        </p:spPr>
        <p:txBody>
          <a:bodyPr/>
          <a:lstStyle/>
          <a:p>
            <a:pPr eaLnBrk="1" hangingPunct="1">
              <a:defRPr/>
            </a:pPr>
            <a:r>
              <a:rPr lang="en-GB" sz="2400" b="1" dirty="0" smtClean="0">
                <a:solidFill>
                  <a:srgbClr val="000000"/>
                </a:solidFill>
              </a:rPr>
              <a:t>Content of the platform:</a:t>
            </a:r>
            <a:r>
              <a:rPr lang="en-GB" sz="2400" dirty="0" smtClean="0">
                <a:solidFill>
                  <a:srgbClr val="000000"/>
                </a:solidFill>
              </a:rPr>
              <a:t> for each country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smtClean="0">
                <a:solidFill>
                  <a:srgbClr val="000000"/>
                </a:solidFill>
              </a:rPr>
              <a:t>   national </a:t>
            </a:r>
            <a:r>
              <a:rPr lang="en-GB" sz="2400" dirty="0">
                <a:solidFill>
                  <a:srgbClr val="000000"/>
                </a:solidFill>
              </a:rPr>
              <a:t>context and project examples (town + country</a:t>
            </a:r>
            <a:r>
              <a:rPr lang="en-GB" sz="2400" dirty="0" smtClean="0">
                <a:solidFill>
                  <a:srgbClr val="000000"/>
                </a:solidFill>
              </a:rPr>
              <a:t>)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GB" sz="24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en-GB" sz="2400" b="1" dirty="0" smtClean="0">
                <a:solidFill>
                  <a:srgbClr val="000000"/>
                </a:solidFill>
              </a:rPr>
              <a:t>New member</a:t>
            </a:r>
            <a:r>
              <a:rPr lang="en-GB" sz="2400" dirty="0" smtClean="0">
                <a:solidFill>
                  <a:srgbClr val="000000"/>
                </a:solidFill>
              </a:rPr>
              <a:t> of the network: </a:t>
            </a:r>
            <a:r>
              <a:rPr lang="en-GB" sz="2400" b="1" dirty="0" smtClean="0">
                <a:solidFill>
                  <a:srgbClr val="0070C0"/>
                </a:solidFill>
              </a:rPr>
              <a:t>Sweden</a:t>
            </a:r>
          </a:p>
          <a:p>
            <a:pPr eaLnBrk="1" hangingPunct="1">
              <a:defRPr/>
            </a:pPr>
            <a:endParaRPr lang="en-GB" sz="2400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r>
              <a:rPr lang="en-GB" sz="2400" b="1" dirty="0" smtClean="0">
                <a:solidFill>
                  <a:srgbClr val="000000"/>
                </a:solidFill>
              </a:rPr>
              <a:t>Overseas cooperation: </a:t>
            </a:r>
            <a:r>
              <a:rPr lang="en-GB" sz="2400" b="1" dirty="0" smtClean="0">
                <a:solidFill>
                  <a:srgbClr val="0070C0"/>
                </a:solidFill>
              </a:rPr>
              <a:t>Japan, United States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GB" sz="2400" b="1" dirty="0">
              <a:solidFill>
                <a:srgbClr val="0070C0"/>
              </a:solidFill>
            </a:endParaRPr>
          </a:p>
          <a:p>
            <a:pPr eaLnBrk="1" hangingPunct="1">
              <a:defRPr/>
            </a:pPr>
            <a:r>
              <a:rPr lang="en-GB" sz="2400" b="1" dirty="0">
                <a:solidFill>
                  <a:srgbClr val="000000"/>
                </a:solidFill>
              </a:rPr>
              <a:t>Perspective:</a:t>
            </a:r>
            <a:r>
              <a:rPr lang="en-GB" sz="2400" dirty="0">
                <a:solidFill>
                  <a:srgbClr val="000000"/>
                </a:solidFill>
              </a:rPr>
              <a:t> more examples, more countries, systematic comparison between countries, networking between projects, international congress</a:t>
            </a:r>
          </a:p>
          <a:p>
            <a:pPr marL="0" indent="0">
              <a:buFont typeface="Wingdings" pitchFamily="2" charset="2"/>
              <a:buNone/>
              <a:defRPr/>
            </a:pPr>
            <a:endParaRPr lang="de-DE" dirty="0"/>
          </a:p>
        </p:txBody>
      </p:sp>
      <p:sp>
        <p:nvSpPr>
          <p:cNvPr id="5530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F67E1F7-3B08-4844-935D-F7FC75F388D0}" type="slidenum">
              <a:rPr lang="de-DE" altLang="ja-JP" smtClean="0"/>
              <a:pPr/>
              <a:t>3</a:t>
            </a:fld>
            <a:endParaRPr lang="de-DE" altLang="ja-JP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smtClean="0"/>
              <a:t>Comparison of Housing and Care Provisions </a:t>
            </a:r>
            <a:br>
              <a:rPr lang="en-GB" sz="2800" smtClean="0"/>
            </a:br>
            <a:r>
              <a:rPr lang="en-GB" sz="2800" smtClean="0"/>
              <a:t>in Relation to the 80+ Population </a:t>
            </a:r>
          </a:p>
        </p:txBody>
      </p:sp>
      <p:graphicFrame>
        <p:nvGraphicFramePr>
          <p:cNvPr id="12344" name="Group 56"/>
          <p:cNvGraphicFramePr>
            <a:graphicFrameLocks noGrp="1"/>
          </p:cNvGraphicFramePr>
          <p:nvPr>
            <p:ph idx="1"/>
          </p:nvPr>
        </p:nvGraphicFramePr>
        <p:xfrm>
          <a:off x="179388" y="1341438"/>
          <a:ext cx="8856662" cy="5400675"/>
        </p:xfrm>
        <a:graphic>
          <a:graphicData uri="http://schemas.openxmlformats.org/drawingml/2006/table">
            <a:tbl>
              <a:tblPr/>
              <a:tblGrid>
                <a:gridCol w="1452108"/>
                <a:gridCol w="1452108"/>
                <a:gridCol w="1452108"/>
                <a:gridCol w="1452108"/>
                <a:gridCol w="1452108"/>
                <a:gridCol w="1596121"/>
              </a:tblGrid>
              <a:tr h="12373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 1000</a:t>
                      </a:r>
                    </a:p>
                  </a:txBody>
                  <a:tcPr marL="102337" marR="102337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Proportion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Population 80+</a:t>
                      </a:r>
                    </a:p>
                  </a:txBody>
                  <a:tcPr marL="102337" marR="1023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Number of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People 80+</a:t>
                      </a:r>
                    </a:p>
                  </a:txBody>
                  <a:tcPr marL="102337" marR="1023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Places in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Nursing homes</a:t>
                      </a:r>
                    </a:p>
                  </a:txBody>
                  <a:tcPr marL="102337" marR="1023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Places in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Assisted housing</a:t>
                      </a:r>
                    </a:p>
                  </a:txBody>
                  <a:tcPr marL="102337" marR="1023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professional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home care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(people) </a:t>
                      </a:r>
                    </a:p>
                  </a:txBody>
                  <a:tcPr marL="102337" marR="1023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14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Germany</a:t>
                      </a:r>
                    </a:p>
                  </a:txBody>
                  <a:tcPr marL="102337" marR="102337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5.0%</a:t>
                      </a:r>
                    </a:p>
                  </a:txBody>
                  <a:tcPr marL="102337" marR="1023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4.000</a:t>
                      </a:r>
                    </a:p>
                  </a:txBody>
                  <a:tcPr marL="102337" marR="1023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16%</a:t>
                      </a:r>
                    </a:p>
                  </a:txBody>
                  <a:tcPr marL="102337" marR="1023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nl-NL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5.7%</a:t>
                      </a:r>
                    </a:p>
                  </a:txBody>
                  <a:tcPr marL="102337" marR="1023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11.8%</a:t>
                      </a:r>
                    </a:p>
                  </a:txBody>
                  <a:tcPr marL="102337" marR="1023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Nether-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lands</a:t>
                      </a:r>
                    </a:p>
                  </a:txBody>
                  <a:tcPr marL="102337" marR="102337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4.0%</a:t>
                      </a:r>
                    </a:p>
                  </a:txBody>
                  <a:tcPr marL="102337" marR="1023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660</a:t>
                      </a:r>
                    </a:p>
                  </a:txBody>
                  <a:tcPr marL="102337" marR="1023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25%</a:t>
                      </a:r>
                    </a:p>
                  </a:txBody>
                  <a:tcPr marL="102337" marR="1023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20%</a:t>
                      </a:r>
                    </a:p>
                  </a:txBody>
                  <a:tcPr marL="102337" marR="1023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28.7%</a:t>
                      </a:r>
                    </a:p>
                  </a:txBody>
                  <a:tcPr marL="102337" marR="1023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14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Denmark</a:t>
                      </a:r>
                    </a:p>
                  </a:txBody>
                  <a:tcPr marL="102337" marR="102337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3.7%</a:t>
                      </a:r>
                    </a:p>
                  </a:txBody>
                  <a:tcPr marL="102337" marR="1023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204</a:t>
                      </a:r>
                    </a:p>
                  </a:txBody>
                  <a:tcPr marL="102337" marR="1023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nl-NL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--</a:t>
                      </a:r>
                    </a:p>
                  </a:txBody>
                  <a:tcPr marL="102337" marR="1023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84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41%</a:t>
                      </a:r>
                    </a:p>
                  </a:txBody>
                  <a:tcPr marL="102337" marR="1023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202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58%</a:t>
                      </a:r>
                    </a:p>
                  </a:txBody>
                  <a:tcPr marL="102337" marR="1023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Switzer-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land</a:t>
                      </a:r>
                    </a:p>
                  </a:txBody>
                  <a:tcPr marL="102337" marR="102337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4.7%</a:t>
                      </a:r>
                    </a:p>
                  </a:txBody>
                  <a:tcPr marL="102337" marR="1023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363</a:t>
                      </a:r>
                    </a:p>
                  </a:txBody>
                  <a:tcPr marL="102337" marR="1023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19.1</a:t>
                      </a:r>
                      <a:r>
                        <a:rPr kumimoji="0" lang="nl-NL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</a:txBody>
                  <a:tcPr marL="102337" marR="1023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?</a:t>
                      </a:r>
                    </a:p>
                  </a:txBody>
                  <a:tcPr marL="102337" marR="1023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154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21.0%</a:t>
                      </a:r>
                    </a:p>
                  </a:txBody>
                  <a:tcPr marL="102337" marR="1023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6367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E14C0A-5C03-46B3-9917-A67C14DB3276}" type="slidenum">
              <a:rPr lang="de-DE" altLang="ja-JP" smtClean="0"/>
              <a:pPr/>
              <a:t>4</a:t>
            </a:fld>
            <a:endParaRPr lang="de-DE" altLang="ja-JP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Specific National Features</a:t>
            </a:r>
          </a:p>
        </p:txBody>
      </p:sp>
      <p:sp>
        <p:nvSpPr>
          <p:cNvPr id="57347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b="1" smtClean="0"/>
              <a:t>Germany:</a:t>
            </a:r>
            <a:r>
              <a:rPr lang="en-GB" sz="2400" smtClean="0"/>
              <a:t> much help through families, also because of financial obligations</a:t>
            </a:r>
          </a:p>
          <a:p>
            <a:r>
              <a:rPr lang="en-GB" sz="2400" b="1" smtClean="0"/>
              <a:t>Netherlands:</a:t>
            </a:r>
            <a:r>
              <a:rPr lang="en-GB" sz="2400" smtClean="0"/>
              <a:t>  drastic reduction (of the big number) of nursing homes in favour of Assisted Housing</a:t>
            </a:r>
          </a:p>
          <a:p>
            <a:r>
              <a:rPr lang="en-GB" sz="2400" b="1" smtClean="0"/>
              <a:t>Denmark:</a:t>
            </a:r>
            <a:r>
              <a:rPr lang="en-GB" sz="2400" smtClean="0"/>
              <a:t> no nursing homes after new legislation in </a:t>
            </a:r>
            <a:r>
              <a:rPr lang="en-GB" altLang="ja-JP" sz="2400" smtClean="0">
                <a:ea typeface="ＭＳ Ｐゴシック" charset="-128"/>
              </a:rPr>
              <a:t>2001</a:t>
            </a:r>
            <a:r>
              <a:rPr lang="en-GB" sz="2400" smtClean="0"/>
              <a:t>, comprehensive provision of domiciliary care as well as independent forms of housing</a:t>
            </a:r>
          </a:p>
          <a:p>
            <a:r>
              <a:rPr lang="en-GB" sz="2400" b="1" smtClean="0"/>
              <a:t>Switzerland:</a:t>
            </a:r>
            <a:r>
              <a:rPr lang="en-GB" sz="2400" smtClean="0"/>
              <a:t> development of both domiciliary care (central organisation SPITEX) as well as nursing homes including care groups (also people with low care needs)</a:t>
            </a:r>
            <a:endParaRPr lang="de-DE" sz="2400" smtClean="0"/>
          </a:p>
          <a:p>
            <a:endParaRPr lang="en-GB" smtClean="0"/>
          </a:p>
        </p:txBody>
      </p:sp>
      <p:sp>
        <p:nvSpPr>
          <p:cNvPr id="5734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A7BF0B9-6C88-4FF3-8A3C-ACB3F751BB97}" type="slidenum">
              <a:rPr lang="de-DE" altLang="ja-JP" smtClean="0"/>
              <a:pPr/>
              <a:t>5</a:t>
            </a:fld>
            <a:endParaRPr lang="de-DE" altLang="ja-JP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9DA34CD5-0AAE-4169-A1A6-5DDF6E194F6F}" type="slidenum">
              <a:rPr lang="de-DE" altLang="ja-JP" smtClean="0"/>
              <a:pPr/>
              <a:t>6</a:t>
            </a:fld>
            <a:endParaRPr lang="de-DE" altLang="ja-JP" smtClean="0"/>
          </a:p>
        </p:txBody>
      </p:sp>
      <p:sp>
        <p:nvSpPr>
          <p:cNvPr id="58371" name="Text Box 1"/>
          <p:cNvSpPr txBox="1">
            <a:spLocks noChangeArrowheads="1"/>
          </p:cNvSpPr>
          <p:nvPr/>
        </p:nvSpPr>
        <p:spPr bwMode="auto">
          <a:xfrm>
            <a:off x="533400" y="609600"/>
            <a:ext cx="7848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ja-JP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58372" name="Rectangle 2"/>
          <p:cNvSpPr>
            <a:spLocks noChangeArrowheads="1"/>
          </p:cNvSpPr>
          <p:nvPr/>
        </p:nvSpPr>
        <p:spPr bwMode="auto">
          <a:xfrm>
            <a:off x="685800" y="1981200"/>
            <a:ext cx="76200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ja-JP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58373" name="Text Box 3"/>
          <p:cNvSpPr txBox="1">
            <a:spLocks noChangeArrowheads="1"/>
          </p:cNvSpPr>
          <p:nvPr/>
        </p:nvSpPr>
        <p:spPr bwMode="auto">
          <a:xfrm>
            <a:off x="609600" y="533400"/>
            <a:ext cx="77724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ja-JP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58374" name="Text Box 4"/>
          <p:cNvSpPr txBox="1">
            <a:spLocks noChangeArrowheads="1"/>
          </p:cNvSpPr>
          <p:nvPr/>
        </p:nvSpPr>
        <p:spPr bwMode="auto">
          <a:xfrm>
            <a:off x="990600" y="1844675"/>
            <a:ext cx="7239000" cy="1169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449263">
              <a:spcBef>
                <a:spcPts val="70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ja-JP" sz="2800">
              <a:solidFill>
                <a:srgbClr val="000000"/>
              </a:solidFill>
              <a:ea typeface="ＭＳ Ｐゴシック" charset="-128"/>
            </a:endParaRPr>
          </a:p>
          <a:p>
            <a:pPr defTabSz="449263">
              <a:spcBef>
                <a:spcPts val="175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ja-JP" sz="28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58375" name="Text Box 5"/>
          <p:cNvSpPr txBox="1">
            <a:spLocks noChangeArrowheads="1"/>
          </p:cNvSpPr>
          <p:nvPr/>
        </p:nvSpPr>
        <p:spPr bwMode="auto">
          <a:xfrm>
            <a:off x="2498725" y="6132513"/>
            <a:ext cx="184150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ja-JP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58376" name="Text Box 6"/>
          <p:cNvSpPr txBox="1">
            <a:spLocks noChangeArrowheads="1"/>
          </p:cNvSpPr>
          <p:nvPr/>
        </p:nvSpPr>
        <p:spPr bwMode="auto">
          <a:xfrm>
            <a:off x="0" y="22225"/>
            <a:ext cx="9144000" cy="587375"/>
          </a:xfrm>
          <a:prstGeom prst="rect">
            <a:avLst/>
          </a:prstGeom>
          <a:solidFill>
            <a:srgbClr val="4678B4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spcBef>
                <a:spcPts val="150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ja-JP" sz="2400" b="1">
                <a:solidFill>
                  <a:srgbClr val="FFFFFF"/>
                </a:solidFill>
                <a:ea typeface="ＭＳ Ｐゴシック" charset="-128"/>
              </a:rPr>
              <a:t>       </a:t>
            </a:r>
            <a:r>
              <a:rPr lang="en-GB" altLang="ja-JP" sz="3200" b="1">
                <a:solidFill>
                  <a:srgbClr val="FFFFFF"/>
                </a:solidFill>
                <a:ea typeface="ＭＳ Ｐゴシック" charset="-128"/>
              </a:rPr>
              <a:t>Basic Ideas of Integrated  Service Areas</a:t>
            </a:r>
          </a:p>
        </p:txBody>
      </p:sp>
      <p:sp>
        <p:nvSpPr>
          <p:cNvPr id="58377" name="Text Box 7"/>
          <p:cNvSpPr txBox="1">
            <a:spLocks noChangeArrowheads="1"/>
          </p:cNvSpPr>
          <p:nvPr/>
        </p:nvSpPr>
        <p:spPr bwMode="auto">
          <a:xfrm>
            <a:off x="990600" y="1196975"/>
            <a:ext cx="7086600" cy="463550"/>
          </a:xfrm>
          <a:prstGeom prst="rect">
            <a:avLst/>
          </a:prstGeom>
          <a:solidFill>
            <a:schemeClr val="bg1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spcBef>
                <a:spcPts val="125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ja-JP" sz="2400" b="1">
                <a:solidFill>
                  <a:srgbClr val="25A6EB"/>
                </a:solidFill>
                <a:ea typeface="ＭＳ Ｐゴシック" charset="-128"/>
              </a:rPr>
              <a:t>Structural changes in the care of older people</a:t>
            </a:r>
          </a:p>
        </p:txBody>
      </p:sp>
      <p:sp>
        <p:nvSpPr>
          <p:cNvPr id="58378" name="AutoShape 8"/>
          <p:cNvSpPr>
            <a:spLocks noChangeArrowheads="1"/>
          </p:cNvSpPr>
          <p:nvPr/>
        </p:nvSpPr>
        <p:spPr bwMode="auto">
          <a:xfrm>
            <a:off x="2081213" y="1981200"/>
            <a:ext cx="762000" cy="990600"/>
          </a:xfrm>
          <a:prstGeom prst="downArrow">
            <a:avLst>
              <a:gd name="adj1" fmla="val 50000"/>
              <a:gd name="adj2" fmla="val 32500"/>
            </a:avLst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ja-JP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58379" name="AutoShape 9"/>
          <p:cNvSpPr>
            <a:spLocks noChangeArrowheads="1"/>
          </p:cNvSpPr>
          <p:nvPr/>
        </p:nvSpPr>
        <p:spPr bwMode="auto">
          <a:xfrm>
            <a:off x="5657850" y="1981200"/>
            <a:ext cx="762000" cy="990600"/>
          </a:xfrm>
          <a:prstGeom prst="downArrow">
            <a:avLst>
              <a:gd name="adj1" fmla="val 50000"/>
              <a:gd name="adj2" fmla="val 32500"/>
            </a:avLst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ja-JP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66572" name="Text Box 10"/>
          <p:cNvSpPr txBox="1">
            <a:spLocks noChangeArrowheads="1"/>
          </p:cNvSpPr>
          <p:nvPr/>
        </p:nvSpPr>
        <p:spPr bwMode="auto">
          <a:xfrm>
            <a:off x="554038" y="3228975"/>
            <a:ext cx="3743325" cy="10175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125"/>
              </a:spcBef>
              <a:buSzPct val="100000"/>
              <a:defRPr/>
            </a:pPr>
            <a:r>
              <a:rPr lang="en-GB" sz="2000" b="1" dirty="0" smtClean="0">
                <a:solidFill>
                  <a:srgbClr val="000000"/>
                </a:solidFill>
              </a:rPr>
              <a:t>Change from                               a provision oriented to                  a </a:t>
            </a:r>
            <a:r>
              <a:rPr lang="en-GB" sz="2000" b="1" dirty="0" smtClean="0">
                <a:solidFill>
                  <a:srgbClr val="FF3300"/>
                </a:solidFill>
              </a:rPr>
              <a:t>participation</a:t>
            </a:r>
            <a:r>
              <a:rPr lang="en-GB" sz="2000" b="1" dirty="0" smtClean="0">
                <a:solidFill>
                  <a:srgbClr val="000000"/>
                </a:solidFill>
              </a:rPr>
              <a:t> oriented care</a:t>
            </a:r>
          </a:p>
        </p:txBody>
      </p:sp>
      <p:sp>
        <p:nvSpPr>
          <p:cNvPr id="66573" name="Text Box 11"/>
          <p:cNvSpPr txBox="1">
            <a:spLocks noChangeArrowheads="1"/>
          </p:cNvSpPr>
          <p:nvPr/>
        </p:nvSpPr>
        <p:spPr bwMode="auto">
          <a:xfrm>
            <a:off x="4494213" y="3228975"/>
            <a:ext cx="3602037" cy="10175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125"/>
              </a:spcBef>
              <a:buSzPct val="100000"/>
              <a:defRPr/>
            </a:pPr>
            <a:r>
              <a:rPr lang="en-GB" sz="2000" b="1" dirty="0" smtClean="0">
                <a:solidFill>
                  <a:srgbClr val="FF3300"/>
                </a:solidFill>
              </a:rPr>
              <a:t>Small scale</a:t>
            </a:r>
            <a:r>
              <a:rPr lang="en-GB" sz="2000" b="1" dirty="0" smtClean="0">
                <a:solidFill>
                  <a:srgbClr val="000000"/>
                </a:solidFill>
              </a:rPr>
              <a:t> and      interlinked structure of care            within residential areas</a:t>
            </a:r>
          </a:p>
        </p:txBody>
      </p:sp>
      <p:sp>
        <p:nvSpPr>
          <p:cNvPr id="58382" name="Text Box 12"/>
          <p:cNvSpPr txBox="1">
            <a:spLocks noChangeArrowheads="1"/>
          </p:cNvSpPr>
          <p:nvPr/>
        </p:nvSpPr>
        <p:spPr bwMode="auto">
          <a:xfrm>
            <a:off x="2368550" y="5340350"/>
            <a:ext cx="4178300" cy="1158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285750" indent="-285750" defTabSz="449263">
              <a:spcBef>
                <a:spcPts val="1125"/>
              </a:spcBef>
              <a:buClr>
                <a:srgbClr val="000000"/>
              </a:buClr>
              <a:buSzPct val="100000"/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ja-JP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en-GB" altLang="ja-JP" sz="2000" b="1">
                <a:solidFill>
                  <a:srgbClr val="000000"/>
                </a:solidFill>
                <a:ea typeface="ＭＳ Ｐゴシック" charset="-128"/>
              </a:rPr>
              <a:t>Economically </a:t>
            </a:r>
            <a:r>
              <a:rPr lang="en-GB" altLang="ja-JP" sz="2000" b="1">
                <a:solidFill>
                  <a:srgbClr val="0070C0"/>
                </a:solidFill>
                <a:ea typeface="ＭＳ Ｐゴシック" charset="-128"/>
              </a:rPr>
              <a:t>necessary</a:t>
            </a:r>
          </a:p>
          <a:p>
            <a:pPr marL="285750" indent="-285750" defTabSz="449263">
              <a:spcBef>
                <a:spcPts val="1125"/>
              </a:spcBef>
              <a:buClr>
                <a:srgbClr val="000000"/>
              </a:buClr>
              <a:buSzPct val="100000"/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ja-JP" sz="2000" b="1">
                <a:solidFill>
                  <a:srgbClr val="000000"/>
                </a:solidFill>
                <a:ea typeface="ＭＳ Ｐゴシック" charset="-128"/>
              </a:rPr>
              <a:t> Serves the needs and </a:t>
            </a:r>
            <a:r>
              <a:rPr lang="en-GB" altLang="ja-JP" sz="2000" b="1">
                <a:solidFill>
                  <a:srgbClr val="0070C0"/>
                </a:solidFill>
                <a:ea typeface="ＭＳ Ｐゴシック" charset="-128"/>
              </a:rPr>
              <a:t>wishes</a:t>
            </a:r>
            <a:r>
              <a:rPr lang="en-GB" altLang="ja-JP" sz="2000" b="1">
                <a:solidFill>
                  <a:srgbClr val="000000"/>
                </a:solidFill>
                <a:ea typeface="ＭＳ Ｐゴシック" charset="-128"/>
              </a:rPr>
              <a:t/>
            </a:r>
            <a:br>
              <a:rPr lang="en-GB" altLang="ja-JP" sz="2000" b="1">
                <a:solidFill>
                  <a:srgbClr val="000000"/>
                </a:solidFill>
                <a:ea typeface="ＭＳ Ｐゴシック" charset="-128"/>
              </a:rPr>
            </a:br>
            <a:r>
              <a:rPr lang="en-GB" altLang="ja-JP" sz="2000" b="1">
                <a:solidFill>
                  <a:srgbClr val="000000"/>
                </a:solidFill>
                <a:ea typeface="ＭＳ Ｐゴシック" charset="-128"/>
              </a:rPr>
              <a:t>  of older people</a:t>
            </a:r>
          </a:p>
        </p:txBody>
      </p:sp>
      <p:sp>
        <p:nvSpPr>
          <p:cNvPr id="58383" name="AutoShape 13"/>
          <p:cNvSpPr>
            <a:spLocks noChangeArrowheads="1"/>
          </p:cNvSpPr>
          <p:nvPr/>
        </p:nvSpPr>
        <p:spPr bwMode="auto">
          <a:xfrm>
            <a:off x="3978275" y="4437063"/>
            <a:ext cx="685800" cy="762000"/>
          </a:xfrm>
          <a:prstGeom prst="upArrow">
            <a:avLst>
              <a:gd name="adj1" fmla="val 50000"/>
              <a:gd name="adj2" fmla="val 27778"/>
            </a:avLst>
          </a:prstGeom>
          <a:solidFill>
            <a:srgbClr val="FF33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ja-JP">
              <a:solidFill>
                <a:srgbClr val="FFFFFF"/>
              </a:solidFill>
              <a:ea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EF8E5F98-1850-4DDE-AB06-352FBD134CEE}" type="slidenum">
              <a:rPr lang="de-DE" altLang="ja-JP" smtClean="0"/>
              <a:pPr/>
              <a:t>7</a:t>
            </a:fld>
            <a:endParaRPr lang="de-DE" altLang="ja-JP" smtClean="0"/>
          </a:p>
        </p:txBody>
      </p:sp>
      <p:sp>
        <p:nvSpPr>
          <p:cNvPr id="5939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68413"/>
          </a:xfrm>
          <a:solidFill>
            <a:srgbClr val="4678B4"/>
          </a:solidFill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ja-JP" smtClean="0">
                <a:ea typeface="ＭＳ Ｐゴシック" charset="-128"/>
              </a:rPr>
              <a:t>       </a:t>
            </a:r>
            <a:r>
              <a:rPr lang="en-GB" altLang="ja-JP" sz="3200" smtClean="0">
                <a:ea typeface="ＭＳ Ｐゴシック" charset="-128"/>
              </a:rPr>
              <a:t>Structural Features </a:t>
            </a:r>
            <a:br>
              <a:rPr lang="en-GB" altLang="ja-JP" sz="3200" smtClean="0">
                <a:ea typeface="ＭＳ Ｐゴシック" charset="-128"/>
              </a:rPr>
            </a:br>
            <a:r>
              <a:rPr lang="en-GB" altLang="ja-JP" sz="3200" smtClean="0">
                <a:ea typeface="ＭＳ Ｐゴシック" charset="-128"/>
              </a:rPr>
              <a:t>     of Integrated Service Areas</a:t>
            </a:r>
          </a:p>
        </p:txBody>
      </p:sp>
      <p:sp>
        <p:nvSpPr>
          <p:cNvPr id="59396" name="AutoShape 2"/>
          <p:cNvSpPr>
            <a:spLocks noChangeArrowheads="1"/>
          </p:cNvSpPr>
          <p:nvPr/>
        </p:nvSpPr>
        <p:spPr bwMode="auto">
          <a:xfrm>
            <a:off x="395288" y="2446338"/>
            <a:ext cx="2611437" cy="533400"/>
          </a:xfrm>
          <a:prstGeom prst="rightArrow">
            <a:avLst>
              <a:gd name="adj1" fmla="val 50000"/>
              <a:gd name="adj2" fmla="val 139259"/>
            </a:avLst>
          </a:prstGeom>
          <a:solidFill>
            <a:srgbClr val="EAEAEA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ja-JP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59397" name="AutoShape 3"/>
          <p:cNvSpPr>
            <a:spLocks noChangeArrowheads="1"/>
          </p:cNvSpPr>
          <p:nvPr/>
        </p:nvSpPr>
        <p:spPr bwMode="auto">
          <a:xfrm>
            <a:off x="395288" y="3635375"/>
            <a:ext cx="2611437" cy="533400"/>
          </a:xfrm>
          <a:prstGeom prst="rightArrow">
            <a:avLst>
              <a:gd name="adj1" fmla="val 50000"/>
              <a:gd name="adj2" fmla="val 139259"/>
            </a:avLst>
          </a:prstGeom>
          <a:solidFill>
            <a:srgbClr val="EAEAEA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ja-JP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59398" name="AutoShape 4"/>
          <p:cNvSpPr>
            <a:spLocks noChangeArrowheads="1"/>
          </p:cNvSpPr>
          <p:nvPr/>
        </p:nvSpPr>
        <p:spPr bwMode="auto">
          <a:xfrm>
            <a:off x="395288" y="5043488"/>
            <a:ext cx="2611437" cy="533400"/>
          </a:xfrm>
          <a:prstGeom prst="rightArrow">
            <a:avLst>
              <a:gd name="adj1" fmla="val 50000"/>
              <a:gd name="adj2" fmla="val 139259"/>
            </a:avLst>
          </a:prstGeom>
          <a:solidFill>
            <a:srgbClr val="EAEAEA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ja-JP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59399" name="Text Box 5"/>
          <p:cNvSpPr txBox="1">
            <a:spLocks noChangeArrowheads="1"/>
          </p:cNvSpPr>
          <p:nvPr/>
        </p:nvSpPr>
        <p:spPr bwMode="auto">
          <a:xfrm>
            <a:off x="3360738" y="2349500"/>
            <a:ext cx="2438400" cy="833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449263">
              <a:spcBef>
                <a:spcPts val="125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ja-JP" sz="2400" b="1">
                <a:solidFill>
                  <a:srgbClr val="00A6EB"/>
                </a:solidFill>
                <a:ea typeface="ＭＳ Ｐゴシック" charset="-128"/>
              </a:rPr>
              <a:t>Small-Scale</a:t>
            </a:r>
            <a:br>
              <a:rPr lang="en-GB" altLang="ja-JP" sz="2400" b="1">
                <a:solidFill>
                  <a:srgbClr val="00A6EB"/>
                </a:solidFill>
                <a:ea typeface="ＭＳ Ｐゴシック" charset="-128"/>
              </a:rPr>
            </a:br>
            <a:r>
              <a:rPr lang="en-GB" altLang="ja-JP" sz="2400">
                <a:solidFill>
                  <a:srgbClr val="000000"/>
                </a:solidFill>
                <a:ea typeface="ＭＳ Ｐゴシック" charset="-128"/>
              </a:rPr>
              <a:t>Residential</a:t>
            </a:r>
            <a:r>
              <a:rPr lang="en-GB" altLang="ja-JP" sz="2400" b="1">
                <a:solidFill>
                  <a:srgbClr val="00A6EB"/>
                </a:solidFill>
                <a:ea typeface="ＭＳ Ｐゴシック" charset="-128"/>
              </a:rPr>
              <a:t> </a:t>
            </a:r>
            <a:r>
              <a:rPr lang="en-GB" altLang="ja-JP" sz="2400">
                <a:solidFill>
                  <a:srgbClr val="000000"/>
                </a:solidFill>
                <a:ea typeface="ＭＳ Ｐゴシック" charset="-128"/>
              </a:rPr>
              <a:t>Area</a:t>
            </a:r>
          </a:p>
        </p:txBody>
      </p:sp>
      <p:sp>
        <p:nvSpPr>
          <p:cNvPr id="59400" name="Text Box 6"/>
          <p:cNvSpPr txBox="1">
            <a:spLocks noChangeArrowheads="1"/>
          </p:cNvSpPr>
          <p:nvPr/>
        </p:nvSpPr>
        <p:spPr bwMode="auto">
          <a:xfrm>
            <a:off x="3295650" y="3573463"/>
            <a:ext cx="5597525" cy="833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449263">
              <a:spcBef>
                <a:spcPts val="125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ja-JP" sz="2400" b="1">
                <a:solidFill>
                  <a:srgbClr val="00A6EB"/>
                </a:solidFill>
                <a:ea typeface="ＭＳ Ｐゴシック" charset="-128"/>
              </a:rPr>
              <a:t>Building Blocks</a:t>
            </a:r>
            <a:r>
              <a:rPr lang="en-GB" altLang="ja-JP" sz="2400">
                <a:solidFill>
                  <a:srgbClr val="000000"/>
                </a:solidFill>
                <a:ea typeface="ＭＳ Ｐゴシック" charset="-128"/>
              </a:rPr>
              <a:t> of Supply:</a:t>
            </a:r>
            <a:br>
              <a:rPr lang="en-GB" altLang="ja-JP" sz="2400">
                <a:solidFill>
                  <a:srgbClr val="000000"/>
                </a:solidFill>
                <a:ea typeface="ＭＳ Ｐゴシック" charset="-128"/>
              </a:rPr>
            </a:br>
            <a:r>
              <a:rPr lang="en-GB" altLang="ja-JP" sz="2400">
                <a:solidFill>
                  <a:srgbClr val="000000"/>
                </a:solidFill>
                <a:ea typeface="ＭＳ Ｐゴシック" charset="-128"/>
              </a:rPr>
              <a:t>Housing, Social Support, Nursing Care</a:t>
            </a:r>
          </a:p>
        </p:txBody>
      </p:sp>
      <p:sp>
        <p:nvSpPr>
          <p:cNvPr id="59401" name="Text Box 7"/>
          <p:cNvSpPr txBox="1">
            <a:spLocks noChangeArrowheads="1"/>
          </p:cNvSpPr>
          <p:nvPr/>
        </p:nvSpPr>
        <p:spPr bwMode="auto">
          <a:xfrm>
            <a:off x="3360738" y="4652963"/>
            <a:ext cx="4191000" cy="157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449263">
              <a:spcBef>
                <a:spcPts val="125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ja-JP" sz="2400" b="1">
                <a:solidFill>
                  <a:srgbClr val="00A6EB"/>
                </a:solidFill>
                <a:ea typeface="ＭＳ Ｐゴシック" charset="-128"/>
              </a:rPr>
              <a:t>Means of Implementation:</a:t>
            </a:r>
            <a:br>
              <a:rPr lang="en-GB" altLang="ja-JP" sz="2400" b="1">
                <a:solidFill>
                  <a:srgbClr val="00A6EB"/>
                </a:solidFill>
                <a:ea typeface="ＭＳ Ｐゴシック" charset="-128"/>
              </a:rPr>
            </a:br>
            <a:r>
              <a:rPr lang="en-GB" altLang="ja-JP" sz="2400">
                <a:solidFill>
                  <a:srgbClr val="000000"/>
                </a:solidFill>
                <a:ea typeface="ＭＳ Ｐゴシック" charset="-128"/>
              </a:rPr>
              <a:t>Cooperation,</a:t>
            </a:r>
            <a:br>
              <a:rPr lang="en-GB" altLang="ja-JP" sz="2400">
                <a:solidFill>
                  <a:srgbClr val="000000"/>
                </a:solidFill>
                <a:ea typeface="ＭＳ Ｐゴシック" charset="-128"/>
              </a:rPr>
            </a:br>
            <a:r>
              <a:rPr lang="en-GB" altLang="ja-JP" sz="2400">
                <a:solidFill>
                  <a:srgbClr val="000000"/>
                </a:solidFill>
                <a:ea typeface="ＭＳ Ｐゴシック" charset="-128"/>
              </a:rPr>
              <a:t>Participation,</a:t>
            </a:r>
            <a:br>
              <a:rPr lang="en-GB" altLang="ja-JP" sz="2400">
                <a:solidFill>
                  <a:srgbClr val="000000"/>
                </a:solidFill>
                <a:ea typeface="ＭＳ Ｐゴシック" charset="-128"/>
              </a:rPr>
            </a:br>
            <a:r>
              <a:rPr lang="en-GB" altLang="ja-JP" sz="2400">
                <a:solidFill>
                  <a:srgbClr val="000000"/>
                </a:solidFill>
                <a:ea typeface="ＭＳ Ｐゴシック" charset="-128"/>
              </a:rPr>
              <a:t>Somebody “who minds”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391DCBE-25D6-47E6-8BA0-C64EA1766306}" type="slidenum">
              <a:rPr lang="de-DE" altLang="ja-JP" smtClean="0"/>
              <a:pPr/>
              <a:t>8</a:t>
            </a:fld>
            <a:endParaRPr lang="de-DE" altLang="ja-JP" smtClean="0"/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ja-JP" smtClean="0">
                <a:ea typeface="ＭＳ Ｐゴシック" charset="-128"/>
              </a:rPr>
              <a:t> </a:t>
            </a:r>
            <a:r>
              <a:rPr lang="en-GB" altLang="ja-JP" sz="3200" smtClean="0">
                <a:ea typeface="ＭＳ Ｐゴシック" charset="-128"/>
              </a:rPr>
              <a:t>The Building Blocks </a:t>
            </a:r>
            <a:br>
              <a:rPr lang="en-GB" altLang="ja-JP" sz="3200" smtClean="0">
                <a:ea typeface="ＭＳ Ｐゴシック" charset="-128"/>
              </a:rPr>
            </a:br>
            <a:r>
              <a:rPr lang="en-GB" altLang="ja-JP" sz="3200" smtClean="0">
                <a:ea typeface="ＭＳ Ｐゴシック" charset="-128"/>
              </a:rPr>
              <a:t> of Integrated Service Areas</a:t>
            </a:r>
            <a:endParaRPr lang="de-DE" altLang="ja-JP" sz="3200" smtClean="0">
              <a:ea typeface="ＭＳ Ｐゴシック" charset="-128"/>
            </a:endParaRPr>
          </a:p>
        </p:txBody>
      </p:sp>
      <p:sp>
        <p:nvSpPr>
          <p:cNvPr id="60420" name="AutoShape 4"/>
          <p:cNvSpPr>
            <a:spLocks noChangeArrowheads="1"/>
          </p:cNvSpPr>
          <p:nvPr/>
        </p:nvSpPr>
        <p:spPr bwMode="auto">
          <a:xfrm>
            <a:off x="1187450" y="2276475"/>
            <a:ext cx="762000" cy="990600"/>
          </a:xfrm>
          <a:prstGeom prst="downArrow">
            <a:avLst>
              <a:gd name="adj1" fmla="val 50000"/>
              <a:gd name="adj2" fmla="val 32500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altLang="ja-JP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60421" name="AutoShape 5"/>
          <p:cNvSpPr>
            <a:spLocks noChangeArrowheads="1"/>
          </p:cNvSpPr>
          <p:nvPr/>
        </p:nvSpPr>
        <p:spPr bwMode="auto">
          <a:xfrm>
            <a:off x="3962400" y="2286000"/>
            <a:ext cx="762000" cy="990600"/>
          </a:xfrm>
          <a:prstGeom prst="downArrow">
            <a:avLst>
              <a:gd name="adj1" fmla="val 50000"/>
              <a:gd name="adj2" fmla="val 3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altLang="ja-JP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60422" name="AutoShape 6"/>
          <p:cNvSpPr>
            <a:spLocks noChangeArrowheads="1"/>
          </p:cNvSpPr>
          <p:nvPr/>
        </p:nvSpPr>
        <p:spPr bwMode="auto">
          <a:xfrm>
            <a:off x="6877050" y="2276475"/>
            <a:ext cx="762000" cy="990600"/>
          </a:xfrm>
          <a:prstGeom prst="downArrow">
            <a:avLst>
              <a:gd name="adj1" fmla="val 50000"/>
              <a:gd name="adj2" fmla="val 32500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altLang="ja-JP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212725" y="3673475"/>
            <a:ext cx="2667000" cy="309245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GB" altLang="ja-JP" sz="1600" smtClean="0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en-GB" altLang="ja-JP" smtClean="0">
                <a:solidFill>
                  <a:srgbClr val="000000"/>
                </a:solidFill>
                <a:latin typeface="Helvetica" pitchFamily="34" charset="0"/>
                <a:ea typeface="ＭＳ Ｐゴシック" charset="-128"/>
              </a:rPr>
              <a:t>Housing Adaptation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GB" altLang="ja-JP" sz="1600" smtClean="0">
                <a:solidFill>
                  <a:srgbClr val="000000"/>
                </a:solidFill>
                <a:latin typeface="Helvetica" pitchFamily="34" charset="0"/>
                <a:ea typeface="ＭＳ Ｐゴシック" charset="-128"/>
              </a:rPr>
              <a:t> </a:t>
            </a:r>
            <a:r>
              <a:rPr lang="en-GB" altLang="ja-JP" smtClean="0">
                <a:solidFill>
                  <a:srgbClr val="000000"/>
                </a:solidFill>
                <a:latin typeface="Helvetica" pitchFamily="34" charset="0"/>
                <a:ea typeface="ＭＳ Ｐゴシック" charset="-128"/>
              </a:rPr>
              <a:t>Barrier-Free Housing</a:t>
            </a:r>
            <a:br>
              <a:rPr lang="en-GB" altLang="ja-JP" smtClean="0">
                <a:solidFill>
                  <a:srgbClr val="000000"/>
                </a:solidFill>
                <a:latin typeface="Helvetica" pitchFamily="34" charset="0"/>
                <a:ea typeface="ＭＳ Ｐゴシック" charset="-128"/>
              </a:rPr>
            </a:br>
            <a:r>
              <a:rPr lang="en-GB" altLang="ja-JP" smtClean="0">
                <a:solidFill>
                  <a:srgbClr val="000000"/>
                </a:solidFill>
                <a:latin typeface="Helvetica" pitchFamily="34" charset="0"/>
                <a:ea typeface="ＭＳ Ｐゴシック" charset="-128"/>
              </a:rPr>
              <a:t>    and Surroundings           and </a:t>
            </a:r>
            <a:r>
              <a:rPr lang="de-DE" altLang="ja-JP" smtClean="0">
                <a:solidFill>
                  <a:srgbClr val="000000"/>
                </a:solidFill>
                <a:latin typeface="Helvetica" pitchFamily="34" charset="0"/>
                <a:ea typeface="ＭＳ Ｐゴシック" charset="-128"/>
              </a:rPr>
              <a:t>infrastructure</a:t>
            </a:r>
            <a:endParaRPr lang="en-GB" altLang="ja-JP" smtClean="0">
              <a:solidFill>
                <a:srgbClr val="000000"/>
              </a:solidFill>
              <a:latin typeface="Helvetica" pitchFamily="34" charset="0"/>
              <a:ea typeface="ＭＳ Ｐゴシック" charset="-128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GB" altLang="ja-JP" sz="1600" smtClean="0">
                <a:solidFill>
                  <a:srgbClr val="000000"/>
                </a:solidFill>
                <a:latin typeface="Helvetica" pitchFamily="34" charset="0"/>
                <a:ea typeface="ＭＳ Ｐゴシック" charset="-128"/>
              </a:rPr>
              <a:t> </a:t>
            </a:r>
            <a:r>
              <a:rPr lang="en-GB" altLang="ja-JP" smtClean="0">
                <a:solidFill>
                  <a:srgbClr val="000000"/>
                </a:solidFill>
                <a:latin typeface="Helvetica" pitchFamily="34" charset="0"/>
                <a:ea typeface="ＭＳ Ｐゴシック" charset="-128"/>
              </a:rPr>
              <a:t>Forms of Housing</a:t>
            </a:r>
            <a:br>
              <a:rPr lang="en-GB" altLang="ja-JP" smtClean="0">
                <a:solidFill>
                  <a:srgbClr val="000000"/>
                </a:solidFill>
                <a:latin typeface="Helvetica" pitchFamily="34" charset="0"/>
                <a:ea typeface="ＭＳ Ｐゴシック" charset="-128"/>
              </a:rPr>
            </a:br>
            <a:r>
              <a:rPr lang="en-GB" altLang="ja-JP" smtClean="0">
                <a:solidFill>
                  <a:srgbClr val="000000"/>
                </a:solidFill>
                <a:latin typeface="Helvetica" pitchFamily="34" charset="0"/>
                <a:ea typeface="ＭＳ Ｐゴシック" charset="-128"/>
              </a:rPr>
              <a:t>    for Self-reliant Living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GB" altLang="ja-JP" sz="1600" smtClean="0">
                <a:solidFill>
                  <a:srgbClr val="000000"/>
                </a:solidFill>
                <a:latin typeface="Helvetica" pitchFamily="34" charset="0"/>
                <a:ea typeface="ＭＳ Ｐゴシック" charset="-128"/>
              </a:rPr>
              <a:t>   </a:t>
            </a:r>
            <a:r>
              <a:rPr lang="en-GB" altLang="ja-JP" smtClean="0">
                <a:solidFill>
                  <a:srgbClr val="000000"/>
                </a:solidFill>
                <a:latin typeface="Helvetica" pitchFamily="34" charset="0"/>
                <a:ea typeface="ＭＳ Ｐゴシック" charset="-128"/>
              </a:rPr>
              <a:t>(e.g. communal   housing)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endParaRPr lang="en-GB" altLang="ja-JP" sz="1600" smtClean="0">
              <a:solidFill>
                <a:srgbClr val="000000"/>
              </a:solidFill>
              <a:latin typeface="Helvetica" pitchFamily="34" charset="0"/>
              <a:ea typeface="ＭＳ Ｐゴシック" charset="-128"/>
            </a:endParaRP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3136900" y="3962400"/>
            <a:ext cx="2667000" cy="20320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GB" sz="1600" dirty="0" smtClean="0">
                <a:solidFill>
                  <a:srgbClr val="000000"/>
                </a:solidFill>
              </a:rPr>
              <a:t> </a:t>
            </a:r>
            <a:r>
              <a:rPr lang="en-GB" dirty="0" smtClean="0">
                <a:solidFill>
                  <a:srgbClr val="000000"/>
                </a:solidFill>
                <a:latin typeface="Helvetica" pitchFamily="34" charset="0"/>
              </a:rPr>
              <a:t>Counselling, </a:t>
            </a:r>
            <a:br>
              <a:rPr lang="en-GB" dirty="0" smtClean="0">
                <a:solidFill>
                  <a:srgbClr val="000000"/>
                </a:solidFill>
                <a:latin typeface="Helvetica" pitchFamily="34" charset="0"/>
              </a:rPr>
            </a:br>
            <a:r>
              <a:rPr lang="en-GB" dirty="0" smtClean="0">
                <a:solidFill>
                  <a:srgbClr val="000000"/>
                </a:solidFill>
                <a:latin typeface="Helvetica" pitchFamily="34" charset="0"/>
              </a:rPr>
              <a:t>    Coordination, </a:t>
            </a:r>
            <a:br>
              <a:rPr lang="en-GB" dirty="0" smtClean="0">
                <a:solidFill>
                  <a:srgbClr val="000000"/>
                </a:solidFill>
                <a:latin typeface="Helvetica" pitchFamily="34" charset="0"/>
              </a:rPr>
            </a:br>
            <a:r>
              <a:rPr lang="en-GB" dirty="0" smtClean="0">
                <a:solidFill>
                  <a:srgbClr val="000000"/>
                </a:solidFill>
                <a:latin typeface="Helvetica" pitchFamily="34" charset="0"/>
              </a:rPr>
              <a:t>    Home Help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GB" dirty="0" smtClean="0">
                <a:solidFill>
                  <a:srgbClr val="000000"/>
                </a:solidFill>
                <a:latin typeface="Helvetica" pitchFamily="34" charset="0"/>
              </a:rPr>
              <a:t> Social Integration</a:t>
            </a:r>
            <a:br>
              <a:rPr lang="en-GB" dirty="0" smtClean="0">
                <a:solidFill>
                  <a:srgbClr val="000000"/>
                </a:solidFill>
                <a:latin typeface="Helvetica" pitchFamily="34" charset="0"/>
              </a:rPr>
            </a:br>
            <a:r>
              <a:rPr lang="en-GB" dirty="0" smtClean="0">
                <a:solidFill>
                  <a:srgbClr val="000000"/>
                </a:solidFill>
                <a:latin typeface="Helvetica" pitchFamily="34" charset="0"/>
              </a:rPr>
              <a:t>    and Mutual Help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GB" dirty="0" smtClean="0">
                <a:solidFill>
                  <a:srgbClr val="000000"/>
                </a:solidFill>
                <a:latin typeface="Helvetica" pitchFamily="34" charset="0"/>
              </a:rPr>
              <a:t>    (e.g. meeting places)</a:t>
            </a:r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6051550" y="3673475"/>
            <a:ext cx="2584450" cy="2586038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GB" altLang="ja-JP" sz="1600" smtClean="0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en-GB" altLang="ja-JP" smtClean="0">
                <a:solidFill>
                  <a:srgbClr val="000000"/>
                </a:solidFill>
                <a:ea typeface="ＭＳ Ｐゴシック" charset="-128"/>
              </a:rPr>
              <a:t>Domestic Care linked</a:t>
            </a:r>
            <a:br>
              <a:rPr lang="en-GB" altLang="ja-JP" smtClean="0">
                <a:solidFill>
                  <a:srgbClr val="000000"/>
                </a:solidFill>
                <a:ea typeface="ＭＳ Ｐゴシック" charset="-128"/>
              </a:rPr>
            </a:br>
            <a:r>
              <a:rPr lang="en-GB" altLang="ja-JP" smtClean="0">
                <a:solidFill>
                  <a:srgbClr val="000000"/>
                </a:solidFill>
                <a:ea typeface="ＭＳ Ｐゴシック" charset="-128"/>
              </a:rPr>
              <a:t>    to the Area</a:t>
            </a:r>
            <a:endParaRPr lang="de-DE" altLang="ja-JP" smtClean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de-DE" altLang="ja-JP" smtClean="0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en-GB" altLang="ja-JP" smtClean="0">
                <a:solidFill>
                  <a:srgbClr val="000000"/>
                </a:solidFill>
                <a:ea typeface="ＭＳ Ｐゴシック" charset="-128"/>
              </a:rPr>
              <a:t>Forms of Housing </a:t>
            </a:r>
            <a:br>
              <a:rPr lang="en-GB" altLang="ja-JP" smtClean="0">
                <a:solidFill>
                  <a:srgbClr val="000000"/>
                </a:solidFill>
                <a:ea typeface="ＭＳ Ｐゴシック" charset="-128"/>
              </a:rPr>
            </a:br>
            <a:r>
              <a:rPr lang="en-GB" altLang="ja-JP" smtClean="0">
                <a:solidFill>
                  <a:srgbClr val="000000"/>
                </a:solidFill>
                <a:ea typeface="ＭＳ Ｐゴシック" charset="-128"/>
              </a:rPr>
              <a:t>    with Care Provision</a:t>
            </a:r>
            <a:br>
              <a:rPr lang="en-GB" altLang="ja-JP" smtClean="0">
                <a:solidFill>
                  <a:srgbClr val="000000"/>
                </a:solidFill>
                <a:ea typeface="ＭＳ Ｐゴシック" charset="-128"/>
              </a:rPr>
            </a:br>
            <a:r>
              <a:rPr lang="en-GB" altLang="ja-JP" smtClean="0">
                <a:solidFill>
                  <a:srgbClr val="000000"/>
                </a:solidFill>
                <a:ea typeface="ＭＳ Ｐゴシック" charset="-128"/>
              </a:rPr>
              <a:t>    (e.g. group living)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GB" altLang="ja-JP" b="1" smtClean="0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en-GB" altLang="ja-JP" smtClean="0">
                <a:solidFill>
                  <a:srgbClr val="000000"/>
                </a:solidFill>
                <a:ea typeface="ＭＳ Ｐゴシック" charset="-128"/>
              </a:rPr>
              <a:t>Integration of   Nursing Homes, Short-term -and Day-Care</a:t>
            </a:r>
          </a:p>
        </p:txBody>
      </p:sp>
      <p:sp>
        <p:nvSpPr>
          <p:cNvPr id="60426" name="Text Box 11"/>
          <p:cNvSpPr txBox="1">
            <a:spLocks noChangeArrowheads="1"/>
          </p:cNvSpPr>
          <p:nvPr/>
        </p:nvSpPr>
        <p:spPr bwMode="auto">
          <a:xfrm>
            <a:off x="2987675" y="1412875"/>
            <a:ext cx="2808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de-DE" altLang="ja-JP" sz="2800">
                <a:solidFill>
                  <a:srgbClr val="0070C0"/>
                </a:solidFill>
                <a:latin typeface="Helvetica" pitchFamily="34" charset="0"/>
                <a:ea typeface="ＭＳ Ｐゴシック" charset="-128"/>
              </a:rPr>
              <a:t>Fields of Supply</a:t>
            </a:r>
          </a:p>
        </p:txBody>
      </p:sp>
      <p:sp>
        <p:nvSpPr>
          <p:cNvPr id="60427" name="Text Box 12"/>
          <p:cNvSpPr txBox="1">
            <a:spLocks noChangeArrowheads="1"/>
          </p:cNvSpPr>
          <p:nvPr/>
        </p:nvSpPr>
        <p:spPr bwMode="auto">
          <a:xfrm>
            <a:off x="971550" y="3246438"/>
            <a:ext cx="1296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ja-JP" sz="2000" b="1">
                <a:solidFill>
                  <a:srgbClr val="000000"/>
                </a:solidFill>
                <a:ea typeface="ＭＳ Ｐゴシック" charset="-128"/>
              </a:rPr>
              <a:t>Housing</a:t>
            </a:r>
          </a:p>
        </p:txBody>
      </p:sp>
      <p:sp>
        <p:nvSpPr>
          <p:cNvPr id="60428" name="Text Box 13"/>
          <p:cNvSpPr txBox="1">
            <a:spLocks noChangeArrowheads="1"/>
          </p:cNvSpPr>
          <p:nvPr/>
        </p:nvSpPr>
        <p:spPr bwMode="auto">
          <a:xfrm>
            <a:off x="3276600" y="3276600"/>
            <a:ext cx="2374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ja-JP" sz="2000" b="1">
                <a:solidFill>
                  <a:srgbClr val="000000"/>
                </a:solidFill>
                <a:ea typeface="ＭＳ Ｐゴシック" charset="-128"/>
              </a:rPr>
              <a:t>Social Support</a:t>
            </a:r>
          </a:p>
        </p:txBody>
      </p:sp>
      <p:sp>
        <p:nvSpPr>
          <p:cNvPr id="60429" name="Text Box 14"/>
          <p:cNvSpPr txBox="1">
            <a:spLocks noChangeArrowheads="1"/>
          </p:cNvSpPr>
          <p:nvPr/>
        </p:nvSpPr>
        <p:spPr bwMode="auto">
          <a:xfrm>
            <a:off x="6372225" y="3276600"/>
            <a:ext cx="1943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ja-JP" sz="2000" b="1">
                <a:solidFill>
                  <a:srgbClr val="000000"/>
                </a:solidFill>
                <a:ea typeface="ＭＳ Ｐゴシック" charset="-128"/>
              </a:rPr>
              <a:t>Nursing Care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smtClean="0"/>
              <a:t>Implementation:</a:t>
            </a:r>
            <a:br>
              <a:rPr lang="en-GB" sz="3200" smtClean="0"/>
            </a:br>
            <a:r>
              <a:rPr lang="en-GB" sz="3200" smtClean="0">
                <a:solidFill>
                  <a:srgbClr val="FF0000"/>
                </a:solidFill>
              </a:rPr>
              <a:t>Cooperation</a:t>
            </a:r>
            <a:r>
              <a:rPr lang="en-GB" sz="3200" smtClean="0"/>
              <a:t> of Players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b="1" smtClean="0"/>
              <a:t>Municipality:</a:t>
            </a:r>
            <a:r>
              <a:rPr lang="en-GB" sz="2800" smtClean="0"/>
              <a:t> sometimes director as well as provider of finance, mostly supporting partner (differing in countries)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b="1" smtClean="0"/>
              <a:t>Welfare Organisations:</a:t>
            </a:r>
            <a:r>
              <a:rPr lang="en-GB" sz="2800" smtClean="0"/>
              <a:t> important partner but also competitors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b="1" smtClean="0"/>
              <a:t>Housing Enterprises:</a:t>
            </a:r>
            <a:r>
              <a:rPr lang="en-GB" sz="2800" smtClean="0"/>
              <a:t> Both housing (investment, organisation) and (increasingly) social service provision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b="1" smtClean="0"/>
              <a:t>Citizen’s Associations:</a:t>
            </a:r>
            <a:r>
              <a:rPr lang="en-GB" sz="2800" smtClean="0"/>
              <a:t> partner but (as in Germany) also sometimes director or initiator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b="1" smtClean="0"/>
              <a:t>COOP Models:</a:t>
            </a:r>
            <a:r>
              <a:rPr lang="en-GB" sz="2800" smtClean="0"/>
              <a:t> “Social democratic” (DK), “Polder” (NL), “Valley” (CH)</a:t>
            </a:r>
          </a:p>
        </p:txBody>
      </p:sp>
      <p:sp>
        <p:nvSpPr>
          <p:cNvPr id="61444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3DBCFDF-661E-4CC1-8D55-3D8D19856481}" type="slidenum">
              <a:rPr lang="de-DE" altLang="ja-JP" smtClean="0"/>
              <a:pPr/>
              <a:t>9</a:t>
            </a:fld>
            <a:endParaRPr lang="de-DE" altLang="ja-JP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Larissa">
  <a:themeElements>
    <a:clrScheme name="Lariss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lnDef>
  </a:objectDefaults>
  <a:extraClrSchemeLst>
    <a:extraClrScheme>
      <a:clrScheme name="Lariss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Larissa">
  <a:themeElements>
    <a:clrScheme name="Lariss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lnDef>
  </a:objectDefaults>
  <a:extraClrSchemeLst>
    <a:extraClrScheme>
      <a:clrScheme name="Lariss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908</Words>
  <Application>Microsoft Office PowerPoint</Application>
  <PresentationFormat>On-screen Show (4:3)</PresentationFormat>
  <Paragraphs>192</Paragraphs>
  <Slides>21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9" baseType="lpstr">
      <vt:lpstr>Arial</vt:lpstr>
      <vt:lpstr>Helvetica</vt:lpstr>
      <vt:lpstr>Wingdings</vt:lpstr>
      <vt:lpstr>Lucida Sans Unicode</vt:lpstr>
      <vt:lpstr>Times New Roman</vt:lpstr>
      <vt:lpstr>Calibri</vt:lpstr>
      <vt:lpstr>ＭＳ Ｐゴシック</vt:lpstr>
      <vt:lpstr>Benutzerdefiniertes Design</vt:lpstr>
      <vt:lpstr>3_Standarddesign</vt:lpstr>
      <vt:lpstr>4_Standarddesign</vt:lpstr>
      <vt:lpstr>5_Standarddesign</vt:lpstr>
      <vt:lpstr>6_Standarddesign</vt:lpstr>
      <vt:lpstr>Larissa</vt:lpstr>
      <vt:lpstr>8_Standarddesign</vt:lpstr>
      <vt:lpstr>2_Larissa</vt:lpstr>
      <vt:lpstr>Standaardontwerp</vt:lpstr>
      <vt:lpstr>1_Larissa</vt:lpstr>
      <vt:lpstr>Acrobat Document</vt:lpstr>
      <vt:lpstr> Integrated Service Areas (ISA) for Ageing in Place in Germany, Switzerland, the Netherlands and Denmark International Platform </vt:lpstr>
      <vt:lpstr>  ISA Website: International Platform for Integrated Service Areas Integration of Housing, Care and Social Support  in Residential Areas</vt:lpstr>
      <vt:lpstr> ISA Website: International Platform for Integrated Service Areas </vt:lpstr>
      <vt:lpstr>Comparison of Housing and Care Provisions  in Relation to the 80+ Population </vt:lpstr>
      <vt:lpstr>Specific National Features</vt:lpstr>
      <vt:lpstr>Slide 6</vt:lpstr>
      <vt:lpstr>       Structural Features       of Integrated Service Areas</vt:lpstr>
      <vt:lpstr> The Building Blocks   of Integrated Service Areas</vt:lpstr>
      <vt:lpstr>Implementation: Cooperation of Players</vt:lpstr>
      <vt:lpstr>Implementation: Participation of Citizens</vt:lpstr>
      <vt:lpstr>Specific features of Integrated Service Areas</vt:lpstr>
      <vt:lpstr> Netherlands: „STAGG“ Mode (town planning model )</vt:lpstr>
      <vt:lpstr>Project example: De Bilt (NL)</vt:lpstr>
      <vt:lpstr>Slide 14</vt:lpstr>
      <vt:lpstr>Project example: Syddjurs (DK)</vt:lpstr>
      <vt:lpstr>Slide 16</vt:lpstr>
      <vt:lpstr>Project example: Eching (DE)  Local Centre with the Building of Eching Service Centre for Older People</vt:lpstr>
      <vt:lpstr> Eching Service Centre for Older People (DE) </vt:lpstr>
      <vt:lpstr>Eching Service Centre for Older People (DE) Building of the Service Centre</vt:lpstr>
      <vt:lpstr>Perspectives</vt:lpstr>
      <vt:lpstr>Slide 21</vt:lpstr>
    </vt:vector>
  </TitlesOfParts>
  <Company>kda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helck</dc:creator>
  <cp:lastModifiedBy>Windows User</cp:lastModifiedBy>
  <cp:revision>284</cp:revision>
  <cp:lastPrinted>2012-05-22T21:19:35Z</cp:lastPrinted>
  <dcterms:created xsi:type="dcterms:W3CDTF">2008-09-11T13:05:00Z</dcterms:created>
  <dcterms:modified xsi:type="dcterms:W3CDTF">2012-05-30T08:20:26Z</dcterms:modified>
</cp:coreProperties>
</file>