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 id="2147483955" r:id="rId2"/>
  </p:sldMasterIdLst>
  <p:notesMasterIdLst>
    <p:notesMasterId r:id="rId31"/>
  </p:notesMasterIdLst>
  <p:handoutMasterIdLst>
    <p:handoutMasterId r:id="rId32"/>
  </p:handoutMasterIdLst>
  <p:sldIdLst>
    <p:sldId id="428" r:id="rId3"/>
    <p:sldId id="439" r:id="rId4"/>
    <p:sldId id="440" r:id="rId5"/>
    <p:sldId id="476" r:id="rId6"/>
    <p:sldId id="447" r:id="rId7"/>
    <p:sldId id="448" r:id="rId8"/>
    <p:sldId id="466" r:id="rId9"/>
    <p:sldId id="477" r:id="rId10"/>
    <p:sldId id="437" r:id="rId11"/>
    <p:sldId id="469" r:id="rId12"/>
    <p:sldId id="479" r:id="rId13"/>
    <p:sldId id="475" r:id="rId14"/>
    <p:sldId id="430" r:id="rId15"/>
    <p:sldId id="478" r:id="rId16"/>
    <p:sldId id="433" r:id="rId17"/>
    <p:sldId id="443" r:id="rId18"/>
    <p:sldId id="426" r:id="rId19"/>
    <p:sldId id="471" r:id="rId20"/>
    <p:sldId id="472" r:id="rId21"/>
    <p:sldId id="473" r:id="rId22"/>
    <p:sldId id="474" r:id="rId23"/>
    <p:sldId id="470" r:id="rId24"/>
    <p:sldId id="459" r:id="rId25"/>
    <p:sldId id="457" r:id="rId26"/>
    <p:sldId id="456" r:id="rId27"/>
    <p:sldId id="463" r:id="rId28"/>
    <p:sldId id="464" r:id="rId29"/>
    <p:sldId id="465" r:id="rId30"/>
  </p:sldIdLst>
  <p:sldSz cx="9144000" cy="6858000" type="screen4x3"/>
  <p:notesSz cx="6858000" cy="90805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9933"/>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6000" autoAdjust="0"/>
    <p:restoredTop sz="94660"/>
  </p:normalViewPr>
  <p:slideViewPr>
    <p:cSldViewPr>
      <p:cViewPr varScale="1">
        <p:scale>
          <a:sx n="61" d="100"/>
          <a:sy n="61" d="100"/>
        </p:scale>
        <p:origin x="-354"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828"/>
    </p:cViewPr>
  </p:sorterViewPr>
  <p:notesViewPr>
    <p:cSldViewPr>
      <p:cViewPr varScale="1">
        <p:scale>
          <a:sx n="50" d="100"/>
          <a:sy n="50" d="100"/>
        </p:scale>
        <p:origin x="-1938" y="-108"/>
      </p:cViewPr>
      <p:guideLst>
        <p:guide orient="horz" pos="286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0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4025"/>
          </a:xfrm>
          <a:prstGeom prst="rect">
            <a:avLst/>
          </a:prstGeom>
        </p:spPr>
        <p:txBody>
          <a:bodyPr vert="horz" lIns="91440" tIns="45720" rIns="91440" bIns="45720" rtlCol="0"/>
          <a:lstStyle>
            <a:lvl1pPr algn="r">
              <a:defRPr sz="1200"/>
            </a:lvl1pPr>
          </a:lstStyle>
          <a:p>
            <a:fld id="{022A5C98-8038-40AE-ABDB-7AB3EB567995}" type="datetimeFigureOut">
              <a:rPr lang="en-US" smtClean="0"/>
              <a:t>5/21/2012</a:t>
            </a:fld>
            <a:endParaRPr lang="en-US"/>
          </a:p>
        </p:txBody>
      </p:sp>
      <p:sp>
        <p:nvSpPr>
          <p:cNvPr id="4" name="Footer Placeholder 3"/>
          <p:cNvSpPr>
            <a:spLocks noGrp="1"/>
          </p:cNvSpPr>
          <p:nvPr>
            <p:ph type="ftr" sz="quarter" idx="2"/>
          </p:nvPr>
        </p:nvSpPr>
        <p:spPr>
          <a:xfrm>
            <a:off x="0" y="8624888"/>
            <a:ext cx="2971800" cy="4540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24888"/>
            <a:ext cx="2971800" cy="454025"/>
          </a:xfrm>
          <a:prstGeom prst="rect">
            <a:avLst/>
          </a:prstGeom>
        </p:spPr>
        <p:txBody>
          <a:bodyPr vert="horz" lIns="91440" tIns="45720" rIns="91440" bIns="45720" rtlCol="0" anchor="b"/>
          <a:lstStyle>
            <a:lvl1pPr algn="r">
              <a:defRPr sz="1200"/>
            </a:lvl1pPr>
          </a:lstStyle>
          <a:p>
            <a:fld id="{DE699CE8-617D-4DE5-A27D-141BB706CD87}" type="slidenum">
              <a:rPr lang="en-US" smtClean="0"/>
              <a:t>‹#›</a:t>
            </a:fld>
            <a:endParaRPr lang="en-US"/>
          </a:p>
        </p:txBody>
      </p:sp>
    </p:spTree>
    <p:extLst>
      <p:ext uri="{BB962C8B-B14F-4D97-AF65-F5344CB8AC3E}">
        <p14:creationId xmlns:p14="http://schemas.microsoft.com/office/powerpoint/2010/main" val="2388514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025"/>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4025"/>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2E6AE6F4-0D77-46D9-90A3-D5B40E9AE37C}" type="datetimeFigureOut">
              <a:rPr lang="en-US"/>
              <a:pPr>
                <a:defRPr/>
              </a:pPr>
              <a:t>5/21/2012</a:t>
            </a:fld>
            <a:endParaRPr lang="en-US"/>
          </a:p>
        </p:txBody>
      </p:sp>
      <p:sp>
        <p:nvSpPr>
          <p:cNvPr id="4" name="Slide Image Placeholder 3"/>
          <p:cNvSpPr>
            <a:spLocks noGrp="1" noRot="1" noChangeAspect="1"/>
          </p:cNvSpPr>
          <p:nvPr>
            <p:ph type="sldImg" idx="2"/>
          </p:nvPr>
        </p:nvSpPr>
        <p:spPr>
          <a:xfrm>
            <a:off x="1158875" y="681038"/>
            <a:ext cx="4540250" cy="34051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13238"/>
            <a:ext cx="5486400" cy="408622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24888"/>
            <a:ext cx="2971800" cy="454025"/>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24888"/>
            <a:ext cx="2971800" cy="454025"/>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2EF1AA26-B434-4ABE-803B-BA6AF81C9E33}" type="slidenum">
              <a:rPr lang="en-US"/>
              <a:pPr>
                <a:defRPr/>
              </a:pPr>
              <a:t>‹#›</a:t>
            </a:fld>
            <a:endParaRPr lang="en-US"/>
          </a:p>
        </p:txBody>
      </p:sp>
    </p:spTree>
    <p:extLst>
      <p:ext uri="{BB962C8B-B14F-4D97-AF65-F5344CB8AC3E}">
        <p14:creationId xmlns:p14="http://schemas.microsoft.com/office/powerpoint/2010/main" val="115483104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F1AA26-B434-4ABE-803B-BA6AF81C9E33}" type="slidenum">
              <a:rPr lang="en-US" smtClean="0"/>
              <a:pPr>
                <a:defRPr/>
              </a:pPr>
              <a:t>1</a:t>
            </a:fld>
            <a:endParaRPr lang="en-US"/>
          </a:p>
        </p:txBody>
      </p:sp>
    </p:spTree>
    <p:extLst>
      <p:ext uri="{BB962C8B-B14F-4D97-AF65-F5344CB8AC3E}">
        <p14:creationId xmlns:p14="http://schemas.microsoft.com/office/powerpoint/2010/main" val="2044388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F1AA26-B434-4ABE-803B-BA6AF81C9E33}" type="slidenum">
              <a:rPr lang="en-US" smtClean="0"/>
              <a:pPr>
                <a:defRPr/>
              </a:pPr>
              <a:t>10</a:t>
            </a:fld>
            <a:endParaRPr lang="en-US"/>
          </a:p>
        </p:txBody>
      </p:sp>
    </p:spTree>
    <p:extLst>
      <p:ext uri="{BB962C8B-B14F-4D97-AF65-F5344CB8AC3E}">
        <p14:creationId xmlns:p14="http://schemas.microsoft.com/office/powerpoint/2010/main" val="2317282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Times New Roman" pitchFamily="18" charset="0"/>
              </a:defRPr>
            </a:lvl1pPr>
            <a:lvl2pPr marL="742950" indent="-285750" defTabSz="909638" eaLnBrk="0" hangingPunct="0">
              <a:defRPr sz="2400">
                <a:solidFill>
                  <a:schemeClr val="tx1"/>
                </a:solidFill>
                <a:latin typeface="Times New Roman" pitchFamily="18" charset="0"/>
              </a:defRPr>
            </a:lvl2pPr>
            <a:lvl3pPr marL="1143000" indent="-228600" defTabSz="909638" eaLnBrk="0" hangingPunct="0">
              <a:defRPr sz="2400">
                <a:solidFill>
                  <a:schemeClr val="tx1"/>
                </a:solidFill>
                <a:latin typeface="Times New Roman" pitchFamily="18" charset="0"/>
              </a:defRPr>
            </a:lvl3pPr>
            <a:lvl4pPr marL="1600200" indent="-228600" defTabSz="909638" eaLnBrk="0" hangingPunct="0">
              <a:defRPr sz="2400">
                <a:solidFill>
                  <a:schemeClr val="tx1"/>
                </a:solidFill>
                <a:latin typeface="Times New Roman" pitchFamily="18" charset="0"/>
              </a:defRPr>
            </a:lvl4pPr>
            <a:lvl5pPr marL="2057400" indent="-228600" defTabSz="909638" eaLnBrk="0" hangingPunct="0">
              <a:defRPr sz="2400">
                <a:solidFill>
                  <a:schemeClr val="tx1"/>
                </a:solidFill>
                <a:latin typeface="Times New Roman" pitchFamily="18" charset="0"/>
              </a:defRPr>
            </a:lvl5pPr>
            <a:lvl6pPr marL="2514600" indent="-228600" defTabSz="909638" eaLnBrk="0" fontAlgn="base" hangingPunct="0">
              <a:spcBef>
                <a:spcPct val="0"/>
              </a:spcBef>
              <a:spcAft>
                <a:spcPct val="0"/>
              </a:spcAft>
              <a:defRPr sz="2400">
                <a:solidFill>
                  <a:schemeClr val="tx1"/>
                </a:solidFill>
                <a:latin typeface="Times New Roman" pitchFamily="18" charset="0"/>
              </a:defRPr>
            </a:lvl6pPr>
            <a:lvl7pPr marL="2971800" indent="-228600" defTabSz="909638" eaLnBrk="0" fontAlgn="base" hangingPunct="0">
              <a:spcBef>
                <a:spcPct val="0"/>
              </a:spcBef>
              <a:spcAft>
                <a:spcPct val="0"/>
              </a:spcAft>
              <a:defRPr sz="2400">
                <a:solidFill>
                  <a:schemeClr val="tx1"/>
                </a:solidFill>
                <a:latin typeface="Times New Roman" pitchFamily="18" charset="0"/>
              </a:defRPr>
            </a:lvl7pPr>
            <a:lvl8pPr marL="3429000" indent="-228600" defTabSz="909638" eaLnBrk="0" fontAlgn="base" hangingPunct="0">
              <a:spcBef>
                <a:spcPct val="0"/>
              </a:spcBef>
              <a:spcAft>
                <a:spcPct val="0"/>
              </a:spcAft>
              <a:defRPr sz="2400">
                <a:solidFill>
                  <a:schemeClr val="tx1"/>
                </a:solidFill>
                <a:latin typeface="Times New Roman" pitchFamily="18" charset="0"/>
              </a:defRPr>
            </a:lvl8pPr>
            <a:lvl9pPr marL="3886200" indent="-228600" defTabSz="909638" eaLnBrk="0" fontAlgn="base" hangingPunct="0">
              <a:spcBef>
                <a:spcPct val="0"/>
              </a:spcBef>
              <a:spcAft>
                <a:spcPct val="0"/>
              </a:spcAft>
              <a:defRPr sz="2400">
                <a:solidFill>
                  <a:schemeClr val="tx1"/>
                </a:solidFill>
                <a:latin typeface="Times New Roman" pitchFamily="18" charset="0"/>
              </a:defRPr>
            </a:lvl9pPr>
          </a:lstStyle>
          <a:p>
            <a:pPr eaLnBrk="1" hangingPunct="1"/>
            <a:fld id="{0DC237A8-12B5-44C4-A7CE-FF32C4DD3123}" type="slidenum">
              <a:rPr lang="en-US" sz="1200" smtClean="0"/>
              <a:pPr eaLnBrk="1" hangingPunct="1"/>
              <a:t>12</a:t>
            </a:fld>
            <a:endParaRPr lang="en-US" sz="1200" smtClean="0"/>
          </a:p>
        </p:txBody>
      </p:sp>
      <p:sp>
        <p:nvSpPr>
          <p:cNvPr id="75779" name="Slide Image Placeholder 1"/>
          <p:cNvSpPr>
            <a:spLocks noGrp="1" noRot="1" noChangeAspect="1" noTextEdit="1"/>
          </p:cNvSpPr>
          <p:nvPr>
            <p:ph type="sldImg"/>
          </p:nvPr>
        </p:nvSpPr>
        <p:spPr>
          <a:xfrm>
            <a:off x="1158875" y="681038"/>
            <a:ext cx="4540250" cy="3405187"/>
          </a:xfrm>
          <a:ln/>
        </p:spPr>
      </p:sp>
      <p:sp>
        <p:nvSpPr>
          <p:cNvPr id="75780" name="Notes Placeholder 2"/>
          <p:cNvSpPr>
            <a:spLocks noGrp="1"/>
          </p:cNvSpPr>
          <p:nvPr>
            <p:ph type="body" idx="1"/>
          </p:nvPr>
        </p:nvSpPr>
        <p:spPr>
          <a:xfrm>
            <a:off x="914400" y="4313238"/>
            <a:ext cx="5029200" cy="408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ormAutofit fontScale="92500" lnSpcReduction="10000"/>
          </a:bodyPr>
          <a:lstStyle/>
          <a:p>
            <a:pPr marL="228600" indent="-228600" eaLnBrk="1" hangingPunct="1">
              <a:buFontTx/>
              <a:buAutoNum type="arabicPeriod"/>
            </a:pPr>
            <a:r>
              <a:rPr lang="en-US" smtClean="0">
                <a:cs typeface="Times New Roman" pitchFamily="18" charset="0"/>
              </a:rPr>
              <a:t>Villages</a:t>
            </a:r>
          </a:p>
          <a:p>
            <a:pPr marL="742950" lvl="1" indent="-285750" eaLnBrk="1" hangingPunct="1"/>
            <a:endParaRPr lang="en-US" smtClean="0">
              <a:cs typeface="Times New Roman" pitchFamily="18" charset="0"/>
            </a:endParaRPr>
          </a:p>
          <a:p>
            <a:pPr marL="228600" indent="-228600" eaLnBrk="1" hangingPunct="1">
              <a:buFontTx/>
              <a:buAutoNum type="arabicPeriod"/>
            </a:pPr>
            <a:r>
              <a:rPr lang="en-US" sz="1400" smtClean="0">
                <a:cs typeface="Times New Roman" pitchFamily="18" charset="0"/>
              </a:rPr>
              <a:t>Israel’s Supportive Community Program, initiated by ESHEL (the Association for the the Planning and Development of Service for the Aged in Israel) </a:t>
            </a:r>
          </a:p>
          <a:p>
            <a:pPr marL="228600" indent="-228600" eaLnBrk="1" hangingPunct="1">
              <a:buFontTx/>
              <a:buChar char="•"/>
            </a:pPr>
            <a:r>
              <a:rPr lang="en-US" sz="1400" smtClean="0">
                <a:cs typeface="Times New Roman" pitchFamily="18" charset="0"/>
              </a:rPr>
              <a:t>Medical services: physician house calls</a:t>
            </a:r>
          </a:p>
          <a:p>
            <a:pPr marL="228600" indent="-228600" eaLnBrk="1" hangingPunct="1">
              <a:buFontTx/>
              <a:buChar char="•"/>
            </a:pPr>
            <a:r>
              <a:rPr lang="en-US" sz="1400" smtClean="0">
                <a:cs typeface="Times New Roman" pitchFamily="18" charset="0"/>
              </a:rPr>
              <a:t>Emergency call service</a:t>
            </a:r>
          </a:p>
          <a:p>
            <a:pPr marL="228600" indent="-228600" eaLnBrk="1" hangingPunct="1">
              <a:buFontTx/>
              <a:buChar char="•"/>
            </a:pPr>
            <a:r>
              <a:rPr lang="en-US" sz="1400" smtClean="0">
                <a:cs typeface="Times New Roman" pitchFamily="18" charset="0"/>
              </a:rPr>
              <a:t>Home repairs</a:t>
            </a:r>
          </a:p>
          <a:p>
            <a:pPr marL="228600" indent="-228600" eaLnBrk="1" hangingPunct="1">
              <a:buFontTx/>
              <a:buChar char="•"/>
            </a:pPr>
            <a:r>
              <a:rPr lang="en-US" sz="1400" smtClean="0">
                <a:cs typeface="Times New Roman" pitchFamily="18" charset="0"/>
              </a:rPr>
              <a:t>Friendly visiting</a:t>
            </a:r>
          </a:p>
          <a:p>
            <a:pPr marL="228600" indent="-228600" eaLnBrk="1" hangingPunct="1">
              <a:buFontTx/>
              <a:buChar char="•"/>
            </a:pPr>
            <a:r>
              <a:rPr lang="en-US" sz="1400" smtClean="0">
                <a:cs typeface="Times New Roman" pitchFamily="18" charset="0"/>
              </a:rPr>
              <a:t>Social activities</a:t>
            </a:r>
          </a:p>
          <a:p>
            <a:pPr marL="228600" indent="-228600" eaLnBrk="1" hangingPunct="1">
              <a:buFontTx/>
              <a:buChar char="•"/>
            </a:pPr>
            <a:r>
              <a:rPr lang="en-US" sz="1400" smtClean="0">
                <a:cs typeface="Times New Roman" pitchFamily="18" charset="0"/>
              </a:rPr>
              <a:t>Facilitated by neighborhood “father” </a:t>
            </a:r>
          </a:p>
          <a:p>
            <a:pPr marL="228600" indent="-228600" eaLnBrk="1" hangingPunct="1">
              <a:buFontTx/>
              <a:buChar char="•"/>
            </a:pPr>
            <a:r>
              <a:rPr lang="en-US" sz="1400" smtClean="0">
                <a:cs typeface="Times New Roman" pitchFamily="18" charset="0"/>
              </a:rPr>
              <a:t>Volunteers</a:t>
            </a:r>
          </a:p>
          <a:p>
            <a:pPr marL="228600" indent="-228600" eaLnBrk="1" hangingPunct="1"/>
            <a:r>
              <a:rPr lang="en-US" sz="1400" smtClean="0">
                <a:cs typeface="Times New Roman" pitchFamily="18" charset="0"/>
              </a:rPr>
              <a:t>Evaluation showed high satisfaction, with 70% of members surveyed reporting increased sense of security, 1/3 report decreased burden on members’ children, and ¼ report an increased ability to age-in-place.</a:t>
            </a:r>
          </a:p>
          <a:p>
            <a:pPr marL="228600" indent="-228600" eaLnBrk="1" hangingPunct="1"/>
            <a:r>
              <a:rPr lang="en-US" sz="1400" smtClean="0">
                <a:cs typeface="Times New Roman" pitchFamily="18" charset="0"/>
              </a:rPr>
              <a:t>Greatest satisfaction was with emergency call service and neighborhood facilitator role.</a:t>
            </a:r>
          </a:p>
          <a:p>
            <a:pPr marL="228600" indent="-228600" eaLnBrk="1" hangingPunct="1"/>
            <a:endParaRPr lang="en-US" sz="1400" smtClean="0"/>
          </a:p>
        </p:txBody>
      </p:sp>
      <p:sp>
        <p:nvSpPr>
          <p:cNvPr id="75781" name="Slide Number Placeholder 3"/>
          <p:cNvSpPr txBox="1">
            <a:spLocks noGrp="1"/>
          </p:cNvSpPr>
          <p:nvPr/>
        </p:nvSpPr>
        <p:spPr bwMode="auto">
          <a:xfrm>
            <a:off x="3886200" y="8626475"/>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41612BDC-422E-4215-A93B-ABC89B5002D6}" type="slidenum">
              <a:rPr lang="en-US" sz="1200"/>
              <a:pPr algn="r" eaLnBrk="1" hangingPunct="1"/>
              <a:t>12</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F1AA26-B434-4ABE-803B-BA6AF81C9E33}" type="slidenum">
              <a:rPr lang="en-US" smtClean="0"/>
              <a:pPr>
                <a:defRPr/>
              </a:pPr>
              <a:t>13</a:t>
            </a:fld>
            <a:endParaRPr lang="en-US"/>
          </a:p>
        </p:txBody>
      </p:sp>
    </p:spTree>
    <p:extLst>
      <p:ext uri="{BB962C8B-B14F-4D97-AF65-F5344CB8AC3E}">
        <p14:creationId xmlns:p14="http://schemas.microsoft.com/office/powerpoint/2010/main" val="4231090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ＭＳ Ｐゴシック" pitchFamily="34" charset="-128"/>
            </a:endParaRPr>
          </a:p>
        </p:txBody>
      </p:sp>
      <p:sp>
        <p:nvSpPr>
          <p:cNvPr id="31747" name="Slide Number Placeholder 3"/>
          <p:cNvSpPr txBox="1">
            <a:spLocks noGrp="1"/>
          </p:cNvSpPr>
          <p:nvPr/>
        </p:nvSpPr>
        <p:spPr bwMode="auto">
          <a:xfrm>
            <a:off x="3886200" y="8626475"/>
            <a:ext cx="2971800" cy="454025"/>
          </a:xfrm>
          <a:prstGeom prst="rect">
            <a:avLst/>
          </a:prstGeom>
          <a:noFill/>
          <a:ln w="9525">
            <a:noFill/>
            <a:miter lim="800000"/>
            <a:headEnd/>
            <a:tailEnd/>
          </a:ln>
        </p:spPr>
        <p:txBody>
          <a:bodyPr anchor="b"/>
          <a:lstStyle/>
          <a:p>
            <a:pPr algn="r"/>
            <a:fld id="{C90D7EA3-7521-4052-988D-E9C592ECBB14}" type="slidenum">
              <a:rPr lang="en-US" sz="1200">
                <a:latin typeface="Times New Roman" pitchFamily="18" charset="0"/>
                <a:ea typeface="ＭＳ Ｐゴシック" pitchFamily="34" charset="-128"/>
              </a:rPr>
              <a:pPr algn="r"/>
              <a:t>14</a:t>
            </a:fld>
            <a:endParaRPr lang="en-US" sz="1200">
              <a:latin typeface="Times New Roman" pitchFamily="18"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F1AA26-B434-4ABE-803B-BA6AF81C9E33}" type="slidenum">
              <a:rPr lang="en-US" smtClean="0"/>
              <a:pPr>
                <a:defRPr/>
              </a:pPr>
              <a:t>15</a:t>
            </a:fld>
            <a:endParaRPr lang="en-US"/>
          </a:p>
        </p:txBody>
      </p:sp>
    </p:spTree>
    <p:extLst>
      <p:ext uri="{BB962C8B-B14F-4D97-AF65-F5344CB8AC3E}">
        <p14:creationId xmlns:p14="http://schemas.microsoft.com/office/powerpoint/2010/main" val="3613713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ＭＳ Ｐゴシック" pitchFamily="34" charset="-128"/>
            </a:endParaRPr>
          </a:p>
        </p:txBody>
      </p:sp>
      <p:sp>
        <p:nvSpPr>
          <p:cNvPr id="27651" name="Slide Number Placeholder 3"/>
          <p:cNvSpPr txBox="1">
            <a:spLocks noGrp="1"/>
          </p:cNvSpPr>
          <p:nvPr/>
        </p:nvSpPr>
        <p:spPr bwMode="auto">
          <a:xfrm>
            <a:off x="3886200" y="8626475"/>
            <a:ext cx="2971800" cy="454025"/>
          </a:xfrm>
          <a:prstGeom prst="rect">
            <a:avLst/>
          </a:prstGeom>
          <a:noFill/>
          <a:ln w="9525">
            <a:noFill/>
            <a:miter lim="800000"/>
            <a:headEnd/>
            <a:tailEnd/>
          </a:ln>
        </p:spPr>
        <p:txBody>
          <a:bodyPr anchor="b"/>
          <a:lstStyle/>
          <a:p>
            <a:pPr algn="r"/>
            <a:fld id="{D8F132FE-8915-4E3E-ADAB-4939AC29451E}" type="slidenum">
              <a:rPr lang="en-US" sz="1200">
                <a:latin typeface="Times New Roman" pitchFamily="18" charset="0"/>
                <a:ea typeface="ＭＳ Ｐゴシック" pitchFamily="34" charset="-128"/>
              </a:rPr>
              <a:pPr algn="r"/>
              <a:t>16</a:t>
            </a:fld>
            <a:endParaRPr lang="en-US" sz="1200">
              <a:latin typeface="Times New Roman" pitchFamily="18"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endParaRPr lang="en-US" smtClean="0"/>
          </a:p>
        </p:txBody>
      </p:sp>
      <p:sp>
        <p:nvSpPr>
          <p:cNvPr id="45060" name="Slide Number Placeholder 3"/>
          <p:cNvSpPr>
            <a:spLocks noGrp="1"/>
          </p:cNvSpPr>
          <p:nvPr>
            <p:ph type="sldNum" sz="quarter" idx="5"/>
          </p:nvPr>
        </p:nvSpPr>
        <p:spPr>
          <a:noFill/>
        </p:spPr>
        <p:txBody>
          <a:bodyPr/>
          <a:lstStyle/>
          <a:p>
            <a:fld id="{A5621366-EC3A-4E23-B0C5-642272F31939}" type="slidenum">
              <a:rPr lang="en-US" smtClean="0">
                <a:solidFill>
                  <a:prstClr val="black"/>
                </a:solidFill>
              </a:rPr>
              <a:pPr/>
              <a:t>17</a:t>
            </a:fld>
            <a:endParaRPr lang="en-US" smtClean="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F1AA26-B434-4ABE-803B-BA6AF81C9E33}" type="slidenum">
              <a:rPr lang="en-US" smtClean="0"/>
              <a:pPr>
                <a:defRPr/>
              </a:pPr>
              <a:t>18</a:t>
            </a:fld>
            <a:endParaRPr lang="en-US"/>
          </a:p>
        </p:txBody>
      </p:sp>
    </p:spTree>
    <p:extLst>
      <p:ext uri="{BB962C8B-B14F-4D97-AF65-F5344CB8AC3E}">
        <p14:creationId xmlns:p14="http://schemas.microsoft.com/office/powerpoint/2010/main" val="2409158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Characterisitcs</a:t>
            </a:r>
            <a:r>
              <a:rPr lang="en-US" dirty="0" smtClean="0"/>
              <a:t> of </a:t>
            </a:r>
            <a:r>
              <a:rPr lang="en-US" dirty="0" err="1" smtClean="0"/>
              <a:t>Elderhelp</a:t>
            </a:r>
            <a:r>
              <a:rPr lang="en-US" dirty="0" smtClean="0"/>
              <a:t> that make it important to evaluate.</a:t>
            </a:r>
            <a:r>
              <a:rPr lang="en-US" baseline="0" dirty="0" smtClean="0"/>
              <a:t> </a:t>
            </a:r>
          </a:p>
          <a:p>
            <a:r>
              <a:rPr lang="en-US" baseline="0" dirty="0" smtClean="0"/>
              <a:t>Many villages are trying to expand their services to more low income, ethnically diverse seniors and an evaluation of this program. </a:t>
            </a:r>
            <a:endParaRPr lang="en-US" dirty="0"/>
          </a:p>
        </p:txBody>
      </p:sp>
      <p:sp>
        <p:nvSpPr>
          <p:cNvPr id="4" name="Slide Number Placeholder 3"/>
          <p:cNvSpPr>
            <a:spLocks noGrp="1"/>
          </p:cNvSpPr>
          <p:nvPr>
            <p:ph type="sldNum" sz="quarter" idx="10"/>
          </p:nvPr>
        </p:nvSpPr>
        <p:spPr/>
        <p:txBody>
          <a:bodyPr/>
          <a:lstStyle/>
          <a:p>
            <a:fld id="{85932367-5FC0-46B9-9022-E682B60AAE3C}"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F1AA26-B434-4ABE-803B-BA6AF81C9E33}" type="slidenum">
              <a:rPr lang="en-US" smtClean="0"/>
              <a:pPr>
                <a:defRPr/>
              </a:pPr>
              <a:t>20</a:t>
            </a:fld>
            <a:endParaRPr lang="en-US"/>
          </a:p>
        </p:txBody>
      </p:sp>
    </p:spTree>
    <p:extLst>
      <p:ext uri="{BB962C8B-B14F-4D97-AF65-F5344CB8AC3E}">
        <p14:creationId xmlns:p14="http://schemas.microsoft.com/office/powerpoint/2010/main" val="2186708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F1AA26-B434-4ABE-803B-BA6AF81C9E33}" type="slidenum">
              <a:rPr lang="en-US" smtClean="0"/>
              <a:pPr>
                <a:defRPr/>
              </a:pPr>
              <a:t>2</a:t>
            </a:fld>
            <a:endParaRPr lang="en-US"/>
          </a:p>
        </p:txBody>
      </p:sp>
    </p:spTree>
    <p:extLst>
      <p:ext uri="{BB962C8B-B14F-4D97-AF65-F5344CB8AC3E}">
        <p14:creationId xmlns:p14="http://schemas.microsoft.com/office/powerpoint/2010/main" val="878098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t>Annual Cost</a:t>
            </a:r>
            <a:r>
              <a:rPr lang="en-US" sz="1200" b="1" baseline="0" dirty="0" smtClean="0"/>
              <a:t> </a:t>
            </a:r>
            <a:r>
              <a:rPr lang="en-US" sz="1200" dirty="0" smtClean="0"/>
              <a:t>includes the salaries of Volunteer Coordinator, Member Liaison, other staff, as well as this total cost is advertising and recruitment, training, administration, support and recognition, supplies and equipment, food and accommodation, volunteer insurance, and volunteer-related building costs</a:t>
            </a:r>
          </a:p>
          <a:p>
            <a:endParaRPr lang="en-US" dirty="0"/>
          </a:p>
        </p:txBody>
      </p:sp>
      <p:sp>
        <p:nvSpPr>
          <p:cNvPr id="4" name="Slide Number Placeholder 3"/>
          <p:cNvSpPr>
            <a:spLocks noGrp="1"/>
          </p:cNvSpPr>
          <p:nvPr>
            <p:ph type="sldNum" sz="quarter" idx="10"/>
          </p:nvPr>
        </p:nvSpPr>
        <p:spPr/>
        <p:txBody>
          <a:bodyPr/>
          <a:lstStyle/>
          <a:p>
            <a:pPr>
              <a:defRPr/>
            </a:pPr>
            <a:fld id="{2EF1AA26-B434-4ABE-803B-BA6AF81C9E33}" type="slidenum">
              <a:rPr lang="en-US" smtClean="0"/>
              <a:pPr>
                <a:defRPr/>
              </a:pPr>
              <a:t>21</a:t>
            </a:fld>
            <a:endParaRPr lang="en-US"/>
          </a:p>
        </p:txBody>
      </p:sp>
    </p:spTree>
    <p:extLst>
      <p:ext uri="{BB962C8B-B14F-4D97-AF65-F5344CB8AC3E}">
        <p14:creationId xmlns:p14="http://schemas.microsoft.com/office/powerpoint/2010/main" val="3802069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F1AA26-B434-4ABE-803B-BA6AF81C9E33}" type="slidenum">
              <a:rPr lang="en-US" smtClean="0"/>
              <a:pPr>
                <a:defRPr/>
              </a:pPr>
              <a:t>22</a:t>
            </a:fld>
            <a:endParaRPr lang="en-US"/>
          </a:p>
        </p:txBody>
      </p:sp>
    </p:spTree>
    <p:extLst>
      <p:ext uri="{BB962C8B-B14F-4D97-AF65-F5344CB8AC3E}">
        <p14:creationId xmlns:p14="http://schemas.microsoft.com/office/powerpoint/2010/main" val="2759643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F1AA26-B434-4ABE-803B-BA6AF81C9E33}" type="slidenum">
              <a:rPr lang="en-US" smtClean="0"/>
              <a:pPr>
                <a:defRPr/>
              </a:pPr>
              <a:t>23</a:t>
            </a:fld>
            <a:endParaRPr lang="en-US"/>
          </a:p>
        </p:txBody>
      </p:sp>
    </p:spTree>
    <p:extLst>
      <p:ext uri="{BB962C8B-B14F-4D97-AF65-F5344CB8AC3E}">
        <p14:creationId xmlns:p14="http://schemas.microsoft.com/office/powerpoint/2010/main" val="4045819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sz="1400" smtClean="0"/>
              <a:t>Senior volunteers</a:t>
            </a:r>
          </a:p>
          <a:p>
            <a:r>
              <a:rPr lang="en-US" sz="1400" smtClean="0"/>
              <a:t>Serve as a bridge between the formal network of social services and faith based and cultural communities:</a:t>
            </a:r>
          </a:p>
          <a:p>
            <a:r>
              <a:rPr lang="en-US" sz="1400" smtClean="0"/>
              <a:t>Indian</a:t>
            </a:r>
          </a:p>
          <a:p>
            <a:r>
              <a:rPr lang="en-US" sz="1400" smtClean="0"/>
              <a:t>Muslim</a:t>
            </a:r>
          </a:p>
          <a:p>
            <a:r>
              <a:rPr lang="en-US" sz="1400" smtClean="0"/>
              <a:t>Sikh</a:t>
            </a:r>
          </a:p>
          <a:p>
            <a:r>
              <a:rPr lang="en-US" sz="1400" smtClean="0"/>
              <a:t>Chinese</a:t>
            </a:r>
          </a:p>
          <a:p>
            <a:r>
              <a:rPr lang="en-US" sz="1400" smtClean="0"/>
              <a:t>Taiwanese</a:t>
            </a:r>
          </a:p>
          <a:p>
            <a:r>
              <a:rPr lang="en-US" sz="1400" smtClean="0"/>
              <a:t>Afghani</a:t>
            </a:r>
          </a:p>
          <a:p>
            <a:r>
              <a:rPr lang="en-US" sz="1400" smtClean="0"/>
              <a:t>Catholics</a:t>
            </a:r>
          </a:p>
          <a:p>
            <a:r>
              <a:rPr lang="en-US" sz="1400" smtClean="0"/>
              <a:t>Presbyterians</a:t>
            </a:r>
          </a:p>
          <a:p>
            <a:endParaRPr lang="en-US" sz="1400" smtClean="0"/>
          </a:p>
          <a:p>
            <a:r>
              <a:rPr lang="en-US" sz="1400" smtClean="0"/>
              <a:t>Community elders help community members access needed services, provide counseling, support.</a:t>
            </a:r>
          </a:p>
          <a:p>
            <a:endParaRPr lang="en-US" sz="1400" smtClean="0"/>
          </a:p>
          <a:p>
            <a:r>
              <a:rPr lang="en-US" sz="1400" smtClean="0"/>
              <a:t>Funded by RWJ Foundation grant, + city $.</a:t>
            </a:r>
            <a:r>
              <a:rPr lang="en-US" smtClean="0"/>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Times New Roman" pitchFamily="18" charset="0"/>
              </a:defRPr>
            </a:lvl1pPr>
            <a:lvl2pPr marL="742950" indent="-285750" defTabSz="909638" eaLnBrk="0" hangingPunct="0">
              <a:defRPr sz="2400">
                <a:solidFill>
                  <a:schemeClr val="tx1"/>
                </a:solidFill>
                <a:latin typeface="Times New Roman" pitchFamily="18" charset="0"/>
              </a:defRPr>
            </a:lvl2pPr>
            <a:lvl3pPr marL="1143000" indent="-228600" defTabSz="909638" eaLnBrk="0" hangingPunct="0">
              <a:defRPr sz="2400">
                <a:solidFill>
                  <a:schemeClr val="tx1"/>
                </a:solidFill>
                <a:latin typeface="Times New Roman" pitchFamily="18" charset="0"/>
              </a:defRPr>
            </a:lvl3pPr>
            <a:lvl4pPr marL="1600200" indent="-228600" defTabSz="909638" eaLnBrk="0" hangingPunct="0">
              <a:defRPr sz="2400">
                <a:solidFill>
                  <a:schemeClr val="tx1"/>
                </a:solidFill>
                <a:latin typeface="Times New Roman" pitchFamily="18" charset="0"/>
              </a:defRPr>
            </a:lvl4pPr>
            <a:lvl5pPr marL="2057400" indent="-228600" defTabSz="909638" eaLnBrk="0" hangingPunct="0">
              <a:defRPr sz="2400">
                <a:solidFill>
                  <a:schemeClr val="tx1"/>
                </a:solidFill>
                <a:latin typeface="Times New Roman" pitchFamily="18" charset="0"/>
              </a:defRPr>
            </a:lvl5pPr>
            <a:lvl6pPr marL="2514600" indent="-228600" defTabSz="909638" eaLnBrk="0" fontAlgn="base" hangingPunct="0">
              <a:spcBef>
                <a:spcPct val="0"/>
              </a:spcBef>
              <a:spcAft>
                <a:spcPct val="0"/>
              </a:spcAft>
              <a:defRPr sz="2400">
                <a:solidFill>
                  <a:schemeClr val="tx1"/>
                </a:solidFill>
                <a:latin typeface="Times New Roman" pitchFamily="18" charset="0"/>
              </a:defRPr>
            </a:lvl6pPr>
            <a:lvl7pPr marL="2971800" indent="-228600" defTabSz="909638" eaLnBrk="0" fontAlgn="base" hangingPunct="0">
              <a:spcBef>
                <a:spcPct val="0"/>
              </a:spcBef>
              <a:spcAft>
                <a:spcPct val="0"/>
              </a:spcAft>
              <a:defRPr sz="2400">
                <a:solidFill>
                  <a:schemeClr val="tx1"/>
                </a:solidFill>
                <a:latin typeface="Times New Roman" pitchFamily="18" charset="0"/>
              </a:defRPr>
            </a:lvl7pPr>
            <a:lvl8pPr marL="3429000" indent="-228600" defTabSz="909638" eaLnBrk="0" fontAlgn="base" hangingPunct="0">
              <a:spcBef>
                <a:spcPct val="0"/>
              </a:spcBef>
              <a:spcAft>
                <a:spcPct val="0"/>
              </a:spcAft>
              <a:defRPr sz="2400">
                <a:solidFill>
                  <a:schemeClr val="tx1"/>
                </a:solidFill>
                <a:latin typeface="Times New Roman" pitchFamily="18" charset="0"/>
              </a:defRPr>
            </a:lvl8pPr>
            <a:lvl9pPr marL="3886200" indent="-228600" defTabSz="909638" eaLnBrk="0" fontAlgn="base" hangingPunct="0">
              <a:spcBef>
                <a:spcPct val="0"/>
              </a:spcBef>
              <a:spcAft>
                <a:spcPct val="0"/>
              </a:spcAft>
              <a:defRPr sz="2400">
                <a:solidFill>
                  <a:schemeClr val="tx1"/>
                </a:solidFill>
                <a:latin typeface="Times New Roman" pitchFamily="18" charset="0"/>
              </a:defRPr>
            </a:lvl9pPr>
          </a:lstStyle>
          <a:p>
            <a:pPr eaLnBrk="1" hangingPunct="1"/>
            <a:fld id="{7FAAF0A9-BC93-468E-9BDB-2E150DAED08A}" type="slidenum">
              <a:rPr lang="en-US" sz="1200" smtClean="0"/>
              <a:pPr eaLnBrk="1" hangingPunct="1"/>
              <a:t>25</a:t>
            </a:fld>
            <a:endParaRPr lang="en-US" sz="120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eaLnBrk="1" hangingPunct="1"/>
            <a:r>
              <a:rPr lang="en-US" sz="1400" dirty="0" smtClean="0"/>
              <a:t>HOPE MEADOWS</a:t>
            </a:r>
          </a:p>
          <a:p>
            <a:pPr eaLnBrk="1" hangingPunct="1"/>
            <a:r>
              <a:rPr lang="en-US" sz="1400" dirty="0" smtClean="0"/>
              <a:t>Created in 1994</a:t>
            </a:r>
          </a:p>
          <a:p>
            <a:pPr eaLnBrk="1" hangingPunct="1"/>
            <a:r>
              <a:rPr lang="en-US" sz="1400" dirty="0" smtClean="0"/>
              <a:t>Rantoul, IL (small town)</a:t>
            </a:r>
          </a:p>
          <a:p>
            <a:pPr eaLnBrk="1" hangingPunct="1"/>
            <a:r>
              <a:rPr lang="en-US" sz="1400" dirty="0" smtClean="0"/>
              <a:t>Land on a former air force base initially purchased with state $.</a:t>
            </a:r>
          </a:p>
          <a:p>
            <a:pPr eaLnBrk="1" hangingPunct="1"/>
            <a:endParaRPr lang="en-US" sz="1400" dirty="0" smtClean="0"/>
          </a:p>
          <a:p>
            <a:pPr eaLnBrk="1" hangingPunct="1"/>
            <a:r>
              <a:rPr lang="en-US" sz="1400" dirty="0" smtClean="0"/>
              <a:t>Innovative intentional community</a:t>
            </a:r>
          </a:p>
          <a:p>
            <a:pPr eaLnBrk="1" hangingPunct="1"/>
            <a:r>
              <a:rPr lang="en-US" sz="1400" dirty="0" smtClean="0"/>
              <a:t>5-block neighborhood</a:t>
            </a:r>
          </a:p>
          <a:p>
            <a:pPr eaLnBrk="1" hangingPunct="1"/>
            <a:r>
              <a:rPr lang="en-US" sz="1400" dirty="0" smtClean="0"/>
              <a:t>Adopted children living in foster homes</a:t>
            </a:r>
          </a:p>
          <a:p>
            <a:pPr eaLnBrk="1" hangingPunct="1"/>
            <a:r>
              <a:rPr lang="en-US" sz="1400" dirty="0" smtClean="0"/>
              <a:t>(11 families, 33 adopted </a:t>
            </a:r>
            <a:r>
              <a:rPr lang="en-US" sz="1400" dirty="0" err="1" smtClean="0"/>
              <a:t>ch</a:t>
            </a:r>
            <a:r>
              <a:rPr lang="en-US" sz="1400" dirty="0" smtClean="0"/>
              <a:t>, 13 biological </a:t>
            </a:r>
            <a:r>
              <a:rPr lang="en-US" sz="1400" dirty="0" err="1" smtClean="0"/>
              <a:t>ch</a:t>
            </a:r>
            <a:r>
              <a:rPr lang="en-US" sz="1400" dirty="0" smtClean="0"/>
              <a:t>)</a:t>
            </a:r>
          </a:p>
          <a:p>
            <a:pPr eaLnBrk="1" hangingPunct="1"/>
            <a:r>
              <a:rPr lang="en-US" sz="1400" dirty="0" smtClean="0"/>
              <a:t>Kids have behavioral and emotional problems</a:t>
            </a:r>
          </a:p>
          <a:p>
            <a:pPr eaLnBrk="1" hangingPunct="1"/>
            <a:r>
              <a:rPr lang="en-US" sz="1400" dirty="0" smtClean="0"/>
              <a:t>Retirees volunteer &gt;6 hours/week,</a:t>
            </a:r>
          </a:p>
          <a:p>
            <a:pPr eaLnBrk="1" hangingPunct="1"/>
            <a:r>
              <a:rPr lang="en-US" sz="1400" dirty="0" smtClean="0"/>
              <a:t>get apartments at reduced rent.</a:t>
            </a:r>
          </a:p>
          <a:p>
            <a:pPr eaLnBrk="1" hangingPunct="1"/>
            <a:r>
              <a:rPr lang="en-US" sz="1400" dirty="0" smtClean="0"/>
              <a:t>“family” connections help seniors as they age</a:t>
            </a:r>
          </a:p>
          <a:p>
            <a:pPr eaLnBrk="1" hangingPunct="1"/>
            <a:endParaRPr lang="en-US" dirty="0" smtClean="0"/>
          </a:p>
          <a:p>
            <a:pPr eaLnBrk="1" hangingPunct="1"/>
            <a:r>
              <a:rPr lang="en-US" dirty="0" smtClean="0"/>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F1AA26-B434-4ABE-803B-BA6AF81C9E33}" type="slidenum">
              <a:rPr lang="en-US" smtClean="0"/>
              <a:pPr>
                <a:defRPr/>
              </a:pPr>
              <a:t>26</a:t>
            </a:fld>
            <a:endParaRPr lang="en-US"/>
          </a:p>
        </p:txBody>
      </p:sp>
    </p:spTree>
    <p:extLst>
      <p:ext uri="{BB962C8B-B14F-4D97-AF65-F5344CB8AC3E}">
        <p14:creationId xmlns:p14="http://schemas.microsoft.com/office/powerpoint/2010/main" val="3331424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F1AA26-B434-4ABE-803B-BA6AF81C9E33}" type="slidenum">
              <a:rPr lang="en-US" smtClean="0"/>
              <a:pPr>
                <a:defRPr/>
              </a:pPr>
              <a:t>27</a:t>
            </a:fld>
            <a:endParaRPr lang="en-US"/>
          </a:p>
        </p:txBody>
      </p:sp>
    </p:spTree>
    <p:extLst>
      <p:ext uri="{BB962C8B-B14F-4D97-AF65-F5344CB8AC3E}">
        <p14:creationId xmlns:p14="http://schemas.microsoft.com/office/powerpoint/2010/main" val="1920285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F1AA26-B434-4ABE-803B-BA6AF81C9E33}" type="slidenum">
              <a:rPr lang="en-US" smtClean="0"/>
              <a:pPr>
                <a:defRPr/>
              </a:pPr>
              <a:t>28</a:t>
            </a:fld>
            <a:endParaRPr lang="en-US"/>
          </a:p>
        </p:txBody>
      </p:sp>
    </p:spTree>
    <p:extLst>
      <p:ext uri="{BB962C8B-B14F-4D97-AF65-F5344CB8AC3E}">
        <p14:creationId xmlns:p14="http://schemas.microsoft.com/office/powerpoint/2010/main" val="2110018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1160463" y="681038"/>
            <a:ext cx="4540250" cy="3405187"/>
          </a:xfrm>
          <a:ln/>
        </p:spPr>
      </p:sp>
      <p:sp>
        <p:nvSpPr>
          <p:cNvPr id="4813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If you go to our website listed on the previous slide you can find our reports on these projects as well as our newsletter.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F1AA26-B434-4ABE-803B-BA6AF81C9E33}" type="slidenum">
              <a:rPr lang="en-US" smtClean="0"/>
              <a:pPr>
                <a:defRPr/>
              </a:pPr>
              <a:t>4</a:t>
            </a:fld>
            <a:endParaRPr lang="en-US"/>
          </a:p>
        </p:txBody>
      </p:sp>
    </p:spTree>
    <p:extLst>
      <p:ext uri="{BB962C8B-B14F-4D97-AF65-F5344CB8AC3E}">
        <p14:creationId xmlns:p14="http://schemas.microsoft.com/office/powerpoint/2010/main" val="655896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F1AA26-B434-4ABE-803B-BA6AF81C9E33}" type="slidenum">
              <a:rPr lang="en-US" smtClean="0"/>
              <a:pPr>
                <a:defRPr/>
              </a:pPr>
              <a:t>5</a:t>
            </a:fld>
            <a:endParaRPr lang="en-US"/>
          </a:p>
        </p:txBody>
      </p:sp>
    </p:spTree>
    <p:extLst>
      <p:ext uri="{BB962C8B-B14F-4D97-AF65-F5344CB8AC3E}">
        <p14:creationId xmlns:p14="http://schemas.microsoft.com/office/powerpoint/2010/main" val="1357784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fontAlgn="t" hangingPunct="1">
              <a:spcBef>
                <a:spcPct val="0"/>
              </a:spcBef>
            </a:pPr>
            <a:r>
              <a:rPr lang="en-US" dirty="0" smtClean="0"/>
              <a:t>Community-wide planning efforts</a:t>
            </a:r>
          </a:p>
          <a:p>
            <a:pPr eaLnBrk="1" fontAlgn="t" hangingPunct="1">
              <a:spcBef>
                <a:spcPct val="0"/>
              </a:spcBef>
            </a:pPr>
            <a:r>
              <a:rPr lang="en-US" dirty="0" smtClean="0"/>
              <a:t>(e.g., WHO Age-Friendly Communities, N4A/PLC “Jump Start the Conversation”, </a:t>
            </a:r>
            <a:r>
              <a:rPr lang="en-US" dirty="0" err="1" smtClean="0"/>
              <a:t>AdvantAge</a:t>
            </a:r>
            <a:r>
              <a:rPr lang="en-US" dirty="0" smtClean="0"/>
              <a:t> Initiative)</a:t>
            </a:r>
          </a:p>
          <a:p>
            <a:pPr eaLnBrk="1" fontAlgn="t" hangingPunct="1">
              <a:spcBef>
                <a:spcPct val="0"/>
              </a:spcBef>
            </a:pPr>
            <a:endParaRPr lang="en-US" dirty="0" smtClean="0"/>
          </a:p>
          <a:p>
            <a:pPr eaLnBrk="1" fontAlgn="t" hangingPunct="1">
              <a:spcBef>
                <a:spcPct val="0"/>
              </a:spcBef>
            </a:pPr>
            <a:r>
              <a:rPr lang="en-US" dirty="0" smtClean="0"/>
              <a:t>Community-wide cross-sector system change</a:t>
            </a:r>
          </a:p>
          <a:p>
            <a:pPr eaLnBrk="1" fontAlgn="t" hangingPunct="1">
              <a:spcBef>
                <a:spcPct val="0"/>
              </a:spcBef>
            </a:pPr>
            <a:r>
              <a:rPr lang="en-US" dirty="0" smtClean="0"/>
              <a:t>(e.g., RWJ CPFOA)</a:t>
            </a:r>
          </a:p>
          <a:p>
            <a:pPr eaLnBrk="1" fontAlgn="t" hangingPunct="1">
              <a:spcBef>
                <a:spcPct val="0"/>
              </a:spcBef>
            </a:pPr>
            <a:endParaRPr lang="en-US" dirty="0" smtClean="0"/>
          </a:p>
          <a:p>
            <a:pPr eaLnBrk="1" fontAlgn="t" hangingPunct="1">
              <a:spcBef>
                <a:spcPct val="0"/>
              </a:spcBef>
            </a:pPr>
            <a:r>
              <a:rPr lang="en-US" dirty="0" smtClean="0"/>
              <a:t>Consumer-driven support networks</a:t>
            </a:r>
          </a:p>
          <a:p>
            <a:pPr eaLnBrk="1" fontAlgn="t" hangingPunct="1">
              <a:spcBef>
                <a:spcPct val="0"/>
              </a:spcBef>
            </a:pPr>
            <a:r>
              <a:rPr lang="en-US" dirty="0" smtClean="0"/>
              <a:t>(e.g., Beacon Hill Village and replications)</a:t>
            </a:r>
          </a:p>
          <a:p>
            <a:pPr eaLnBrk="1" fontAlgn="t" hangingPunct="1">
              <a:spcBef>
                <a:spcPct val="0"/>
              </a:spcBef>
            </a:pPr>
            <a:endParaRPr lang="en-US" dirty="0" smtClean="0"/>
          </a:p>
          <a:p>
            <a:pPr eaLnBrk="1" fontAlgn="t" hangingPunct="1">
              <a:spcBef>
                <a:spcPct val="0"/>
              </a:spcBef>
            </a:pPr>
            <a:r>
              <a:rPr lang="en-US" dirty="0" smtClean="0"/>
              <a:t>Residence-based support services</a:t>
            </a:r>
          </a:p>
          <a:p>
            <a:pPr eaLnBrk="1" fontAlgn="t" hangingPunct="1">
              <a:spcBef>
                <a:spcPct val="0"/>
              </a:spcBef>
            </a:pPr>
            <a:r>
              <a:rPr lang="en-US" dirty="0" smtClean="0"/>
              <a:t>(e.g., NORC-SSPs)</a:t>
            </a:r>
          </a:p>
          <a:p>
            <a:pPr eaLnBrk="1" fontAlgn="t" hangingPunct="1">
              <a:spcBef>
                <a:spcPct val="0"/>
              </a:spcBef>
            </a:pPr>
            <a:endParaRPr lang="en-US" dirty="0" smtClean="0"/>
          </a:p>
          <a:p>
            <a:pPr eaLnBrk="1" fontAlgn="t" hangingPunct="1">
              <a:spcBef>
                <a:spcPct val="0"/>
              </a:spcBef>
            </a:pPr>
            <a:r>
              <a:rPr lang="en-US" dirty="0" smtClean="0"/>
              <a:t>Individual programs and services</a:t>
            </a:r>
          </a:p>
          <a:p>
            <a:pPr eaLnBrk="1" fontAlgn="t" hangingPunct="1">
              <a:spcBef>
                <a:spcPct val="0"/>
              </a:spcBef>
            </a:pPr>
            <a:r>
              <a:rPr lang="en-US" dirty="0" smtClean="0"/>
              <a:t>(e.g., care coordination  programs)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F1AA26-B434-4ABE-803B-BA6AF81C9E33}" type="slidenum">
              <a:rPr lang="en-US" smtClean="0"/>
              <a:pPr>
                <a:defRPr/>
              </a:pPr>
              <a:t>7</a:t>
            </a:fld>
            <a:endParaRPr lang="en-US"/>
          </a:p>
        </p:txBody>
      </p:sp>
    </p:spTree>
    <p:extLst>
      <p:ext uri="{BB962C8B-B14F-4D97-AF65-F5344CB8AC3E}">
        <p14:creationId xmlns:p14="http://schemas.microsoft.com/office/powerpoint/2010/main" val="2870767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ＭＳ Ｐゴシック" pitchFamily="34" charset="-128"/>
            </a:endParaRPr>
          </a:p>
        </p:txBody>
      </p:sp>
      <p:sp>
        <p:nvSpPr>
          <p:cNvPr id="27651" name="Slide Number Placeholder 3"/>
          <p:cNvSpPr txBox="1">
            <a:spLocks noGrp="1"/>
          </p:cNvSpPr>
          <p:nvPr/>
        </p:nvSpPr>
        <p:spPr bwMode="auto">
          <a:xfrm>
            <a:off x="3886200" y="8626475"/>
            <a:ext cx="2971800" cy="454025"/>
          </a:xfrm>
          <a:prstGeom prst="rect">
            <a:avLst/>
          </a:prstGeom>
          <a:noFill/>
          <a:ln w="9525">
            <a:noFill/>
            <a:miter lim="800000"/>
            <a:headEnd/>
            <a:tailEnd/>
          </a:ln>
        </p:spPr>
        <p:txBody>
          <a:bodyPr anchor="b"/>
          <a:lstStyle/>
          <a:p>
            <a:pPr algn="r"/>
            <a:fld id="{D8F132FE-8915-4E3E-ADAB-4939AC29451E}" type="slidenum">
              <a:rPr lang="en-US" sz="1200">
                <a:latin typeface="Times New Roman" pitchFamily="18" charset="0"/>
                <a:ea typeface="ＭＳ Ｐゴシック" pitchFamily="34" charset="-128"/>
              </a:rPr>
              <a:pPr algn="r"/>
              <a:t>8</a:t>
            </a:fld>
            <a:endParaRPr lang="en-US" sz="1200">
              <a:latin typeface="Times New Roman" pitchFamily="18"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F1AA26-B434-4ABE-803B-BA6AF81C9E33}" type="slidenum">
              <a:rPr lang="en-US" smtClean="0"/>
              <a:pPr>
                <a:defRPr/>
              </a:pPr>
              <a:t>9</a:t>
            </a:fld>
            <a:endParaRPr lang="en-US"/>
          </a:p>
        </p:txBody>
      </p:sp>
    </p:spTree>
    <p:extLst>
      <p:ext uri="{BB962C8B-B14F-4D97-AF65-F5344CB8AC3E}">
        <p14:creationId xmlns:p14="http://schemas.microsoft.com/office/powerpoint/2010/main" val="3585962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9"/>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0"/>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smtClean="0">
                <a:solidFill>
                  <a:srgbClr val="FFFFFF"/>
                </a:solidFill>
              </a:defRPr>
            </a:lvl1pPr>
          </a:lstStyle>
          <a:p>
            <a:pPr>
              <a:defRPr/>
            </a:pPr>
            <a:fld id="{72C7F84D-F6FD-4796-9C7B-E6CD1B67EDCC}" type="datetimeFigureOut">
              <a:rPr lang="en-US"/>
              <a:pPr>
                <a:defRPr/>
              </a:pPr>
              <a:t>5/21/2012</a:t>
            </a:fld>
            <a:endParaRPr lang="en-US" dirty="0"/>
          </a:p>
        </p:txBody>
      </p:sp>
      <p:sp>
        <p:nvSpPr>
          <p:cNvPr id="10" name="Footer Placeholder 16"/>
          <p:cNvSpPr>
            <a:spLocks noGrp="1"/>
          </p:cNvSpPr>
          <p:nvPr>
            <p:ph type="ftr" sz="quarter" idx="11"/>
          </p:nvPr>
        </p:nvSpPr>
        <p:spPr>
          <a:xfrm>
            <a:off x="2085975" y="236538"/>
            <a:ext cx="5867400" cy="365125"/>
          </a:xfrm>
        </p:spPr>
        <p:txBody>
          <a:bodyPr/>
          <a:lstStyle>
            <a:lvl1pPr algn="r">
              <a:defRPr dirty="0">
                <a:solidFill>
                  <a:schemeClr val="tx2"/>
                </a:solidFill>
              </a:defRPr>
            </a:lvl1pPr>
          </a:lstStyle>
          <a:p>
            <a:pPr>
              <a:defRPr/>
            </a:pPr>
            <a:endParaRPr lang="en-US"/>
          </a:p>
        </p:txBody>
      </p:sp>
      <p:sp>
        <p:nvSpPr>
          <p:cNvPr id="11" name="Slide Number Placeholder 28"/>
          <p:cNvSpPr>
            <a:spLocks noGrp="1"/>
          </p:cNvSpPr>
          <p:nvPr>
            <p:ph type="sldNum" sz="quarter" idx="12"/>
          </p:nvPr>
        </p:nvSpPr>
        <p:spPr>
          <a:xfrm>
            <a:off x="8001000" y="228600"/>
            <a:ext cx="838200" cy="381000"/>
          </a:xfrm>
        </p:spPr>
        <p:txBody>
          <a:bodyPr/>
          <a:lstStyle>
            <a:lvl1pPr>
              <a:defRPr smtClean="0">
                <a:solidFill>
                  <a:schemeClr val="tx2"/>
                </a:solidFill>
              </a:defRPr>
            </a:lvl1pPr>
          </a:lstStyle>
          <a:p>
            <a:pPr>
              <a:defRPr/>
            </a:pPr>
            <a:fld id="{11B07471-E5A2-41A1-9075-58C1A0342A46}"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A341B257-D12C-4D71-8E75-B6D720AC9D77}" type="datetimeFigureOut">
              <a:rPr lang="en-US"/>
              <a:pPr>
                <a:defRPr/>
              </a:pPr>
              <a:t>5/21/2012</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CBEB379-D777-492C-989E-D8EC205EBCDB}"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fld id="{18E61BC8-4A2E-43B3-9C58-0364E9ABEFA1}" type="datetimeFigureOut">
              <a:rPr lang="en-US"/>
              <a:pPr>
                <a:defRPr/>
              </a:pPr>
              <a:t>5/21/2012</a:t>
            </a:fld>
            <a:endParaRPr lang="en-US" dirty="0"/>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a:defRPr/>
            </a:pPr>
            <a:fld id="{AB15D435-375B-4382-A611-14E080087E94}"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endParaRPr lang="en-US"/>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solidFill>
                <a:srgbClr val="775F55"/>
              </a:solidFill>
            </a:endParaRPr>
          </a:p>
        </p:txBody>
      </p:sp>
      <p:sp>
        <p:nvSpPr>
          <p:cNvPr id="11"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5BB986CD-E5D3-4697-81C4-72E21EA64DA9}" type="slidenum">
              <a:rPr lang="en-US">
                <a:solidFill>
                  <a:srgbClr val="775F55"/>
                </a:solidFill>
              </a:rPr>
              <a:pPr>
                <a:defRPr/>
              </a:pPr>
              <a:t>‹#›</a:t>
            </a:fld>
            <a:endParaRPr lang="en-US">
              <a:solidFill>
                <a:srgbClr val="775F55"/>
              </a:solidFill>
            </a:endParaRPr>
          </a:p>
        </p:txBody>
      </p:sp>
    </p:spTree>
    <p:extLst>
      <p:ext uri="{BB962C8B-B14F-4D97-AF65-F5344CB8AC3E}">
        <p14:creationId xmlns:p14="http://schemas.microsoft.com/office/powerpoint/2010/main" val="921583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775F55"/>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6" name="Slide Number Placeholder 22"/>
          <p:cNvSpPr>
            <a:spLocks noGrp="1"/>
          </p:cNvSpPr>
          <p:nvPr>
            <p:ph type="sldNum" sz="quarter" idx="12"/>
          </p:nvPr>
        </p:nvSpPr>
        <p:spPr/>
        <p:txBody>
          <a:bodyPr/>
          <a:lstStyle>
            <a:lvl1pPr>
              <a:defRPr/>
            </a:lvl1pPr>
          </a:lstStyle>
          <a:p>
            <a:pPr>
              <a:defRPr/>
            </a:pPr>
            <a:fld id="{36A1DCAA-8473-4483-B3EA-9DFA112606FA}" type="slidenum">
              <a:rPr lang="en-US"/>
              <a:pPr>
                <a:defRPr/>
              </a:pPr>
              <a:t>‹#›</a:t>
            </a:fld>
            <a:endParaRPr lang="en-US"/>
          </a:p>
        </p:txBody>
      </p:sp>
    </p:spTree>
    <p:extLst>
      <p:ext uri="{BB962C8B-B14F-4D97-AF65-F5344CB8AC3E}">
        <p14:creationId xmlns:p14="http://schemas.microsoft.com/office/powerpoint/2010/main" val="2190576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endParaRPr lang="en-US">
              <a:solidFill>
                <a:srgbClr val="775F55"/>
              </a:solidFill>
            </a:endParaRPr>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a:lvl1pPr>
          </a:lstStyle>
          <a:p>
            <a:pPr>
              <a:defRPr/>
            </a:pPr>
            <a:fld id="{FBD5949C-A641-465E-801F-7DDD0FCA6B5D}"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solidFill>
                <a:srgbClr val="775F55"/>
              </a:solidFill>
            </a:endParaRPr>
          </a:p>
        </p:txBody>
      </p:sp>
    </p:spTree>
    <p:extLst>
      <p:ext uri="{BB962C8B-B14F-4D97-AF65-F5344CB8AC3E}">
        <p14:creationId xmlns:p14="http://schemas.microsoft.com/office/powerpoint/2010/main" val="277180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solidFill>
                <a:srgbClr val="775F55"/>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5" name="Slide Number Placeholder 22"/>
          <p:cNvSpPr>
            <a:spLocks noGrp="1"/>
          </p:cNvSpPr>
          <p:nvPr>
            <p:ph type="sldNum" sz="quarter" idx="12"/>
          </p:nvPr>
        </p:nvSpPr>
        <p:spPr/>
        <p:txBody>
          <a:bodyPr/>
          <a:lstStyle>
            <a:lvl1pPr>
              <a:defRPr/>
            </a:lvl1pPr>
          </a:lstStyle>
          <a:p>
            <a:pPr>
              <a:defRPr/>
            </a:pPr>
            <a:fld id="{04B5A634-13C1-4B90-B0B8-4D01F66D6371}" type="slidenum">
              <a:rPr lang="en-US"/>
              <a:pPr>
                <a:defRPr/>
              </a:pPr>
              <a:t>‹#›</a:t>
            </a:fld>
            <a:endParaRPr lang="en-US"/>
          </a:p>
        </p:txBody>
      </p:sp>
    </p:spTree>
    <p:extLst>
      <p:ext uri="{BB962C8B-B14F-4D97-AF65-F5344CB8AC3E}">
        <p14:creationId xmlns:p14="http://schemas.microsoft.com/office/powerpoint/2010/main" val="2721567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775F55"/>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7" name="Slide Number Placeholder 22"/>
          <p:cNvSpPr>
            <a:spLocks noGrp="1"/>
          </p:cNvSpPr>
          <p:nvPr>
            <p:ph type="sldNum" sz="quarter" idx="12"/>
          </p:nvPr>
        </p:nvSpPr>
        <p:spPr/>
        <p:txBody>
          <a:bodyPr/>
          <a:lstStyle>
            <a:lvl1pPr>
              <a:defRPr/>
            </a:lvl1pPr>
          </a:lstStyle>
          <a:p>
            <a:pPr>
              <a:defRPr/>
            </a:pPr>
            <a:fld id="{0141B262-05BF-4C96-970D-D8F44FB66AEC}" type="slidenum">
              <a:rPr lang="en-US"/>
              <a:pPr>
                <a:defRPr/>
              </a:pPr>
              <a:t>‹#›</a:t>
            </a:fld>
            <a:endParaRPr lang="en-US"/>
          </a:p>
        </p:txBody>
      </p:sp>
    </p:spTree>
    <p:extLst>
      <p:ext uri="{BB962C8B-B14F-4D97-AF65-F5344CB8AC3E}">
        <p14:creationId xmlns:p14="http://schemas.microsoft.com/office/powerpoint/2010/main" val="937262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775F55"/>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6" name="Slide Number Placeholder 22"/>
          <p:cNvSpPr>
            <a:spLocks noGrp="1"/>
          </p:cNvSpPr>
          <p:nvPr>
            <p:ph type="sldNum" sz="quarter" idx="12"/>
          </p:nvPr>
        </p:nvSpPr>
        <p:spPr/>
        <p:txBody>
          <a:bodyPr/>
          <a:lstStyle>
            <a:lvl1pPr>
              <a:defRPr/>
            </a:lvl1pPr>
          </a:lstStyle>
          <a:p>
            <a:pPr>
              <a:defRPr/>
            </a:pPr>
            <a:fld id="{C7ED94CC-CA7A-4C27-8E24-37E2C64D4C7B}" type="slidenum">
              <a:rPr lang="en-US"/>
              <a:pPr>
                <a:defRPr/>
              </a:pPr>
              <a:t>‹#›</a:t>
            </a:fld>
            <a:endParaRPr lang="en-US"/>
          </a:p>
        </p:txBody>
      </p:sp>
    </p:spTree>
    <p:extLst>
      <p:ext uri="{BB962C8B-B14F-4D97-AF65-F5344CB8AC3E}">
        <p14:creationId xmlns:p14="http://schemas.microsoft.com/office/powerpoint/2010/main" val="2351308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775F55"/>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4" name="Slide Number Placeholder 22"/>
          <p:cNvSpPr>
            <a:spLocks noGrp="1"/>
          </p:cNvSpPr>
          <p:nvPr>
            <p:ph type="sldNum" sz="quarter" idx="12"/>
          </p:nvPr>
        </p:nvSpPr>
        <p:spPr/>
        <p:txBody>
          <a:bodyPr/>
          <a:lstStyle>
            <a:lvl1pPr>
              <a:defRPr/>
            </a:lvl1pPr>
          </a:lstStyle>
          <a:p>
            <a:pPr>
              <a:defRPr/>
            </a:pPr>
            <a:fld id="{F902D04C-D92B-4660-BDDE-B5138DEA7071}" type="slidenum">
              <a:rPr lang="en-US"/>
              <a:pPr>
                <a:defRPr/>
              </a:pPr>
              <a:t>‹#›</a:t>
            </a:fld>
            <a:endParaRPr lang="en-US"/>
          </a:p>
        </p:txBody>
      </p:sp>
    </p:spTree>
    <p:extLst>
      <p:ext uri="{BB962C8B-B14F-4D97-AF65-F5344CB8AC3E}">
        <p14:creationId xmlns:p14="http://schemas.microsoft.com/office/powerpoint/2010/main" val="414316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7117C207-0E6D-402C-8F33-721BA5A0BC7C}" type="datetimeFigureOut">
              <a:rPr lang="en-US"/>
              <a:pPr>
                <a:defRPr/>
              </a:pPr>
              <a:t>5/21/2012</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43A26E57-FF99-4AF3-9600-B53912C09444}"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fld id="{9E1B26CC-4407-4EA6-9825-8CC02C55E706}" type="datetimeFigureOut">
              <a:rPr lang="en-US"/>
              <a:pPr>
                <a:defRPr/>
              </a:pPr>
              <a:t>5/21/2012</a:t>
            </a:fld>
            <a:endParaRPr lang="en-US" dirty="0"/>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smtClean="0">
                <a:solidFill>
                  <a:srgbClr val="FFFFFF"/>
                </a:solidFill>
              </a:defRPr>
            </a:lvl1pPr>
          </a:lstStyle>
          <a:p>
            <a:pPr>
              <a:defRPr/>
            </a:pPr>
            <a:fld id="{261E2B5A-5667-4E1A-886F-EADF0D2122C4}" type="slidenum">
              <a:rPr lang="en-US"/>
              <a:pPr>
                <a:defRPr/>
              </a:pPr>
              <a:t>‹#›</a:t>
            </a:fld>
            <a:endParaRPr lang="en-US" dirty="0"/>
          </a:p>
        </p:txBody>
      </p:sp>
      <p:sp>
        <p:nvSpPr>
          <p:cNvPr id="9" name="Footer Placeholder 13"/>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fld id="{8627D256-6AFD-47C8-87A0-17DEAA8AF9DC}" type="datetimeFigureOut">
              <a:rPr lang="en-US"/>
              <a:pPr>
                <a:defRPr/>
              </a:pPr>
              <a:t>5/21/2012</a:t>
            </a:fld>
            <a:endParaRPr lang="en-US" dirty="0"/>
          </a:p>
        </p:txBody>
      </p:sp>
      <p:sp>
        <p:nvSpPr>
          <p:cNvPr id="6" name="Slide Number Placeholder 9"/>
          <p:cNvSpPr>
            <a:spLocks noGrp="1"/>
          </p:cNvSpPr>
          <p:nvPr>
            <p:ph type="sldNum" sz="quarter" idx="11"/>
          </p:nvPr>
        </p:nvSpPr>
        <p:spPr/>
        <p:txBody>
          <a:bodyPr rtlCol="0"/>
          <a:lstStyle>
            <a:lvl1pPr>
              <a:defRPr/>
            </a:lvl1pPr>
          </a:lstStyle>
          <a:p>
            <a:pPr>
              <a:defRPr/>
            </a:pPr>
            <a:fld id="{9943A3A5-09AE-4190-9FD0-4AAF202D3A05}" type="slidenum">
              <a:rPr lang="en-US"/>
              <a:pPr>
                <a:defRPr/>
              </a:pPr>
              <a:t>‹#›</a:t>
            </a:fld>
            <a:endParaRPr lang="en-US" dirty="0"/>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3F6033B1-11CA-403E-A80E-82FB5C172023}" type="datetimeFigureOut">
              <a:rPr lang="en-US"/>
              <a:pPr>
                <a:defRPr/>
              </a:pPr>
              <a:t>5/21/2012</a:t>
            </a:fld>
            <a:endParaRPr lang="en-US" dirty="0"/>
          </a:p>
        </p:txBody>
      </p:sp>
      <p:sp>
        <p:nvSpPr>
          <p:cNvPr id="8" name="Slide Number Placeholder 11"/>
          <p:cNvSpPr>
            <a:spLocks noGrp="1"/>
          </p:cNvSpPr>
          <p:nvPr>
            <p:ph type="sldNum" sz="quarter" idx="11"/>
          </p:nvPr>
        </p:nvSpPr>
        <p:spPr/>
        <p:txBody>
          <a:bodyPr rtlCol="0"/>
          <a:lstStyle>
            <a:lvl1pPr>
              <a:defRPr/>
            </a:lvl1pPr>
          </a:lstStyle>
          <a:p>
            <a:pPr>
              <a:defRPr/>
            </a:pPr>
            <a:fld id="{09A84A30-70E8-49E1-ACB4-B1F067812199}" type="slidenum">
              <a:rPr lang="en-US"/>
              <a:pPr>
                <a:defRPr/>
              </a:pPr>
              <a:t>‹#›</a:t>
            </a:fld>
            <a:endParaRPr lang="en-US" dirty="0"/>
          </a:p>
        </p:txBody>
      </p:sp>
      <p:sp>
        <p:nvSpPr>
          <p:cNvPr id="9" name="Footer Placeholder 13"/>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65368BAC-AB58-4A9D-BE9A-74CD096C844F}" type="datetimeFigureOut">
              <a:rPr lang="en-US"/>
              <a:pPr>
                <a:defRPr/>
              </a:pPr>
              <a:t>5/21/2012</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56701E54-70CC-4AC3-84E9-66462548E58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41F136A-4185-4077-B195-A98558A7A1B9}" type="datetimeFigureOut">
              <a:rPr lang="en-US"/>
              <a:pPr>
                <a:defRPr/>
              </a:pPr>
              <a:t>5/21/2012</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smtClean="0">
                <a:solidFill>
                  <a:schemeClr val="tx2"/>
                </a:solidFill>
              </a:defRPr>
            </a:lvl1pPr>
          </a:lstStyle>
          <a:p>
            <a:pPr>
              <a:defRPr/>
            </a:pPr>
            <a:fld id="{8CA452FF-F54A-4C0F-81C8-E3AAB3A0CAB8}"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8AD5353B-3F3F-44FB-9E39-AFFD90159125}" type="datetimeFigureOut">
              <a:rPr lang="en-US"/>
              <a:pPr>
                <a:defRPr/>
              </a:pPr>
              <a:t>5/21/2012</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47EF288F-131D-40E8-936C-886FF0E9612B}"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7"/>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9"/>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10"/>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fld id="{3836FDC6-E519-42A6-A8BD-0F5EC88463C9}" type="datetimeFigureOut">
              <a:rPr lang="en-US"/>
              <a:pPr>
                <a:defRPr/>
              </a:pPr>
              <a:t>5/21/2012</a:t>
            </a:fld>
            <a:endParaRPr lang="en-US" dirty="0"/>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smtClean="0"/>
            </a:lvl1pPr>
          </a:lstStyle>
          <a:p>
            <a:pPr>
              <a:defRPr/>
            </a:pPr>
            <a:fld id="{025EF0B5-154B-4D0F-BAF8-17080CAE3912}" type="slidenum">
              <a:rPr lang="en-US"/>
              <a:pPr>
                <a:defRPr/>
              </a:pPr>
              <a:t>‹#›</a:t>
            </a:fld>
            <a:endParaRPr lang="en-US" dirty="0"/>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smtClean="0">
                <a:solidFill>
                  <a:schemeClr val="tx2"/>
                </a:solidFill>
                <a:latin typeface="+mn-lt"/>
              </a:defRPr>
            </a:lvl1pPr>
          </a:lstStyle>
          <a:p>
            <a:pPr>
              <a:defRPr/>
            </a:pPr>
            <a:fld id="{9B6F0A42-0EC5-4DE4-9E1D-DB799E7FB3DF}" type="datetimeFigureOut">
              <a:rPr lang="en-US"/>
              <a:pPr>
                <a:defRPr/>
              </a:pPr>
              <a:t>5/21/2012</a:t>
            </a:fld>
            <a:endParaRPr lang="en-US" dirty="0"/>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dirty="0">
                <a:solidFill>
                  <a:schemeClr val="tx2"/>
                </a:solidFill>
                <a:latin typeface="+mn-lt"/>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mn-lt"/>
              </a:defRPr>
            </a:lvl1pPr>
          </a:lstStyle>
          <a:p>
            <a:pPr>
              <a:defRPr/>
            </a:pPr>
            <a:fld id="{AEFAADB5-ED62-4912-AD7B-D0E244CE6AC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48" r:id="rId1"/>
    <p:sldLayoutId id="2147483947" r:id="rId2"/>
    <p:sldLayoutId id="2147483949" r:id="rId3"/>
    <p:sldLayoutId id="2147483950" r:id="rId4"/>
    <p:sldLayoutId id="2147483951" r:id="rId5"/>
    <p:sldLayoutId id="2147483946" r:id="rId6"/>
    <p:sldLayoutId id="2147483952" r:id="rId7"/>
    <p:sldLayoutId id="2147483945" r:id="rId8"/>
    <p:sldLayoutId id="2147483953" r:id="rId9"/>
    <p:sldLayoutId id="2147483944" r:id="rId10"/>
    <p:sldLayoutId id="2147483954" r:id="rId11"/>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w Cen MT" pitchFamily="34" charset="0"/>
        </a:defRPr>
      </a:lvl2pPr>
      <a:lvl3pPr algn="l" rtl="0" fontAlgn="base">
        <a:spcBef>
          <a:spcPct val="0"/>
        </a:spcBef>
        <a:spcAft>
          <a:spcPct val="0"/>
        </a:spcAft>
        <a:defRPr sz="4400">
          <a:solidFill>
            <a:schemeClr val="tx2"/>
          </a:solidFill>
          <a:latin typeface="Tw Cen MT" pitchFamily="34" charset="0"/>
        </a:defRPr>
      </a:lvl3pPr>
      <a:lvl4pPr algn="l" rtl="0" fontAlgn="base">
        <a:spcBef>
          <a:spcPct val="0"/>
        </a:spcBef>
        <a:spcAft>
          <a:spcPct val="0"/>
        </a:spcAft>
        <a:defRPr sz="4400">
          <a:solidFill>
            <a:schemeClr val="tx2"/>
          </a:solidFill>
          <a:latin typeface="Tw Cen MT" pitchFamily="34" charset="0"/>
        </a:defRPr>
      </a:lvl4pPr>
      <a:lvl5pPr algn="l" rtl="0" fontAlgn="base">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503D1A"/>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Times New Roman" pitchFamily="18" charset="0"/>
                <a:cs typeface="+mn-cs"/>
              </a:defRPr>
            </a:lvl1pPr>
          </a:lstStyle>
          <a:p>
            <a:pPr>
              <a:defRPr/>
            </a:pPr>
            <a:endParaRPr lang="en-US">
              <a:solidFill>
                <a:srgbClr val="775F55"/>
              </a:solidFill>
              <a:ea typeface="ＭＳ Ｐゴシック" charset="-128"/>
            </a:endParaRP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latin typeface="Times New Roman" pitchFamily="18" charset="0"/>
                <a:cs typeface="+mn-cs"/>
              </a:defRPr>
            </a:lvl1pPr>
          </a:lstStyle>
          <a:p>
            <a:pPr>
              <a:defRPr/>
            </a:pPr>
            <a:endParaRPr lang="en-US">
              <a:solidFill>
                <a:srgbClr val="775F55"/>
              </a:solidFill>
              <a:ea typeface="ＭＳ Ｐゴシック" charset="-128"/>
            </a:endParaRP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a:defRPr sz="1400" b="1">
                <a:solidFill>
                  <a:srgbClr val="FFFFFF"/>
                </a:solidFill>
                <a:latin typeface="Times New Roman" pitchFamily="18" charset="0"/>
              </a:defRPr>
            </a:lvl1pPr>
          </a:lstStyle>
          <a:p>
            <a:pPr>
              <a:defRPr/>
            </a:pPr>
            <a:fld id="{C2945695-4AFD-4952-BEA8-32AD1973FA7B}" type="slidenum">
              <a:rPr lang="en-US">
                <a:ea typeface="ＭＳ Ｐゴシック" charset="-128"/>
              </a:rPr>
              <a:pPr>
                <a:defRPr/>
              </a:pPr>
              <a:t>‹#›</a:t>
            </a:fld>
            <a:endParaRPr lang="en-US">
              <a:ea typeface="ＭＳ Ｐゴシック" charset="-128"/>
            </a:endParaRPr>
          </a:p>
        </p:txBody>
      </p:sp>
    </p:spTree>
    <p:extLst>
      <p:ext uri="{BB962C8B-B14F-4D97-AF65-F5344CB8AC3E}">
        <p14:creationId xmlns:p14="http://schemas.microsoft.com/office/powerpoint/2010/main" val="844474009"/>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Lst>
  <p:txStyles>
    <p:titleStyle>
      <a:lvl1pPr algn="l" rtl="0" eaLnBrk="0" fontAlgn="base" hangingPunct="0">
        <a:spcBef>
          <a:spcPct val="0"/>
        </a:spcBef>
        <a:spcAft>
          <a:spcPct val="0"/>
        </a:spcAft>
        <a:defRPr sz="4400" kern="1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ＭＳ Ｐゴシック" charset="-128"/>
          <a:cs typeface="ＭＳ Ｐゴシック" charset="-128"/>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ＭＳ Ｐゴシック" charset="-128"/>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ＭＳ Ｐゴシック" charset="-128"/>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ＭＳ Ｐゴシック" charset="-128"/>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ＭＳ Ｐゴシック" charset="-128"/>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clgraham@berkeley.edu"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914400" y="838200"/>
            <a:ext cx="7620000" cy="1524000"/>
          </a:xfrm>
        </p:spPr>
        <p:txBody>
          <a:bodyPr>
            <a:normAutofit fontScale="90000"/>
          </a:bodyPr>
          <a:lstStyle/>
          <a:p>
            <a:pPr eaLnBrk="1" fontAlgn="auto" hangingPunct="1">
              <a:spcAft>
                <a:spcPts val="0"/>
              </a:spcAft>
              <a:defRPr/>
            </a:pPr>
            <a:r>
              <a:rPr lang="en-US" b="1" dirty="0" smtClean="0">
                <a:solidFill>
                  <a:srgbClr val="FF9933"/>
                </a:solidFill>
                <a:ea typeface="+mj-ea"/>
                <a:cs typeface="Arial" pitchFamily="34" charset="0"/>
              </a:rPr>
              <a:t>Volunteering and mutual support in the united states:</a:t>
            </a:r>
            <a:br>
              <a:rPr lang="en-US" b="1" dirty="0" smtClean="0">
                <a:solidFill>
                  <a:srgbClr val="FF9933"/>
                </a:solidFill>
                <a:ea typeface="+mj-ea"/>
                <a:cs typeface="Arial" pitchFamily="34" charset="0"/>
              </a:rPr>
            </a:br>
            <a:r>
              <a:rPr lang="en-US" sz="4000" b="1" dirty="0" smtClean="0">
                <a:solidFill>
                  <a:srgbClr val="FF9933"/>
                </a:solidFill>
                <a:ea typeface="+mj-ea"/>
                <a:cs typeface="Arial" pitchFamily="34" charset="0"/>
              </a:rPr>
              <a:t>THE “Village” </a:t>
            </a:r>
            <a:r>
              <a:rPr lang="en-US" sz="4000" b="1" dirty="0" err="1" smtClean="0">
                <a:solidFill>
                  <a:srgbClr val="FF9933"/>
                </a:solidFill>
                <a:ea typeface="+mj-ea"/>
                <a:cs typeface="Arial" pitchFamily="34" charset="0"/>
              </a:rPr>
              <a:t>MOdel</a:t>
            </a:r>
            <a:endParaRPr lang="en-US" sz="4000" b="1" dirty="0" smtClean="0">
              <a:solidFill>
                <a:srgbClr val="FF9933"/>
              </a:solidFill>
              <a:ea typeface="+mj-ea"/>
              <a:cs typeface="Arial" pitchFamily="34" charset="0"/>
            </a:endParaRPr>
          </a:p>
        </p:txBody>
      </p:sp>
      <p:sp>
        <p:nvSpPr>
          <p:cNvPr id="399363" name="Rectangle 3"/>
          <p:cNvSpPr>
            <a:spLocks noGrp="1" noChangeArrowheads="1"/>
          </p:cNvSpPr>
          <p:nvPr>
            <p:ph type="subTitle" idx="1"/>
          </p:nvPr>
        </p:nvSpPr>
        <p:spPr>
          <a:xfrm>
            <a:off x="1219200" y="3048000"/>
            <a:ext cx="6553200" cy="2819400"/>
          </a:xfrm>
        </p:spPr>
        <p:txBody>
          <a:bodyPr>
            <a:normAutofit/>
          </a:bodyPr>
          <a:lstStyle/>
          <a:p>
            <a:pPr eaLnBrk="1" hangingPunct="1">
              <a:lnSpc>
                <a:spcPct val="80000"/>
              </a:lnSpc>
            </a:pPr>
            <a:r>
              <a:rPr lang="en-US" sz="2400" b="1" dirty="0" smtClean="0">
                <a:solidFill>
                  <a:schemeClr val="tx1"/>
                </a:solidFill>
                <a:cs typeface="Arial" charset="0"/>
              </a:rPr>
              <a:t>Andrew </a:t>
            </a:r>
            <a:r>
              <a:rPr lang="en-US" sz="2400" b="1" dirty="0" err="1" smtClean="0">
                <a:solidFill>
                  <a:schemeClr val="tx1"/>
                </a:solidFill>
                <a:cs typeface="Arial" charset="0"/>
              </a:rPr>
              <a:t>Scharlach</a:t>
            </a:r>
            <a:r>
              <a:rPr lang="en-US" sz="2400" b="1" dirty="0" smtClean="0">
                <a:solidFill>
                  <a:schemeClr val="tx1"/>
                </a:solidFill>
                <a:cs typeface="Arial" charset="0"/>
              </a:rPr>
              <a:t>, PhD</a:t>
            </a:r>
            <a:endParaRPr lang="en-US" sz="2200" b="1" dirty="0" smtClean="0">
              <a:solidFill>
                <a:schemeClr val="tx1"/>
              </a:solidFill>
              <a:cs typeface="Arial" charset="0"/>
            </a:endParaRPr>
          </a:p>
          <a:p>
            <a:pPr eaLnBrk="1" hangingPunct="1">
              <a:lnSpc>
                <a:spcPct val="80000"/>
              </a:lnSpc>
            </a:pPr>
            <a:r>
              <a:rPr lang="en-US" sz="2200" dirty="0" err="1" smtClean="0">
                <a:solidFill>
                  <a:schemeClr val="tx1"/>
                </a:solidFill>
                <a:cs typeface="Arial" charset="0"/>
              </a:rPr>
              <a:t>Kleiner</a:t>
            </a:r>
            <a:r>
              <a:rPr lang="en-US" sz="2200" dirty="0" smtClean="0">
                <a:solidFill>
                  <a:schemeClr val="tx1"/>
                </a:solidFill>
                <a:cs typeface="Arial" charset="0"/>
              </a:rPr>
              <a:t> Professor of Aging</a:t>
            </a:r>
          </a:p>
          <a:p>
            <a:pPr eaLnBrk="1" hangingPunct="1">
              <a:lnSpc>
                <a:spcPct val="80000"/>
              </a:lnSpc>
            </a:pPr>
            <a:r>
              <a:rPr lang="en-US" sz="2200" dirty="0" smtClean="0">
                <a:solidFill>
                  <a:schemeClr val="tx1"/>
                </a:solidFill>
                <a:cs typeface="Arial" charset="0"/>
              </a:rPr>
              <a:t>Center for the Advanced Studies of Aging Services</a:t>
            </a:r>
          </a:p>
          <a:p>
            <a:pPr eaLnBrk="1" hangingPunct="1">
              <a:lnSpc>
                <a:spcPct val="80000"/>
              </a:lnSpc>
            </a:pPr>
            <a:r>
              <a:rPr lang="en-US" sz="2200" dirty="0" smtClean="0">
                <a:solidFill>
                  <a:schemeClr val="tx1"/>
                </a:solidFill>
                <a:cs typeface="Arial" charset="0"/>
              </a:rPr>
              <a:t>School of Social Welfare</a:t>
            </a:r>
          </a:p>
          <a:p>
            <a:pPr eaLnBrk="1" hangingPunct="1">
              <a:lnSpc>
                <a:spcPct val="80000"/>
              </a:lnSpc>
            </a:pPr>
            <a:r>
              <a:rPr lang="en-US" sz="2200" dirty="0" smtClean="0">
                <a:solidFill>
                  <a:schemeClr val="tx1"/>
                </a:solidFill>
                <a:cs typeface="Arial" charset="0"/>
              </a:rPr>
              <a:t>University of California, Berkeley</a:t>
            </a:r>
          </a:p>
          <a:p>
            <a:pPr eaLnBrk="1" hangingPunct="1">
              <a:lnSpc>
                <a:spcPct val="80000"/>
              </a:lnSpc>
            </a:pPr>
            <a:endParaRPr lang="en-US" b="1" dirty="0" smtClean="0">
              <a:solidFill>
                <a:srgbClr val="FFFF00"/>
              </a:solidFill>
              <a:effectLst>
                <a:outerShdw blurRad="38100" dist="38100" dir="2700000" algn="tl">
                  <a:srgbClr val="C0C0C0"/>
                </a:outerShdw>
              </a:effectLst>
              <a:cs typeface="Arial" charset="0"/>
            </a:endParaRPr>
          </a:p>
          <a:p>
            <a:pPr eaLnBrk="1" hangingPunct="1">
              <a:lnSpc>
                <a:spcPct val="80000"/>
              </a:lnSpc>
            </a:pPr>
            <a:r>
              <a:rPr lang="en-US" sz="2400" dirty="0" smtClean="0">
                <a:solidFill>
                  <a:schemeClr val="tx1"/>
                </a:solidFill>
                <a:cs typeface="Arial" charset="0"/>
              </a:rPr>
              <a:t>May 30, 2012</a:t>
            </a:r>
            <a:endParaRPr lang="en-US" sz="2200" dirty="0" smtClean="0">
              <a:solidFill>
                <a:schemeClr val="tx1"/>
              </a:solidFill>
            </a:endParaRPr>
          </a:p>
        </p:txBody>
      </p:sp>
    </p:spTree>
    <p:extLst>
      <p:ext uri="{BB962C8B-B14F-4D97-AF65-F5344CB8AC3E}">
        <p14:creationId xmlns:p14="http://schemas.microsoft.com/office/powerpoint/2010/main" val="200995237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533400" y="76200"/>
            <a:ext cx="8001000" cy="1295400"/>
          </a:xfrm>
        </p:spPr>
        <p:txBody>
          <a:bodyPr/>
          <a:lstStyle/>
          <a:p>
            <a:r>
              <a:rPr lang="en-US" sz="4000" b="1" dirty="0" smtClean="0">
                <a:solidFill>
                  <a:srgbClr val="FF9900"/>
                </a:solidFill>
                <a:latin typeface="Tw Cen MT" pitchFamily="34" charset="0"/>
              </a:rPr>
              <a:t>Characteristics of “Villages”</a:t>
            </a:r>
          </a:p>
        </p:txBody>
      </p:sp>
      <p:sp>
        <p:nvSpPr>
          <p:cNvPr id="20482" name="Content Placeholder 2"/>
          <p:cNvSpPr>
            <a:spLocks noGrp="1"/>
          </p:cNvSpPr>
          <p:nvPr>
            <p:ph sz="quarter" idx="1"/>
          </p:nvPr>
        </p:nvSpPr>
        <p:spPr>
          <a:xfrm>
            <a:off x="1143000" y="1828800"/>
            <a:ext cx="8153400" cy="4495800"/>
          </a:xfrm>
        </p:spPr>
        <p:txBody>
          <a:bodyPr/>
          <a:lstStyle/>
          <a:p>
            <a:pPr>
              <a:buClr>
                <a:srgbClr val="FFC71C"/>
              </a:buClr>
            </a:pPr>
            <a:r>
              <a:rPr lang="en-US" smtClean="0"/>
              <a:t>Created by members, for members</a:t>
            </a:r>
          </a:p>
          <a:p>
            <a:pPr>
              <a:buClr>
                <a:srgbClr val="FFC71C"/>
              </a:buClr>
            </a:pPr>
            <a:r>
              <a:rPr lang="en-US" smtClean="0"/>
              <a:t>Membership dues</a:t>
            </a:r>
          </a:p>
          <a:p>
            <a:pPr>
              <a:buClr>
                <a:srgbClr val="FFC71C"/>
              </a:buClr>
            </a:pPr>
            <a:r>
              <a:rPr lang="en-US" smtClean="0"/>
              <a:t>Service coordinator (“concierge”)</a:t>
            </a:r>
          </a:p>
          <a:p>
            <a:pPr>
              <a:buClr>
                <a:srgbClr val="FFC71C"/>
              </a:buClr>
            </a:pPr>
            <a:r>
              <a:rPr lang="en-US" smtClean="0"/>
              <a:t>Basic member services (e.g., transportation, shopping)</a:t>
            </a:r>
          </a:p>
          <a:p>
            <a:pPr>
              <a:buClr>
                <a:srgbClr val="FFC71C"/>
              </a:buClr>
            </a:pPr>
            <a:r>
              <a:rPr lang="en-US" smtClean="0"/>
              <a:t>Social and educational activities</a:t>
            </a:r>
          </a:p>
          <a:p>
            <a:pPr>
              <a:buClr>
                <a:srgbClr val="FFC71C"/>
              </a:buClr>
            </a:pPr>
            <a:r>
              <a:rPr lang="en-US" smtClean="0"/>
              <a:t>Referrals to preferred providers </a:t>
            </a:r>
          </a:p>
          <a:p>
            <a:endParaRPr lang="en-US" smtClean="0"/>
          </a:p>
          <a:p>
            <a:endParaRPr lang="en-US" smtClean="0"/>
          </a:p>
        </p:txBody>
      </p:sp>
    </p:spTree>
    <p:extLst>
      <p:ext uri="{BB962C8B-B14F-4D97-AF65-F5344CB8AC3E}">
        <p14:creationId xmlns:p14="http://schemas.microsoft.com/office/powerpoint/2010/main" val="88601613"/>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4021477585"/>
              </p:ext>
            </p:extLst>
          </p:nvPr>
        </p:nvGraphicFramePr>
        <p:xfrm>
          <a:off x="723900" y="1609431"/>
          <a:ext cx="7696200" cy="4962577"/>
        </p:xfrm>
        <a:graphic>
          <a:graphicData uri="http://schemas.openxmlformats.org/presentationml/2006/ole">
            <mc:AlternateContent xmlns:mc="http://schemas.openxmlformats.org/markup-compatibility/2006">
              <mc:Choice xmlns:v="urn:schemas-microsoft-com:vml" Requires="v">
                <p:oleObj spid="_x0000_s1026" name="Photo Editor Photo" r:id="rId3" imgW="22209524" imgH="14289495" progId="MSPhotoEd.3">
                  <p:embed/>
                </p:oleObj>
              </mc:Choice>
              <mc:Fallback>
                <p:oleObj name="Photo Editor Photo" r:id="rId3" imgW="22209524" imgH="1428949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1609431"/>
                        <a:ext cx="7696200" cy="4962577"/>
                      </a:xfrm>
                      <a:prstGeom prst="rect">
                        <a:avLst/>
                      </a:prstGeom>
                      <a:noFill/>
                    </p:spPr>
                  </p:pic>
                </p:oleObj>
              </mc:Fallback>
            </mc:AlternateContent>
          </a:graphicData>
        </a:graphic>
      </p:graphicFrame>
      <p:sp>
        <p:nvSpPr>
          <p:cNvPr id="5" name="Rectangle 4"/>
          <p:cNvSpPr/>
          <p:nvPr/>
        </p:nvSpPr>
        <p:spPr>
          <a:xfrm>
            <a:off x="1524000" y="381000"/>
            <a:ext cx="6324600" cy="707886"/>
          </a:xfrm>
          <a:prstGeom prst="rect">
            <a:avLst/>
          </a:prstGeom>
        </p:spPr>
        <p:txBody>
          <a:bodyPr wrap="square">
            <a:spAutoFit/>
          </a:bodyPr>
          <a:lstStyle/>
          <a:p>
            <a:r>
              <a:rPr lang="en-US" sz="4000" b="1" dirty="0" smtClean="0">
                <a:solidFill>
                  <a:srgbClr val="FF9933"/>
                </a:solidFill>
                <a:latin typeface="Tw Cen MT" pitchFamily="34" charset="0"/>
              </a:rPr>
              <a:t>Villages in the United States</a:t>
            </a:r>
            <a:endParaRPr lang="en-US" dirty="0"/>
          </a:p>
        </p:txBody>
      </p:sp>
    </p:spTree>
    <p:extLst>
      <p:ext uri="{BB962C8B-B14F-4D97-AF65-F5344CB8AC3E}">
        <p14:creationId xmlns:p14="http://schemas.microsoft.com/office/powerpoint/2010/main" val="15703501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C:\Documents and Settings\!amanda.lehning\My Documents\My Pictures\Senior Membersh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0"/>
            <a:ext cx="877252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50055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sas slide 2.png"/>
          <p:cNvPicPr>
            <a:picLocks noChangeAspect="1"/>
          </p:cNvPicPr>
          <p:nvPr/>
        </p:nvPicPr>
        <p:blipFill>
          <a:blip r:embed="rId3"/>
          <a:stretch>
            <a:fillRect/>
          </a:stretch>
        </p:blipFill>
        <p:spPr>
          <a:xfrm>
            <a:off x="0" y="643160"/>
            <a:ext cx="9144000" cy="5207000"/>
          </a:xfrm>
          <a:prstGeom prst="rect">
            <a:avLst/>
          </a:prstGeom>
        </p:spPr>
      </p:pic>
    </p:spTree>
    <p:extLst>
      <p:ext uri="{BB962C8B-B14F-4D97-AF65-F5344CB8AC3E}">
        <p14:creationId xmlns:p14="http://schemas.microsoft.com/office/powerpoint/2010/main" val="36698801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609600" y="228600"/>
            <a:ext cx="8156575" cy="990600"/>
          </a:xfrm>
        </p:spPr>
        <p:txBody>
          <a:bodyPr/>
          <a:lstStyle/>
          <a:p>
            <a:r>
              <a:rPr lang="en-US" sz="4000" b="1" dirty="0" smtClean="0">
                <a:solidFill>
                  <a:srgbClr val="FF9933"/>
                </a:solidFill>
                <a:ea typeface="ＭＳ Ｐゴシック" pitchFamily="34" charset="-128"/>
              </a:rPr>
              <a:t>Primary Focus of Village</a:t>
            </a:r>
          </a:p>
        </p:txBody>
      </p:sp>
      <p:sp>
        <p:nvSpPr>
          <p:cNvPr id="30722" name="Content Placeholder 2"/>
          <p:cNvSpPr>
            <a:spLocks noGrp="1"/>
          </p:cNvSpPr>
          <p:nvPr>
            <p:ph sz="quarter" idx="1"/>
          </p:nvPr>
        </p:nvSpPr>
        <p:spPr>
          <a:xfrm>
            <a:off x="1143000" y="2438400"/>
            <a:ext cx="8153400" cy="4038600"/>
          </a:xfrm>
        </p:spPr>
        <p:txBody>
          <a:bodyPr/>
          <a:lstStyle/>
          <a:p>
            <a:r>
              <a:rPr lang="en-US" sz="2800" dirty="0" smtClean="0">
                <a:ea typeface="ＭＳ Ｐゴシック" pitchFamily="34" charset="-128"/>
              </a:rPr>
              <a:t>Service provision/access	39%</a:t>
            </a:r>
          </a:p>
          <a:p>
            <a:endParaRPr lang="en-US" sz="2800" dirty="0" smtClean="0">
              <a:ea typeface="ＭＳ Ｐゴシック" pitchFamily="34" charset="-128"/>
            </a:endParaRPr>
          </a:p>
          <a:p>
            <a:r>
              <a:rPr lang="en-US" sz="2800" dirty="0" smtClean="0">
                <a:ea typeface="ＭＳ Ｐゴシック" pitchFamily="34" charset="-128"/>
              </a:rPr>
              <a:t>Building peer support		21%</a:t>
            </a:r>
          </a:p>
          <a:p>
            <a:endParaRPr lang="en-US" sz="2800" dirty="0" smtClean="0">
              <a:ea typeface="ＭＳ Ｐゴシック" pitchFamily="34" charset="-128"/>
            </a:endParaRPr>
          </a:p>
          <a:p>
            <a:r>
              <a:rPr lang="en-US" sz="2800" dirty="0" smtClean="0">
                <a:ea typeface="ＭＳ Ｐゴシック" pitchFamily="34" charset="-128"/>
              </a:rPr>
              <a:t>Education/information		15%</a:t>
            </a:r>
          </a:p>
        </p:txBody>
      </p:sp>
    </p:spTree>
    <p:extLst>
      <p:ext uri="{BB962C8B-B14F-4D97-AF65-F5344CB8AC3E}">
        <p14:creationId xmlns:p14="http://schemas.microsoft.com/office/powerpoint/2010/main" val="17903173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FF9900"/>
                </a:solidFill>
              </a:rPr>
              <a:t>Variations of the Village Model</a:t>
            </a:r>
            <a:endParaRPr lang="en-US" sz="3600" dirty="0"/>
          </a:p>
        </p:txBody>
      </p:sp>
      <p:sp>
        <p:nvSpPr>
          <p:cNvPr id="5" name="Content Placeholder 4"/>
          <p:cNvSpPr>
            <a:spLocks noGrp="1"/>
          </p:cNvSpPr>
          <p:nvPr>
            <p:ph sz="quarter" idx="1"/>
          </p:nvPr>
        </p:nvSpPr>
        <p:spPr>
          <a:xfrm>
            <a:off x="838200" y="1828800"/>
            <a:ext cx="8153400" cy="4495800"/>
          </a:xfrm>
        </p:spPr>
        <p:txBody>
          <a:bodyPr>
            <a:normAutofit/>
          </a:bodyPr>
          <a:lstStyle/>
          <a:p>
            <a:pPr marL="342900" indent="-342900">
              <a:lnSpc>
                <a:spcPct val="90000"/>
              </a:lnSpc>
            </a:pPr>
            <a:r>
              <a:rPr lang="en-US" sz="2800" b="1" dirty="0" smtClean="0"/>
              <a:t>Service access</a:t>
            </a:r>
          </a:p>
          <a:p>
            <a:pPr marL="742950" lvl="1" indent="-285750">
              <a:lnSpc>
                <a:spcPct val="90000"/>
              </a:lnSpc>
            </a:pPr>
            <a:r>
              <a:rPr lang="en-US" sz="2000" dirty="0" smtClean="0"/>
              <a:t>Front Desk Florence</a:t>
            </a:r>
          </a:p>
          <a:p>
            <a:pPr marL="342900" indent="-342900">
              <a:lnSpc>
                <a:spcPct val="90000"/>
              </a:lnSpc>
            </a:pPr>
            <a:r>
              <a:rPr lang="en-US" sz="2800" b="1" dirty="0" smtClean="0"/>
              <a:t>Service brokerage</a:t>
            </a:r>
          </a:p>
          <a:p>
            <a:pPr marL="742950" lvl="1" indent="-285750">
              <a:lnSpc>
                <a:spcPct val="90000"/>
              </a:lnSpc>
            </a:pPr>
            <a:r>
              <a:rPr lang="en-US" sz="2000" dirty="0" smtClean="0"/>
              <a:t>Beacon Hill Village</a:t>
            </a:r>
          </a:p>
          <a:p>
            <a:pPr marL="342900" indent="-342900">
              <a:lnSpc>
                <a:spcPct val="90000"/>
              </a:lnSpc>
            </a:pPr>
            <a:r>
              <a:rPr lang="en-US" sz="2800" b="1" dirty="0" smtClean="0"/>
              <a:t>“Volunteer first”</a:t>
            </a:r>
          </a:p>
          <a:p>
            <a:pPr marL="742950" lvl="1" indent="-285750">
              <a:lnSpc>
                <a:spcPct val="90000"/>
              </a:lnSpc>
            </a:pPr>
            <a:r>
              <a:rPr lang="en-US" sz="2000" dirty="0" smtClean="0"/>
              <a:t>Capitol Hill Village</a:t>
            </a:r>
          </a:p>
          <a:p>
            <a:pPr marL="342900" indent="-342900">
              <a:lnSpc>
                <a:spcPct val="90000"/>
              </a:lnSpc>
            </a:pPr>
            <a:r>
              <a:rPr lang="en-US" sz="2800" b="1" dirty="0" smtClean="0"/>
              <a:t>Peer support</a:t>
            </a:r>
          </a:p>
          <a:p>
            <a:pPr marL="742950" lvl="1" indent="-285750">
              <a:lnSpc>
                <a:spcPct val="90000"/>
              </a:lnSpc>
            </a:pPr>
            <a:r>
              <a:rPr lang="en-US" sz="2000" dirty="0" smtClean="0"/>
              <a:t>Fierce Independent Elders</a:t>
            </a:r>
          </a:p>
          <a:p>
            <a:pPr marL="342900" indent="-342900">
              <a:lnSpc>
                <a:spcPct val="90000"/>
              </a:lnSpc>
            </a:pPr>
            <a:r>
              <a:rPr lang="en-US" sz="2800" b="1" dirty="0" smtClean="0"/>
              <a:t>Case-managed volunteer model</a:t>
            </a:r>
          </a:p>
          <a:p>
            <a:pPr marL="742950" lvl="1" indent="-285750">
              <a:lnSpc>
                <a:spcPct val="90000"/>
              </a:lnSpc>
            </a:pPr>
            <a:r>
              <a:rPr lang="en-US" sz="2000" dirty="0" err="1" smtClean="0"/>
              <a:t>ElderHelp</a:t>
            </a:r>
            <a:r>
              <a:rPr lang="en-US" sz="2000" dirty="0" smtClean="0"/>
              <a:t> of San Diego</a:t>
            </a:r>
          </a:p>
        </p:txBody>
      </p:sp>
    </p:spTree>
    <p:extLst>
      <p:ext uri="{BB962C8B-B14F-4D97-AF65-F5344CB8AC3E}">
        <p14:creationId xmlns:p14="http://schemas.microsoft.com/office/powerpoint/2010/main" val="19850622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381000" y="228600"/>
            <a:ext cx="8385175" cy="1066800"/>
          </a:xfrm>
        </p:spPr>
        <p:txBody>
          <a:bodyPr/>
          <a:lstStyle/>
          <a:p>
            <a:r>
              <a:rPr lang="en-US" sz="3600" b="1" dirty="0" smtClean="0">
                <a:solidFill>
                  <a:srgbClr val="FF9933"/>
                </a:solidFill>
                <a:ea typeface="ＭＳ Ｐゴシック" pitchFamily="34" charset="-128"/>
              </a:rPr>
              <a:t>Member Roles</a:t>
            </a:r>
          </a:p>
        </p:txBody>
      </p:sp>
      <p:sp>
        <p:nvSpPr>
          <p:cNvPr id="26626" name="Content Placeholder 2"/>
          <p:cNvSpPr>
            <a:spLocks noGrp="1"/>
          </p:cNvSpPr>
          <p:nvPr>
            <p:ph sz="quarter" idx="1"/>
          </p:nvPr>
        </p:nvSpPr>
        <p:spPr>
          <a:xfrm>
            <a:off x="990600" y="2057400"/>
            <a:ext cx="8153400" cy="4495800"/>
          </a:xfrm>
        </p:spPr>
        <p:txBody>
          <a:bodyPr/>
          <a:lstStyle/>
          <a:p>
            <a:r>
              <a:rPr lang="en-US" sz="2800" dirty="0" smtClean="0">
                <a:ea typeface="ＭＳ Ｐゴシック" pitchFamily="34" charset="-128"/>
              </a:rPr>
              <a:t>Development of the Village		75%</a:t>
            </a:r>
          </a:p>
          <a:p>
            <a:endParaRPr lang="en-US" sz="2800" dirty="0" smtClean="0">
              <a:ea typeface="ＭＳ Ｐゴシック" pitchFamily="34" charset="-128"/>
            </a:endParaRPr>
          </a:p>
          <a:p>
            <a:r>
              <a:rPr lang="en-US" sz="2800" dirty="0" smtClean="0">
                <a:ea typeface="ＭＳ Ｐゴシック" pitchFamily="34" charset="-128"/>
              </a:rPr>
              <a:t>Governance				72%</a:t>
            </a:r>
          </a:p>
          <a:p>
            <a:endParaRPr lang="en-US" sz="2800" dirty="0" smtClean="0">
              <a:ea typeface="ＭＳ Ｐゴシック" pitchFamily="34" charset="-128"/>
            </a:endParaRPr>
          </a:p>
          <a:p>
            <a:r>
              <a:rPr lang="en-US" sz="2800" dirty="0" smtClean="0">
                <a:ea typeface="ＭＳ Ｐゴシック" pitchFamily="34" charset="-128"/>
              </a:rPr>
              <a:t>Service provision				45%</a:t>
            </a:r>
          </a:p>
        </p:txBody>
      </p:sp>
    </p:spTree>
    <p:extLst>
      <p:ext uri="{BB962C8B-B14F-4D97-AF65-F5344CB8AC3E}">
        <p14:creationId xmlns:p14="http://schemas.microsoft.com/office/powerpoint/2010/main" val="3220458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a:bodyPr>
          <a:lstStyle/>
          <a:p>
            <a:pPr eaLnBrk="1" hangingPunct="1"/>
            <a:r>
              <a:rPr lang="en-US" sz="3600" b="1" dirty="0" smtClean="0">
                <a:solidFill>
                  <a:srgbClr val="FF9900"/>
                </a:solidFill>
              </a:rPr>
              <a:t>Potential impacts of Village membership</a:t>
            </a:r>
            <a:endParaRPr lang="en-US" sz="3200" b="1" dirty="0" smtClean="0">
              <a:solidFill>
                <a:srgbClr val="FF9900"/>
              </a:solidFill>
            </a:endParaRPr>
          </a:p>
        </p:txBody>
      </p:sp>
      <p:sp>
        <p:nvSpPr>
          <p:cNvPr id="4" name="Rounded Rectangle 3"/>
          <p:cNvSpPr/>
          <p:nvPr/>
        </p:nvSpPr>
        <p:spPr>
          <a:xfrm>
            <a:off x="381000" y="1905000"/>
            <a:ext cx="2057400" cy="41910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rPr>
              <a:t>Facilitate Service Access</a:t>
            </a:r>
          </a:p>
          <a:p>
            <a:pPr algn="ctr"/>
            <a:endParaRPr lang="en-US" b="1" dirty="0" smtClean="0">
              <a:solidFill>
                <a:prstClr val="black"/>
              </a:solidFill>
            </a:endParaRPr>
          </a:p>
          <a:p>
            <a:pPr algn="ctr"/>
            <a:endParaRPr lang="en-US" b="1" dirty="0" smtClean="0">
              <a:solidFill>
                <a:prstClr val="black"/>
              </a:solidFill>
            </a:endParaRPr>
          </a:p>
          <a:p>
            <a:pPr algn="ctr"/>
            <a:r>
              <a:rPr lang="en-US" b="1" dirty="0" smtClean="0">
                <a:solidFill>
                  <a:prstClr val="black"/>
                </a:solidFill>
              </a:rPr>
              <a:t>Build Community</a:t>
            </a:r>
          </a:p>
          <a:p>
            <a:pPr algn="ctr"/>
            <a:endParaRPr lang="en-US" b="1" dirty="0" smtClean="0">
              <a:solidFill>
                <a:prstClr val="black"/>
              </a:solidFill>
            </a:endParaRPr>
          </a:p>
          <a:p>
            <a:pPr algn="ctr"/>
            <a:endParaRPr lang="en-US" b="1" dirty="0" smtClean="0">
              <a:solidFill>
                <a:prstClr val="black"/>
              </a:solidFill>
            </a:endParaRPr>
          </a:p>
          <a:p>
            <a:pPr algn="ctr"/>
            <a:r>
              <a:rPr lang="en-US" b="1" dirty="0" smtClean="0">
                <a:solidFill>
                  <a:prstClr val="black"/>
                </a:solidFill>
              </a:rPr>
              <a:t>Promote Elder Empowerment</a:t>
            </a:r>
            <a:endParaRPr lang="en-US" b="1" dirty="0">
              <a:solidFill>
                <a:prstClr val="black"/>
              </a:solidFill>
            </a:endParaRPr>
          </a:p>
        </p:txBody>
      </p:sp>
      <p:sp>
        <p:nvSpPr>
          <p:cNvPr id="5" name="Rounded Rectangle 4"/>
          <p:cNvSpPr/>
          <p:nvPr/>
        </p:nvSpPr>
        <p:spPr>
          <a:xfrm>
            <a:off x="7162800" y="3276600"/>
            <a:ext cx="1905000" cy="1371600"/>
          </a:xfrm>
          <a:prstGeom prst="roundRect">
            <a:avLst/>
          </a:prstGeom>
          <a:solidFill>
            <a:schemeClr val="bg2">
              <a:lumMod val="8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rPr>
              <a:t>Aging in Community</a:t>
            </a:r>
            <a:endParaRPr lang="en-US" b="1" dirty="0">
              <a:solidFill>
                <a:prstClr val="black"/>
              </a:solidFill>
            </a:endParaRPr>
          </a:p>
        </p:txBody>
      </p:sp>
      <p:sp>
        <p:nvSpPr>
          <p:cNvPr id="6" name="Rounded Rectangle 5"/>
          <p:cNvSpPr/>
          <p:nvPr/>
        </p:nvSpPr>
        <p:spPr>
          <a:xfrm>
            <a:off x="3810000" y="1676400"/>
            <a:ext cx="1981200" cy="2209800"/>
          </a:xfrm>
          <a:prstGeom prst="roundRect">
            <a:avLst/>
          </a:prstGeom>
          <a:solidFill>
            <a:schemeClr val="accent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FF"/>
                </a:solidFill>
              </a:rPr>
              <a:t>Individual Capacity </a:t>
            </a:r>
          </a:p>
          <a:p>
            <a:pPr algn="ctr"/>
            <a:endParaRPr lang="en-US" b="1" dirty="0" smtClean="0">
              <a:solidFill>
                <a:srgbClr val="FFFFFF"/>
              </a:solidFill>
            </a:endParaRPr>
          </a:p>
          <a:p>
            <a:pPr algn="ctr"/>
            <a:r>
              <a:rPr lang="en-US" dirty="0" smtClean="0">
                <a:solidFill>
                  <a:srgbClr val="FFFFFF"/>
                </a:solidFill>
              </a:rPr>
              <a:t>Physical and psychosocial wellbeing</a:t>
            </a:r>
            <a:endParaRPr lang="en-US" b="1" dirty="0" smtClean="0">
              <a:solidFill>
                <a:srgbClr val="FFFFFF"/>
              </a:solidFill>
            </a:endParaRPr>
          </a:p>
          <a:p>
            <a:pPr algn="ctr"/>
            <a:endParaRPr lang="en-US" b="1" dirty="0">
              <a:solidFill>
                <a:srgbClr val="FFFFFF"/>
              </a:solidFill>
            </a:endParaRPr>
          </a:p>
        </p:txBody>
      </p:sp>
      <p:sp>
        <p:nvSpPr>
          <p:cNvPr id="7" name="Rounded Rectangle 6"/>
          <p:cNvSpPr/>
          <p:nvPr/>
        </p:nvSpPr>
        <p:spPr>
          <a:xfrm>
            <a:off x="3810000" y="4267200"/>
            <a:ext cx="1981200" cy="2286000"/>
          </a:xfrm>
          <a:prstGeom prst="roundRect">
            <a:avLst/>
          </a:prstGeom>
          <a:solidFill>
            <a:schemeClr val="accent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FF"/>
                </a:solidFill>
              </a:rPr>
              <a:t>Community Capacity</a:t>
            </a:r>
          </a:p>
          <a:p>
            <a:pPr algn="ctr"/>
            <a:endParaRPr lang="en-US" b="1" dirty="0" smtClean="0">
              <a:solidFill>
                <a:srgbClr val="FFFFFF"/>
              </a:solidFill>
            </a:endParaRPr>
          </a:p>
          <a:p>
            <a:pPr algn="ctr"/>
            <a:r>
              <a:rPr lang="en-US" dirty="0" smtClean="0">
                <a:solidFill>
                  <a:srgbClr val="FFFFFF"/>
                </a:solidFill>
              </a:rPr>
              <a:t>Social Capital</a:t>
            </a:r>
          </a:p>
          <a:p>
            <a:pPr algn="ctr"/>
            <a:endParaRPr lang="en-US" dirty="0" smtClean="0">
              <a:solidFill>
                <a:srgbClr val="FFFFFF"/>
              </a:solidFill>
            </a:endParaRPr>
          </a:p>
          <a:p>
            <a:pPr algn="ctr"/>
            <a:r>
              <a:rPr lang="en-US" dirty="0" smtClean="0">
                <a:solidFill>
                  <a:srgbClr val="FFFFFF"/>
                </a:solidFill>
              </a:rPr>
              <a:t>Improved service delivery system</a:t>
            </a:r>
            <a:endParaRPr lang="en-US" b="1" dirty="0">
              <a:solidFill>
                <a:srgbClr val="FFFFFF"/>
              </a:solidFill>
            </a:endParaRPr>
          </a:p>
        </p:txBody>
      </p:sp>
      <p:cxnSp>
        <p:nvCxnSpPr>
          <p:cNvPr id="10" name="Straight Arrow Connector 9"/>
          <p:cNvCxnSpPr>
            <a:stCxn id="4" idx="3"/>
            <a:endCxn id="6" idx="1"/>
          </p:cNvCxnSpPr>
          <p:nvPr/>
        </p:nvCxnSpPr>
        <p:spPr>
          <a:xfrm flipV="1">
            <a:off x="2438400" y="2781300"/>
            <a:ext cx="1371600" cy="1219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 idx="3"/>
            <a:endCxn id="7" idx="1"/>
          </p:cNvCxnSpPr>
          <p:nvPr/>
        </p:nvCxnSpPr>
        <p:spPr>
          <a:xfrm>
            <a:off x="2438400" y="4000500"/>
            <a:ext cx="1371600" cy="14097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3"/>
            <a:endCxn id="5" idx="1"/>
          </p:cNvCxnSpPr>
          <p:nvPr/>
        </p:nvCxnSpPr>
        <p:spPr>
          <a:xfrm>
            <a:off x="5791200" y="2781300"/>
            <a:ext cx="1371600" cy="1181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3"/>
            <a:endCxn id="5" idx="1"/>
          </p:cNvCxnSpPr>
          <p:nvPr/>
        </p:nvCxnSpPr>
        <p:spPr>
          <a:xfrm flipV="1">
            <a:off x="5791200" y="3962400"/>
            <a:ext cx="1371600" cy="1447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3454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676400"/>
            <a:ext cx="365760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4"/>
          <p:cNvSpPr>
            <a:spLocks noChangeArrowheads="1"/>
          </p:cNvSpPr>
          <p:nvPr/>
        </p:nvSpPr>
        <p:spPr bwMode="auto">
          <a:xfrm>
            <a:off x="1219200" y="3886200"/>
            <a:ext cx="67056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3200" b="1">
                <a:latin typeface="Calibri" pitchFamily="34" charset="0"/>
              </a:rPr>
              <a:t>Concierge Club:</a:t>
            </a:r>
          </a:p>
          <a:p>
            <a:pPr algn="ctr" eaLnBrk="0" hangingPunct="0"/>
            <a:r>
              <a:rPr lang="en-US" sz="2800" i="1">
                <a:latin typeface="Calibri" pitchFamily="34" charset="0"/>
              </a:rPr>
              <a:t>Providing comprehensive membership-based home care solutions</a:t>
            </a:r>
            <a:r>
              <a:rPr lang="en-US">
                <a:latin typeface="Calibri" pitchFamily="34" charset="0"/>
              </a:rPr>
              <a:t> </a:t>
            </a:r>
          </a:p>
        </p:txBody>
      </p:sp>
    </p:spTree>
    <p:extLst>
      <p:ext uri="{BB962C8B-B14F-4D97-AF65-F5344CB8AC3E}">
        <p14:creationId xmlns:p14="http://schemas.microsoft.com/office/powerpoint/2010/main" val="24672430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Autofit/>
          </a:bodyPr>
          <a:lstStyle/>
          <a:p>
            <a:r>
              <a:rPr lang="en-US" sz="3600" b="1" dirty="0" err="1" smtClean="0">
                <a:solidFill>
                  <a:srgbClr val="FF9900"/>
                </a:solidFill>
              </a:rPr>
              <a:t>ElderHelp</a:t>
            </a:r>
            <a:r>
              <a:rPr lang="en-US" sz="3600" b="1" dirty="0" smtClean="0">
                <a:solidFill>
                  <a:srgbClr val="FF9900"/>
                </a:solidFill>
              </a:rPr>
              <a:t> Concierge Club Volunteer Model</a:t>
            </a:r>
            <a:endParaRPr lang="en-US" sz="3600" dirty="0"/>
          </a:p>
        </p:txBody>
      </p:sp>
      <p:sp>
        <p:nvSpPr>
          <p:cNvPr id="3" name="Content Placeholder 2"/>
          <p:cNvSpPr>
            <a:spLocks noGrp="1"/>
          </p:cNvSpPr>
          <p:nvPr>
            <p:ph sz="quarter" idx="1"/>
          </p:nvPr>
        </p:nvSpPr>
        <p:spPr>
          <a:xfrm>
            <a:off x="990600" y="1600200"/>
            <a:ext cx="7775448" cy="4876800"/>
          </a:xfrm>
        </p:spPr>
        <p:txBody>
          <a:bodyPr>
            <a:normAutofit fontScale="77500" lnSpcReduction="20000"/>
          </a:bodyPr>
          <a:lstStyle/>
          <a:p>
            <a:r>
              <a:rPr lang="en-US" sz="3400" b="1" dirty="0" err="1" smtClean="0"/>
              <a:t>ElderHelp</a:t>
            </a:r>
            <a:r>
              <a:rPr lang="en-US" sz="3400" b="1" dirty="0" smtClean="0"/>
              <a:t> of San Diego</a:t>
            </a:r>
          </a:p>
          <a:p>
            <a:pPr lvl="1"/>
            <a:r>
              <a:rPr lang="en-US" dirty="0" smtClean="0"/>
              <a:t>Membership-based care management</a:t>
            </a:r>
          </a:p>
          <a:p>
            <a:pPr lvl="1"/>
            <a:r>
              <a:rPr lang="en-US" dirty="0" smtClean="0"/>
              <a:t>Serving isolated older adults since 1970</a:t>
            </a:r>
          </a:p>
          <a:p>
            <a:pPr lvl="1"/>
            <a:r>
              <a:rPr lang="en-US" dirty="0"/>
              <a:t>Lower income &amp; ethnically diverse </a:t>
            </a:r>
            <a:r>
              <a:rPr lang="en-US" dirty="0" smtClean="0"/>
              <a:t>population</a:t>
            </a:r>
          </a:p>
          <a:p>
            <a:r>
              <a:rPr lang="en-US" sz="3400" b="1" dirty="0" smtClean="0"/>
              <a:t>Services Provided by Volunteers</a:t>
            </a:r>
          </a:p>
          <a:p>
            <a:pPr lvl="1"/>
            <a:r>
              <a:rPr lang="en-US" dirty="0" smtClean="0"/>
              <a:t>Tidy </a:t>
            </a:r>
            <a:r>
              <a:rPr lang="en-US" dirty="0"/>
              <a:t>Keeper (Homemaker)</a:t>
            </a:r>
          </a:p>
          <a:p>
            <a:pPr lvl="1"/>
            <a:r>
              <a:rPr lang="en-US" dirty="0"/>
              <a:t>Friendly Visitor </a:t>
            </a:r>
          </a:p>
          <a:p>
            <a:pPr lvl="1"/>
            <a:r>
              <a:rPr lang="en-US" dirty="0"/>
              <a:t>Home repair/maintenance </a:t>
            </a:r>
          </a:p>
          <a:p>
            <a:pPr lvl="1"/>
            <a:r>
              <a:rPr lang="en-US" dirty="0"/>
              <a:t>Gardening </a:t>
            </a:r>
          </a:p>
          <a:p>
            <a:pPr lvl="1"/>
            <a:r>
              <a:rPr lang="en-US" dirty="0"/>
              <a:t>Grocery delivery </a:t>
            </a:r>
          </a:p>
          <a:p>
            <a:pPr lvl="1"/>
            <a:r>
              <a:rPr lang="en-US" dirty="0"/>
              <a:t>Bill minder (financial help) </a:t>
            </a:r>
          </a:p>
          <a:p>
            <a:pPr lvl="1"/>
            <a:r>
              <a:rPr lang="en-US" dirty="0"/>
              <a:t>RUOK? (telephone reassurance) </a:t>
            </a:r>
          </a:p>
          <a:p>
            <a:pPr lvl="1"/>
            <a:r>
              <a:rPr lang="en-US" dirty="0"/>
              <a:t>Pet Pals </a:t>
            </a:r>
          </a:p>
          <a:p>
            <a:pPr lvl="1"/>
            <a:r>
              <a:rPr lang="en-US" dirty="0"/>
              <a:t>Seniors-a-Go-Go (transportation</a:t>
            </a:r>
            <a:r>
              <a:rPr lang="en-US" dirty="0" smtClean="0"/>
              <a:t>)</a:t>
            </a:r>
          </a:p>
        </p:txBody>
      </p:sp>
    </p:spTree>
    <p:extLst>
      <p:ext uri="{BB962C8B-B14F-4D97-AF65-F5344CB8AC3E}">
        <p14:creationId xmlns:p14="http://schemas.microsoft.com/office/powerpoint/2010/main" val="31014156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744243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err="1">
                <a:solidFill>
                  <a:srgbClr val="FF9900"/>
                </a:solidFill>
              </a:rPr>
              <a:t>ElderHelp</a:t>
            </a:r>
            <a:r>
              <a:rPr lang="en-US" sz="3200" b="1" dirty="0">
                <a:solidFill>
                  <a:srgbClr val="FF9900"/>
                </a:solidFill>
              </a:rPr>
              <a:t> Concierge Club Evaluation</a:t>
            </a:r>
            <a:br>
              <a:rPr lang="en-US" sz="3200" b="1" dirty="0">
                <a:solidFill>
                  <a:srgbClr val="FF9900"/>
                </a:solidFill>
              </a:rPr>
            </a:br>
            <a:r>
              <a:rPr lang="en-US" sz="3200" b="1" dirty="0" smtClean="0">
                <a:solidFill>
                  <a:srgbClr val="FF9900"/>
                </a:solidFill>
              </a:rPr>
              <a:t>Impact - </a:t>
            </a:r>
            <a:r>
              <a:rPr lang="en-US" sz="2800" b="1" dirty="0" smtClean="0">
                <a:solidFill>
                  <a:srgbClr val="FF9900"/>
                </a:solidFill>
              </a:rPr>
              <a:t>Preliminary results</a:t>
            </a:r>
            <a:endParaRPr lang="en-US" sz="2800" dirty="0"/>
          </a:p>
        </p:txBody>
      </p:sp>
      <p:sp>
        <p:nvSpPr>
          <p:cNvPr id="3" name="Content Placeholder 2"/>
          <p:cNvSpPr>
            <a:spLocks noGrp="1"/>
          </p:cNvSpPr>
          <p:nvPr>
            <p:ph sz="quarter" idx="1"/>
          </p:nvPr>
        </p:nvSpPr>
        <p:spPr>
          <a:xfrm>
            <a:off x="612648" y="1600200"/>
            <a:ext cx="8153400" cy="4191000"/>
          </a:xfrm>
        </p:spPr>
        <p:txBody>
          <a:bodyPr>
            <a:normAutofit/>
          </a:bodyPr>
          <a:lstStyle/>
          <a:p>
            <a:r>
              <a:rPr lang="en-US" sz="2600" b="1" dirty="0" smtClean="0"/>
              <a:t>Impact of program: Since becoming a member of </a:t>
            </a:r>
            <a:r>
              <a:rPr lang="en-US" sz="2600" b="1" dirty="0" err="1" smtClean="0"/>
              <a:t>ElderHelp</a:t>
            </a:r>
            <a:r>
              <a:rPr lang="en-US" sz="2600" b="1" dirty="0" smtClean="0"/>
              <a:t>….</a:t>
            </a:r>
          </a:p>
          <a:p>
            <a:pPr lvl="1"/>
            <a:r>
              <a:rPr lang="en-US" sz="2000" dirty="0" smtClean="0"/>
              <a:t>45% know more people than they used to</a:t>
            </a:r>
          </a:p>
          <a:p>
            <a:pPr lvl="1"/>
            <a:r>
              <a:rPr lang="en-US" sz="2000" dirty="0" smtClean="0"/>
              <a:t>34% leave their home more than they used to</a:t>
            </a:r>
          </a:p>
          <a:p>
            <a:pPr lvl="1"/>
            <a:r>
              <a:rPr lang="en-US" sz="2000" dirty="0" smtClean="0"/>
              <a:t>68% say their quality of life is better than before they were a member</a:t>
            </a:r>
          </a:p>
          <a:p>
            <a:pPr lvl="1"/>
            <a:r>
              <a:rPr lang="en-US" sz="2000" dirty="0" smtClean="0"/>
              <a:t>30% are less worried about money now</a:t>
            </a:r>
          </a:p>
          <a:p>
            <a:pPr lvl="1"/>
            <a:r>
              <a:rPr lang="en-US" sz="2000" dirty="0" smtClean="0"/>
              <a:t>61% know more about available community services</a:t>
            </a:r>
          </a:p>
          <a:p>
            <a:pPr lvl="1"/>
            <a:r>
              <a:rPr lang="en-US" sz="2000" dirty="0" smtClean="0"/>
              <a:t>71% know who to ask for assistance </a:t>
            </a:r>
          </a:p>
          <a:p>
            <a:pPr lvl="1"/>
            <a:r>
              <a:rPr lang="en-US" sz="2000" dirty="0" smtClean="0"/>
              <a:t>70% say they are more likely to stay in their own home as they age because of </a:t>
            </a:r>
            <a:r>
              <a:rPr lang="en-US" sz="2000" dirty="0" err="1" smtClean="0"/>
              <a:t>ElderHelp</a:t>
            </a:r>
            <a:r>
              <a:rPr lang="en-US" sz="2000" dirty="0" smtClean="0"/>
              <a:t>. </a:t>
            </a:r>
            <a:endParaRPr lang="en-US" dirty="0"/>
          </a:p>
        </p:txBody>
      </p:sp>
    </p:spTree>
    <p:extLst>
      <p:ext uri="{BB962C8B-B14F-4D97-AF65-F5344CB8AC3E}">
        <p14:creationId xmlns:p14="http://schemas.microsoft.com/office/powerpoint/2010/main" val="16314395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err="1">
                <a:solidFill>
                  <a:srgbClr val="FF9900"/>
                </a:solidFill>
              </a:rPr>
              <a:t>ElderHelp</a:t>
            </a:r>
            <a:r>
              <a:rPr lang="en-US" sz="3200" b="1" dirty="0">
                <a:solidFill>
                  <a:srgbClr val="FF9900"/>
                </a:solidFill>
              </a:rPr>
              <a:t> Concierge Club Evaluation</a:t>
            </a:r>
            <a:br>
              <a:rPr lang="en-US" sz="3200" b="1" dirty="0">
                <a:solidFill>
                  <a:srgbClr val="FF9900"/>
                </a:solidFill>
              </a:rPr>
            </a:br>
            <a:r>
              <a:rPr lang="en-US" sz="3200" b="1" dirty="0" smtClean="0">
                <a:solidFill>
                  <a:srgbClr val="FF9900"/>
                </a:solidFill>
              </a:rPr>
              <a:t>ROI - </a:t>
            </a:r>
            <a:r>
              <a:rPr lang="en-US" sz="2800" b="1" dirty="0" smtClean="0">
                <a:solidFill>
                  <a:srgbClr val="FF9900"/>
                </a:solidFill>
              </a:rPr>
              <a:t>Preliminary results</a:t>
            </a:r>
            <a:endParaRPr lang="en-US" sz="2800" dirty="0"/>
          </a:p>
        </p:txBody>
      </p:sp>
      <p:sp>
        <p:nvSpPr>
          <p:cNvPr id="3" name="Content Placeholder 2"/>
          <p:cNvSpPr>
            <a:spLocks noGrp="1"/>
          </p:cNvSpPr>
          <p:nvPr>
            <p:ph sz="quarter" idx="1"/>
          </p:nvPr>
        </p:nvSpPr>
        <p:spPr>
          <a:xfrm>
            <a:off x="762000" y="2286000"/>
            <a:ext cx="8153400" cy="2743200"/>
          </a:xfrm>
        </p:spPr>
        <p:txBody>
          <a:bodyPr>
            <a:normAutofit/>
          </a:bodyPr>
          <a:lstStyle/>
          <a:p>
            <a:r>
              <a:rPr lang="en-US" sz="2800" b="1" dirty="0" smtClean="0"/>
              <a:t>Annual Cost of Volunteer Program = $103,347</a:t>
            </a:r>
          </a:p>
          <a:p>
            <a:endParaRPr lang="en-US" sz="2800" b="1" dirty="0" smtClean="0"/>
          </a:p>
          <a:p>
            <a:r>
              <a:rPr lang="en-US" sz="2800" b="1" dirty="0" smtClean="0"/>
              <a:t>Annual Value of Volunteer Services = $159,453</a:t>
            </a:r>
          </a:p>
          <a:p>
            <a:endParaRPr lang="en-US" sz="2800" b="1" dirty="0" smtClean="0"/>
          </a:p>
          <a:p>
            <a:r>
              <a:rPr lang="en-US" sz="2800" b="1" dirty="0" smtClean="0"/>
              <a:t>ROI = $56,106  (54%)</a:t>
            </a:r>
          </a:p>
          <a:p>
            <a:endParaRPr lang="en-US" sz="2800" b="1" dirty="0"/>
          </a:p>
          <a:p>
            <a:endParaRPr lang="en-US" sz="2800" b="1" dirty="0" smtClean="0"/>
          </a:p>
        </p:txBody>
      </p:sp>
    </p:spTree>
    <p:extLst>
      <p:ext uri="{BB962C8B-B14F-4D97-AF65-F5344CB8AC3E}">
        <p14:creationId xmlns:p14="http://schemas.microsoft.com/office/powerpoint/2010/main" val="3939845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074"/>
          <p:cNvSpPr txBox="1">
            <a:spLocks noChangeArrowheads="1"/>
          </p:cNvSpPr>
          <p:nvPr/>
        </p:nvSpPr>
        <p:spPr bwMode="auto">
          <a:xfrm>
            <a:off x="1143000" y="2362200"/>
            <a:ext cx="746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3600" b="1" dirty="0" smtClean="0">
                <a:solidFill>
                  <a:srgbClr val="FF9900"/>
                </a:solidFill>
                <a:latin typeface="+mj-lt"/>
              </a:rPr>
              <a:t>Other Voluntary </a:t>
            </a:r>
            <a:r>
              <a:rPr lang="en-US" sz="3600" b="1" dirty="0">
                <a:solidFill>
                  <a:srgbClr val="FF9900"/>
                </a:solidFill>
                <a:latin typeface="+mj-lt"/>
              </a:rPr>
              <a:t>Sector Innovations</a:t>
            </a:r>
          </a:p>
        </p:txBody>
      </p:sp>
    </p:spTree>
    <p:extLst>
      <p:ext uri="{BB962C8B-B14F-4D97-AF65-F5344CB8AC3E}">
        <p14:creationId xmlns:p14="http://schemas.microsoft.com/office/powerpoint/2010/main" val="24325449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32844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209800"/>
            <a:ext cx="7543800"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1143000" y="787400"/>
            <a:ext cx="795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b="1" dirty="0">
                <a:solidFill>
                  <a:srgbClr val="FF9900"/>
                </a:solidFill>
                <a:latin typeface="+mj-lt"/>
              </a:rPr>
              <a:t>Community Ambassadors Program</a:t>
            </a:r>
            <a:endParaRPr lang="en-US" sz="3200" b="1" dirty="0">
              <a:solidFill>
                <a:srgbClr val="FF9900"/>
              </a:solidFill>
              <a:latin typeface="+mj-lt"/>
            </a:endParaRPr>
          </a:p>
        </p:txBody>
      </p:sp>
    </p:spTree>
    <p:extLst>
      <p:ext uri="{BB962C8B-B14F-4D97-AF65-F5344CB8AC3E}">
        <p14:creationId xmlns:p14="http://schemas.microsoft.com/office/powerpoint/2010/main" val="104529504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a:xfrm>
            <a:off x="1143000" y="304800"/>
            <a:ext cx="6324600" cy="1143000"/>
          </a:xfrm>
        </p:spPr>
        <p:txBody>
          <a:bodyPr/>
          <a:lstStyle/>
          <a:p>
            <a:pPr eaLnBrk="1" hangingPunct="1"/>
            <a:r>
              <a:rPr lang="en-US" sz="3600" b="1" dirty="0" smtClean="0">
                <a:solidFill>
                  <a:srgbClr val="FF9900"/>
                </a:solidFill>
              </a:rPr>
              <a:t>Hope Meadows</a:t>
            </a:r>
          </a:p>
        </p:txBody>
      </p:sp>
      <p:pic>
        <p:nvPicPr>
          <p:cNvPr id="25603" name="Picture 7" descr="hm.bmp"/>
          <p:cNvPicPr>
            <a:picLocks noChangeAspect="1"/>
          </p:cNvPicPr>
          <p:nvPr/>
        </p:nvPicPr>
        <p:blipFill>
          <a:blip r:embed="rId3">
            <a:extLst>
              <a:ext uri="{28A0092B-C50C-407E-A947-70E740481C1C}">
                <a14:useLocalDpi xmlns:a14="http://schemas.microsoft.com/office/drawing/2010/main" val="0"/>
              </a:ext>
            </a:extLst>
          </a:blip>
          <a:srcRect l="11778" t="13333" r="11778" b="17778"/>
          <a:stretch>
            <a:fillRect/>
          </a:stretch>
        </p:blipFill>
        <p:spPr bwMode="auto">
          <a:xfrm>
            <a:off x="762000" y="1905000"/>
            <a:ext cx="6553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1024"/>
          <p:cNvPicPr>
            <a:picLocks noChangeAspect="1" noChangeArrowheads="1"/>
          </p:cNvPicPr>
          <p:nvPr/>
        </p:nvPicPr>
        <p:blipFill>
          <a:blip r:embed="rId4">
            <a:extLst>
              <a:ext uri="{28A0092B-C50C-407E-A947-70E740481C1C}">
                <a14:useLocalDpi xmlns:a14="http://schemas.microsoft.com/office/drawing/2010/main" val="0"/>
              </a:ext>
            </a:extLst>
          </a:blip>
          <a:srcRect l="17599" t="3200" r="16800" b="2400"/>
          <a:stretch>
            <a:fillRect/>
          </a:stretch>
        </p:blipFill>
        <p:spPr bwMode="auto">
          <a:xfrm>
            <a:off x="5105400" y="457200"/>
            <a:ext cx="3124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2973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9900"/>
                </a:solidFill>
              </a:rPr>
              <a:t>Challenges for the </a:t>
            </a:r>
            <a:r>
              <a:rPr lang="en-US" b="1" dirty="0" smtClean="0">
                <a:solidFill>
                  <a:srgbClr val="FF9900"/>
                </a:solidFill>
              </a:rPr>
              <a:t>Future</a:t>
            </a:r>
            <a:endParaRPr lang="en-US" b="1" dirty="0">
              <a:solidFill>
                <a:srgbClr val="FF9900"/>
              </a:solidFill>
            </a:endParaRPr>
          </a:p>
        </p:txBody>
      </p:sp>
      <p:sp>
        <p:nvSpPr>
          <p:cNvPr id="3" name="Content Placeholder 2"/>
          <p:cNvSpPr>
            <a:spLocks noGrp="1"/>
          </p:cNvSpPr>
          <p:nvPr>
            <p:ph sz="quarter" idx="1"/>
          </p:nvPr>
        </p:nvSpPr>
        <p:spPr>
          <a:xfrm>
            <a:off x="2209800" y="2133600"/>
            <a:ext cx="6172200" cy="4267200"/>
          </a:xfrm>
        </p:spPr>
        <p:txBody>
          <a:bodyPr/>
          <a:lstStyle/>
          <a:p>
            <a:pPr marL="342900" lvl="0" indent="-342900">
              <a:spcBef>
                <a:spcPct val="20000"/>
              </a:spcBef>
              <a:buClr>
                <a:srgbClr val="FFC71C"/>
              </a:buClr>
              <a:buSzPct val="75000"/>
              <a:buFont typeface="Wingdings" pitchFamily="2" charset="2"/>
              <a:buChar char="n"/>
              <a:defRPr/>
            </a:pPr>
            <a:r>
              <a:rPr lang="en-US" sz="2800" b="1" dirty="0">
                <a:solidFill>
                  <a:prstClr val="black"/>
                </a:solidFill>
              </a:rPr>
              <a:t>Sustainability</a:t>
            </a:r>
          </a:p>
          <a:p>
            <a:pPr marL="342900" lvl="0" indent="-342900">
              <a:spcBef>
                <a:spcPct val="20000"/>
              </a:spcBef>
              <a:buClr>
                <a:srgbClr val="FFC71C"/>
              </a:buClr>
              <a:buSzPct val="75000"/>
              <a:buFont typeface="Wingdings" pitchFamily="2" charset="2"/>
              <a:buChar char="n"/>
              <a:defRPr/>
            </a:pPr>
            <a:r>
              <a:rPr lang="en-US" sz="2800" b="1" dirty="0">
                <a:solidFill>
                  <a:prstClr val="black"/>
                </a:solidFill>
              </a:rPr>
              <a:t>Inclusiveness</a:t>
            </a:r>
          </a:p>
          <a:p>
            <a:pPr marL="342900" lvl="0" indent="-342900">
              <a:spcBef>
                <a:spcPct val="20000"/>
              </a:spcBef>
              <a:buClr>
                <a:srgbClr val="FFC71C"/>
              </a:buClr>
              <a:buSzPct val="75000"/>
              <a:buFont typeface="Wingdings" pitchFamily="2" charset="2"/>
              <a:buChar char="n"/>
              <a:defRPr/>
            </a:pPr>
            <a:r>
              <a:rPr lang="en-US" sz="2800" b="1" dirty="0">
                <a:solidFill>
                  <a:prstClr val="black"/>
                </a:solidFill>
              </a:rPr>
              <a:t>Community integration</a:t>
            </a:r>
          </a:p>
          <a:p>
            <a:pPr marL="342900" lvl="0" indent="-342900">
              <a:spcBef>
                <a:spcPct val="20000"/>
              </a:spcBef>
              <a:buClr>
                <a:srgbClr val="FFC71C"/>
              </a:buClr>
              <a:buSzPct val="75000"/>
              <a:buFont typeface="Wingdings" pitchFamily="2" charset="2"/>
              <a:buChar char="n"/>
              <a:defRPr/>
            </a:pPr>
            <a:r>
              <a:rPr lang="en-US" sz="2800" b="1" dirty="0">
                <a:solidFill>
                  <a:prstClr val="black"/>
                </a:solidFill>
              </a:rPr>
              <a:t>Comprehensiveness</a:t>
            </a:r>
          </a:p>
          <a:p>
            <a:pPr marL="342900" lvl="0" indent="-342900">
              <a:spcBef>
                <a:spcPct val="20000"/>
              </a:spcBef>
              <a:buClr>
                <a:srgbClr val="FFC71C"/>
              </a:buClr>
              <a:buSzPct val="75000"/>
              <a:buFont typeface="Wingdings" pitchFamily="2" charset="2"/>
              <a:buChar char="n"/>
              <a:defRPr/>
            </a:pPr>
            <a:r>
              <a:rPr lang="en-US" sz="2800" b="1" dirty="0">
                <a:solidFill>
                  <a:prstClr val="black"/>
                </a:solidFill>
              </a:rPr>
              <a:t>Effectiveness</a:t>
            </a:r>
          </a:p>
          <a:p>
            <a:endParaRPr lang="en-US" dirty="0"/>
          </a:p>
        </p:txBody>
      </p:sp>
    </p:spTree>
    <p:extLst>
      <p:ext uri="{BB962C8B-B14F-4D97-AF65-F5344CB8AC3E}">
        <p14:creationId xmlns:p14="http://schemas.microsoft.com/office/powerpoint/2010/main" val="13127410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533400" y="152400"/>
            <a:ext cx="7772400" cy="1143000"/>
          </a:xfrm>
        </p:spPr>
        <p:txBody>
          <a:bodyPr/>
          <a:lstStyle/>
          <a:p>
            <a:r>
              <a:rPr lang="en-US" sz="4000" b="1" dirty="0" smtClean="0">
                <a:solidFill>
                  <a:srgbClr val="FF9933"/>
                </a:solidFill>
              </a:rPr>
              <a:t>UC Berkeley Villages Project</a:t>
            </a:r>
          </a:p>
        </p:txBody>
      </p:sp>
      <p:sp>
        <p:nvSpPr>
          <p:cNvPr id="3" name="Content Placeholder 2"/>
          <p:cNvSpPr>
            <a:spLocks noGrp="1"/>
          </p:cNvSpPr>
          <p:nvPr>
            <p:ph idx="1"/>
          </p:nvPr>
        </p:nvSpPr>
        <p:spPr>
          <a:xfrm>
            <a:off x="612648" y="1752600"/>
            <a:ext cx="8153400" cy="4572000"/>
          </a:xfrm>
        </p:spPr>
        <p:txBody>
          <a:bodyPr>
            <a:normAutofit lnSpcReduction="10000"/>
          </a:bodyPr>
          <a:lstStyle/>
          <a:p>
            <a:pPr eaLnBrk="1" hangingPunct="1">
              <a:buClr>
                <a:srgbClr val="FFC71C"/>
              </a:buClr>
              <a:defRPr/>
            </a:pPr>
            <a:r>
              <a:rPr lang="en-US" sz="2400" b="1" dirty="0" smtClean="0"/>
              <a:t>Evaluation of individual Villages</a:t>
            </a:r>
          </a:p>
          <a:p>
            <a:pPr lvl="2" eaLnBrk="1" hangingPunct="1">
              <a:buClr>
                <a:srgbClr val="FFC71C"/>
              </a:buClr>
              <a:buFont typeface="Wingdings" pitchFamily="2" charset="2"/>
              <a:buChar char="§"/>
              <a:defRPr/>
            </a:pPr>
            <a:r>
              <a:rPr lang="en-US" sz="2400" dirty="0" smtClean="0"/>
              <a:t>Service use</a:t>
            </a:r>
          </a:p>
          <a:p>
            <a:pPr lvl="2" eaLnBrk="1" hangingPunct="1">
              <a:buClr>
                <a:srgbClr val="FFC71C"/>
              </a:buClr>
              <a:buFont typeface="Wingdings" pitchFamily="2" charset="2"/>
              <a:buChar char="§"/>
              <a:defRPr/>
            </a:pPr>
            <a:r>
              <a:rPr lang="en-US" sz="2400" dirty="0" smtClean="0"/>
              <a:t>Member satisfaction</a:t>
            </a:r>
          </a:p>
          <a:p>
            <a:pPr lvl="2" eaLnBrk="1" hangingPunct="1">
              <a:buClr>
                <a:srgbClr val="FFC71C"/>
              </a:buClr>
              <a:buFont typeface="Wingdings" pitchFamily="2" charset="2"/>
              <a:buChar char="§"/>
              <a:defRPr/>
            </a:pPr>
            <a:r>
              <a:rPr lang="en-US" sz="2400" dirty="0" smtClean="0"/>
              <a:t>Member outcomes</a:t>
            </a:r>
          </a:p>
          <a:p>
            <a:pPr lvl="2" eaLnBrk="1" hangingPunct="1">
              <a:buClr>
                <a:srgbClr val="FFC71C"/>
              </a:buClr>
              <a:buFont typeface="Wingdings" pitchFamily="2" charset="2"/>
              <a:buChar char="§"/>
              <a:defRPr/>
            </a:pPr>
            <a:r>
              <a:rPr lang="en-US" sz="2400" dirty="0" smtClean="0"/>
              <a:t>Growth</a:t>
            </a:r>
          </a:p>
          <a:p>
            <a:pPr lvl="2" eaLnBrk="1" hangingPunct="1">
              <a:buClr>
                <a:srgbClr val="FFC71C"/>
              </a:buClr>
              <a:buFont typeface="Wingdings" pitchFamily="2" charset="2"/>
              <a:buChar char="§"/>
              <a:defRPr/>
            </a:pPr>
            <a:r>
              <a:rPr lang="en-US" sz="2400" dirty="0" smtClean="0"/>
              <a:t>Cost-effectiveness</a:t>
            </a:r>
          </a:p>
          <a:p>
            <a:pPr eaLnBrk="1" hangingPunct="1">
              <a:lnSpc>
                <a:spcPct val="150000"/>
              </a:lnSpc>
              <a:buClr>
                <a:srgbClr val="FFC71C"/>
              </a:buClr>
              <a:defRPr/>
            </a:pPr>
            <a:r>
              <a:rPr lang="en-US" sz="2400" b="1" dirty="0" smtClean="0"/>
              <a:t>Cross-site survey of Village organizations</a:t>
            </a:r>
          </a:p>
          <a:p>
            <a:pPr lvl="2" eaLnBrk="1" hangingPunct="1">
              <a:spcBef>
                <a:spcPct val="15000"/>
              </a:spcBef>
              <a:buClr>
                <a:srgbClr val="FFC71C"/>
              </a:buClr>
              <a:defRPr/>
            </a:pPr>
            <a:r>
              <a:rPr lang="en-US" sz="2400" dirty="0" smtClean="0"/>
              <a:t>Factors associated with sustainability and effectiveness </a:t>
            </a:r>
          </a:p>
          <a:p>
            <a:pPr eaLnBrk="1" hangingPunct="1">
              <a:lnSpc>
                <a:spcPct val="150000"/>
              </a:lnSpc>
              <a:buClr>
                <a:srgbClr val="FFC71C"/>
              </a:buClr>
              <a:defRPr/>
            </a:pPr>
            <a:r>
              <a:rPr lang="en-US" sz="2400" b="1" dirty="0" smtClean="0"/>
              <a:t>Longitudinal study of Village members</a:t>
            </a:r>
          </a:p>
          <a:p>
            <a:pPr lvl="2" eaLnBrk="1" hangingPunct="1">
              <a:buClr>
                <a:srgbClr val="FFC71C"/>
              </a:buClr>
              <a:defRPr/>
            </a:pPr>
            <a:r>
              <a:rPr lang="en-US" sz="2400" dirty="0" smtClean="0"/>
              <a:t>Impact of the Village model</a:t>
            </a:r>
          </a:p>
          <a:p>
            <a:pPr>
              <a:defRPr/>
            </a:pPr>
            <a:endParaRPr lang="en-US" dirty="0" smtClean="0"/>
          </a:p>
        </p:txBody>
      </p:sp>
    </p:spTree>
    <p:extLst>
      <p:ext uri="{BB962C8B-B14F-4D97-AF65-F5344CB8AC3E}">
        <p14:creationId xmlns:p14="http://schemas.microsoft.com/office/powerpoint/2010/main" val="1716274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Placeholder 6"/>
          <p:cNvSpPr>
            <a:spLocks noGrp="1"/>
          </p:cNvSpPr>
          <p:nvPr>
            <p:ph type="body" idx="1"/>
          </p:nvPr>
        </p:nvSpPr>
        <p:spPr>
          <a:xfrm>
            <a:off x="381000" y="3048000"/>
            <a:ext cx="8418513" cy="3657600"/>
          </a:xfrm>
        </p:spPr>
        <p:txBody>
          <a:bodyPr/>
          <a:lstStyle/>
          <a:p>
            <a:pPr algn="ctr"/>
            <a:endParaRPr lang="en-US" sz="3200" smtClean="0">
              <a:solidFill>
                <a:srgbClr val="000000"/>
              </a:solidFill>
            </a:endParaRPr>
          </a:p>
          <a:p>
            <a:pPr algn="ctr">
              <a:spcBef>
                <a:spcPct val="0"/>
              </a:spcBef>
            </a:pPr>
            <a:r>
              <a:rPr lang="en-US" smtClean="0">
                <a:solidFill>
                  <a:srgbClr val="000000"/>
                </a:solidFill>
              </a:rPr>
              <a:t>Andrew Scharlach, PhD</a:t>
            </a:r>
          </a:p>
          <a:p>
            <a:pPr algn="ctr">
              <a:spcBef>
                <a:spcPct val="0"/>
              </a:spcBef>
            </a:pPr>
            <a:r>
              <a:rPr lang="en-US" smtClean="0">
                <a:solidFill>
                  <a:srgbClr val="000000"/>
                </a:solidFill>
              </a:rPr>
              <a:t>Center for the Advanced Study of Aging Services</a:t>
            </a:r>
          </a:p>
          <a:p>
            <a:pPr algn="ctr">
              <a:spcBef>
                <a:spcPct val="0"/>
              </a:spcBef>
            </a:pPr>
            <a:r>
              <a:rPr lang="en-US" smtClean="0">
                <a:solidFill>
                  <a:srgbClr val="000000"/>
                </a:solidFill>
                <a:hlinkClick r:id="rId3"/>
              </a:rPr>
              <a:t>scharlach@berkeley.edu</a:t>
            </a:r>
            <a:endParaRPr lang="en-US" smtClean="0">
              <a:solidFill>
                <a:srgbClr val="000000"/>
              </a:solidFill>
            </a:endParaRPr>
          </a:p>
          <a:p>
            <a:pPr algn="ctr">
              <a:spcBef>
                <a:spcPct val="0"/>
              </a:spcBef>
            </a:pPr>
            <a:endParaRPr lang="en-US" sz="2400" smtClean="0">
              <a:solidFill>
                <a:srgbClr val="000000"/>
              </a:solidFill>
            </a:endParaRPr>
          </a:p>
          <a:p>
            <a:pPr algn="ctr">
              <a:spcBef>
                <a:spcPct val="0"/>
              </a:spcBef>
            </a:pPr>
            <a:endParaRPr lang="en-US" sz="2400" smtClean="0">
              <a:solidFill>
                <a:srgbClr val="000000"/>
              </a:solidFill>
            </a:endParaRPr>
          </a:p>
        </p:txBody>
      </p:sp>
      <p:sp>
        <p:nvSpPr>
          <p:cNvPr id="50178" name="Title 5"/>
          <p:cNvSpPr>
            <a:spLocks noGrp="1"/>
          </p:cNvSpPr>
          <p:nvPr>
            <p:ph type="title"/>
          </p:nvPr>
        </p:nvSpPr>
        <p:spPr>
          <a:xfrm>
            <a:off x="3429000" y="1600200"/>
            <a:ext cx="5562600" cy="990600"/>
          </a:xfrm>
        </p:spPr>
        <p:txBody>
          <a:bodyPr/>
          <a:lstStyle/>
          <a:p>
            <a:r>
              <a:rPr lang="en-US" sz="3600" b="1" smtClean="0">
                <a:solidFill>
                  <a:srgbClr val="000000"/>
                </a:solidFill>
              </a:rPr>
              <a:t>Thank You!</a:t>
            </a:r>
          </a:p>
        </p:txBody>
      </p:sp>
    </p:spTree>
    <p:extLst>
      <p:ext uri="{BB962C8B-B14F-4D97-AF65-F5344CB8AC3E}">
        <p14:creationId xmlns:p14="http://schemas.microsoft.com/office/powerpoint/2010/main" val="3069052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a:xfrm>
            <a:off x="1066800" y="-76200"/>
            <a:ext cx="7924800" cy="1431925"/>
          </a:xfrm>
        </p:spPr>
        <p:txBody>
          <a:bodyPr/>
          <a:lstStyle/>
          <a:p>
            <a:r>
              <a:rPr lang="en-US" sz="4000" b="1" dirty="0" smtClean="0">
                <a:solidFill>
                  <a:srgbClr val="FF9933"/>
                </a:solidFill>
              </a:rPr>
              <a:t>Center for the Advanced Study </a:t>
            </a:r>
            <a:br>
              <a:rPr lang="en-US" sz="4000" b="1" dirty="0" smtClean="0">
                <a:solidFill>
                  <a:srgbClr val="FF9933"/>
                </a:solidFill>
              </a:rPr>
            </a:br>
            <a:r>
              <a:rPr lang="en-US" sz="4000" b="1" dirty="0" smtClean="0">
                <a:solidFill>
                  <a:srgbClr val="FF9933"/>
                </a:solidFill>
              </a:rPr>
              <a:t>of Aging Services </a:t>
            </a:r>
          </a:p>
        </p:txBody>
      </p:sp>
      <p:sp>
        <p:nvSpPr>
          <p:cNvPr id="5123" name="Rectangle 1027"/>
          <p:cNvSpPr>
            <a:spLocks noGrp="1" noChangeArrowheads="1"/>
          </p:cNvSpPr>
          <p:nvPr>
            <p:ph type="body" idx="1"/>
          </p:nvPr>
        </p:nvSpPr>
        <p:spPr>
          <a:xfrm>
            <a:off x="1066800" y="2057400"/>
            <a:ext cx="7924800" cy="4343400"/>
          </a:xfrm>
          <a:noFill/>
          <a:extLst>
            <a:ext uri="{909E8E84-426E-40DD-AFC4-6F175D3DCCD1}">
              <a14:hiddenFill xmlns:a14="http://schemas.microsoft.com/office/drawing/2010/main">
                <a:solidFill>
                  <a:srgbClr val="FFFFFF"/>
                </a:solidFill>
              </a14:hiddenFill>
            </a:ext>
          </a:extLst>
        </p:spPr>
        <p:txBody>
          <a:bodyPr/>
          <a:lstStyle/>
          <a:p>
            <a:pPr>
              <a:lnSpc>
                <a:spcPct val="90000"/>
              </a:lnSpc>
              <a:buFont typeface="Wingdings" pitchFamily="2" charset="2"/>
              <a:buNone/>
            </a:pPr>
            <a:r>
              <a:rPr lang="en-US" sz="2800" b="1" dirty="0" smtClean="0">
                <a:solidFill>
                  <a:srgbClr val="FF9933"/>
                </a:solidFill>
                <a:effectLst/>
              </a:rPr>
              <a:t>Mission:</a:t>
            </a:r>
          </a:p>
          <a:p>
            <a:pPr lvl="1">
              <a:lnSpc>
                <a:spcPct val="90000"/>
              </a:lnSpc>
              <a:buClr>
                <a:srgbClr val="FFC71C"/>
              </a:buClr>
              <a:buSzTx/>
              <a:buFont typeface="Wingdings" pitchFamily="2" charset="2"/>
              <a:buChar char="§"/>
            </a:pPr>
            <a:r>
              <a:rPr lang="en-US" sz="2800" dirty="0" smtClean="0">
                <a:effectLst/>
              </a:rPr>
              <a:t>Improving services for the elderly through research, collaboration and education</a:t>
            </a:r>
          </a:p>
          <a:p>
            <a:pPr lvl="1">
              <a:lnSpc>
                <a:spcPct val="90000"/>
              </a:lnSpc>
              <a:buClr>
                <a:schemeClr val="tx1"/>
              </a:buClr>
              <a:buSzTx/>
              <a:buFont typeface="Wingdings" pitchFamily="2" charset="2"/>
              <a:buChar char="§"/>
            </a:pPr>
            <a:endParaRPr lang="en-US" sz="2800" b="1" dirty="0" smtClean="0">
              <a:effectLst/>
            </a:endParaRPr>
          </a:p>
          <a:p>
            <a:pPr>
              <a:lnSpc>
                <a:spcPct val="90000"/>
              </a:lnSpc>
              <a:buClr>
                <a:schemeClr val="tx1"/>
              </a:buClr>
              <a:buSzTx/>
              <a:buFont typeface="Wingdings" pitchFamily="2" charset="2"/>
              <a:buNone/>
            </a:pPr>
            <a:r>
              <a:rPr lang="en-US" sz="2800" b="1" dirty="0" smtClean="0">
                <a:solidFill>
                  <a:srgbClr val="FF9933"/>
                </a:solidFill>
                <a:effectLst/>
              </a:rPr>
              <a:t>Examples of projects:</a:t>
            </a:r>
          </a:p>
          <a:p>
            <a:pPr lvl="1">
              <a:lnSpc>
                <a:spcPct val="90000"/>
              </a:lnSpc>
              <a:buClr>
                <a:srgbClr val="FFC71C"/>
              </a:buClr>
              <a:buSzTx/>
              <a:buFont typeface="Wingdings" pitchFamily="2" charset="2"/>
              <a:buChar char="§"/>
            </a:pPr>
            <a:r>
              <a:rPr lang="en-US" sz="2800" dirty="0" smtClean="0">
                <a:effectLst/>
              </a:rPr>
              <a:t>California Villages Project</a:t>
            </a:r>
          </a:p>
          <a:p>
            <a:pPr lvl="1">
              <a:lnSpc>
                <a:spcPct val="90000"/>
              </a:lnSpc>
              <a:buClr>
                <a:srgbClr val="FFC71C"/>
              </a:buClr>
              <a:buSzTx/>
              <a:buFont typeface="Wingdings" pitchFamily="2" charset="2"/>
              <a:buChar char="§"/>
            </a:pPr>
            <a:r>
              <a:rPr lang="en-US" sz="2800" dirty="0" smtClean="0">
                <a:effectLst/>
              </a:rPr>
              <a:t>Creating Aging-Friendly Communities</a:t>
            </a:r>
          </a:p>
          <a:p>
            <a:pPr lvl="1">
              <a:lnSpc>
                <a:spcPct val="90000"/>
              </a:lnSpc>
              <a:buClr>
                <a:srgbClr val="FFC71C"/>
              </a:buClr>
              <a:buSzTx/>
              <a:buFont typeface="Wingdings" pitchFamily="2" charset="2"/>
              <a:buChar char="§"/>
            </a:pPr>
            <a:r>
              <a:rPr lang="en-US" sz="2800" dirty="0" smtClean="0">
                <a:effectLst/>
              </a:rPr>
              <a:t>Strategic Plan for an Aging CA </a:t>
            </a:r>
          </a:p>
          <a:p>
            <a:pPr lvl="1">
              <a:lnSpc>
                <a:spcPct val="90000"/>
              </a:lnSpc>
              <a:buClr>
                <a:srgbClr val="FFC71C"/>
              </a:buClr>
              <a:buSzTx/>
              <a:buFont typeface="Wingdings" pitchFamily="2" charset="2"/>
              <a:buChar char="§"/>
            </a:pPr>
            <a:r>
              <a:rPr lang="en-US" sz="2800" dirty="0" smtClean="0">
                <a:effectLst/>
              </a:rPr>
              <a:t>Family Caregiver Support Project</a:t>
            </a:r>
          </a:p>
          <a:p>
            <a:pPr lvl="1">
              <a:lnSpc>
                <a:spcPct val="90000"/>
              </a:lnSpc>
              <a:buClr>
                <a:srgbClr val="FFC71C"/>
              </a:buClr>
              <a:buSzTx/>
              <a:buFont typeface="Wingdings" pitchFamily="2" charset="2"/>
              <a:buChar char="§"/>
            </a:pPr>
            <a:r>
              <a:rPr lang="en-US" sz="2800" dirty="0" smtClean="0">
                <a:effectLst/>
              </a:rPr>
              <a:t>Consortium for Social Work Training in Aging</a:t>
            </a:r>
          </a:p>
          <a:p>
            <a:pPr>
              <a:lnSpc>
                <a:spcPct val="90000"/>
              </a:lnSpc>
              <a:buFont typeface="Wingdings" pitchFamily="2" charset="2"/>
              <a:buNone/>
            </a:pPr>
            <a:endParaRPr lang="en-US" sz="2400" dirty="0" smtClean="0">
              <a:effectLst/>
            </a:endParaRPr>
          </a:p>
        </p:txBody>
      </p:sp>
      <p:pic>
        <p:nvPicPr>
          <p:cNvPr id="5124" name="Picture 1028" descr="casaslogo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144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3261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9900"/>
                </a:solidFill>
                <a:latin typeface="Tw Cen MT" pitchFamily="34" charset="0"/>
                <a:cs typeface="Times New Roman" pitchFamily="18" charset="0"/>
              </a:rPr>
              <a:t>US Sociocultural Context</a:t>
            </a:r>
            <a:endParaRPr lang="en-US" dirty="0">
              <a:solidFill>
                <a:srgbClr val="FF9900"/>
              </a:solidFill>
            </a:endParaRPr>
          </a:p>
        </p:txBody>
      </p:sp>
      <p:sp>
        <p:nvSpPr>
          <p:cNvPr id="3" name="Content Placeholder 2"/>
          <p:cNvSpPr>
            <a:spLocks noGrp="1"/>
          </p:cNvSpPr>
          <p:nvPr>
            <p:ph sz="quarter" idx="1"/>
          </p:nvPr>
        </p:nvSpPr>
        <p:spPr>
          <a:xfrm>
            <a:off x="1219200" y="2057400"/>
            <a:ext cx="7546848" cy="4038600"/>
          </a:xfrm>
        </p:spPr>
        <p:txBody>
          <a:bodyPr/>
          <a:lstStyle/>
          <a:p>
            <a:pPr marL="533400" indent="-533400">
              <a:spcBef>
                <a:spcPct val="35000"/>
              </a:spcBef>
              <a:buClr>
                <a:schemeClr val="tx1"/>
              </a:buClr>
              <a:buFont typeface="Wingdings" pitchFamily="2" charset="2"/>
              <a:buChar char="§"/>
            </a:pPr>
            <a:r>
              <a:rPr lang="en-US" b="1" dirty="0">
                <a:latin typeface="Tw Cen MT" pitchFamily="34" charset="0"/>
                <a:cs typeface="Times New Roman" pitchFamily="18" charset="0"/>
              </a:rPr>
              <a:t>Individualism</a:t>
            </a:r>
          </a:p>
          <a:p>
            <a:pPr marL="533400" indent="-533400">
              <a:spcBef>
                <a:spcPct val="35000"/>
              </a:spcBef>
              <a:buClr>
                <a:schemeClr val="tx1"/>
              </a:buClr>
              <a:buFont typeface="Wingdings" pitchFamily="2" charset="2"/>
              <a:buChar char="§"/>
            </a:pPr>
            <a:r>
              <a:rPr lang="en-US" b="1" dirty="0">
                <a:latin typeface="Tw Cen MT" pitchFamily="34" charset="0"/>
                <a:cs typeface="Times New Roman" pitchFamily="18" charset="0"/>
              </a:rPr>
              <a:t>Independence</a:t>
            </a:r>
          </a:p>
          <a:p>
            <a:pPr marL="533400" indent="-533400">
              <a:spcBef>
                <a:spcPct val="35000"/>
              </a:spcBef>
              <a:buClr>
                <a:schemeClr val="tx1"/>
              </a:buClr>
              <a:buFont typeface="Wingdings" pitchFamily="2" charset="2"/>
              <a:buChar char="§"/>
            </a:pPr>
            <a:r>
              <a:rPr lang="en-US" b="1" dirty="0">
                <a:latin typeface="Tw Cen MT" pitchFamily="34" charset="0"/>
                <a:cs typeface="Times New Roman" pitchFamily="18" charset="0"/>
              </a:rPr>
              <a:t>Privacy</a:t>
            </a:r>
          </a:p>
          <a:p>
            <a:pPr marL="533400" indent="-533400">
              <a:spcBef>
                <a:spcPct val="35000"/>
              </a:spcBef>
              <a:buClr>
                <a:schemeClr val="tx1"/>
              </a:buClr>
              <a:buFont typeface="Wingdings" pitchFamily="2" charset="2"/>
              <a:buChar char="§"/>
            </a:pPr>
            <a:r>
              <a:rPr lang="en-US" b="1" dirty="0">
                <a:latin typeface="Tw Cen MT" pitchFamily="34" charset="0"/>
                <a:cs typeface="Times New Roman" pitchFamily="18" charset="0"/>
              </a:rPr>
              <a:t>Individual problems &gt; communal concerns</a:t>
            </a:r>
          </a:p>
          <a:p>
            <a:pPr marL="533400" indent="-533400">
              <a:spcBef>
                <a:spcPct val="35000"/>
              </a:spcBef>
              <a:buClr>
                <a:schemeClr val="tx1"/>
              </a:buClr>
              <a:buFont typeface="Wingdings" pitchFamily="2" charset="2"/>
              <a:buChar char="§"/>
            </a:pPr>
            <a:r>
              <a:rPr lang="en-US" b="1" dirty="0">
                <a:latin typeface="Tw Cen MT" pitchFamily="34" charset="0"/>
                <a:cs typeface="Times New Roman" pitchFamily="18" charset="0"/>
              </a:rPr>
              <a:t>Marketplace solutions</a:t>
            </a:r>
          </a:p>
          <a:p>
            <a:pPr marL="533400" indent="-533400">
              <a:spcBef>
                <a:spcPct val="35000"/>
              </a:spcBef>
              <a:buClr>
                <a:schemeClr val="tx1"/>
              </a:buClr>
              <a:buFont typeface="Wingdings" pitchFamily="2" charset="2"/>
              <a:buChar char="§"/>
            </a:pPr>
            <a:r>
              <a:rPr lang="en-US" b="1" dirty="0">
                <a:latin typeface="Tw Cen MT" pitchFamily="34" charset="0"/>
                <a:cs typeface="Times New Roman" pitchFamily="18" charset="0"/>
              </a:rPr>
              <a:t>Limited community role</a:t>
            </a:r>
          </a:p>
          <a:p>
            <a:endParaRPr lang="en-US" dirty="0"/>
          </a:p>
        </p:txBody>
      </p:sp>
    </p:spTree>
    <p:extLst>
      <p:ext uri="{BB962C8B-B14F-4D97-AF65-F5344CB8AC3E}">
        <p14:creationId xmlns:p14="http://schemas.microsoft.com/office/powerpoint/2010/main" val="4264201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79" name="Group 67"/>
          <p:cNvGrpSpPr>
            <a:grpSpLocks/>
          </p:cNvGrpSpPr>
          <p:nvPr/>
        </p:nvGrpSpPr>
        <p:grpSpPr bwMode="auto">
          <a:xfrm>
            <a:off x="685800" y="457200"/>
            <a:ext cx="7848600" cy="5715000"/>
            <a:chOff x="-3" y="-3"/>
            <a:chExt cx="3487" cy="5291"/>
          </a:xfrm>
        </p:grpSpPr>
        <p:grpSp>
          <p:nvGrpSpPr>
            <p:cNvPr id="64577" name="Group 65"/>
            <p:cNvGrpSpPr>
              <a:grpSpLocks/>
            </p:cNvGrpSpPr>
            <p:nvPr/>
          </p:nvGrpSpPr>
          <p:grpSpPr bwMode="auto">
            <a:xfrm>
              <a:off x="0" y="0"/>
              <a:ext cx="3481" cy="5285"/>
              <a:chOff x="0" y="0"/>
              <a:chExt cx="3481" cy="5285"/>
            </a:xfrm>
          </p:grpSpPr>
          <p:grpSp>
            <p:nvGrpSpPr>
              <p:cNvPr id="64536" name="Group 24"/>
              <p:cNvGrpSpPr>
                <a:grpSpLocks/>
              </p:cNvGrpSpPr>
              <p:nvPr/>
            </p:nvGrpSpPr>
            <p:grpSpPr bwMode="auto">
              <a:xfrm>
                <a:off x="0" y="0"/>
                <a:ext cx="1110" cy="787"/>
                <a:chOff x="0" y="0"/>
                <a:chExt cx="1110" cy="787"/>
              </a:xfrm>
            </p:grpSpPr>
            <p:sp>
              <p:nvSpPr>
                <p:cNvPr id="64514" name="Rectangle 2"/>
                <p:cNvSpPr>
                  <a:spLocks noChangeArrowheads="1"/>
                </p:cNvSpPr>
                <p:nvPr/>
              </p:nvSpPr>
              <p:spPr bwMode="auto">
                <a:xfrm>
                  <a:off x="43" y="0"/>
                  <a:ext cx="1024" cy="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en-US" sz="1200">
                      <a:cs typeface="Times New Roman" pitchFamily="18" charset="0"/>
                    </a:rPr>
                    <a:t> </a:t>
                  </a:r>
                </a:p>
                <a:p>
                  <a:pPr eaLnBrk="0" hangingPunct="0"/>
                  <a:endParaRPr lang="en-US"/>
                </a:p>
              </p:txBody>
            </p:sp>
            <p:sp>
              <p:nvSpPr>
                <p:cNvPr id="64535" name="Rectangle 23"/>
                <p:cNvSpPr>
                  <a:spLocks noChangeArrowheads="1"/>
                </p:cNvSpPr>
                <p:nvPr/>
              </p:nvSpPr>
              <p:spPr bwMode="auto">
                <a:xfrm>
                  <a:off x="0" y="0"/>
                  <a:ext cx="1110" cy="787"/>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538" name="Group 26"/>
              <p:cNvGrpSpPr>
                <a:grpSpLocks/>
              </p:cNvGrpSpPr>
              <p:nvPr/>
            </p:nvGrpSpPr>
            <p:grpSpPr bwMode="auto">
              <a:xfrm>
                <a:off x="1110" y="0"/>
                <a:ext cx="1110" cy="787"/>
                <a:chOff x="1110" y="0"/>
                <a:chExt cx="1110" cy="787"/>
              </a:xfrm>
            </p:grpSpPr>
            <p:sp>
              <p:nvSpPr>
                <p:cNvPr id="64515" name="Rectangle 3"/>
                <p:cNvSpPr>
                  <a:spLocks noChangeArrowheads="1"/>
                </p:cNvSpPr>
                <p:nvPr/>
              </p:nvSpPr>
              <p:spPr bwMode="auto">
                <a:xfrm>
                  <a:off x="1153" y="0"/>
                  <a:ext cx="1024" cy="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eaLnBrk="0" hangingPunct="0"/>
                  <a:endParaRPr lang="en-US" sz="2000" b="1" dirty="0">
                    <a:latin typeface="Arial" pitchFamily="34" charset="0"/>
                    <a:cs typeface="Arial" pitchFamily="34" charset="0"/>
                  </a:endParaRPr>
                </a:p>
                <a:p>
                  <a:pPr algn="ctr" eaLnBrk="0" hangingPunct="0"/>
                  <a:r>
                    <a:rPr lang="en-US" sz="2000" b="1" dirty="0">
                      <a:solidFill>
                        <a:srgbClr val="FF9900"/>
                      </a:solidFill>
                      <a:latin typeface="Arial" pitchFamily="34" charset="0"/>
                      <a:cs typeface="Arial" pitchFamily="34" charset="0"/>
                    </a:rPr>
                    <a:t>Aging in Place</a:t>
                  </a:r>
                  <a:endParaRPr lang="en-US" sz="2600" b="1" dirty="0">
                    <a:solidFill>
                      <a:srgbClr val="FF9900"/>
                    </a:solidFill>
                    <a:latin typeface="Arial" pitchFamily="34" charset="0"/>
                    <a:cs typeface="Arial" pitchFamily="34" charset="0"/>
                  </a:endParaRPr>
                </a:p>
                <a:p>
                  <a:pPr algn="ctr" eaLnBrk="0" hangingPunct="0"/>
                  <a:endParaRPr lang="en-US" dirty="0"/>
                </a:p>
              </p:txBody>
            </p:sp>
            <p:sp>
              <p:nvSpPr>
                <p:cNvPr id="64537" name="Rectangle 25"/>
                <p:cNvSpPr>
                  <a:spLocks noChangeArrowheads="1"/>
                </p:cNvSpPr>
                <p:nvPr/>
              </p:nvSpPr>
              <p:spPr bwMode="auto">
                <a:xfrm>
                  <a:off x="1110" y="0"/>
                  <a:ext cx="1110" cy="787"/>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540" name="Group 28"/>
              <p:cNvGrpSpPr>
                <a:grpSpLocks/>
              </p:cNvGrpSpPr>
              <p:nvPr/>
            </p:nvGrpSpPr>
            <p:grpSpPr bwMode="auto">
              <a:xfrm>
                <a:off x="2220" y="0"/>
                <a:ext cx="1261" cy="787"/>
                <a:chOff x="2220" y="0"/>
                <a:chExt cx="1261" cy="787"/>
              </a:xfrm>
            </p:grpSpPr>
            <p:sp>
              <p:nvSpPr>
                <p:cNvPr id="64516" name="Rectangle 4"/>
                <p:cNvSpPr>
                  <a:spLocks noChangeArrowheads="1"/>
                </p:cNvSpPr>
                <p:nvPr/>
              </p:nvSpPr>
              <p:spPr bwMode="auto">
                <a:xfrm>
                  <a:off x="2263" y="0"/>
                  <a:ext cx="1175" cy="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sz="2000" b="1" dirty="0">
                      <a:solidFill>
                        <a:srgbClr val="FF9900"/>
                      </a:solidFill>
                      <a:latin typeface="Arial" pitchFamily="34" charset="0"/>
                      <a:cs typeface="Arial" pitchFamily="34" charset="0"/>
                    </a:rPr>
                    <a:t>Aging in Community</a:t>
                  </a:r>
                  <a:endParaRPr lang="en-US" sz="1200" dirty="0">
                    <a:solidFill>
                      <a:srgbClr val="FF9900"/>
                    </a:solidFill>
                    <a:cs typeface="Times New Roman" pitchFamily="18" charset="0"/>
                  </a:endParaRPr>
                </a:p>
                <a:p>
                  <a:pPr algn="ctr" eaLnBrk="0" hangingPunct="0"/>
                  <a:r>
                    <a:rPr lang="en-US" sz="1200" dirty="0">
                      <a:cs typeface="Times New Roman" pitchFamily="18" charset="0"/>
                    </a:rPr>
                    <a:t> </a:t>
                  </a:r>
                </a:p>
                <a:p>
                  <a:pPr algn="ctr" eaLnBrk="0" hangingPunct="0"/>
                  <a:endParaRPr lang="en-US" dirty="0"/>
                </a:p>
              </p:txBody>
            </p:sp>
            <p:sp>
              <p:nvSpPr>
                <p:cNvPr id="64539" name="Rectangle 27"/>
                <p:cNvSpPr>
                  <a:spLocks noChangeArrowheads="1"/>
                </p:cNvSpPr>
                <p:nvPr/>
              </p:nvSpPr>
              <p:spPr bwMode="auto">
                <a:xfrm>
                  <a:off x="2220" y="0"/>
                  <a:ext cx="1261" cy="787"/>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542" name="Group 30"/>
              <p:cNvGrpSpPr>
                <a:grpSpLocks/>
              </p:cNvGrpSpPr>
              <p:nvPr/>
            </p:nvGrpSpPr>
            <p:grpSpPr bwMode="auto">
              <a:xfrm>
                <a:off x="0" y="787"/>
                <a:ext cx="1110" cy="711"/>
                <a:chOff x="0" y="787"/>
                <a:chExt cx="1110" cy="711"/>
              </a:xfrm>
            </p:grpSpPr>
            <p:sp>
              <p:nvSpPr>
                <p:cNvPr id="64517" name="Rectangle 5"/>
                <p:cNvSpPr>
                  <a:spLocks noChangeArrowheads="1"/>
                </p:cNvSpPr>
                <p:nvPr/>
              </p:nvSpPr>
              <p:spPr bwMode="auto">
                <a:xfrm>
                  <a:off x="43" y="787"/>
                  <a:ext cx="1024" cy="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en-US" sz="1600" b="1">
                      <a:latin typeface="Arial" pitchFamily="34" charset="0"/>
                      <a:cs typeface="Arial" pitchFamily="34" charset="0"/>
                    </a:rPr>
                    <a:t>Underlying motivation:</a:t>
                  </a:r>
                  <a:endParaRPr lang="en-US" sz="1200">
                    <a:cs typeface="Times New Roman" pitchFamily="18" charset="0"/>
                  </a:endParaRPr>
                </a:p>
                <a:p>
                  <a:pPr eaLnBrk="0" hangingPunct="0"/>
                  <a:endParaRPr lang="en-US"/>
                </a:p>
              </p:txBody>
            </p:sp>
            <p:sp>
              <p:nvSpPr>
                <p:cNvPr id="64541" name="Rectangle 29"/>
                <p:cNvSpPr>
                  <a:spLocks noChangeArrowheads="1"/>
                </p:cNvSpPr>
                <p:nvPr/>
              </p:nvSpPr>
              <p:spPr bwMode="auto">
                <a:xfrm>
                  <a:off x="0" y="787"/>
                  <a:ext cx="1110" cy="71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544" name="Group 32"/>
              <p:cNvGrpSpPr>
                <a:grpSpLocks/>
              </p:cNvGrpSpPr>
              <p:nvPr/>
            </p:nvGrpSpPr>
            <p:grpSpPr bwMode="auto">
              <a:xfrm>
                <a:off x="1110" y="787"/>
                <a:ext cx="1110" cy="711"/>
                <a:chOff x="1110" y="787"/>
                <a:chExt cx="1110" cy="711"/>
              </a:xfrm>
            </p:grpSpPr>
            <p:sp>
              <p:nvSpPr>
                <p:cNvPr id="64518" name="Rectangle 6"/>
                <p:cNvSpPr>
                  <a:spLocks noChangeArrowheads="1"/>
                </p:cNvSpPr>
                <p:nvPr/>
              </p:nvSpPr>
              <p:spPr bwMode="auto">
                <a:xfrm>
                  <a:off x="1153" y="787"/>
                  <a:ext cx="1024" cy="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en-US" sz="1600" dirty="0">
                      <a:latin typeface="Times New Roman"/>
                      <a:cs typeface="Arial" pitchFamily="34" charset="0"/>
                    </a:rPr>
                    <a:t> </a:t>
                  </a:r>
                  <a:endParaRPr lang="en-US" sz="1200" dirty="0">
                    <a:cs typeface="Times New Roman" pitchFamily="18" charset="0"/>
                  </a:endParaRPr>
                </a:p>
                <a:p>
                  <a:pPr eaLnBrk="0" hangingPunct="0"/>
                  <a:r>
                    <a:rPr lang="en-US" sz="1600" dirty="0">
                      <a:latin typeface="Arial" pitchFamily="34" charset="0"/>
                      <a:cs typeface="Arial" pitchFamily="34" charset="0"/>
                    </a:rPr>
                    <a:t>Reactive</a:t>
                  </a:r>
                  <a:endParaRPr lang="en-US" sz="1200" dirty="0">
                    <a:cs typeface="Times New Roman" pitchFamily="18" charset="0"/>
                  </a:endParaRPr>
                </a:p>
                <a:p>
                  <a:pPr eaLnBrk="0" hangingPunct="0"/>
                  <a:r>
                    <a:rPr lang="en-US" sz="1200" dirty="0">
                      <a:cs typeface="Times New Roman" pitchFamily="18" charset="0"/>
                    </a:rPr>
                    <a:t> </a:t>
                  </a:r>
                </a:p>
                <a:p>
                  <a:pPr eaLnBrk="0" hangingPunct="0"/>
                  <a:endParaRPr lang="en-US" dirty="0"/>
                </a:p>
              </p:txBody>
            </p:sp>
            <p:sp>
              <p:nvSpPr>
                <p:cNvPr id="64543" name="Rectangle 31"/>
                <p:cNvSpPr>
                  <a:spLocks noChangeArrowheads="1"/>
                </p:cNvSpPr>
                <p:nvPr/>
              </p:nvSpPr>
              <p:spPr bwMode="auto">
                <a:xfrm>
                  <a:off x="1110" y="787"/>
                  <a:ext cx="1110" cy="71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546" name="Group 34"/>
              <p:cNvGrpSpPr>
                <a:grpSpLocks/>
              </p:cNvGrpSpPr>
              <p:nvPr/>
            </p:nvGrpSpPr>
            <p:grpSpPr bwMode="auto">
              <a:xfrm>
                <a:off x="2220" y="787"/>
                <a:ext cx="1261" cy="711"/>
                <a:chOff x="2220" y="787"/>
                <a:chExt cx="1261" cy="711"/>
              </a:xfrm>
            </p:grpSpPr>
            <p:sp>
              <p:nvSpPr>
                <p:cNvPr id="64519" name="Rectangle 7"/>
                <p:cNvSpPr>
                  <a:spLocks noChangeArrowheads="1"/>
                </p:cNvSpPr>
                <p:nvPr/>
              </p:nvSpPr>
              <p:spPr bwMode="auto">
                <a:xfrm>
                  <a:off x="2263" y="787"/>
                  <a:ext cx="1175" cy="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en-US" sz="1600">
                      <a:latin typeface="Times New Roman"/>
                      <a:cs typeface="Arial" pitchFamily="34" charset="0"/>
                    </a:rPr>
                    <a:t> </a:t>
                  </a:r>
                  <a:endParaRPr lang="en-US" sz="1200">
                    <a:cs typeface="Times New Roman" pitchFamily="18" charset="0"/>
                  </a:endParaRPr>
                </a:p>
                <a:p>
                  <a:pPr eaLnBrk="0" hangingPunct="0"/>
                  <a:r>
                    <a:rPr lang="en-US" sz="1600">
                      <a:latin typeface="Arial" pitchFamily="34" charset="0"/>
                      <a:cs typeface="Arial" pitchFamily="34" charset="0"/>
                    </a:rPr>
                    <a:t>Proactive </a:t>
                  </a:r>
                  <a:endParaRPr lang="en-US" sz="1200">
                    <a:cs typeface="Times New Roman" pitchFamily="18" charset="0"/>
                  </a:endParaRPr>
                </a:p>
                <a:p>
                  <a:pPr eaLnBrk="0" hangingPunct="0"/>
                  <a:r>
                    <a:rPr lang="en-US" sz="1200">
                      <a:cs typeface="Times New Roman" pitchFamily="18" charset="0"/>
                    </a:rPr>
                    <a:t> </a:t>
                  </a:r>
                </a:p>
                <a:p>
                  <a:pPr eaLnBrk="0" hangingPunct="0"/>
                  <a:endParaRPr lang="en-US"/>
                </a:p>
              </p:txBody>
            </p:sp>
            <p:sp>
              <p:nvSpPr>
                <p:cNvPr id="64545" name="Rectangle 33"/>
                <p:cNvSpPr>
                  <a:spLocks noChangeArrowheads="1"/>
                </p:cNvSpPr>
                <p:nvPr/>
              </p:nvSpPr>
              <p:spPr bwMode="auto">
                <a:xfrm>
                  <a:off x="2220" y="787"/>
                  <a:ext cx="1261" cy="71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548" name="Group 36"/>
              <p:cNvGrpSpPr>
                <a:grpSpLocks/>
              </p:cNvGrpSpPr>
              <p:nvPr/>
            </p:nvGrpSpPr>
            <p:grpSpPr bwMode="auto">
              <a:xfrm>
                <a:off x="0" y="1498"/>
                <a:ext cx="1110" cy="904"/>
                <a:chOff x="0" y="1498"/>
                <a:chExt cx="1110" cy="904"/>
              </a:xfrm>
            </p:grpSpPr>
            <p:sp>
              <p:nvSpPr>
                <p:cNvPr id="64520" name="Rectangle 8"/>
                <p:cNvSpPr>
                  <a:spLocks noChangeArrowheads="1"/>
                </p:cNvSpPr>
                <p:nvPr/>
              </p:nvSpPr>
              <p:spPr bwMode="auto">
                <a:xfrm>
                  <a:off x="43" y="1498"/>
                  <a:ext cx="1024" cy="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en-US" sz="1600" b="1">
                      <a:latin typeface="Times New Roman"/>
                      <a:cs typeface="Arial" pitchFamily="34" charset="0"/>
                    </a:rPr>
                    <a:t> </a:t>
                  </a:r>
                  <a:endParaRPr lang="en-US" sz="1200">
                    <a:cs typeface="Times New Roman" pitchFamily="18" charset="0"/>
                  </a:endParaRPr>
                </a:p>
                <a:p>
                  <a:pPr eaLnBrk="0" hangingPunct="0"/>
                  <a:r>
                    <a:rPr lang="en-US" sz="1600" b="1">
                      <a:latin typeface="Arial" pitchFamily="34" charset="0"/>
                      <a:cs typeface="Arial" pitchFamily="34" charset="0"/>
                    </a:rPr>
                    <a:t>Goals:</a:t>
                  </a:r>
                  <a:endParaRPr lang="en-US" sz="1200">
                    <a:cs typeface="Times New Roman" pitchFamily="18" charset="0"/>
                  </a:endParaRPr>
                </a:p>
                <a:p>
                  <a:pPr eaLnBrk="0" hangingPunct="0"/>
                  <a:endParaRPr lang="en-US"/>
                </a:p>
              </p:txBody>
            </p:sp>
            <p:sp>
              <p:nvSpPr>
                <p:cNvPr id="64547" name="Rectangle 35"/>
                <p:cNvSpPr>
                  <a:spLocks noChangeArrowheads="1"/>
                </p:cNvSpPr>
                <p:nvPr/>
              </p:nvSpPr>
              <p:spPr bwMode="auto">
                <a:xfrm>
                  <a:off x="0" y="1498"/>
                  <a:ext cx="1110" cy="90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550" name="Group 38"/>
              <p:cNvGrpSpPr>
                <a:grpSpLocks/>
              </p:cNvGrpSpPr>
              <p:nvPr/>
            </p:nvGrpSpPr>
            <p:grpSpPr bwMode="auto">
              <a:xfrm>
                <a:off x="1110" y="1498"/>
                <a:ext cx="1110" cy="904"/>
                <a:chOff x="1110" y="1498"/>
                <a:chExt cx="1110" cy="904"/>
              </a:xfrm>
            </p:grpSpPr>
            <p:sp>
              <p:nvSpPr>
                <p:cNvPr id="64521" name="Rectangle 9"/>
                <p:cNvSpPr>
                  <a:spLocks noChangeArrowheads="1"/>
                </p:cNvSpPr>
                <p:nvPr/>
              </p:nvSpPr>
              <p:spPr bwMode="auto">
                <a:xfrm>
                  <a:off x="1153" y="1498"/>
                  <a:ext cx="1024" cy="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en-US" sz="1600">
                      <a:latin typeface="Times New Roman"/>
                      <a:cs typeface="Arial" pitchFamily="34" charset="0"/>
                    </a:rPr>
                    <a:t> </a:t>
                  </a:r>
                  <a:endParaRPr lang="en-US" sz="1200">
                    <a:cs typeface="Times New Roman" pitchFamily="18" charset="0"/>
                  </a:endParaRPr>
                </a:p>
                <a:p>
                  <a:pPr eaLnBrk="0" hangingPunct="0"/>
                  <a:r>
                    <a:rPr lang="en-US" sz="1600">
                      <a:latin typeface="Arial" pitchFamily="34" charset="0"/>
                      <a:cs typeface="Arial" pitchFamily="34" charset="0"/>
                    </a:rPr>
                    <a:t>Avoid institutionalization</a:t>
                  </a:r>
                  <a:endParaRPr lang="en-US" sz="1200">
                    <a:cs typeface="Times New Roman" pitchFamily="18" charset="0"/>
                  </a:endParaRPr>
                </a:p>
                <a:p>
                  <a:pPr eaLnBrk="0" hangingPunct="0"/>
                  <a:endParaRPr lang="en-US"/>
                </a:p>
              </p:txBody>
            </p:sp>
            <p:sp>
              <p:nvSpPr>
                <p:cNvPr id="64549" name="Rectangle 37"/>
                <p:cNvSpPr>
                  <a:spLocks noChangeArrowheads="1"/>
                </p:cNvSpPr>
                <p:nvPr/>
              </p:nvSpPr>
              <p:spPr bwMode="auto">
                <a:xfrm>
                  <a:off x="1110" y="1498"/>
                  <a:ext cx="1110" cy="90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552" name="Group 40"/>
              <p:cNvGrpSpPr>
                <a:grpSpLocks/>
              </p:cNvGrpSpPr>
              <p:nvPr/>
            </p:nvGrpSpPr>
            <p:grpSpPr bwMode="auto">
              <a:xfrm>
                <a:off x="2220" y="1498"/>
                <a:ext cx="1261" cy="904"/>
                <a:chOff x="2220" y="1498"/>
                <a:chExt cx="1261" cy="904"/>
              </a:xfrm>
            </p:grpSpPr>
            <p:sp>
              <p:nvSpPr>
                <p:cNvPr id="64522" name="Rectangle 10"/>
                <p:cNvSpPr>
                  <a:spLocks noChangeArrowheads="1"/>
                </p:cNvSpPr>
                <p:nvPr/>
              </p:nvSpPr>
              <p:spPr bwMode="auto">
                <a:xfrm>
                  <a:off x="2263" y="1498"/>
                  <a:ext cx="1175" cy="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en-US" sz="1600">
                      <a:latin typeface="Times New Roman"/>
                      <a:cs typeface="Arial" pitchFamily="34" charset="0"/>
                    </a:rPr>
                    <a:t> </a:t>
                  </a:r>
                  <a:endParaRPr lang="en-US" sz="1200">
                    <a:cs typeface="Times New Roman" pitchFamily="18" charset="0"/>
                  </a:endParaRPr>
                </a:p>
                <a:p>
                  <a:pPr eaLnBrk="0" hangingPunct="0"/>
                  <a:r>
                    <a:rPr lang="en-US" sz="1600">
                      <a:latin typeface="Arial" pitchFamily="34" charset="0"/>
                      <a:cs typeface="Arial" pitchFamily="34" charset="0"/>
                    </a:rPr>
                    <a:t>Foster </a:t>
                  </a:r>
                </a:p>
                <a:p>
                  <a:pPr eaLnBrk="0" hangingPunct="0"/>
                  <a:r>
                    <a:rPr lang="en-US" sz="1600">
                      <a:latin typeface="Arial" pitchFamily="34" charset="0"/>
                      <a:cs typeface="Arial" pitchFamily="34" charset="0"/>
                    </a:rPr>
                    <a:t>interdependence  </a:t>
                  </a:r>
                  <a:endParaRPr lang="en-US" sz="1200">
                    <a:cs typeface="Times New Roman" pitchFamily="18" charset="0"/>
                  </a:endParaRPr>
                </a:p>
                <a:p>
                  <a:pPr eaLnBrk="0" hangingPunct="0"/>
                  <a:r>
                    <a:rPr lang="en-US" sz="1200">
                      <a:cs typeface="Times New Roman" pitchFamily="18" charset="0"/>
                    </a:rPr>
                    <a:t> </a:t>
                  </a:r>
                </a:p>
                <a:p>
                  <a:pPr eaLnBrk="0" hangingPunct="0"/>
                  <a:endParaRPr lang="en-US"/>
                </a:p>
              </p:txBody>
            </p:sp>
            <p:sp>
              <p:nvSpPr>
                <p:cNvPr id="64551" name="Rectangle 39"/>
                <p:cNvSpPr>
                  <a:spLocks noChangeArrowheads="1"/>
                </p:cNvSpPr>
                <p:nvPr/>
              </p:nvSpPr>
              <p:spPr bwMode="auto">
                <a:xfrm>
                  <a:off x="2220" y="1498"/>
                  <a:ext cx="1261" cy="90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554" name="Group 42"/>
              <p:cNvGrpSpPr>
                <a:grpSpLocks/>
              </p:cNvGrpSpPr>
              <p:nvPr/>
            </p:nvGrpSpPr>
            <p:grpSpPr bwMode="auto">
              <a:xfrm>
                <a:off x="0" y="2402"/>
                <a:ext cx="1110" cy="711"/>
                <a:chOff x="0" y="2402"/>
                <a:chExt cx="1110" cy="711"/>
              </a:xfrm>
            </p:grpSpPr>
            <p:sp>
              <p:nvSpPr>
                <p:cNvPr id="64523" name="Rectangle 11"/>
                <p:cNvSpPr>
                  <a:spLocks noChangeArrowheads="1"/>
                </p:cNvSpPr>
                <p:nvPr/>
              </p:nvSpPr>
              <p:spPr bwMode="auto">
                <a:xfrm>
                  <a:off x="43" y="2402"/>
                  <a:ext cx="1024" cy="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en-US" sz="1600" b="1">
                      <a:latin typeface="Times New Roman"/>
                      <a:cs typeface="Arial" pitchFamily="34" charset="0"/>
                    </a:rPr>
                    <a:t> </a:t>
                  </a:r>
                  <a:endParaRPr lang="en-US" sz="1200">
                    <a:cs typeface="Times New Roman" pitchFamily="18" charset="0"/>
                  </a:endParaRPr>
                </a:p>
                <a:p>
                  <a:pPr eaLnBrk="0" hangingPunct="0"/>
                  <a:r>
                    <a:rPr lang="en-US" sz="1600" b="1">
                      <a:latin typeface="Arial" pitchFamily="34" charset="0"/>
                      <a:cs typeface="Arial" pitchFamily="34" charset="0"/>
                    </a:rPr>
                    <a:t>Responsibility:</a:t>
                  </a:r>
                  <a:endParaRPr lang="en-US" sz="1200">
                    <a:cs typeface="Times New Roman" pitchFamily="18" charset="0"/>
                  </a:endParaRPr>
                </a:p>
                <a:p>
                  <a:pPr eaLnBrk="0" hangingPunct="0"/>
                  <a:endParaRPr lang="en-US"/>
                </a:p>
              </p:txBody>
            </p:sp>
            <p:sp>
              <p:nvSpPr>
                <p:cNvPr id="64553" name="Rectangle 41"/>
                <p:cNvSpPr>
                  <a:spLocks noChangeArrowheads="1"/>
                </p:cNvSpPr>
                <p:nvPr/>
              </p:nvSpPr>
              <p:spPr bwMode="auto">
                <a:xfrm>
                  <a:off x="0" y="2402"/>
                  <a:ext cx="1110" cy="71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556" name="Group 44"/>
              <p:cNvGrpSpPr>
                <a:grpSpLocks/>
              </p:cNvGrpSpPr>
              <p:nvPr/>
            </p:nvGrpSpPr>
            <p:grpSpPr bwMode="auto">
              <a:xfrm>
                <a:off x="1110" y="2402"/>
                <a:ext cx="1110" cy="711"/>
                <a:chOff x="1110" y="2402"/>
                <a:chExt cx="1110" cy="711"/>
              </a:xfrm>
            </p:grpSpPr>
            <p:sp>
              <p:nvSpPr>
                <p:cNvPr id="64524" name="Rectangle 12"/>
                <p:cNvSpPr>
                  <a:spLocks noChangeArrowheads="1"/>
                </p:cNvSpPr>
                <p:nvPr/>
              </p:nvSpPr>
              <p:spPr bwMode="auto">
                <a:xfrm>
                  <a:off x="1153" y="2402"/>
                  <a:ext cx="1024" cy="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en-US" sz="1600">
                      <a:latin typeface="Times New Roman"/>
                      <a:cs typeface="Arial" pitchFamily="34" charset="0"/>
                    </a:rPr>
                    <a:t> </a:t>
                  </a:r>
                  <a:endParaRPr lang="en-US" sz="1200">
                    <a:cs typeface="Times New Roman" pitchFamily="18" charset="0"/>
                  </a:endParaRPr>
                </a:p>
                <a:p>
                  <a:pPr eaLnBrk="0" hangingPunct="0"/>
                  <a:r>
                    <a:rPr lang="en-US" sz="1600">
                      <a:latin typeface="Arial" pitchFamily="34" charset="0"/>
                      <a:cs typeface="Arial" pitchFamily="34" charset="0"/>
                    </a:rPr>
                    <a:t>Individual</a:t>
                  </a:r>
                  <a:endParaRPr lang="en-US" sz="1200">
                    <a:cs typeface="Times New Roman" pitchFamily="18" charset="0"/>
                  </a:endParaRPr>
                </a:p>
                <a:p>
                  <a:pPr eaLnBrk="0" hangingPunct="0"/>
                  <a:endParaRPr lang="en-US"/>
                </a:p>
              </p:txBody>
            </p:sp>
            <p:sp>
              <p:nvSpPr>
                <p:cNvPr id="64555" name="Rectangle 43"/>
                <p:cNvSpPr>
                  <a:spLocks noChangeArrowheads="1"/>
                </p:cNvSpPr>
                <p:nvPr/>
              </p:nvSpPr>
              <p:spPr bwMode="auto">
                <a:xfrm>
                  <a:off x="1110" y="2402"/>
                  <a:ext cx="1110" cy="71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558" name="Group 46"/>
              <p:cNvGrpSpPr>
                <a:grpSpLocks/>
              </p:cNvGrpSpPr>
              <p:nvPr/>
            </p:nvGrpSpPr>
            <p:grpSpPr bwMode="auto">
              <a:xfrm>
                <a:off x="2220" y="2402"/>
                <a:ext cx="1261" cy="711"/>
                <a:chOff x="2220" y="2402"/>
                <a:chExt cx="1261" cy="711"/>
              </a:xfrm>
            </p:grpSpPr>
            <p:sp>
              <p:nvSpPr>
                <p:cNvPr id="64525" name="Rectangle 13"/>
                <p:cNvSpPr>
                  <a:spLocks noChangeArrowheads="1"/>
                </p:cNvSpPr>
                <p:nvPr/>
              </p:nvSpPr>
              <p:spPr bwMode="auto">
                <a:xfrm>
                  <a:off x="2263" y="2402"/>
                  <a:ext cx="1175" cy="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en-US" sz="1600">
                      <a:latin typeface="Times New Roman"/>
                      <a:cs typeface="Arial" pitchFamily="34" charset="0"/>
                    </a:rPr>
                    <a:t> </a:t>
                  </a:r>
                  <a:endParaRPr lang="en-US" sz="1200">
                    <a:cs typeface="Times New Roman" pitchFamily="18" charset="0"/>
                  </a:endParaRPr>
                </a:p>
                <a:p>
                  <a:pPr eaLnBrk="0" hangingPunct="0"/>
                  <a:r>
                    <a:rPr lang="en-US" sz="1600">
                      <a:latin typeface="Arial" pitchFamily="34" charset="0"/>
                      <a:cs typeface="Arial" pitchFamily="34" charset="0"/>
                    </a:rPr>
                    <a:t>Communal</a:t>
                  </a:r>
                  <a:endParaRPr lang="en-US" sz="1200">
                    <a:cs typeface="Times New Roman" pitchFamily="18" charset="0"/>
                  </a:endParaRPr>
                </a:p>
                <a:p>
                  <a:pPr eaLnBrk="0" hangingPunct="0"/>
                  <a:r>
                    <a:rPr lang="en-US" sz="1200">
                      <a:cs typeface="Times New Roman" pitchFamily="18" charset="0"/>
                    </a:rPr>
                    <a:t> </a:t>
                  </a:r>
                </a:p>
                <a:p>
                  <a:pPr eaLnBrk="0" hangingPunct="0"/>
                  <a:endParaRPr lang="en-US"/>
                </a:p>
              </p:txBody>
            </p:sp>
            <p:sp>
              <p:nvSpPr>
                <p:cNvPr id="64557" name="Rectangle 45"/>
                <p:cNvSpPr>
                  <a:spLocks noChangeArrowheads="1"/>
                </p:cNvSpPr>
                <p:nvPr/>
              </p:nvSpPr>
              <p:spPr bwMode="auto">
                <a:xfrm>
                  <a:off x="2220" y="2402"/>
                  <a:ext cx="1261" cy="71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560" name="Group 48"/>
              <p:cNvGrpSpPr>
                <a:grpSpLocks/>
              </p:cNvGrpSpPr>
              <p:nvPr/>
            </p:nvGrpSpPr>
            <p:grpSpPr bwMode="auto">
              <a:xfrm>
                <a:off x="0" y="3113"/>
                <a:ext cx="1110" cy="711"/>
                <a:chOff x="0" y="3113"/>
                <a:chExt cx="1110" cy="711"/>
              </a:xfrm>
            </p:grpSpPr>
            <p:sp>
              <p:nvSpPr>
                <p:cNvPr id="64526" name="Rectangle 14"/>
                <p:cNvSpPr>
                  <a:spLocks noChangeArrowheads="1"/>
                </p:cNvSpPr>
                <p:nvPr/>
              </p:nvSpPr>
              <p:spPr bwMode="auto">
                <a:xfrm>
                  <a:off x="43" y="3113"/>
                  <a:ext cx="1024" cy="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en-US" sz="1600" b="1">
                      <a:latin typeface="Times New Roman"/>
                      <a:cs typeface="Arial" pitchFamily="34" charset="0"/>
                    </a:rPr>
                    <a:t> </a:t>
                  </a:r>
                  <a:endParaRPr lang="en-US" sz="1200">
                    <a:cs typeface="Times New Roman" pitchFamily="18" charset="0"/>
                  </a:endParaRPr>
                </a:p>
                <a:p>
                  <a:pPr eaLnBrk="0" hangingPunct="0"/>
                  <a:r>
                    <a:rPr lang="en-US" sz="1600" b="1">
                      <a:latin typeface="Arial" pitchFamily="34" charset="0"/>
                      <a:cs typeface="Arial" pitchFamily="34" charset="0"/>
                    </a:rPr>
                    <a:t>View of Aging:</a:t>
                  </a:r>
                  <a:endParaRPr lang="en-US" sz="1200">
                    <a:cs typeface="Times New Roman" pitchFamily="18" charset="0"/>
                  </a:endParaRPr>
                </a:p>
                <a:p>
                  <a:pPr eaLnBrk="0" hangingPunct="0"/>
                  <a:endParaRPr lang="en-US"/>
                </a:p>
              </p:txBody>
            </p:sp>
            <p:sp>
              <p:nvSpPr>
                <p:cNvPr id="64559" name="Rectangle 47"/>
                <p:cNvSpPr>
                  <a:spLocks noChangeArrowheads="1"/>
                </p:cNvSpPr>
                <p:nvPr/>
              </p:nvSpPr>
              <p:spPr bwMode="auto">
                <a:xfrm>
                  <a:off x="0" y="3113"/>
                  <a:ext cx="1110" cy="71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562" name="Group 50"/>
              <p:cNvGrpSpPr>
                <a:grpSpLocks/>
              </p:cNvGrpSpPr>
              <p:nvPr/>
            </p:nvGrpSpPr>
            <p:grpSpPr bwMode="auto">
              <a:xfrm>
                <a:off x="1110" y="3113"/>
                <a:ext cx="1110" cy="711"/>
                <a:chOff x="1110" y="3113"/>
                <a:chExt cx="1110" cy="711"/>
              </a:xfrm>
            </p:grpSpPr>
            <p:sp>
              <p:nvSpPr>
                <p:cNvPr id="64527" name="Rectangle 15"/>
                <p:cNvSpPr>
                  <a:spLocks noChangeArrowheads="1"/>
                </p:cNvSpPr>
                <p:nvPr/>
              </p:nvSpPr>
              <p:spPr bwMode="auto">
                <a:xfrm>
                  <a:off x="1153" y="3113"/>
                  <a:ext cx="1024" cy="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eaLnBrk="0" hangingPunct="0"/>
                  <a:r>
                    <a:rPr lang="en-US" sz="1600">
                      <a:latin typeface="Times New Roman"/>
                      <a:cs typeface="Arial" pitchFamily="34" charset="0"/>
                    </a:rPr>
                    <a:t> </a:t>
                  </a:r>
                  <a:endParaRPr lang="en-US" sz="1200">
                    <a:cs typeface="Times New Roman" pitchFamily="18" charset="0"/>
                  </a:endParaRPr>
                </a:p>
                <a:p>
                  <a:pPr algn="just" eaLnBrk="0" hangingPunct="0"/>
                  <a:r>
                    <a:rPr lang="en-US" sz="1600">
                      <a:latin typeface="Arial" pitchFamily="34" charset="0"/>
                      <a:cs typeface="Arial" pitchFamily="34" charset="0"/>
                    </a:rPr>
                    <a:t>Avoidance</a:t>
                  </a:r>
                  <a:endParaRPr lang="en-US" sz="1200">
                    <a:cs typeface="Times New Roman" pitchFamily="18" charset="0"/>
                  </a:endParaRPr>
                </a:p>
                <a:p>
                  <a:pPr algn="just" eaLnBrk="0" hangingPunct="0"/>
                  <a:endParaRPr lang="en-US"/>
                </a:p>
              </p:txBody>
            </p:sp>
            <p:sp>
              <p:nvSpPr>
                <p:cNvPr id="64561" name="Rectangle 49"/>
                <p:cNvSpPr>
                  <a:spLocks noChangeArrowheads="1"/>
                </p:cNvSpPr>
                <p:nvPr/>
              </p:nvSpPr>
              <p:spPr bwMode="auto">
                <a:xfrm>
                  <a:off x="1110" y="3113"/>
                  <a:ext cx="1110" cy="71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564" name="Group 52"/>
              <p:cNvGrpSpPr>
                <a:grpSpLocks/>
              </p:cNvGrpSpPr>
              <p:nvPr/>
            </p:nvGrpSpPr>
            <p:grpSpPr bwMode="auto">
              <a:xfrm>
                <a:off x="2220" y="3113"/>
                <a:ext cx="1261" cy="711"/>
                <a:chOff x="2220" y="3113"/>
                <a:chExt cx="1261" cy="711"/>
              </a:xfrm>
            </p:grpSpPr>
            <p:sp>
              <p:nvSpPr>
                <p:cNvPr id="64528" name="Rectangle 16"/>
                <p:cNvSpPr>
                  <a:spLocks noChangeArrowheads="1"/>
                </p:cNvSpPr>
                <p:nvPr/>
              </p:nvSpPr>
              <p:spPr bwMode="auto">
                <a:xfrm>
                  <a:off x="2263" y="3113"/>
                  <a:ext cx="1175" cy="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en-US" sz="1600">
                      <a:latin typeface="Times New Roman"/>
                      <a:cs typeface="Arial" pitchFamily="34" charset="0"/>
                    </a:rPr>
                    <a:t> </a:t>
                  </a:r>
                  <a:endParaRPr lang="en-US" sz="1200">
                    <a:cs typeface="Times New Roman" pitchFamily="18" charset="0"/>
                  </a:endParaRPr>
                </a:p>
                <a:p>
                  <a:pPr eaLnBrk="0" hangingPunct="0"/>
                  <a:r>
                    <a:rPr lang="en-US" sz="1600">
                      <a:latin typeface="Arial" pitchFamily="34" charset="0"/>
                      <a:cs typeface="Arial" pitchFamily="34" charset="0"/>
                    </a:rPr>
                    <a:t>Opportunity</a:t>
                  </a:r>
                  <a:endParaRPr lang="en-US" sz="1200">
                    <a:cs typeface="Times New Roman" pitchFamily="18" charset="0"/>
                  </a:endParaRPr>
                </a:p>
                <a:p>
                  <a:pPr eaLnBrk="0" hangingPunct="0"/>
                  <a:r>
                    <a:rPr lang="en-US" sz="1200">
                      <a:cs typeface="Times New Roman" pitchFamily="18" charset="0"/>
                    </a:rPr>
                    <a:t> </a:t>
                  </a:r>
                </a:p>
                <a:p>
                  <a:pPr eaLnBrk="0" hangingPunct="0"/>
                  <a:endParaRPr lang="en-US"/>
                </a:p>
              </p:txBody>
            </p:sp>
            <p:sp>
              <p:nvSpPr>
                <p:cNvPr id="64563" name="Rectangle 51"/>
                <p:cNvSpPr>
                  <a:spLocks noChangeArrowheads="1"/>
                </p:cNvSpPr>
                <p:nvPr/>
              </p:nvSpPr>
              <p:spPr bwMode="auto">
                <a:xfrm>
                  <a:off x="2220" y="3113"/>
                  <a:ext cx="1261" cy="71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566" name="Group 54"/>
              <p:cNvGrpSpPr>
                <a:grpSpLocks/>
              </p:cNvGrpSpPr>
              <p:nvPr/>
            </p:nvGrpSpPr>
            <p:grpSpPr bwMode="auto">
              <a:xfrm>
                <a:off x="0" y="3824"/>
                <a:ext cx="1110" cy="750"/>
                <a:chOff x="0" y="3824"/>
                <a:chExt cx="1110" cy="750"/>
              </a:xfrm>
            </p:grpSpPr>
            <p:sp>
              <p:nvSpPr>
                <p:cNvPr id="64529" name="Rectangle 17"/>
                <p:cNvSpPr>
                  <a:spLocks noChangeArrowheads="1"/>
                </p:cNvSpPr>
                <p:nvPr/>
              </p:nvSpPr>
              <p:spPr bwMode="auto">
                <a:xfrm>
                  <a:off x="43" y="3824"/>
                  <a:ext cx="1024"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en-US" sz="1600" b="1">
                      <a:latin typeface="Times New Roman"/>
                      <a:cs typeface="Arial" pitchFamily="34" charset="0"/>
                    </a:rPr>
                    <a:t> </a:t>
                  </a:r>
                  <a:endParaRPr lang="en-US" sz="1200">
                    <a:cs typeface="Times New Roman" pitchFamily="18" charset="0"/>
                  </a:endParaRPr>
                </a:p>
                <a:p>
                  <a:pPr eaLnBrk="0" hangingPunct="0"/>
                  <a:r>
                    <a:rPr lang="en-US" sz="1600" b="1">
                      <a:latin typeface="Arial" pitchFamily="34" charset="0"/>
                      <a:cs typeface="Arial" pitchFamily="34" charset="0"/>
                    </a:rPr>
                    <a:t>Service delivery:</a:t>
                  </a:r>
                  <a:endParaRPr lang="en-US" sz="1200">
                    <a:cs typeface="Times New Roman" pitchFamily="18" charset="0"/>
                  </a:endParaRPr>
                </a:p>
                <a:p>
                  <a:pPr eaLnBrk="0" hangingPunct="0"/>
                  <a:endParaRPr lang="en-US"/>
                </a:p>
              </p:txBody>
            </p:sp>
            <p:sp>
              <p:nvSpPr>
                <p:cNvPr id="64565" name="Rectangle 53"/>
                <p:cNvSpPr>
                  <a:spLocks noChangeArrowheads="1"/>
                </p:cNvSpPr>
                <p:nvPr/>
              </p:nvSpPr>
              <p:spPr bwMode="auto">
                <a:xfrm>
                  <a:off x="0" y="3824"/>
                  <a:ext cx="1110" cy="75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568" name="Group 56"/>
              <p:cNvGrpSpPr>
                <a:grpSpLocks/>
              </p:cNvGrpSpPr>
              <p:nvPr/>
            </p:nvGrpSpPr>
            <p:grpSpPr bwMode="auto">
              <a:xfrm>
                <a:off x="1110" y="3824"/>
                <a:ext cx="1110" cy="750"/>
                <a:chOff x="1110" y="3824"/>
                <a:chExt cx="1110" cy="750"/>
              </a:xfrm>
            </p:grpSpPr>
            <p:sp>
              <p:nvSpPr>
                <p:cNvPr id="64530" name="Rectangle 18"/>
                <p:cNvSpPr>
                  <a:spLocks noChangeArrowheads="1"/>
                </p:cNvSpPr>
                <p:nvPr/>
              </p:nvSpPr>
              <p:spPr bwMode="auto">
                <a:xfrm>
                  <a:off x="1153" y="3824"/>
                  <a:ext cx="1024"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en-US" sz="1600">
                      <a:latin typeface="Times New Roman"/>
                      <a:cs typeface="Arial" pitchFamily="34" charset="0"/>
                    </a:rPr>
                    <a:t> </a:t>
                  </a:r>
                  <a:endParaRPr lang="en-US" sz="1200">
                    <a:cs typeface="Times New Roman" pitchFamily="18" charset="0"/>
                  </a:endParaRPr>
                </a:p>
                <a:p>
                  <a:pPr eaLnBrk="0" hangingPunct="0"/>
                  <a:r>
                    <a:rPr lang="en-US" sz="1600">
                      <a:latin typeface="Arial" pitchFamily="34" charset="0"/>
                      <a:cs typeface="Arial" pitchFamily="34" charset="0"/>
                    </a:rPr>
                    <a:t>Unidirectional </a:t>
                  </a:r>
                  <a:endParaRPr lang="en-US" sz="1200">
                    <a:cs typeface="Times New Roman" pitchFamily="18" charset="0"/>
                  </a:endParaRPr>
                </a:p>
                <a:p>
                  <a:pPr eaLnBrk="0" hangingPunct="0"/>
                  <a:endParaRPr lang="en-US"/>
                </a:p>
              </p:txBody>
            </p:sp>
            <p:sp>
              <p:nvSpPr>
                <p:cNvPr id="64567" name="Rectangle 55"/>
                <p:cNvSpPr>
                  <a:spLocks noChangeArrowheads="1"/>
                </p:cNvSpPr>
                <p:nvPr/>
              </p:nvSpPr>
              <p:spPr bwMode="auto">
                <a:xfrm>
                  <a:off x="1110" y="3824"/>
                  <a:ext cx="1110" cy="75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570" name="Group 58"/>
              <p:cNvGrpSpPr>
                <a:grpSpLocks/>
              </p:cNvGrpSpPr>
              <p:nvPr/>
            </p:nvGrpSpPr>
            <p:grpSpPr bwMode="auto">
              <a:xfrm>
                <a:off x="2220" y="3824"/>
                <a:ext cx="1261" cy="750"/>
                <a:chOff x="2220" y="3824"/>
                <a:chExt cx="1261" cy="750"/>
              </a:xfrm>
            </p:grpSpPr>
            <p:sp>
              <p:nvSpPr>
                <p:cNvPr id="64531" name="Rectangle 19"/>
                <p:cNvSpPr>
                  <a:spLocks noChangeArrowheads="1"/>
                </p:cNvSpPr>
                <p:nvPr/>
              </p:nvSpPr>
              <p:spPr bwMode="auto">
                <a:xfrm>
                  <a:off x="2263" y="3824"/>
                  <a:ext cx="1175"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en-US" sz="1600">
                      <a:latin typeface="Times New Roman"/>
                      <a:cs typeface="Arial" pitchFamily="34" charset="0"/>
                    </a:rPr>
                    <a:t> </a:t>
                  </a:r>
                  <a:endParaRPr lang="en-US" sz="1200">
                    <a:cs typeface="Times New Roman" pitchFamily="18" charset="0"/>
                  </a:endParaRPr>
                </a:p>
                <a:p>
                  <a:pPr eaLnBrk="0" hangingPunct="0"/>
                  <a:r>
                    <a:rPr lang="en-US" sz="1600">
                      <a:latin typeface="Arial" pitchFamily="34" charset="0"/>
                      <a:cs typeface="Arial" pitchFamily="34" charset="0"/>
                    </a:rPr>
                    <a:t>Reciprocal</a:t>
                  </a:r>
                  <a:endParaRPr lang="en-US" sz="1200">
                    <a:cs typeface="Times New Roman" pitchFamily="18" charset="0"/>
                  </a:endParaRPr>
                </a:p>
                <a:p>
                  <a:pPr eaLnBrk="0" hangingPunct="0"/>
                  <a:r>
                    <a:rPr lang="en-US" sz="1200">
                      <a:cs typeface="Times New Roman" pitchFamily="18" charset="0"/>
                    </a:rPr>
                    <a:t> </a:t>
                  </a:r>
                </a:p>
                <a:p>
                  <a:pPr eaLnBrk="0" hangingPunct="0"/>
                  <a:endParaRPr lang="en-US"/>
                </a:p>
              </p:txBody>
            </p:sp>
            <p:sp>
              <p:nvSpPr>
                <p:cNvPr id="64569" name="Rectangle 57"/>
                <p:cNvSpPr>
                  <a:spLocks noChangeArrowheads="1"/>
                </p:cNvSpPr>
                <p:nvPr/>
              </p:nvSpPr>
              <p:spPr bwMode="auto">
                <a:xfrm>
                  <a:off x="2220" y="3824"/>
                  <a:ext cx="1261" cy="75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572" name="Group 60"/>
              <p:cNvGrpSpPr>
                <a:grpSpLocks/>
              </p:cNvGrpSpPr>
              <p:nvPr/>
            </p:nvGrpSpPr>
            <p:grpSpPr bwMode="auto">
              <a:xfrm>
                <a:off x="0" y="4574"/>
                <a:ext cx="1110" cy="711"/>
                <a:chOff x="0" y="4574"/>
                <a:chExt cx="1110" cy="711"/>
              </a:xfrm>
            </p:grpSpPr>
            <p:sp>
              <p:nvSpPr>
                <p:cNvPr id="64532" name="Rectangle 20"/>
                <p:cNvSpPr>
                  <a:spLocks noChangeArrowheads="1"/>
                </p:cNvSpPr>
                <p:nvPr/>
              </p:nvSpPr>
              <p:spPr bwMode="auto">
                <a:xfrm>
                  <a:off x="43" y="4574"/>
                  <a:ext cx="1024" cy="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en-US" sz="1600" b="1">
                      <a:latin typeface="Times New Roman"/>
                      <a:cs typeface="Arial" pitchFamily="34" charset="0"/>
                    </a:rPr>
                    <a:t> </a:t>
                  </a:r>
                  <a:endParaRPr lang="en-US" sz="1200">
                    <a:cs typeface="Times New Roman" pitchFamily="18" charset="0"/>
                  </a:endParaRPr>
                </a:p>
                <a:p>
                  <a:pPr eaLnBrk="0" hangingPunct="0"/>
                  <a:r>
                    <a:rPr lang="en-US" sz="1600" b="1">
                      <a:latin typeface="Arial" pitchFamily="34" charset="0"/>
                      <a:cs typeface="Arial" pitchFamily="34" charset="0"/>
                    </a:rPr>
                    <a:t>Elder Role:</a:t>
                  </a:r>
                  <a:endParaRPr lang="en-US" sz="1200">
                    <a:cs typeface="Times New Roman" pitchFamily="18" charset="0"/>
                  </a:endParaRPr>
                </a:p>
                <a:p>
                  <a:pPr eaLnBrk="0" hangingPunct="0"/>
                  <a:endParaRPr lang="en-US"/>
                </a:p>
              </p:txBody>
            </p:sp>
            <p:sp>
              <p:nvSpPr>
                <p:cNvPr id="64571" name="Rectangle 59"/>
                <p:cNvSpPr>
                  <a:spLocks noChangeArrowheads="1"/>
                </p:cNvSpPr>
                <p:nvPr/>
              </p:nvSpPr>
              <p:spPr bwMode="auto">
                <a:xfrm>
                  <a:off x="0" y="4574"/>
                  <a:ext cx="1110" cy="71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574" name="Group 62"/>
              <p:cNvGrpSpPr>
                <a:grpSpLocks/>
              </p:cNvGrpSpPr>
              <p:nvPr/>
            </p:nvGrpSpPr>
            <p:grpSpPr bwMode="auto">
              <a:xfrm>
                <a:off x="1110" y="4574"/>
                <a:ext cx="1110" cy="711"/>
                <a:chOff x="1110" y="4574"/>
                <a:chExt cx="1110" cy="711"/>
              </a:xfrm>
            </p:grpSpPr>
            <p:sp>
              <p:nvSpPr>
                <p:cNvPr id="64533" name="Rectangle 21"/>
                <p:cNvSpPr>
                  <a:spLocks noChangeArrowheads="1"/>
                </p:cNvSpPr>
                <p:nvPr/>
              </p:nvSpPr>
              <p:spPr bwMode="auto">
                <a:xfrm>
                  <a:off x="1153" y="4574"/>
                  <a:ext cx="1024" cy="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en-US" sz="1600">
                      <a:latin typeface="Times New Roman"/>
                      <a:cs typeface="Arial" pitchFamily="34" charset="0"/>
                    </a:rPr>
                    <a:t> </a:t>
                  </a:r>
                  <a:endParaRPr lang="en-US" sz="1200">
                    <a:cs typeface="Times New Roman" pitchFamily="18" charset="0"/>
                  </a:endParaRPr>
                </a:p>
                <a:p>
                  <a:pPr eaLnBrk="0" hangingPunct="0"/>
                  <a:r>
                    <a:rPr lang="en-US" sz="1600">
                      <a:latin typeface="Arial" pitchFamily="34" charset="0"/>
                      <a:cs typeface="Arial" pitchFamily="34" charset="0"/>
                    </a:rPr>
                    <a:t>Care recipient </a:t>
                  </a:r>
                  <a:endParaRPr lang="en-US" sz="1200">
                    <a:cs typeface="Times New Roman" pitchFamily="18" charset="0"/>
                  </a:endParaRPr>
                </a:p>
                <a:p>
                  <a:pPr eaLnBrk="0" hangingPunct="0"/>
                  <a:endParaRPr lang="en-US"/>
                </a:p>
              </p:txBody>
            </p:sp>
            <p:sp>
              <p:nvSpPr>
                <p:cNvPr id="64573" name="Rectangle 61"/>
                <p:cNvSpPr>
                  <a:spLocks noChangeArrowheads="1"/>
                </p:cNvSpPr>
                <p:nvPr/>
              </p:nvSpPr>
              <p:spPr bwMode="auto">
                <a:xfrm>
                  <a:off x="1110" y="4574"/>
                  <a:ext cx="1110" cy="71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576" name="Group 64"/>
              <p:cNvGrpSpPr>
                <a:grpSpLocks/>
              </p:cNvGrpSpPr>
              <p:nvPr/>
            </p:nvGrpSpPr>
            <p:grpSpPr bwMode="auto">
              <a:xfrm>
                <a:off x="2220" y="4574"/>
                <a:ext cx="1261" cy="711"/>
                <a:chOff x="2220" y="4574"/>
                <a:chExt cx="1261" cy="711"/>
              </a:xfrm>
            </p:grpSpPr>
            <p:sp>
              <p:nvSpPr>
                <p:cNvPr id="64534" name="Rectangle 22"/>
                <p:cNvSpPr>
                  <a:spLocks noChangeArrowheads="1"/>
                </p:cNvSpPr>
                <p:nvPr/>
              </p:nvSpPr>
              <p:spPr bwMode="auto">
                <a:xfrm>
                  <a:off x="2263" y="4574"/>
                  <a:ext cx="1175" cy="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en-US" sz="1600">
                      <a:latin typeface="Times New Roman"/>
                      <a:cs typeface="Arial" pitchFamily="34" charset="0"/>
                    </a:rPr>
                    <a:t> </a:t>
                  </a:r>
                  <a:endParaRPr lang="en-US" sz="1200">
                    <a:cs typeface="Times New Roman" pitchFamily="18" charset="0"/>
                  </a:endParaRPr>
                </a:p>
                <a:p>
                  <a:pPr eaLnBrk="0" hangingPunct="0"/>
                  <a:r>
                    <a:rPr lang="en-US" sz="1600">
                      <a:latin typeface="Arial" pitchFamily="34" charset="0"/>
                      <a:cs typeface="Arial" pitchFamily="34" charset="0"/>
                    </a:rPr>
                    <a:t>Participant</a:t>
                  </a:r>
                  <a:endParaRPr lang="en-US" sz="1200">
                    <a:cs typeface="Times New Roman" pitchFamily="18" charset="0"/>
                  </a:endParaRPr>
                </a:p>
                <a:p>
                  <a:pPr eaLnBrk="0" hangingPunct="0"/>
                  <a:r>
                    <a:rPr lang="en-US" sz="1200">
                      <a:cs typeface="Times New Roman" pitchFamily="18" charset="0"/>
                    </a:rPr>
                    <a:t> </a:t>
                  </a:r>
                </a:p>
                <a:p>
                  <a:pPr eaLnBrk="0" hangingPunct="0"/>
                  <a:endParaRPr lang="en-US"/>
                </a:p>
              </p:txBody>
            </p:sp>
            <p:sp>
              <p:nvSpPr>
                <p:cNvPr id="64575" name="Rectangle 63"/>
                <p:cNvSpPr>
                  <a:spLocks noChangeArrowheads="1"/>
                </p:cNvSpPr>
                <p:nvPr/>
              </p:nvSpPr>
              <p:spPr bwMode="auto">
                <a:xfrm>
                  <a:off x="2220" y="4574"/>
                  <a:ext cx="1261" cy="71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64578" name="Rectangle 66"/>
            <p:cNvSpPr>
              <a:spLocks noChangeArrowheads="1"/>
            </p:cNvSpPr>
            <p:nvPr/>
          </p:nvSpPr>
          <p:spPr bwMode="auto">
            <a:xfrm>
              <a:off x="-3" y="-3"/>
              <a:ext cx="3487" cy="5291"/>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4580" name="Rectangle 68"/>
          <p:cNvSpPr>
            <a:spLocks noChangeArrowheads="1"/>
          </p:cNvSpPr>
          <p:nvPr/>
        </p:nvSpPr>
        <p:spPr bwMode="auto">
          <a:xfrm>
            <a:off x="762000" y="6400800"/>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1600">
                <a:cs typeface="Times New Roman" pitchFamily="18" charset="0"/>
              </a:rPr>
              <a:t>(Based on work by Janice Blanchard, Janet Stambolian and William Thomas, MD</a:t>
            </a:r>
            <a:r>
              <a:rPr lang="en-US" sz="1600"/>
              <a:t>)</a:t>
            </a:r>
          </a:p>
        </p:txBody>
      </p:sp>
    </p:spTree>
    <p:extLst>
      <p:ext uri="{BB962C8B-B14F-4D97-AF65-F5344CB8AC3E}">
        <p14:creationId xmlns:p14="http://schemas.microsoft.com/office/powerpoint/2010/main" val="16833384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482" name="Group 90"/>
          <p:cNvGraphicFramePr>
            <a:graphicFrameLocks noGrp="1"/>
          </p:cNvGraphicFramePr>
          <p:nvPr>
            <p:extLst>
              <p:ext uri="{D42A27DB-BD31-4B8C-83A1-F6EECF244321}">
                <p14:modId xmlns:p14="http://schemas.microsoft.com/office/powerpoint/2010/main" val="1129378851"/>
              </p:ext>
            </p:extLst>
          </p:nvPr>
        </p:nvGraphicFramePr>
        <p:xfrm>
          <a:off x="1143000" y="609600"/>
          <a:ext cx="7391400" cy="5816440"/>
        </p:xfrm>
        <a:graphic>
          <a:graphicData uri="http://schemas.openxmlformats.org/drawingml/2006/table">
            <a:tbl>
              <a:tblPr/>
              <a:tblGrid>
                <a:gridCol w="304800"/>
                <a:gridCol w="4419600"/>
                <a:gridCol w="1143000"/>
                <a:gridCol w="152400"/>
                <a:gridCol w="1190625"/>
                <a:gridCol w="180975"/>
              </a:tblGrid>
              <a:tr h="266700">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1700" b="0" i="0" u="none" strike="noStrike" cap="none" normalizeH="0" baseline="0" dirty="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r>
                        <a:rPr kumimoji="0" lang="en-US" sz="2900" b="1" i="0" u="none" strike="noStrike" cap="none" normalizeH="0" baseline="0" dirty="0" smtClean="0">
                          <a:ln>
                            <a:noFill/>
                          </a:ln>
                          <a:solidFill>
                            <a:srgbClr val="FF9900"/>
                          </a:solidFill>
                          <a:effectLst/>
                          <a:latin typeface="Tw Cen MT" pitchFamily="34" charset="0"/>
                        </a:rPr>
                        <a:t>Community Aging Initiatives in the US</a:t>
                      </a:r>
                      <a:endParaRPr kumimoji="0" lang="en-US" sz="2100" b="1" i="0" u="none" strike="noStrike" cap="none" normalizeH="0" baseline="0" dirty="0" smtClean="0">
                        <a:ln>
                          <a:noFill/>
                        </a:ln>
                        <a:solidFill>
                          <a:srgbClr val="FF9900"/>
                        </a:solidFill>
                        <a:effectLst/>
                        <a:latin typeface="Tw Cen MT" pitchFamily="34" charset="0"/>
                      </a:endParaRPr>
                    </a:p>
                  </a:txBody>
                  <a:tcPr marL="7370" marR="7370" marT="7370"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900" b="1" i="1" u="none" strike="noStrike" cap="none" normalizeH="0" baseline="0" smtClean="0">
                        <a:ln>
                          <a:noFill/>
                        </a:ln>
                        <a:solidFill>
                          <a:schemeClr val="tx1"/>
                        </a:solidFill>
                        <a:effectLst/>
                        <a:latin typeface="Tw Cen MT" pitchFamily="34" charset="0"/>
                      </a:endParaRPr>
                    </a:p>
                  </a:txBody>
                  <a:tcPr marL="7370" marR="7370" marT="737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t" latinLnBrk="0" hangingPunct="1">
                        <a:lnSpc>
                          <a:spcPct val="100000"/>
                        </a:lnSpc>
                        <a:spcBef>
                          <a:spcPct val="0"/>
                        </a:spcBef>
                        <a:spcAft>
                          <a:spcPct val="0"/>
                        </a:spcAft>
                        <a:buClr>
                          <a:schemeClr val="accent2"/>
                        </a:buClr>
                        <a:buSzPct val="60000"/>
                        <a:buFontTx/>
                        <a:buNone/>
                        <a:tabLst/>
                      </a:pPr>
                      <a:endParaRPr kumimoji="0" lang="en-US" sz="800" b="1"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t" latinLnBrk="0" hangingPunct="1">
                        <a:lnSpc>
                          <a:spcPct val="100000"/>
                        </a:lnSpc>
                        <a:spcBef>
                          <a:spcPct val="0"/>
                        </a:spcBef>
                        <a:spcAft>
                          <a:spcPct val="0"/>
                        </a:spcAft>
                        <a:buClr>
                          <a:schemeClr val="accent2"/>
                        </a:buClr>
                        <a:buSzPct val="60000"/>
                        <a:buFontTx/>
                        <a:buNone/>
                        <a:tabLst/>
                      </a:pPr>
                      <a:endParaRPr kumimoji="0" lang="en-US" sz="800" b="1"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r>
              <a:tr h="103188">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r>
                        <a:rPr kumimoji="0" lang="en-US" sz="500" b="0" i="0" u="none" strike="noStrike" cap="none" normalizeH="0" baseline="0" smtClean="0">
                          <a:ln>
                            <a:noFill/>
                          </a:ln>
                          <a:solidFill>
                            <a:schemeClr val="tx2"/>
                          </a:solidFill>
                          <a:effectLst/>
                          <a:latin typeface="Tw Cen MT" pitchFamily="34" charset="0"/>
                        </a:rPr>
                        <a:t> </a:t>
                      </a:r>
                    </a:p>
                  </a:txBody>
                  <a:tcPr marL="7370" marR="7370" marT="7370" marB="0" anchor="b"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r>
                        <a:rPr kumimoji="0" lang="en-US" sz="500" b="0" i="0" u="none" strike="noStrike" cap="none" normalizeH="0" baseline="0" smtClean="0">
                          <a:ln>
                            <a:noFill/>
                          </a:ln>
                          <a:solidFill>
                            <a:schemeClr val="tx1"/>
                          </a:solidFill>
                          <a:effectLst/>
                          <a:latin typeface="Tw Cen MT" pitchFamily="34" charset="0"/>
                        </a:rPr>
                        <a:t> </a:t>
                      </a:r>
                    </a:p>
                  </a:txBody>
                  <a:tcPr marL="7370" marR="7370" marT="7370" marB="0" anchor="b"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r>
                        <a:rPr kumimoji="0" lang="en-US" sz="500" b="0" i="0" u="none" strike="noStrike" cap="none" normalizeH="0" baseline="0" smtClean="0">
                          <a:ln>
                            <a:noFill/>
                          </a:ln>
                          <a:solidFill>
                            <a:schemeClr val="tx1"/>
                          </a:solidFill>
                          <a:effectLst/>
                          <a:latin typeface="Verdana" pitchFamily="34" charset="0"/>
                        </a:rPr>
                        <a:t> </a:t>
                      </a:r>
                    </a:p>
                  </a:txBody>
                  <a:tcPr marL="7370" marR="7370" marT="7370" marB="0" anchor="b"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r>
              <a:tr h="455613">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r>
                        <a:rPr kumimoji="0" lang="en-US" sz="2100" b="0" i="0" u="none" strike="noStrike" cap="none" normalizeH="0" baseline="0" smtClean="0">
                          <a:ln>
                            <a:noFill/>
                          </a:ln>
                          <a:solidFill>
                            <a:schemeClr val="tx2"/>
                          </a:solidFill>
                          <a:effectLst/>
                          <a:latin typeface="Tw Cen MT" pitchFamily="34" charset="0"/>
                        </a:rPr>
                        <a:t>Type</a:t>
                      </a:r>
                    </a:p>
                  </a:txBody>
                  <a:tcPr marL="7370" marR="7370" marT="7370" marB="0" anchor="b" horzOverflow="overflow">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t" latinLnBrk="0" hangingPunct="1">
                        <a:lnSpc>
                          <a:spcPct val="100000"/>
                        </a:lnSpc>
                        <a:spcBef>
                          <a:spcPct val="0"/>
                        </a:spcBef>
                        <a:spcAft>
                          <a:spcPct val="0"/>
                        </a:spcAft>
                        <a:buClr>
                          <a:schemeClr val="accent2"/>
                        </a:buClr>
                        <a:buSzPct val="60000"/>
                        <a:buFontTx/>
                        <a:buNone/>
                        <a:tabLst/>
                      </a:pPr>
                      <a:endParaRPr kumimoji="0" lang="en-US" sz="1900" b="0" i="0" u="none" strike="noStrike" cap="none" normalizeH="0" baseline="0" smtClean="0">
                        <a:ln>
                          <a:noFill/>
                        </a:ln>
                        <a:solidFill>
                          <a:schemeClr val="tx1"/>
                        </a:solidFill>
                        <a:effectLst/>
                        <a:latin typeface="Tw Cen MT" pitchFamily="34" charset="0"/>
                      </a:endParaRPr>
                    </a:p>
                  </a:txBody>
                  <a:tcPr marL="7370" marR="7370" marT="7370" marB="0" anchor="b" horzOverflow="overflow">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1900" b="0" i="0" u="none" strike="noStrike" cap="none" normalizeH="0" baseline="0" smtClean="0">
                        <a:ln>
                          <a:noFill/>
                        </a:ln>
                        <a:solidFill>
                          <a:schemeClr val="tx1"/>
                        </a:solidFill>
                        <a:effectLst/>
                        <a:latin typeface="Tw Cen MT" pitchFamily="34" charset="0"/>
                      </a:endParaRPr>
                    </a:p>
                  </a:txBody>
                  <a:tcPr marL="7370" marR="7370" marT="7370" marB="0" anchor="b" horzOverflow="overflow">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1900" b="0" i="0" u="none" strike="noStrike" cap="none" normalizeH="0" baseline="0" smtClean="0">
                        <a:ln>
                          <a:noFill/>
                        </a:ln>
                        <a:solidFill>
                          <a:schemeClr val="tx1"/>
                        </a:solidFill>
                        <a:effectLst/>
                        <a:latin typeface="Tw Cen MT" pitchFamily="34" charset="0"/>
                      </a:endParaRPr>
                    </a:p>
                  </a:txBody>
                  <a:tcPr marL="7370" marR="7370" marT="7370" marB="0" anchor="b" horzOverflow="overflow">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r>
              <a:tr h="238125">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1500" b="1"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1500" b="1"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1500" b="0" i="0" u="none" strike="noStrike" cap="none" normalizeH="0" baseline="0" smtClean="0">
                        <a:ln>
                          <a:noFill/>
                        </a:ln>
                        <a:solidFill>
                          <a:schemeClr val="tx1"/>
                        </a:solidFill>
                        <a:effectLst/>
                        <a:latin typeface="Tw Cen MT" pitchFamily="34" charset="0"/>
                      </a:endParaRPr>
                    </a:p>
                  </a:txBody>
                  <a:tcPr marL="7370" marR="7370" marT="7370" marB="0" anchor="b"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1500" b="0" i="0" u="none" strike="noStrike" cap="none" normalizeH="0" baseline="0" smtClean="0">
                        <a:ln>
                          <a:noFill/>
                        </a:ln>
                        <a:solidFill>
                          <a:schemeClr val="tx1"/>
                        </a:solidFill>
                        <a:effectLst/>
                        <a:latin typeface="Tw Cen MT" pitchFamily="34" charset="0"/>
                      </a:endParaRPr>
                    </a:p>
                  </a:txBody>
                  <a:tcPr marL="7370" marR="7370" marT="7370" marB="0" anchor="b"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r>
              <a:tr h="282575">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r>
                        <a:rPr kumimoji="0" lang="en-US" sz="2400" b="0" i="0" u="none" strike="noStrike" cap="none" normalizeH="0" baseline="0" dirty="0" smtClean="0">
                          <a:ln>
                            <a:noFill/>
                          </a:ln>
                          <a:solidFill>
                            <a:schemeClr val="tx1"/>
                          </a:solidFill>
                          <a:effectLst/>
                          <a:latin typeface="Tw Cen MT" pitchFamily="34" charset="0"/>
                        </a:rPr>
                        <a:t>Community-wide planning</a:t>
                      </a: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t" latinLnBrk="0" hangingPunct="1">
                        <a:lnSpc>
                          <a:spcPct val="100000"/>
                        </a:lnSpc>
                        <a:spcBef>
                          <a:spcPct val="0"/>
                        </a:spcBef>
                        <a:spcAft>
                          <a:spcPct val="0"/>
                        </a:spcAft>
                        <a:buClr>
                          <a:schemeClr val="accent2"/>
                        </a:buClr>
                        <a:buSzPct val="60000"/>
                        <a:buFontTx/>
                        <a:buNone/>
                        <a:tabLst/>
                      </a:pPr>
                      <a:endParaRPr kumimoji="0" lang="en-US" sz="2400" b="0"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2400" b="0"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r>
                        <a:rPr kumimoji="0" lang="en-US" sz="2400" b="0" i="0" u="none" strike="noStrike" cap="none" normalizeH="0" baseline="0" smtClean="0">
                          <a:ln>
                            <a:noFill/>
                          </a:ln>
                          <a:solidFill>
                            <a:schemeClr val="tx1"/>
                          </a:solidFill>
                          <a:effectLst/>
                          <a:latin typeface="Tw Cen MT" pitchFamily="34" charset="0"/>
                        </a:rPr>
                        <a:t>23%</a:t>
                      </a: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r>
              <a:tr h="238125">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2400" b="0" i="0" u="none" strike="noStrike" cap="none" normalizeH="0" baseline="0" dirty="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2400" b="0"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2400" b="0"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2400" b="0"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r>
              <a:tr h="576263">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r>
                        <a:rPr kumimoji="0" lang="en-US" sz="2400" b="0" i="0" u="none" strike="noStrike" cap="none" normalizeH="0" baseline="0" dirty="0" smtClean="0">
                          <a:ln>
                            <a:noFill/>
                          </a:ln>
                          <a:solidFill>
                            <a:schemeClr val="tx1"/>
                          </a:solidFill>
                          <a:effectLst/>
                          <a:latin typeface="Tw Cen MT" pitchFamily="34" charset="0"/>
                        </a:rPr>
                        <a:t>Community-wide cross-sector system change</a:t>
                      </a: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t" latinLnBrk="0" hangingPunct="1">
                        <a:lnSpc>
                          <a:spcPct val="100000"/>
                        </a:lnSpc>
                        <a:spcBef>
                          <a:spcPct val="0"/>
                        </a:spcBef>
                        <a:spcAft>
                          <a:spcPct val="0"/>
                        </a:spcAft>
                        <a:buClr>
                          <a:schemeClr val="accent2"/>
                        </a:buClr>
                        <a:buSzPct val="60000"/>
                        <a:buFontTx/>
                        <a:buNone/>
                        <a:tabLst/>
                      </a:pPr>
                      <a:endParaRPr kumimoji="0" lang="en-US" sz="2400" b="0"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2400" b="0"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r>
                        <a:rPr kumimoji="0" lang="en-US" sz="2400" b="0" i="0" u="none" strike="noStrike" cap="none" normalizeH="0" baseline="0" smtClean="0">
                          <a:ln>
                            <a:noFill/>
                          </a:ln>
                          <a:solidFill>
                            <a:schemeClr val="tx1"/>
                          </a:solidFill>
                          <a:effectLst/>
                          <a:latin typeface="Tw Cen MT" pitchFamily="34" charset="0"/>
                        </a:rPr>
                        <a:t>15%</a:t>
                      </a: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r>
              <a:tr h="238125">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2400" b="0" i="0" u="none" strike="noStrike" cap="none" normalizeH="0" baseline="0" dirty="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2400" b="0"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2400" b="0"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2400" b="0"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r>
              <a:tr h="541338">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r>
                        <a:rPr kumimoji="0" lang="en-US" sz="2400" b="0" i="0" u="none" strike="noStrike" cap="none" normalizeH="0" baseline="0" dirty="0" smtClean="0">
                          <a:ln>
                            <a:noFill/>
                          </a:ln>
                          <a:solidFill>
                            <a:schemeClr val="tx1"/>
                          </a:solidFill>
                          <a:effectLst/>
                          <a:latin typeface="Tw Cen MT" pitchFamily="34" charset="0"/>
                        </a:rPr>
                        <a:t>Consumer-driven support networks</a:t>
                      </a: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t" latinLnBrk="0" hangingPunct="1">
                        <a:lnSpc>
                          <a:spcPct val="100000"/>
                        </a:lnSpc>
                        <a:spcBef>
                          <a:spcPct val="0"/>
                        </a:spcBef>
                        <a:spcAft>
                          <a:spcPct val="0"/>
                        </a:spcAft>
                        <a:buClr>
                          <a:schemeClr val="accent2"/>
                        </a:buClr>
                        <a:buSzPct val="60000"/>
                        <a:buFontTx/>
                        <a:buNone/>
                        <a:tabLst/>
                      </a:pPr>
                      <a:endParaRPr kumimoji="0" lang="en-US" sz="2400" b="0"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2400" b="0"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r>
                        <a:rPr kumimoji="0" lang="en-US" sz="2400" b="0" i="0" u="none" strike="noStrike" cap="none" normalizeH="0" baseline="0" smtClean="0">
                          <a:ln>
                            <a:noFill/>
                          </a:ln>
                          <a:solidFill>
                            <a:schemeClr val="tx1"/>
                          </a:solidFill>
                          <a:effectLst/>
                          <a:latin typeface="Tw Cen MT" pitchFamily="34" charset="0"/>
                        </a:rPr>
                        <a:t>20%</a:t>
                      </a: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r>
              <a:tr h="238125">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r>
                        <a:rPr kumimoji="0" lang="en-US" sz="2400" b="0" i="0" u="none" strike="noStrike" cap="none" normalizeH="0" baseline="0" dirty="0" smtClean="0">
                          <a:ln>
                            <a:noFill/>
                          </a:ln>
                          <a:solidFill>
                            <a:schemeClr val="tx1"/>
                          </a:solidFill>
                          <a:effectLst/>
                          <a:latin typeface="Tw Cen MT" pitchFamily="34" charset="0"/>
                        </a:rPr>
                        <a:t>Residence-based support services</a:t>
                      </a:r>
                    </a:p>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2400" b="0" i="0" u="none" strike="noStrike" cap="none" normalizeH="0" baseline="0" dirty="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t" latinLnBrk="0" hangingPunct="1">
                        <a:lnSpc>
                          <a:spcPct val="100000"/>
                        </a:lnSpc>
                        <a:spcBef>
                          <a:spcPct val="0"/>
                        </a:spcBef>
                        <a:spcAft>
                          <a:spcPct val="0"/>
                        </a:spcAft>
                        <a:buClr>
                          <a:schemeClr val="accent2"/>
                        </a:buClr>
                        <a:buSzPct val="60000"/>
                        <a:buFontTx/>
                        <a:buNone/>
                        <a:tabLst/>
                      </a:pPr>
                      <a:endParaRPr kumimoji="0" lang="en-US" sz="2400" b="0"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2400" b="0"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r>
                        <a:rPr kumimoji="0" lang="en-US" sz="2400" b="0" i="0" u="none" strike="noStrike" cap="none" normalizeH="0" baseline="0" smtClean="0">
                          <a:ln>
                            <a:noFill/>
                          </a:ln>
                          <a:solidFill>
                            <a:schemeClr val="tx1"/>
                          </a:solidFill>
                          <a:effectLst/>
                          <a:latin typeface="Tw Cen MT" pitchFamily="34" charset="0"/>
                        </a:rPr>
                        <a:t>23%</a:t>
                      </a: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r>
              <a:tr h="482600">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r>
                        <a:rPr kumimoji="0" lang="en-US" sz="2400" b="0" i="0" u="none" strike="noStrike" cap="none" normalizeH="0" baseline="0" dirty="0" smtClean="0">
                          <a:ln>
                            <a:noFill/>
                          </a:ln>
                          <a:solidFill>
                            <a:schemeClr val="tx1"/>
                          </a:solidFill>
                          <a:effectLst/>
                          <a:latin typeface="Tw Cen MT" pitchFamily="34" charset="0"/>
                        </a:rPr>
                        <a:t>Individual-oriented programs and services</a:t>
                      </a: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t" latinLnBrk="0" hangingPunct="1">
                        <a:lnSpc>
                          <a:spcPct val="100000"/>
                        </a:lnSpc>
                        <a:spcBef>
                          <a:spcPct val="0"/>
                        </a:spcBef>
                        <a:spcAft>
                          <a:spcPct val="0"/>
                        </a:spcAft>
                        <a:buClr>
                          <a:schemeClr val="accent2"/>
                        </a:buClr>
                        <a:buSzPct val="60000"/>
                        <a:buFontTx/>
                        <a:buNone/>
                        <a:tabLst/>
                      </a:pPr>
                      <a:endParaRPr kumimoji="0" lang="en-US" sz="2400" b="0" i="0" u="none" strike="noStrike" cap="none" normalizeH="0" baseline="0" dirty="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2400" b="0" i="0" u="none" strike="noStrike" cap="none" normalizeH="0" baseline="0" dirty="0" smtClean="0">
                        <a:ln>
                          <a:noFill/>
                        </a:ln>
                        <a:solidFill>
                          <a:schemeClr val="tx1"/>
                        </a:solidFill>
                        <a:effectLst/>
                        <a:latin typeface="Tw Cen MT" pitchFamily="34" charset="0"/>
                      </a:endParaRP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r>
                        <a:rPr kumimoji="0" lang="en-US" sz="2400" b="0" i="0" u="none" strike="noStrike" cap="none" normalizeH="0" baseline="0" dirty="0" smtClean="0">
                          <a:ln>
                            <a:noFill/>
                          </a:ln>
                          <a:solidFill>
                            <a:schemeClr val="tx1"/>
                          </a:solidFill>
                          <a:effectLst/>
                          <a:latin typeface="Tw Cen MT" pitchFamily="34" charset="0"/>
                        </a:rPr>
                        <a:t>19%</a:t>
                      </a:r>
                    </a:p>
                  </a:txBody>
                  <a:tcPr marL="7370" marR="7370" marT="737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r>
              <a:tr h="147638">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r>
                        <a:rPr kumimoji="0" lang="en-US" sz="800" b="0" i="0" u="none" strike="noStrike" cap="none" normalizeH="0" baseline="0" smtClean="0">
                          <a:ln>
                            <a:noFill/>
                          </a:ln>
                          <a:solidFill>
                            <a:schemeClr val="tx1"/>
                          </a:solidFill>
                          <a:effectLst/>
                          <a:latin typeface="Tw Cen MT" pitchFamily="34" charset="0"/>
                        </a:rPr>
                        <a:t> </a:t>
                      </a:r>
                    </a:p>
                  </a:txBody>
                  <a:tcPr marL="7370" marR="7370" marT="7370" marB="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r>
                        <a:rPr kumimoji="0" lang="en-US" sz="800" b="0" i="0" u="none" strike="noStrike" cap="none" normalizeH="0" baseline="0" smtClean="0">
                          <a:ln>
                            <a:noFill/>
                          </a:ln>
                          <a:solidFill>
                            <a:schemeClr val="tx1"/>
                          </a:solidFill>
                          <a:effectLst/>
                          <a:latin typeface="Tw Cen MT" pitchFamily="34" charset="0"/>
                        </a:rPr>
                        <a:t> </a:t>
                      </a:r>
                    </a:p>
                  </a:txBody>
                  <a:tcPr marL="7370" marR="7370" marT="7370" marB="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800" b="0"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r>
                        <a:rPr kumimoji="0" lang="en-US" sz="800" b="0" i="0" u="none" strike="noStrike" cap="none" normalizeH="0" baseline="0" smtClean="0">
                          <a:ln>
                            <a:noFill/>
                          </a:ln>
                          <a:solidFill>
                            <a:schemeClr val="tx1"/>
                          </a:solidFill>
                          <a:effectLst/>
                          <a:latin typeface="Tw Cen MT" pitchFamily="34" charset="0"/>
                        </a:rPr>
                        <a:t> </a:t>
                      </a:r>
                    </a:p>
                  </a:txBody>
                  <a:tcPr marL="7370" marR="7370" marT="7370" marB="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r>
              <a:tr h="103188">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Tw Cen MT" pitchFamily="34" charset="0"/>
                      </a:endParaRPr>
                    </a:p>
                  </a:txBody>
                  <a:tcPr marL="7370" marR="7370" marT="7370" marB="0"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
                          <a:schemeClr val="accent2"/>
                        </a:buClr>
                        <a:buSzPct val="60000"/>
                        <a:buFontTx/>
                        <a:buNone/>
                        <a:tabLst/>
                      </a:pPr>
                      <a:endParaRPr kumimoji="0" lang="en-US" sz="500" b="0" i="0" u="none" strike="noStrike" cap="none" normalizeH="0" baseline="0" smtClean="0">
                        <a:ln>
                          <a:noFill/>
                        </a:ln>
                        <a:solidFill>
                          <a:schemeClr val="tx1"/>
                        </a:solidFill>
                        <a:effectLst/>
                        <a:latin typeface="Verdana" pitchFamily="34" charset="0"/>
                      </a:endParaRPr>
                    </a:p>
                  </a:txBody>
                  <a:tcPr marL="7370" marR="7370" marT="7370" marB="0" anchor="b" horzOverflow="overflow">
                    <a:lnL>
                      <a:noFill/>
                    </a:lnL>
                    <a:lnR>
                      <a:noFill/>
                    </a:lnR>
                    <a:lnT>
                      <a:noFill/>
                    </a:lnT>
                    <a:lnB>
                      <a:noFill/>
                    </a:lnB>
                    <a:lnTlToBr>
                      <a:noFill/>
                    </a:lnTlToBr>
                    <a:lnBlToTr>
                      <a:noFill/>
                    </a:lnBlToTr>
                    <a:noFill/>
                  </a:tcPr>
                </a:tc>
              </a:tr>
            </a:tbl>
          </a:graphicData>
        </a:graphic>
      </p:graphicFrame>
    </p:spTree>
    <p:extLst>
      <p:ext uri="{BB962C8B-B14F-4D97-AF65-F5344CB8AC3E}">
        <p14:creationId xmlns:p14="http://schemas.microsoft.com/office/powerpoint/2010/main" val="32477680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36" name="Group 1136"/>
          <p:cNvGraphicFramePr>
            <a:graphicFrameLocks noGrp="1"/>
          </p:cNvGraphicFramePr>
          <p:nvPr>
            <p:extLst>
              <p:ext uri="{D42A27DB-BD31-4B8C-83A1-F6EECF244321}">
                <p14:modId xmlns:p14="http://schemas.microsoft.com/office/powerpoint/2010/main" val="2240165718"/>
              </p:ext>
            </p:extLst>
          </p:nvPr>
        </p:nvGraphicFramePr>
        <p:xfrm>
          <a:off x="457200" y="459370"/>
          <a:ext cx="8445500" cy="6402505"/>
        </p:xfrm>
        <a:graphic>
          <a:graphicData uri="http://schemas.openxmlformats.org/drawingml/2006/table">
            <a:tbl>
              <a:tblPr/>
              <a:tblGrid>
                <a:gridCol w="146050"/>
                <a:gridCol w="2305050"/>
                <a:gridCol w="1036638"/>
                <a:gridCol w="1062037"/>
                <a:gridCol w="1046405"/>
                <a:gridCol w="914400"/>
                <a:gridCol w="914400"/>
                <a:gridCol w="874470"/>
                <a:gridCol w="146050"/>
              </a:tblGrid>
              <a:tr h="133350">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Times New Roman" pitchFamily="18" charset="0"/>
                        <a:ea typeface="ＭＳ Ｐゴシック" charset="-128"/>
                      </a:endParaRPr>
                    </a:p>
                  </a:txBody>
                  <a:tcPr marL="7411" marR="7411" marT="7411"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a:noFill/>
                    </a:lnT>
                    <a:lnB>
                      <a:noFill/>
                    </a:lnB>
                    <a:lnTlToBr>
                      <a:noFill/>
                    </a:lnTlToBr>
                    <a:lnBlToTr>
                      <a:noFill/>
                    </a:lnBlToTr>
                    <a:noFill/>
                  </a:tcPr>
                </a:tc>
                <a:tc>
                  <a:txBody>
                    <a:bodyPr/>
                    <a:lstStyle/>
                    <a:p>
                      <a:endParaRPr lang="en-US" dirty="0"/>
                    </a:p>
                  </a:txBody>
                  <a:tcPr marL="7411" marR="7411" marT="7411"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a:noFill/>
                    </a:lnT>
                    <a:lnB>
                      <a:noFill/>
                    </a:lnB>
                    <a:lnTlToBr>
                      <a:noFill/>
                    </a:lnTlToBr>
                    <a:lnBlToTr>
                      <a:noFill/>
                    </a:lnBlToTr>
                    <a:noFill/>
                  </a:tcPr>
                </a:tc>
              </a:tr>
              <a:tr h="381000">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a:noFill/>
                    </a:lnT>
                    <a:lnB>
                      <a:noFill/>
                    </a:lnB>
                    <a:lnTlToBr>
                      <a:noFill/>
                    </a:lnTlToBr>
                    <a:lnBlToTr>
                      <a:noFill/>
                    </a:lnBlToTr>
                    <a:noFill/>
                  </a:tcPr>
                </a:tc>
                <a:tc gridSpan="3">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FF9900"/>
                          </a:solidFill>
                          <a:effectLst/>
                          <a:latin typeface="Tw Cen MT" pitchFamily="34" charset="0"/>
                          <a:ea typeface="ＭＳ Ｐゴシック" charset="-128"/>
                        </a:rPr>
                        <a:t>Roles of Older Persons</a:t>
                      </a:r>
                    </a:p>
                  </a:txBody>
                  <a:tcPr marL="7411" marR="7411" marT="7411" marB="0"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a:noFill/>
                    </a:lnT>
                    <a:lnB>
                      <a:noFill/>
                    </a:lnB>
                    <a:lnTlToBr>
                      <a:noFill/>
                    </a:lnTlToBr>
                    <a:lnBlToTr>
                      <a:noFill/>
                    </a:lnBlToTr>
                    <a:noFill/>
                  </a:tcPr>
                </a:tc>
                <a:tc>
                  <a:txBody>
                    <a:bodyPr/>
                    <a:lstStyle/>
                    <a:p>
                      <a:endParaRPr lang="en-US"/>
                    </a:p>
                  </a:txBody>
                  <a:tcPr marL="7411" marR="7411" marT="7411"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a:noFill/>
                    </a:lnT>
                    <a:lnB>
                      <a:noFill/>
                    </a:lnB>
                    <a:lnTlToBr>
                      <a:noFill/>
                    </a:lnTlToBr>
                    <a:lnBlToTr>
                      <a:noFill/>
                    </a:lnBlToTr>
                    <a:noFill/>
                  </a:tcPr>
                </a:tc>
              </a:tr>
              <a:tr h="133350">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600" b="0" i="1" u="none" strike="noStrike" cap="none" normalizeH="0" baseline="0" dirty="0" smtClean="0">
                          <a:ln>
                            <a:noFill/>
                          </a:ln>
                          <a:solidFill>
                            <a:schemeClr val="tx1"/>
                          </a:solidFill>
                          <a:effectLst/>
                          <a:latin typeface="Times New Roman" pitchFamily="18" charset="0"/>
                          <a:ea typeface="ＭＳ Ｐゴシック" charset="-128"/>
                        </a:rPr>
                        <a:t> </a:t>
                      </a:r>
                    </a:p>
                  </a:txBody>
                  <a:tcPr marL="7411" marR="7411" marT="7411" marB="0" anchor="b"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chemeClr val="tx1"/>
                          </a:solidFill>
                          <a:effectLst/>
                          <a:latin typeface="Verdana" pitchFamily="34" charset="0"/>
                          <a:ea typeface="ＭＳ Ｐゴシック" charset="-128"/>
                        </a:rPr>
                        <a:t> </a:t>
                      </a:r>
                    </a:p>
                  </a:txBody>
                  <a:tcPr marL="7411" marR="7411" marT="7411" marB="0" anchor="b"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chemeClr val="tx1"/>
                          </a:solidFill>
                          <a:effectLst/>
                          <a:latin typeface="Verdana" pitchFamily="34" charset="0"/>
                          <a:ea typeface="ＭＳ Ｐゴシック" charset="-128"/>
                        </a:rPr>
                        <a:t> </a:t>
                      </a:r>
                    </a:p>
                  </a:txBody>
                  <a:tcPr marL="7411" marR="7411" marT="7411" marB="0" anchor="b"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chemeClr val="tx1"/>
                          </a:solidFill>
                          <a:effectLst/>
                          <a:latin typeface="Verdana" pitchFamily="34" charset="0"/>
                          <a:ea typeface="ＭＳ Ｐゴシック" charset="-128"/>
                        </a:rPr>
                        <a:t> </a:t>
                      </a:r>
                    </a:p>
                  </a:txBody>
                  <a:tcPr marL="7411" marR="7411" marT="7411" marB="0" anchor="b"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chemeClr val="tx1"/>
                          </a:solidFill>
                          <a:effectLst/>
                          <a:latin typeface="Verdana" pitchFamily="34" charset="0"/>
                          <a:ea typeface="ＭＳ Ｐゴシック" charset="-128"/>
                        </a:rPr>
                        <a:t> </a:t>
                      </a:r>
                    </a:p>
                  </a:txBody>
                  <a:tcPr marL="7411" marR="7411" marT="7411" marB="0" anchor="b"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chemeClr val="tx1"/>
                          </a:solidFill>
                          <a:effectLst/>
                          <a:latin typeface="Verdana" pitchFamily="34" charset="0"/>
                          <a:ea typeface="ＭＳ Ｐゴシック" charset="-128"/>
                        </a:rPr>
                        <a:t> </a:t>
                      </a:r>
                    </a:p>
                  </a:txBody>
                  <a:tcPr marL="7411" marR="7411" marT="7411" marB="0" anchor="b"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chemeClr val="tx1"/>
                          </a:solidFill>
                          <a:effectLst/>
                          <a:latin typeface="Verdana" pitchFamily="34" charset="0"/>
                          <a:ea typeface="ＭＳ Ｐゴシック" charset="-128"/>
                        </a:rPr>
                        <a:t> </a:t>
                      </a:r>
                    </a:p>
                  </a:txBody>
                  <a:tcPr marL="7411" marR="7411" marT="7411" marB="0" anchor="b"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a:noFill/>
                    </a:lnT>
                    <a:lnB>
                      <a:noFill/>
                    </a:lnB>
                    <a:lnTlToBr>
                      <a:noFill/>
                    </a:lnTlToBr>
                    <a:lnBlToTr>
                      <a:noFill/>
                    </a:lnBlToTr>
                    <a:noFill/>
                  </a:tcPr>
                </a:tc>
              </a:tr>
              <a:tr h="1074738">
                <a:tc row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a:noFill/>
                    </a:lnT>
                    <a:lnB>
                      <a:noFill/>
                    </a:lnB>
                    <a:lnTlToBr>
                      <a:noFill/>
                    </a:lnTlToBr>
                    <a:lnBlToTr>
                      <a:noFill/>
                    </a:lnBlToTr>
                    <a:noFill/>
                  </a:tcPr>
                </a:tc>
                <a:tc rowSpan="3">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ＭＳ Ｐゴシック" charset="-128"/>
                        </a:rPr>
                        <a:t>Role of Older Persons (Highly Involved)</a:t>
                      </a:r>
                    </a:p>
                  </a:txBody>
                  <a:tcPr marL="7411" marR="7411" marT="7411" marB="0" anchor="b" horzOverflow="overflow">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ＭＳ Ｐゴシック" charset="-128"/>
                        </a:rPr>
                        <a:t>Community Planning (n=27)</a:t>
                      </a:r>
                    </a:p>
                  </a:txBody>
                  <a:tcPr marL="7411" marR="7411" marT="7411" marB="0" anchor="b" horzOverflow="overflow">
                    <a:lnL>
                      <a:noFill/>
                    </a:lnL>
                    <a:lnR>
                      <a:noFill/>
                    </a:lnR>
                    <a:lnT w="2857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ＭＳ Ｐゴシック" charset="-128"/>
                        </a:rPr>
                        <a:t>System  Change (n=18)</a:t>
                      </a:r>
                    </a:p>
                  </a:txBody>
                  <a:tcPr marL="7411" marR="7411" marT="7411" marB="0" anchor="b" horzOverflow="overflow">
                    <a:lnL>
                      <a:noFill/>
                    </a:lnL>
                    <a:lnR>
                      <a:noFill/>
                    </a:lnR>
                    <a:lnT w="2857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ea typeface="ＭＳ Ｐゴシック" charset="-128"/>
                        </a:rPr>
                        <a:t>Consumer Networks (n=24)</a:t>
                      </a:r>
                    </a:p>
                  </a:txBody>
                  <a:tcPr marL="7411" marR="7411" marT="7411" marB="0" anchor="b" horzOverflow="overflow">
                    <a:lnL>
                      <a:noFill/>
                    </a:lnL>
                    <a:lnR>
                      <a:noFill/>
                    </a:lnR>
                    <a:lnT w="2857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ＭＳ Ｐゴシック" charset="-128"/>
                        </a:rPr>
                        <a:t>Residence Based Services (n=27)</a:t>
                      </a:r>
                    </a:p>
                  </a:txBody>
                  <a:tcPr marL="7411" marR="7411" marT="7411" marB="0" anchor="b" horzOverflow="overflow">
                    <a:lnL>
                      <a:noFill/>
                    </a:lnL>
                    <a:lnR>
                      <a:noFill/>
                    </a:lnR>
                    <a:lnT w="2857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ＭＳ Ｐゴシック" charset="-128"/>
                        </a:rPr>
                        <a:t>Individual Programs (n=23)</a:t>
                      </a:r>
                    </a:p>
                  </a:txBody>
                  <a:tcPr marL="7411" marR="7411" marT="7411" marB="0" anchor="b" horzOverflow="overflow">
                    <a:lnL>
                      <a:noFill/>
                    </a:lnL>
                    <a:lnR>
                      <a:noFill/>
                    </a:lnR>
                    <a:lnT w="2857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ＭＳ Ｐゴシック" charset="-128"/>
                        </a:rPr>
                        <a:t>All initiatives (n=119)</a:t>
                      </a:r>
                    </a:p>
                  </a:txBody>
                  <a:tcPr marL="7411" marR="7411" marT="7411" marB="0" anchor="b" horzOverflow="overflow">
                    <a:lnL>
                      <a:noFill/>
                    </a:lnL>
                    <a:lnR>
                      <a:noFill/>
                    </a:lnR>
                    <a:lnT w="2857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a:noFill/>
                    </a:lnT>
                    <a:lnB>
                      <a:noFill/>
                    </a:lnB>
                    <a:lnTlToBr>
                      <a:noFill/>
                    </a:lnTlToBr>
                    <a:lnBlToTr>
                      <a:noFill/>
                    </a:lnBlToTr>
                    <a:noFill/>
                  </a:tcPr>
                </a:tc>
              </a:tr>
              <a:tr h="228600">
                <a:tc vMerge="1">
                  <a:txBody>
                    <a:bodyPr/>
                    <a:lstStyle/>
                    <a:p>
                      <a:endParaRPr lang="en-US"/>
                    </a:p>
                  </a:txBody>
                  <a:tcPr/>
                </a:tc>
                <a:tc vMerge="1">
                  <a:txBody>
                    <a:bodyPr/>
                    <a:lstStyle/>
                    <a:p>
                      <a:endParaRPr lang="en-US"/>
                    </a:p>
                  </a:txBody>
                  <a:tcPr/>
                </a:tc>
                <a:tc rowSpan="2" gridSpan="5">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ＭＳ Ｐゴシック" charset="-128"/>
                        </a:rPr>
                        <a:t>Percentage (%)</a:t>
                      </a:r>
                    </a:p>
                  </a:txBody>
                  <a:tcPr marL="7411" marR="7411" marT="7411" marB="0" anchor="ctr" horzOverflow="overflow">
                    <a:lnL>
                      <a:noFill/>
                    </a:lnL>
                    <a:lnR>
                      <a:noFill/>
                    </a:lnR>
                    <a:lnT w="63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 (%)</a:t>
                      </a:r>
                    </a:p>
                  </a:txBody>
                  <a:tcPr marL="7411" marR="7411" marT="7411" marB="0" anchor="ctr" horzOverflow="overflow">
                    <a:lnL>
                      <a:noFill/>
                    </a:lnL>
                    <a:lnR>
                      <a:noFill/>
                    </a:lnR>
                    <a:lnT w="63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rowSpan="2" hMerge="1">
                  <a:txBody>
                    <a:bodyPr/>
                    <a:lstStyle/>
                    <a:p>
                      <a:endParaRPr lang="en-US"/>
                    </a:p>
                  </a:txBody>
                  <a:tcPr/>
                </a:tc>
              </a:tr>
              <a:tr h="152400">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a:noFill/>
                    </a:lnT>
                    <a:lnB>
                      <a:noFill/>
                    </a:lnB>
                    <a:lnTlToBr>
                      <a:noFill/>
                    </a:lnTlToBr>
                    <a:lnBlToTr>
                      <a:noFill/>
                    </a:lnBlToTr>
                    <a:noFill/>
                  </a:tcPr>
                </a:tc>
                <a:tc vMerge="1">
                  <a:txBody>
                    <a:bodyPr/>
                    <a:lstStyle/>
                    <a:p>
                      <a:endParaRPr lang="en-US"/>
                    </a:p>
                  </a:txBody>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r>
              <a:tr h="485775">
                <a:tc>
                  <a:txBody>
                    <a:body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ea typeface="ＭＳ Ｐゴシック" charset="-128"/>
                        </a:rPr>
                        <a:t>Providing input</a:t>
                      </a:r>
                    </a:p>
                  </a:txBody>
                  <a:tcPr marL="7411" marR="7411" marT="7411" marB="0" anchor="ctr"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ＭＳ Ｐゴシック" charset="-128"/>
                        </a:rPr>
                        <a:t>85%</a:t>
                      </a:r>
                    </a:p>
                  </a:txBody>
                  <a:tcPr marL="7411" marR="7411" marT="7411" marB="0" anchor="ctr"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ＭＳ Ｐゴシック" charset="-128"/>
                        </a:rPr>
                        <a:t>89%</a:t>
                      </a:r>
                    </a:p>
                  </a:txBody>
                  <a:tcPr marL="7411" marR="7411" marT="7411" marB="0" anchor="ctr"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ＭＳ Ｐゴシック" charset="-128"/>
                        </a:rPr>
                        <a:t>88%</a:t>
                      </a:r>
                    </a:p>
                  </a:txBody>
                  <a:tcPr marL="7411" marR="7411" marT="7411" marB="0" anchor="ctr"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ea typeface="ＭＳ Ｐゴシック" charset="-128"/>
                        </a:rPr>
                        <a:t>63%</a:t>
                      </a:r>
                    </a:p>
                  </a:txBody>
                  <a:tcPr marL="7411" marR="7411" marT="7411" marB="0" anchor="ctr"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ea typeface="ＭＳ Ｐゴシック" charset="-128"/>
                        </a:rPr>
                        <a:t>52%</a:t>
                      </a:r>
                    </a:p>
                  </a:txBody>
                  <a:tcPr marL="7411" marR="7411" marT="7411" marB="0" anchor="ctr"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ＭＳ Ｐゴシック" charset="-128"/>
                        </a:rPr>
                        <a:t>75%</a:t>
                      </a:r>
                    </a:p>
                  </a:txBody>
                  <a:tcPr marL="7411" marR="7411" marT="7411" marB="0" anchor="ctr" horzOverflow="overflow">
                    <a:lnL w="6350" cap="flat" cmpd="sng" algn="ctr">
                      <a:no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533400">
                <a:tc>
                  <a:txBody>
                    <a:body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ea typeface="ＭＳ Ｐゴシック" charset="-128"/>
                        </a:rPr>
                        <a:t>Developing the initiative</a:t>
                      </a: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ea typeface="ＭＳ Ｐゴシック" charset="-128"/>
                        </a:rPr>
                        <a:t>4%</a:t>
                      </a: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ＭＳ Ｐゴシック" charset="-128"/>
                        </a:rPr>
                        <a:t>83%</a:t>
                      </a: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ＭＳ Ｐゴシック" charset="-128"/>
                        </a:rPr>
                        <a:t>88%</a:t>
                      </a: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ea typeface="ＭＳ Ｐゴシック" charset="-128"/>
                        </a:rPr>
                        <a:t>41%</a:t>
                      </a: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ea typeface="ＭＳ Ｐゴシック" charset="-128"/>
                        </a:rPr>
                        <a:t>17%</a:t>
                      </a: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ea typeface="ＭＳ Ｐゴシック" charset="-128"/>
                        </a:rPr>
                        <a:t>44%</a:t>
                      </a:r>
                    </a:p>
                  </a:txBody>
                  <a:tcPr marL="7411" marR="7411" marT="7411" marB="0" anchor="ctr" horzOverflow="overflow">
                    <a:lnL w="6350"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ctr" horzOverflow="overflow">
                    <a:lnL>
                      <a:noFill/>
                    </a:lnL>
                    <a:lnR>
                      <a:noFill/>
                    </a:lnR>
                    <a:lnT>
                      <a:noFill/>
                    </a:lnT>
                    <a:lnB>
                      <a:noFill/>
                    </a:lnB>
                    <a:lnTlToBr>
                      <a:noFill/>
                    </a:lnTlToBr>
                    <a:lnBlToTr>
                      <a:noFill/>
                    </a:lnBlToTr>
                    <a:noFill/>
                  </a:tcPr>
                </a:tc>
              </a:tr>
              <a:tr h="533400">
                <a:tc>
                  <a:txBody>
                    <a:body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ea typeface="ＭＳ Ｐゴシック" charset="-128"/>
                        </a:rPr>
                        <a:t>Oversight or governance</a:t>
                      </a: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ea typeface="ＭＳ Ｐゴシック" charset="-128"/>
                        </a:rPr>
                        <a:t>33%</a:t>
                      </a: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ea typeface="ＭＳ Ｐゴシック" charset="-128"/>
                        </a:rPr>
                        <a:t>50%</a:t>
                      </a: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ＭＳ Ｐゴシック" charset="-128"/>
                        </a:rPr>
                        <a:t>88%</a:t>
                      </a: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ea typeface="ＭＳ Ｐゴシック" charset="-128"/>
                        </a:rPr>
                        <a:t>33%</a:t>
                      </a: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ea typeface="ＭＳ Ｐゴシック" charset="-128"/>
                        </a:rPr>
                        <a:t>17%</a:t>
                      </a: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ea typeface="ＭＳ Ｐゴシック" charset="-128"/>
                        </a:rPr>
                        <a:t>44%</a:t>
                      </a:r>
                    </a:p>
                  </a:txBody>
                  <a:tcPr marL="7411" marR="7411" marT="7411" marB="0" anchor="ctr" horzOverflow="overflow">
                    <a:lnL w="6350"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ctr" horzOverflow="overflow">
                    <a:lnL>
                      <a:noFill/>
                    </a:lnL>
                    <a:lnR>
                      <a:noFill/>
                    </a:lnR>
                    <a:lnT>
                      <a:noFill/>
                    </a:lnT>
                    <a:lnB>
                      <a:noFill/>
                    </a:lnB>
                    <a:lnTlToBr>
                      <a:noFill/>
                    </a:lnTlToBr>
                    <a:lnBlToTr>
                      <a:noFill/>
                    </a:lnBlToTr>
                    <a:noFill/>
                  </a:tcPr>
                </a:tc>
              </a:tr>
              <a:tr h="685800">
                <a:tc>
                  <a:txBody>
                    <a:body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ea typeface="ＭＳ Ｐゴシック" charset="-128"/>
                        </a:rPr>
                        <a:t>Providers of services or support</a:t>
                      </a: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ea typeface="ＭＳ Ｐゴシック" charset="-128"/>
                        </a:rPr>
                        <a:t>19%</a:t>
                      </a: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ea typeface="ＭＳ Ｐゴシック" charset="-128"/>
                        </a:rPr>
                        <a:t>33%</a:t>
                      </a: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ＭＳ Ｐゴシック" charset="-128"/>
                        </a:rPr>
                        <a:t>63%</a:t>
                      </a: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ea typeface="ＭＳ Ｐゴシック" charset="-128"/>
                        </a:rPr>
                        <a:t>22%</a:t>
                      </a: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ea typeface="ＭＳ Ｐゴシック" charset="-128"/>
                        </a:rPr>
                        <a:t>30%</a:t>
                      </a: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ea typeface="ＭＳ Ｐゴシック" charset="-128"/>
                        </a:rPr>
                        <a:t>33%</a:t>
                      </a:r>
                    </a:p>
                  </a:txBody>
                  <a:tcPr marL="7411" marR="7411" marT="7411" marB="0" anchor="ctr" horzOverflow="overflow">
                    <a:lnL w="6350"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ctr" horzOverflow="overflow">
                    <a:lnL>
                      <a:noFill/>
                    </a:lnL>
                    <a:lnR>
                      <a:noFill/>
                    </a:lnR>
                    <a:lnT>
                      <a:noFill/>
                    </a:lnT>
                    <a:lnB>
                      <a:noFill/>
                    </a:lnB>
                    <a:lnTlToBr>
                      <a:noFill/>
                    </a:lnTlToBr>
                    <a:lnBlToTr>
                      <a:noFill/>
                    </a:lnBlToTr>
                    <a:noFill/>
                  </a:tcPr>
                </a:tc>
              </a:tr>
              <a:tr h="685800">
                <a:tc>
                  <a:txBody>
                    <a:body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ea typeface="ＭＳ Ｐゴシック" charset="-128"/>
                        </a:rPr>
                        <a:t>Recipients of services or supports</a:t>
                      </a:r>
                    </a:p>
                  </a:txBody>
                  <a:tcPr marL="7411" marR="7411" marT="7411" marB="0" anchor="ctr"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ea typeface="ＭＳ Ｐゴシック" charset="-128"/>
                        </a:rPr>
                        <a:t>56%</a:t>
                      </a:r>
                    </a:p>
                  </a:txBody>
                  <a:tcPr marL="7411" marR="7411" marT="7411" marB="0" anchor="ctr"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ea typeface="ＭＳ Ｐゴシック" charset="-128"/>
                        </a:rPr>
                        <a:t>50%</a:t>
                      </a:r>
                    </a:p>
                  </a:txBody>
                  <a:tcPr marL="7411" marR="7411" marT="7411" marB="0" anchor="ctr"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ＭＳ Ｐゴシック" charset="-128"/>
                        </a:rPr>
                        <a:t>75%</a:t>
                      </a:r>
                    </a:p>
                  </a:txBody>
                  <a:tcPr marL="7411" marR="7411" marT="7411" marB="0" anchor="ctr"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ＭＳ Ｐゴシック" charset="-128"/>
                        </a:rPr>
                        <a:t>78%</a:t>
                      </a:r>
                    </a:p>
                  </a:txBody>
                  <a:tcPr marL="7411" marR="7411" marT="7411" marB="0" anchor="ctr"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ea typeface="ＭＳ Ｐゴシック" charset="-128"/>
                        </a:rPr>
                        <a:t>4%</a:t>
                      </a:r>
                    </a:p>
                  </a:txBody>
                  <a:tcPr marL="7411" marR="7411" marT="7411" marB="0" anchor="ctr"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ＭＳ Ｐゴシック" charset="-128"/>
                        </a:rPr>
                        <a:t>54%</a:t>
                      </a:r>
                    </a:p>
                  </a:txBody>
                  <a:tcPr marL="7411" marR="7411" marT="7411" marB="0" anchor="ctr" horzOverflow="overflow">
                    <a:lnL w="6350" cap="flat" cmpd="sng" algn="ctr">
                      <a:no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ctr" horzOverflow="overflow">
                    <a:lnL>
                      <a:noFill/>
                    </a:lnL>
                    <a:lnR>
                      <a:noFill/>
                    </a:lnR>
                    <a:lnT>
                      <a:noFill/>
                    </a:lnT>
                    <a:lnB>
                      <a:noFill/>
                    </a:lnB>
                    <a:lnTlToBr>
                      <a:noFill/>
                    </a:lnTlToBr>
                    <a:lnBlToTr>
                      <a:noFill/>
                    </a:lnBlToTr>
                    <a:noFill/>
                  </a:tcPr>
                </a:tc>
              </a:tr>
              <a:tr h="884238">
                <a:tc>
                  <a:txBody>
                    <a:body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Times New Roman" pitchFamily="18" charset="0"/>
                        <a:ea typeface="ＭＳ Ｐゴシック" charset="-128"/>
                      </a:endParaRPr>
                    </a:p>
                  </a:txBody>
                  <a:tcPr marL="7411" marR="7411" marT="7411" marB="0"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endParaRPr lang="en-US"/>
                    </a:p>
                  </a:txBody>
                  <a:tcPr marL="7411" marR="7411" marT="7411" marB="0" anchor="b"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endParaRPr lang="en-US"/>
                    </a:p>
                  </a:txBody>
                  <a:tcPr marL="7411" marR="7411" marT="7411" marB="0" anchor="b"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Verdana" pitchFamily="34" charset="0"/>
                        <a:ea typeface="ＭＳ Ｐゴシック" charset="-128"/>
                      </a:endParaRPr>
                    </a:p>
                  </a:txBody>
                  <a:tcPr marL="7411" marR="7411" marT="7411" marB="0" anchor="b"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Verdana" pitchFamily="34" charset="0"/>
                        <a:ea typeface="ＭＳ Ｐゴシック" charset="-128"/>
                      </a:endParaRPr>
                    </a:p>
                  </a:txBody>
                  <a:tcPr marL="7411" marR="7411" marT="7411" marB="0" anchor="ctr" horzOverflow="overflow">
                    <a:lnL>
                      <a:noFill/>
                    </a:lnL>
                    <a:lnR>
                      <a:noFill/>
                    </a:lnR>
                    <a:lnT>
                      <a:noFill/>
                    </a:lnT>
                    <a:lnB>
                      <a:noFill/>
                    </a:lnB>
                    <a:lnTlToBr>
                      <a:noFill/>
                    </a:lnTlToBr>
                    <a:lnBlToTr>
                      <a:noFill/>
                    </a:lnBlToTr>
                    <a:noFill/>
                  </a:tcPr>
                </a:tc>
              </a:tr>
            </a:tbl>
          </a:graphicData>
        </a:graphic>
      </p:graphicFrame>
    </p:spTree>
    <p:extLst>
      <p:ext uri="{BB962C8B-B14F-4D97-AF65-F5344CB8AC3E}">
        <p14:creationId xmlns:p14="http://schemas.microsoft.com/office/powerpoint/2010/main" val="12553451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762000" y="228600"/>
            <a:ext cx="8156575" cy="1066800"/>
          </a:xfrm>
        </p:spPr>
        <p:txBody>
          <a:bodyPr/>
          <a:lstStyle/>
          <a:p>
            <a:r>
              <a:rPr lang="en-US" sz="4000" b="1" dirty="0" smtClean="0">
                <a:solidFill>
                  <a:srgbClr val="FF9933"/>
                </a:solidFill>
                <a:ea typeface="ＭＳ Ｐゴシック" pitchFamily="34" charset="-128"/>
              </a:rPr>
              <a:t>Social Capital</a:t>
            </a:r>
          </a:p>
        </p:txBody>
      </p:sp>
      <p:sp>
        <p:nvSpPr>
          <p:cNvPr id="26626" name="Content Placeholder 2"/>
          <p:cNvSpPr>
            <a:spLocks noGrp="1"/>
          </p:cNvSpPr>
          <p:nvPr>
            <p:ph sz="quarter" idx="1"/>
          </p:nvPr>
        </p:nvSpPr>
        <p:spPr>
          <a:xfrm>
            <a:off x="1600200" y="2057400"/>
            <a:ext cx="7543800" cy="4495800"/>
          </a:xfrm>
        </p:spPr>
        <p:txBody>
          <a:bodyPr/>
          <a:lstStyle/>
          <a:p>
            <a:r>
              <a:rPr lang="en-US" sz="2800" dirty="0" smtClean="0">
                <a:ea typeface="ＭＳ Ｐゴシック" pitchFamily="34" charset="-128"/>
              </a:rPr>
              <a:t>Bonding Capital</a:t>
            </a:r>
          </a:p>
          <a:p>
            <a:endParaRPr lang="en-US" sz="2800" dirty="0" smtClean="0">
              <a:ea typeface="ＭＳ Ｐゴシック" pitchFamily="34" charset="-128"/>
            </a:endParaRPr>
          </a:p>
          <a:p>
            <a:r>
              <a:rPr lang="en-US" sz="2800" dirty="0" smtClean="0">
                <a:ea typeface="ＭＳ Ｐゴシック" pitchFamily="34" charset="-128"/>
              </a:rPr>
              <a:t>Bridging Capital</a:t>
            </a:r>
          </a:p>
          <a:p>
            <a:endParaRPr lang="en-US" sz="2800" dirty="0" smtClean="0">
              <a:ea typeface="ＭＳ Ｐゴシック" pitchFamily="34" charset="-128"/>
            </a:endParaRPr>
          </a:p>
          <a:p>
            <a:r>
              <a:rPr lang="en-US" sz="2800" dirty="0" smtClean="0">
                <a:ea typeface="ＭＳ Ｐゴシック" pitchFamily="34" charset="-128"/>
              </a:rPr>
              <a:t>Linking Capital</a:t>
            </a:r>
          </a:p>
        </p:txBody>
      </p:sp>
    </p:spTree>
    <p:extLst>
      <p:ext uri="{BB962C8B-B14F-4D97-AF65-F5344CB8AC3E}">
        <p14:creationId xmlns:p14="http://schemas.microsoft.com/office/powerpoint/2010/main" val="29079161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idx="4294967295"/>
          </p:nvPr>
        </p:nvSpPr>
        <p:spPr/>
        <p:txBody>
          <a:bodyPr/>
          <a:lstStyle/>
          <a:p>
            <a:r>
              <a:rPr lang="en-US" sz="4000" b="1" dirty="0" smtClean="0">
                <a:solidFill>
                  <a:srgbClr val="FF9933"/>
                </a:solidFill>
                <a:latin typeface="Tw Cen MT" pitchFamily="34" charset="0"/>
              </a:rPr>
              <a:t>The “Village” Model</a:t>
            </a:r>
          </a:p>
        </p:txBody>
      </p:sp>
      <p:sp>
        <p:nvSpPr>
          <p:cNvPr id="5123" name="Rectangle 3"/>
          <p:cNvSpPr>
            <a:spLocks noGrp="1"/>
          </p:cNvSpPr>
          <p:nvPr>
            <p:ph type="body" idx="4294967295"/>
          </p:nvPr>
        </p:nvSpPr>
        <p:spPr>
          <a:xfrm>
            <a:off x="1143000" y="2057400"/>
            <a:ext cx="6931025" cy="4144963"/>
          </a:xfrm>
        </p:spPr>
        <p:txBody>
          <a:bodyPr/>
          <a:lstStyle/>
          <a:p>
            <a:r>
              <a:rPr lang="en-US" sz="2800" dirty="0" smtClean="0"/>
              <a:t>“Villages are self-governing, grassroots, community-based organizations, developed with the sole purpose of enabling people to remain in their own homes and communities as they age.”</a:t>
            </a:r>
          </a:p>
          <a:p>
            <a:pPr>
              <a:buFont typeface="Wingdings" pitchFamily="2" charset="2"/>
              <a:buNone/>
            </a:pPr>
            <a:endParaRPr lang="en-US" sz="2800" dirty="0" smtClean="0"/>
          </a:p>
          <a:p>
            <a:pPr>
              <a:buFont typeface="Wingdings" pitchFamily="2" charset="2"/>
              <a:buNone/>
            </a:pPr>
            <a:endParaRPr lang="en-US" sz="2800" dirty="0" smtClean="0"/>
          </a:p>
          <a:p>
            <a:pPr>
              <a:buFont typeface="Wingdings" pitchFamily="2" charset="2"/>
              <a:buNone/>
            </a:pPr>
            <a:r>
              <a:rPr lang="en-US" sz="2400" dirty="0" smtClean="0"/>
              <a:t>[from Village-to-Village Network website]</a:t>
            </a:r>
          </a:p>
        </p:txBody>
      </p:sp>
    </p:spTree>
    <p:extLst>
      <p:ext uri="{BB962C8B-B14F-4D97-AF65-F5344CB8AC3E}">
        <p14:creationId xmlns:p14="http://schemas.microsoft.com/office/powerpoint/2010/main" val="343753522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17">
      <a:dk1>
        <a:sysClr val="windowText" lastClr="000000"/>
      </a:dk1>
      <a:lt1>
        <a:srgbClr val="FFFFFF"/>
      </a:lt1>
      <a:dk2>
        <a:srgbClr val="52423A"/>
      </a:dk2>
      <a:lt2>
        <a:srgbClr val="FFFFFF"/>
      </a:lt2>
      <a:accent1>
        <a:srgbClr val="98B9D3"/>
      </a:accent1>
      <a:accent2>
        <a:srgbClr val="FFC000"/>
      </a:accent2>
      <a:accent3>
        <a:srgbClr val="A5AB81"/>
      </a:accent3>
      <a:accent4>
        <a:srgbClr val="503D1A"/>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2247</TotalTime>
  <Words>1121</Words>
  <Application>Microsoft Office PowerPoint</Application>
  <PresentationFormat>On-screen Show (4:3)</PresentationFormat>
  <Paragraphs>344</Paragraphs>
  <Slides>28</Slides>
  <Notes>27</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31" baseType="lpstr">
      <vt:lpstr>Median</vt:lpstr>
      <vt:lpstr>1_Median</vt:lpstr>
      <vt:lpstr>Photo Editor Photo</vt:lpstr>
      <vt:lpstr>Volunteering and mutual support in the united states: THE “Village” MOdel</vt:lpstr>
      <vt:lpstr>PowerPoint Presentation</vt:lpstr>
      <vt:lpstr>Center for the Advanced Study  of Aging Services </vt:lpstr>
      <vt:lpstr>US Sociocultural Context</vt:lpstr>
      <vt:lpstr>PowerPoint Presentation</vt:lpstr>
      <vt:lpstr>PowerPoint Presentation</vt:lpstr>
      <vt:lpstr>PowerPoint Presentation</vt:lpstr>
      <vt:lpstr>Social Capital</vt:lpstr>
      <vt:lpstr>The “Village” Model</vt:lpstr>
      <vt:lpstr>Characteristics of “Villages”</vt:lpstr>
      <vt:lpstr>PowerPoint Presentation</vt:lpstr>
      <vt:lpstr>PowerPoint Presentation</vt:lpstr>
      <vt:lpstr>PowerPoint Presentation</vt:lpstr>
      <vt:lpstr>Primary Focus of Village</vt:lpstr>
      <vt:lpstr>Variations of the Village Model</vt:lpstr>
      <vt:lpstr>Member Roles</vt:lpstr>
      <vt:lpstr>Potential impacts of Village membership</vt:lpstr>
      <vt:lpstr>PowerPoint Presentation</vt:lpstr>
      <vt:lpstr>ElderHelp Concierge Club Volunteer Model</vt:lpstr>
      <vt:lpstr>ElderHelp Concierge Club Evaluation Impact - Preliminary results</vt:lpstr>
      <vt:lpstr>ElderHelp Concierge Club Evaluation ROI - Preliminary results</vt:lpstr>
      <vt:lpstr>PowerPoint Presentation</vt:lpstr>
      <vt:lpstr>PowerPoint Presentation</vt:lpstr>
      <vt:lpstr>PowerPoint Presentation</vt:lpstr>
      <vt:lpstr>Hope Meadows</vt:lpstr>
      <vt:lpstr>Challenges for the Future</vt:lpstr>
      <vt:lpstr>UC Berkeley Villages Project</vt:lpstr>
      <vt:lpstr>Thank You!</vt:lpstr>
    </vt:vector>
  </TitlesOfParts>
  <Company>University of Michigan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alehning</dc:creator>
  <cp:lastModifiedBy> </cp:lastModifiedBy>
  <cp:revision>240</cp:revision>
  <cp:lastPrinted>2012-05-21T22:12:06Z</cp:lastPrinted>
  <dcterms:created xsi:type="dcterms:W3CDTF">2011-09-14T20:22:36Z</dcterms:created>
  <dcterms:modified xsi:type="dcterms:W3CDTF">2012-05-21T22:14:03Z</dcterms:modified>
</cp:coreProperties>
</file>