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29"/>
  </p:notesMasterIdLst>
  <p:handoutMasterIdLst>
    <p:handoutMasterId r:id="rId30"/>
  </p:handoutMasterIdLst>
  <p:sldIdLst>
    <p:sldId id="256" r:id="rId2"/>
    <p:sldId id="292" r:id="rId3"/>
    <p:sldId id="266" r:id="rId4"/>
    <p:sldId id="296" r:id="rId5"/>
    <p:sldId id="297" r:id="rId6"/>
    <p:sldId id="298" r:id="rId7"/>
    <p:sldId id="260" r:id="rId8"/>
    <p:sldId id="261" r:id="rId9"/>
    <p:sldId id="302" r:id="rId10"/>
    <p:sldId id="267" r:id="rId11"/>
    <p:sldId id="269" r:id="rId12"/>
    <p:sldId id="271" r:id="rId13"/>
    <p:sldId id="272" r:id="rId14"/>
    <p:sldId id="291" r:id="rId15"/>
    <p:sldId id="273" r:id="rId16"/>
    <p:sldId id="274" r:id="rId17"/>
    <p:sldId id="294" r:id="rId18"/>
    <p:sldId id="275" r:id="rId19"/>
    <p:sldId id="285" r:id="rId20"/>
    <p:sldId id="276" r:id="rId21"/>
    <p:sldId id="277" r:id="rId22"/>
    <p:sldId id="278" r:id="rId23"/>
    <p:sldId id="279" r:id="rId24"/>
    <p:sldId id="281" r:id="rId25"/>
    <p:sldId id="287" r:id="rId26"/>
    <p:sldId id="288" r:id="rId27"/>
    <p:sldId id="270" r:id="rId28"/>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Myriad Pro Light" pitchFamily="34" charset="0"/>
        <a:ea typeface="+mn-ea"/>
        <a:cs typeface="+mn-cs"/>
      </a:defRPr>
    </a:lvl1pPr>
    <a:lvl2pPr marL="457200" algn="l" rtl="0" fontAlgn="base">
      <a:spcBef>
        <a:spcPct val="0"/>
      </a:spcBef>
      <a:spcAft>
        <a:spcPct val="0"/>
      </a:spcAft>
      <a:defRPr b="1" kern="1200">
        <a:solidFill>
          <a:schemeClr val="tx1"/>
        </a:solidFill>
        <a:latin typeface="Myriad Pro Light" pitchFamily="34" charset="0"/>
        <a:ea typeface="+mn-ea"/>
        <a:cs typeface="+mn-cs"/>
      </a:defRPr>
    </a:lvl2pPr>
    <a:lvl3pPr marL="914400" algn="l" rtl="0" fontAlgn="base">
      <a:spcBef>
        <a:spcPct val="0"/>
      </a:spcBef>
      <a:spcAft>
        <a:spcPct val="0"/>
      </a:spcAft>
      <a:defRPr b="1" kern="1200">
        <a:solidFill>
          <a:schemeClr val="tx1"/>
        </a:solidFill>
        <a:latin typeface="Myriad Pro Light" pitchFamily="34" charset="0"/>
        <a:ea typeface="+mn-ea"/>
        <a:cs typeface="+mn-cs"/>
      </a:defRPr>
    </a:lvl3pPr>
    <a:lvl4pPr marL="1371600" algn="l" rtl="0" fontAlgn="base">
      <a:spcBef>
        <a:spcPct val="0"/>
      </a:spcBef>
      <a:spcAft>
        <a:spcPct val="0"/>
      </a:spcAft>
      <a:defRPr b="1" kern="1200">
        <a:solidFill>
          <a:schemeClr val="tx1"/>
        </a:solidFill>
        <a:latin typeface="Myriad Pro Light" pitchFamily="34" charset="0"/>
        <a:ea typeface="+mn-ea"/>
        <a:cs typeface="+mn-cs"/>
      </a:defRPr>
    </a:lvl4pPr>
    <a:lvl5pPr marL="1828800" algn="l" rtl="0" fontAlgn="base">
      <a:spcBef>
        <a:spcPct val="0"/>
      </a:spcBef>
      <a:spcAft>
        <a:spcPct val="0"/>
      </a:spcAft>
      <a:defRPr b="1" kern="1200">
        <a:solidFill>
          <a:schemeClr val="tx1"/>
        </a:solidFill>
        <a:latin typeface="Myriad Pro Light" pitchFamily="34" charset="0"/>
        <a:ea typeface="+mn-ea"/>
        <a:cs typeface="+mn-cs"/>
      </a:defRPr>
    </a:lvl5pPr>
    <a:lvl6pPr marL="2286000" algn="l" defTabSz="914400" rtl="0" eaLnBrk="1" latinLnBrk="0" hangingPunct="1">
      <a:defRPr b="1" kern="1200">
        <a:solidFill>
          <a:schemeClr val="tx1"/>
        </a:solidFill>
        <a:latin typeface="Myriad Pro Light" pitchFamily="34" charset="0"/>
        <a:ea typeface="+mn-ea"/>
        <a:cs typeface="+mn-cs"/>
      </a:defRPr>
    </a:lvl6pPr>
    <a:lvl7pPr marL="2743200" algn="l" defTabSz="914400" rtl="0" eaLnBrk="1" latinLnBrk="0" hangingPunct="1">
      <a:defRPr b="1" kern="1200">
        <a:solidFill>
          <a:schemeClr val="tx1"/>
        </a:solidFill>
        <a:latin typeface="Myriad Pro Light" pitchFamily="34" charset="0"/>
        <a:ea typeface="+mn-ea"/>
        <a:cs typeface="+mn-cs"/>
      </a:defRPr>
    </a:lvl7pPr>
    <a:lvl8pPr marL="3200400" algn="l" defTabSz="914400" rtl="0" eaLnBrk="1" latinLnBrk="0" hangingPunct="1">
      <a:defRPr b="1" kern="1200">
        <a:solidFill>
          <a:schemeClr val="tx1"/>
        </a:solidFill>
        <a:latin typeface="Myriad Pro Light" pitchFamily="34" charset="0"/>
        <a:ea typeface="+mn-ea"/>
        <a:cs typeface="+mn-cs"/>
      </a:defRPr>
    </a:lvl8pPr>
    <a:lvl9pPr marL="3657600" algn="l" defTabSz="914400" rtl="0" eaLnBrk="1" latinLnBrk="0" hangingPunct="1">
      <a:defRPr b="1" kern="1200">
        <a:solidFill>
          <a:schemeClr val="tx1"/>
        </a:solidFill>
        <a:latin typeface="Myriad Pro Ligh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0066"/>
    <a:srgbClr val="008000"/>
    <a:srgbClr val="FFFFFF"/>
    <a:srgbClr val="F2F2F2"/>
    <a:srgbClr val="C0C0C0"/>
    <a:srgbClr val="990033"/>
    <a:srgbClr val="47A3FF"/>
    <a:srgbClr val="65B2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6" autoAdjust="0"/>
    <p:restoredTop sz="75269" autoAdjust="0"/>
  </p:normalViewPr>
  <p:slideViewPr>
    <p:cSldViewPr>
      <p:cViewPr>
        <p:scale>
          <a:sx n="66" d="100"/>
          <a:sy n="66" d="100"/>
        </p:scale>
        <p:origin x="-786"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42"/>
    </p:cViewPr>
  </p:sorter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 Id="rId5" Type="http://schemas.openxmlformats.org/officeDocument/2006/relationships/image" Target="../media/image8.emf"/><Relationship Id="rId4"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8" charset="0"/>
              </a:defRPr>
            </a:lvl1pPr>
          </a:lstStyle>
          <a:p>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8" charset="0"/>
              </a:defRPr>
            </a:lvl1pPr>
          </a:lstStyle>
          <a:p>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8" charset="0"/>
              </a:defRPr>
            </a:lvl1pPr>
          </a:lstStyle>
          <a:p>
            <a:endParaRPr 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pitchFamily="18" charset="0"/>
              </a:defRPr>
            </a:lvl1pPr>
          </a:lstStyle>
          <a:p>
            <a:fld id="{37B741C5-0AD3-40AA-866D-15336C9B8B1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8" charset="0"/>
              </a:defRPr>
            </a:lvl1pPr>
          </a:lstStyle>
          <a:p>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8" charset="0"/>
              </a:defRPr>
            </a:lvl1pPr>
          </a:lstStyle>
          <a:p>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8" charset="0"/>
              </a:defRPr>
            </a:lvl1pPr>
          </a:lstStyle>
          <a:p>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pitchFamily="18" charset="0"/>
              </a:defRPr>
            </a:lvl1pPr>
          </a:lstStyle>
          <a:p>
            <a:fld id="{B58F8D27-8CC8-48CB-B6CC-EDBDD6FADFF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5D9E5-49DC-4A79-94B2-FE3C28D3C3A5}" type="slidenum">
              <a:rPr lang="en-US"/>
              <a:pPr/>
              <a:t>1</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dirty="0"/>
              <a:t>Introduce Satellite Housing, especially resident services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E6910-9017-4313-B5BD-B21855890548}" type="slidenum">
              <a:rPr lang="en-US"/>
              <a:pPr/>
              <a:t>13</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17719-D5F1-4ACD-9B11-C2437B55A4DF}" type="slidenum">
              <a:rPr lang="en-US"/>
              <a:pPr/>
              <a:t>14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4BEC7-A916-43AE-BDED-37B00CC5C142}" type="slidenum">
              <a:rPr lang="en-US"/>
              <a:pPr/>
              <a:t>15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t>Women are disproportionately widowed- outliving men on average of 5.4 years. ( Johnson C.L. Barer B. M. Life beyond 85 Years: The Auro of Survivorship. (New York: Psringer, 1996; 169.</a:t>
            </a:r>
          </a:p>
          <a:p>
            <a:endParaRPr lang="en-US"/>
          </a:p>
          <a:p>
            <a:r>
              <a:rPr lang="en-US"/>
              <a:t>It used to be understood that women were at more risk than men (Kivett 1979).  But a reporting bias due to gender socialization is a likely explanation for the mix up.</a:t>
            </a:r>
          </a:p>
          <a:p>
            <a:endParaRPr lang="en-US"/>
          </a:p>
          <a:p>
            <a:r>
              <a:rPr lang="en-US"/>
              <a:t>Overall, men represent 29% of the Satellite Housing population, with women accounting for 71% of the population. Of those identified by their service coordinator as socially isolated, men represent 38%, while women represent 62%. This indicates that men are potentially at greater risk for becoming socially isolated.  </a:t>
            </a:r>
          </a:p>
          <a:p>
            <a:endParaRPr lang="en-US"/>
          </a:p>
          <a:p>
            <a:r>
              <a:rPr lang="en-US"/>
              <a:t>The SC focus groups confirmed that men are at higher risk for isolation.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A04D5F-4742-4B47-814D-8E45DA899E71}" type="slidenum">
              <a:rPr lang="en-US"/>
              <a:pPr/>
              <a:t>16</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We focussed on relationships with friends rather than family:</a:t>
            </a:r>
          </a:p>
          <a:p>
            <a:endParaRPr lang="en-US"/>
          </a:p>
          <a:p>
            <a:r>
              <a:rPr lang="en-US"/>
              <a:t>The information gathered from Satellite Housing residents indicates that of those with no contact with family, 88.1% report feeling content most of the time. This compares markedly with those residents who stated they had no contact with friends, in which 61.5% report feeling content most of the time. The same is true for hopefulness levels. Of those without family contact, 90.5% report feeling hopeful most of the time, compared with 73% who have no contact with friends. </a:t>
            </a:r>
          </a:p>
          <a:p>
            <a:endParaRPr lang="en-US"/>
          </a:p>
          <a:p>
            <a:r>
              <a:rPr lang="en-US"/>
              <a:t>This data suggest the importance of friendships in maintaining high levels of contentment and hopefulness, and should be considered when assisting a resident in overcoming social isolation.</a:t>
            </a:r>
          </a:p>
          <a:p>
            <a:r>
              <a:rPr lang="en-US"/>
              <a:t> </a:t>
            </a:r>
          </a:p>
          <a:p>
            <a:endParaRPr lang="en-US"/>
          </a:p>
          <a:p>
            <a:r>
              <a:rPr lang="en-US"/>
              <a:t>Tell the “time of my life” story?</a:t>
            </a:r>
          </a:p>
          <a:p>
            <a:endParaRPr lang="en-US"/>
          </a:p>
          <a:p>
            <a:r>
              <a:rPr lang="en-US"/>
              <a:t>Pets and animal therapy-</a:t>
            </a:r>
          </a:p>
          <a:p>
            <a:r>
              <a:rPr lang="en-US"/>
              <a:t>“animal socials.”</a:t>
            </a:r>
          </a:p>
          <a:p>
            <a:r>
              <a:rPr lang="en-US"/>
              <a:t>Pet therapy guinea pig.</a:t>
            </a:r>
          </a:p>
          <a:p>
            <a:endParaRPr lang="en-US"/>
          </a:p>
          <a:p>
            <a:r>
              <a:rPr lang="en-US"/>
              <a:t>Example of Tony La Russa’s Animal Foundation’s People Programs: Pet Hug Pack and Added Touch program</a:t>
            </a:r>
          </a:p>
          <a:p>
            <a:r>
              <a:rPr lang="en-US"/>
              <a:t>See handout with resources.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E4EEB3-3476-4AFB-93CB-623D150C2E4E}" type="slidenum">
              <a:rPr lang="en-US"/>
              <a:pPr/>
              <a:t>17</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CF8EF-4830-4AC0-A33D-34C80FA8CA12}" type="slidenum">
              <a:rPr lang="en-US"/>
              <a:pPr/>
              <a:t>18</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t>Add Beverly foundation www.beverglyfoudnation.org to resources list</a:t>
            </a:r>
          </a:p>
          <a:p>
            <a:endParaRPr lang="en-US"/>
          </a:p>
          <a:p>
            <a:r>
              <a:rPr lang="en-US"/>
              <a:t>WHO says that transportation is a determinant of health- it plays a role in independence and shapes individuals access to resources.</a:t>
            </a:r>
          </a:p>
          <a:p>
            <a:endParaRPr lang="en-US"/>
          </a:p>
          <a:p>
            <a:r>
              <a:rPr lang="en-US"/>
              <a:t>According to the Surface Transportation Project’s analysis of the National Household Transportation Survey of</a:t>
            </a:r>
          </a:p>
          <a:p>
            <a:r>
              <a:rPr lang="en-US"/>
              <a:t>2001--</a:t>
            </a:r>
          </a:p>
          <a:p>
            <a:r>
              <a:rPr lang="en-US"/>
              <a:t>Compared with older drivers, older non-drivers in the United States make:</a:t>
            </a:r>
          </a:p>
          <a:p>
            <a:r>
              <a:rPr lang="en-US"/>
              <a:t>• 15% fewer trips to the doctor;</a:t>
            </a:r>
          </a:p>
          <a:p>
            <a:r>
              <a:rPr lang="en-US"/>
              <a:t>• 59% fewer shopping trips and visits to restaurants;</a:t>
            </a:r>
          </a:p>
          <a:p>
            <a:r>
              <a:rPr lang="en-US"/>
              <a:t>• 65% fewer trips for social, family and religious activities.</a:t>
            </a:r>
          </a:p>
          <a:p>
            <a:endParaRPr lang="en-US"/>
          </a:p>
          <a:p>
            <a:r>
              <a:rPr lang="en-US"/>
              <a:t>(whether these numbers are averages or what is not available).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492253-8967-4F2E-9491-13106EA5D62C}" type="slidenum">
              <a:rPr lang="en-US"/>
              <a:pPr/>
              <a:t>19</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8AD7E-3788-411C-AEA4-EC8F3B9A1D7F}" type="slidenum">
              <a:rPr lang="en-US"/>
              <a:pPr/>
              <a:t>20</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As a SC, the first few days of the move-in are crucial time to connect- esp if the building has a “personality” of isolation– before they get in the rhythm of the rest of the building (Asha has good stories about this).</a:t>
            </a:r>
          </a:p>
          <a:p>
            <a:endParaRPr lang="en-US"/>
          </a:p>
          <a:p>
            <a:r>
              <a:rPr lang="en-US"/>
              <a:t>In focus groups- SC said that fear of crime in the neighborhood was a big factor. Residents mentioned they went out more now that there are security cameras.</a:t>
            </a:r>
          </a:p>
          <a:p>
            <a:endParaRPr lang="en-US"/>
          </a:p>
          <a:p>
            <a:endParaRPr lang="en-US"/>
          </a:p>
          <a:p>
            <a:r>
              <a:rPr lang="en-US"/>
              <a:t>All residents:</a:t>
            </a:r>
          </a:p>
          <a:p>
            <a:r>
              <a:rPr lang="en-US"/>
              <a:t>From Nearby Bay Area	80.50%	</a:t>
            </a:r>
          </a:p>
          <a:p>
            <a:r>
              <a:rPr lang="en-US"/>
              <a:t>From Outside Bay Area	19.50%	</a:t>
            </a:r>
          </a:p>
          <a:p>
            <a:endParaRPr lang="en-US"/>
          </a:p>
          <a:p>
            <a:r>
              <a:rPr lang="en-US"/>
              <a:t>Isolated Residents:</a:t>
            </a:r>
          </a:p>
          <a:p>
            <a:r>
              <a:rPr lang="en-US"/>
              <a:t>From Nearby Bay Area	70.80%	</a:t>
            </a:r>
          </a:p>
          <a:p>
            <a:r>
              <a:rPr lang="en-US"/>
              <a:t>From Outside Bay Area	29.20%	</a:t>
            </a:r>
          </a:p>
          <a:p>
            <a:endParaRPr lang="en-US"/>
          </a:p>
          <a:p>
            <a:r>
              <a:rPr lang="en-US"/>
              <a:t>Figure out how to deal with this data– get “active” figures, not “overall.”</a:t>
            </a:r>
          </a:p>
          <a:p>
            <a:endParaRPr lang="en-US"/>
          </a:p>
          <a:p>
            <a:endParaRPr lang="en-US"/>
          </a:p>
          <a:p>
            <a:r>
              <a:rPr lang="en-US"/>
              <a:t>Mention tenant organization, “buddy-system,” town-hall meetings or any self-governance sort of intra building civic engagement.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A91B7-7DBF-437B-AB46-3D52BA21D93C}" type="slidenum">
              <a:rPr lang="en-US"/>
              <a:pPr/>
              <a:t>21</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t>Not speaking English is not actually the problem- it depends on the prominent language </a:t>
            </a:r>
            <a:r>
              <a:rPr lang="en-US" b="1"/>
              <a:t>of that building.</a:t>
            </a:r>
          </a:p>
          <a:p>
            <a:endParaRPr lang="en-US" b="1"/>
          </a:p>
          <a:p>
            <a:r>
              <a:rPr lang="en-US"/>
              <a:t>In CA, 1 out of every 3 seniors of foreign born. Brown, Patricia Leigh“Invisible Immigrants, Old and left with ‘No One to Talk To.’” NY Times August 31 2009.</a:t>
            </a:r>
          </a:p>
          <a:p>
            <a:endParaRPr lang="en-US" b="1"/>
          </a:p>
          <a:p>
            <a:r>
              <a:rPr lang="en-US"/>
              <a:t>Culture- for example, in traditional Chinese culture “individuals are not encouraged to disclose their feelings to family members and friends, or seek professional services when mental problems exist.”  Smith, Ashton (Thriving not Surviving: Meeting the Needs of Seniors in Poverty (Service Utilization and Quality of Life in Three Types of Senior Housing). St. Mary’s College of CA, 2006.</a:t>
            </a:r>
          </a:p>
          <a:p>
            <a:r>
              <a:rPr lang="en-US"/>
              <a:t>-Our focus groups reaffirmed this.</a:t>
            </a:r>
          </a:p>
          <a:p>
            <a:endParaRPr lang="en-US"/>
          </a:p>
          <a:p>
            <a:r>
              <a:rPr lang="en-US"/>
              <a:t>Deaf seniors are at risk of isolation due to lack of sign language competency in conventional senior housing. Talk about FOG.</a:t>
            </a:r>
          </a:p>
          <a:p>
            <a:endParaRPr lang="en-US" b="1"/>
          </a:p>
          <a:p>
            <a:endParaRPr lang="en-US"/>
          </a:p>
          <a:p>
            <a:r>
              <a:rPr lang="en-US"/>
              <a:t>Add language line stuff</a:t>
            </a:r>
          </a:p>
          <a:p>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C89A1-FE39-4E5B-A532-843C84CB222C}" type="slidenum">
              <a:rPr lang="en-US"/>
              <a:pPr/>
              <a:t>22</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D8D80D-2B5E-4023-A631-4D278D6CE015}" type="slidenum">
              <a:rPr lang="en-US"/>
              <a:pPr/>
              <a:t>2</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ED21A-B359-4029-985C-CBEDE8FCE0E4}" type="slidenum">
              <a:rPr lang="en-US"/>
              <a:pPr/>
              <a:t>23</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4E073C-365B-4D45-A14D-39D3E2D5A1D4}" type="slidenum">
              <a:rPr lang="en-US"/>
              <a:pPr/>
              <a:t>24</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A71D8-1367-40C1-AA87-CC8CF13FD54A}" type="slidenum">
              <a:rPr lang="en-US"/>
              <a:pPr/>
              <a:t>25</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CB9078-55EC-4CC1-8189-4C6D748D9EDE}" type="slidenum">
              <a:rPr lang="en-US"/>
              <a:pPr/>
              <a:t>26</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t>Flyers in Large Font, high contrast and translated</a:t>
            </a:r>
          </a:p>
          <a:p>
            <a:endParaRPr lang="en-US"/>
          </a:p>
          <a:p>
            <a:r>
              <a:rPr lang="en-US"/>
              <a:t>Make sure to mention these were tips that the senior focus groups also mentioned.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3196F-CA2D-4C09-8BB6-611CE167435D}" type="slidenum">
              <a:rPr lang="en-US"/>
              <a:pPr/>
              <a:t>27</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3A8D4-1F5B-428D-88BE-174FE5300EED}" type="slidenum">
              <a:rPr lang="en-US"/>
              <a:pPr/>
              <a:t>3</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sz="1000" b="1"/>
          </a:p>
          <a:p>
            <a:r>
              <a:rPr lang="en-US" sz="1000" b="1"/>
              <a:t>Read the rest of the quote:</a:t>
            </a:r>
          </a:p>
          <a:p>
            <a:r>
              <a:rPr lang="en-US" sz="1000" b="1"/>
              <a:t>“People who get less social and emotional support from others are also more likely to experience lowered feelings of well-being, more depression and higher levels of disability from chronic diseases.”</a:t>
            </a:r>
          </a:p>
          <a:p>
            <a:endParaRPr lang="en-US" sz="1000"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9262D-E366-48F9-9509-2C027B7804C4}" type="slidenum">
              <a:rPr lang="en-US">
                <a:solidFill>
                  <a:prstClr val="black"/>
                </a:solidFill>
              </a:rPr>
              <a:pPr/>
              <a:t>4</a:t>
            </a:fld>
            <a:endParaRPr lang="en-US">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CEC80-CDAD-4B31-A1FB-CF9D125F7DDB}" type="slidenum">
              <a:rPr lang="en-US"/>
              <a:pPr/>
              <a:t>7</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B54829-49A3-46FB-89C0-DF08498C8969}" type="slidenum">
              <a:rPr lang="en-US"/>
              <a:pPr/>
              <a:t>8</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48CCD0-7484-42CA-8455-229F45E03DCB}" type="slidenum">
              <a:rPr lang="en-US"/>
              <a:pPr/>
              <a:t>10</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b="1"/>
              <a:t>Health and disabilities:</a:t>
            </a:r>
          </a:p>
          <a:p>
            <a:r>
              <a:rPr lang="en-US"/>
              <a:t>-Our survey showed isolated seniors reported health problems at a rate 12% higher than the overall group. </a:t>
            </a:r>
          </a:p>
          <a:p>
            <a:r>
              <a:rPr lang="en-US"/>
              <a:t>-Those numbers might not represent the full scope of the problem because many seniors with very mild health problems reported that they had health problems. </a:t>
            </a:r>
          </a:p>
          <a:p>
            <a:endParaRPr lang="en-US"/>
          </a:p>
          <a:p>
            <a:r>
              <a:rPr lang="en-US"/>
              <a:t>-Worsch et all found that physical health problems can cause depression from isolation as a result of a disability or even neurochemical changes that the illness causes in the brain. “Worsch, Shulz, and HeckHausen, </a:t>
            </a:r>
            <a:r>
              <a:rPr lang="en-US" i="1"/>
              <a:t>“Health Stresses and depressive symptomatology in the elderly: A control process-approach.”</a:t>
            </a:r>
          </a:p>
          <a:p>
            <a:endParaRPr lang="en-US" i="1"/>
          </a:p>
          <a:p>
            <a:r>
              <a:rPr lang="en-US" i="1"/>
              <a:t>-</a:t>
            </a:r>
            <a:r>
              <a:rPr lang="en-US"/>
              <a:t>Additional note that sometimes infections, diabetes, thyroid issues or unremembered knock on the head can cause confusion, etc.</a:t>
            </a:r>
          </a:p>
          <a:p>
            <a:endParaRPr lang="en-US"/>
          </a:p>
          <a:p>
            <a:r>
              <a:rPr lang="en-US"/>
              <a:t>-mention quotes from the focus groups that were too downbeat to put in the book?</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2729D-B928-42B8-A674-AA9466D480D5}" type="slidenum">
              <a:rPr lang="en-US"/>
              <a:pPr/>
              <a:t>11</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t>Just talk about 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27E0C4-8158-481F-8A26-58E60443C264}" type="slidenum">
              <a:rPr lang="en-US"/>
              <a:pPr/>
              <a:t>12</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marL="228600" indent="-228600"/>
            <a:r>
              <a:rPr lang="en-US"/>
              <a:t>Seniors make up over 17% of U.S., but less than 1.5% of community mental health center patients are elderly. </a:t>
            </a:r>
          </a:p>
          <a:p>
            <a:pPr marL="228600" indent="-228600"/>
            <a:r>
              <a:rPr lang="en-US"/>
              <a:t>-“Mental Health and the Elderly Position Statement.” American Geriatrics Society, 2009. www.americangeriatrics.org</a:t>
            </a:r>
          </a:p>
          <a:p>
            <a:pPr marL="228600" indent="-228600">
              <a:buFontTx/>
              <a:buChar char="-"/>
            </a:pPr>
            <a:endParaRPr lang="en-US"/>
          </a:p>
          <a:p>
            <a:pPr marL="228600" indent="-228600"/>
            <a:r>
              <a:rPr lang="en-US"/>
              <a:t>The two issues we focused in on were:</a:t>
            </a:r>
          </a:p>
          <a:p>
            <a:pPr marL="228600" indent="-228600">
              <a:buFontTx/>
              <a:buAutoNum type="arabicPeriod"/>
            </a:pPr>
            <a:r>
              <a:rPr lang="en-US"/>
              <a:t>Substance abuse and med misuse</a:t>
            </a:r>
          </a:p>
          <a:p>
            <a:pPr marL="228600" indent="-228600">
              <a:buFontTx/>
              <a:buAutoNum type="arabicPeriod"/>
            </a:pPr>
            <a:r>
              <a:rPr lang="en-US"/>
              <a:t>Hoarding behaviors</a:t>
            </a:r>
          </a:p>
          <a:p>
            <a:pPr marL="228600" indent="-228600">
              <a:buFontTx/>
              <a:buAutoNum type="arabicPeriod"/>
            </a:pPr>
            <a:endParaRPr lang="en-US"/>
          </a:p>
          <a:p>
            <a:pPr marL="228600" indent="-228600"/>
            <a:r>
              <a:rPr lang="en-US"/>
              <a:t>Handout about signs that indicate substance or med-related problem?</a:t>
            </a:r>
          </a:p>
          <a:p>
            <a:pPr marL="228600" indent="-228600"/>
            <a:r>
              <a:rPr lang="en-US"/>
              <a:t>Include warning signs of suicidality?</a:t>
            </a:r>
          </a:p>
          <a:p>
            <a:pPr marL="228600" indent="-228600"/>
            <a:endParaRPr lang="en-US"/>
          </a:p>
          <a:p>
            <a:pPr marL="228600" indent="-228600"/>
            <a:r>
              <a:rPr lang="en-US"/>
              <a:t>Put resources in handouts:</a:t>
            </a:r>
          </a:p>
          <a:p>
            <a:pPr marL="228600" indent="-228600"/>
            <a:r>
              <a:rPr lang="en-US"/>
              <a:t>Check out the www.mha-sf.org</a:t>
            </a:r>
          </a:p>
          <a:p>
            <a:pPr marL="228600" indent="-228600"/>
            <a:r>
              <a:rPr lang="en-US"/>
              <a:t>Suicide hotlines: 1-800-273-TALK</a:t>
            </a:r>
          </a:p>
          <a:p>
            <a:pPr marL="228600" indent="-228600"/>
            <a:endParaRPr lang="en-US"/>
          </a:p>
          <a:p>
            <a:pPr marL="228600" indent="-228600"/>
            <a:endParaRPr lang="en-US"/>
          </a:p>
          <a:p>
            <a:pPr marL="228600" indent="-228600"/>
            <a:endParaRPr lang="en-US"/>
          </a:p>
          <a:p>
            <a:pPr marL="228600" indent="-228600"/>
            <a:endParaRPr lang="en-US"/>
          </a:p>
          <a:p>
            <a:pPr marL="228600" indent="-228600"/>
            <a:endParaRPr lang="en-US"/>
          </a:p>
          <a:p>
            <a:pPr marL="228600" indent="-228600"/>
            <a:endParaRPr lang="en-US"/>
          </a:p>
          <a:p>
            <a:pPr marL="228600" indent="-228600"/>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FE6C9EF-B374-4ECD-9C37-582518CCC9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9FDC992-2AA8-47EB-A9C4-800AEB056F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6CE91F0-6C24-478D-9014-2E074FCE19D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88950"/>
            <a:ext cx="3790950" cy="8509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A5AE189-80CA-4343-B009-5DF40FF0F8E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A837007-8AFC-475E-81B7-E854DA8555AC}"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BCA63B7-F78A-4DFC-B90D-E57A4F69F71D}"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C62FCF0-4F25-4D32-BF58-B08A2E2AD072}"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350A7D5-51EE-4A07-BAD0-BF769DF7C9A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B4E7650-B136-49EA-8B9E-BF39517A1F4A}"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FE757EE-334A-4DF8-9A77-F5AF88675F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E7B378A-D28B-417D-8B83-AFD290D1E59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D4D1EDA-83C1-43F9-A616-1D1EC916CB28}"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A2CD4B2-46C8-471E-9BBC-EA8FA110EB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Microsoft_Office_Excel_97-2003_Worksheet1.xls"/><Relationship Id="rId3" Type="http://schemas.openxmlformats.org/officeDocument/2006/relationships/notesSlide" Target="../notesSlides/notesSlide5.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026" descr="october from CF 080"/>
          <p:cNvPicPr>
            <a:picLocks noChangeAspect="1" noChangeArrowheads="1"/>
          </p:cNvPicPr>
          <p:nvPr/>
        </p:nvPicPr>
        <p:blipFill>
          <a:blip r:embed="rId3" cstate="print"/>
          <a:srcRect t="18375" b="16014"/>
          <a:stretch>
            <a:fillRect/>
          </a:stretch>
        </p:blipFill>
        <p:spPr bwMode="auto">
          <a:xfrm>
            <a:off x="0" y="0"/>
            <a:ext cx="9144000" cy="4500563"/>
          </a:xfrm>
          <a:prstGeom prst="rect">
            <a:avLst/>
          </a:prstGeom>
          <a:noFill/>
        </p:spPr>
      </p:pic>
      <p:grpSp>
        <p:nvGrpSpPr>
          <p:cNvPr id="5138" name="Group 1042"/>
          <p:cNvGrpSpPr>
            <a:grpSpLocks/>
          </p:cNvGrpSpPr>
          <p:nvPr/>
        </p:nvGrpSpPr>
        <p:grpSpPr bwMode="auto">
          <a:xfrm>
            <a:off x="0" y="4616626"/>
            <a:ext cx="8356600" cy="915988"/>
            <a:chOff x="204" y="2999"/>
            <a:chExt cx="5264" cy="577"/>
          </a:xfrm>
        </p:grpSpPr>
        <p:sp>
          <p:nvSpPr>
            <p:cNvPr id="5135" name="Text Box 1039"/>
            <p:cNvSpPr txBox="1">
              <a:spLocks noChangeArrowheads="1"/>
            </p:cNvSpPr>
            <p:nvPr/>
          </p:nvSpPr>
          <p:spPr bwMode="auto">
            <a:xfrm>
              <a:off x="204" y="3022"/>
              <a:ext cx="4264" cy="554"/>
            </a:xfrm>
            <a:prstGeom prst="rect">
              <a:avLst/>
            </a:prstGeom>
            <a:noFill/>
            <a:ln w="9525">
              <a:noFill/>
              <a:miter lim="800000"/>
              <a:headEnd/>
              <a:tailEnd/>
            </a:ln>
            <a:effectLst/>
          </p:spPr>
          <p:txBody>
            <a:bodyPr>
              <a:spAutoFit/>
            </a:bodyPr>
            <a:lstStyle/>
            <a:p>
              <a:pPr>
                <a:lnSpc>
                  <a:spcPct val="80000"/>
                </a:lnSpc>
                <a:spcBef>
                  <a:spcPct val="50000"/>
                </a:spcBef>
              </a:pPr>
              <a:r>
                <a:rPr lang="en-US" sz="3200" dirty="0" smtClean="0">
                  <a:latin typeface="Arial" charset="0"/>
                </a:rPr>
                <a:t>Volunteering as a way to </a:t>
              </a:r>
              <a:r>
                <a:rPr lang="en-US" sz="3200" dirty="0" smtClean="0">
                  <a:latin typeface="Arial" charset="0"/>
                </a:rPr>
                <a:t>Prevent </a:t>
              </a:r>
              <a:r>
                <a:rPr lang="en-US" sz="3200" dirty="0">
                  <a:latin typeface="Arial" charset="0"/>
                </a:rPr>
                <a:t>and </a:t>
              </a:r>
              <a:r>
                <a:rPr lang="en-US" sz="3200" dirty="0" smtClean="0">
                  <a:latin typeface="Arial" charset="0"/>
                </a:rPr>
                <a:t>Alleviate </a:t>
              </a:r>
              <a:r>
                <a:rPr lang="en-US" sz="3200" dirty="0">
                  <a:latin typeface="Arial" charset="0"/>
                </a:rPr>
                <a:t>Social Isolation</a:t>
              </a:r>
            </a:p>
          </p:txBody>
        </p:sp>
        <p:sp>
          <p:nvSpPr>
            <p:cNvPr id="5125" name="Text Box 1029"/>
            <p:cNvSpPr txBox="1">
              <a:spLocks noChangeArrowheads="1"/>
            </p:cNvSpPr>
            <p:nvPr/>
          </p:nvSpPr>
          <p:spPr bwMode="auto">
            <a:xfrm>
              <a:off x="204" y="2999"/>
              <a:ext cx="3424" cy="250"/>
            </a:xfrm>
            <a:prstGeom prst="rect">
              <a:avLst/>
            </a:prstGeom>
            <a:noFill/>
            <a:ln w="9525">
              <a:noFill/>
              <a:miter lim="800000"/>
              <a:headEnd/>
              <a:tailEnd/>
            </a:ln>
            <a:effectLst/>
          </p:spPr>
          <p:txBody>
            <a:bodyPr>
              <a:spAutoFit/>
            </a:bodyPr>
            <a:lstStyle/>
            <a:p>
              <a:pPr>
                <a:spcBef>
                  <a:spcPct val="50000"/>
                </a:spcBef>
              </a:pPr>
              <a:endParaRPr lang="en-US" sz="2000" b="0" dirty="0">
                <a:latin typeface="Arial" charset="0"/>
              </a:endParaRPr>
            </a:p>
          </p:txBody>
        </p:sp>
        <p:pic>
          <p:nvPicPr>
            <p:cNvPr id="5126" name="Picture 1030" descr="Satellite_logo_279M+BK"/>
            <p:cNvPicPr>
              <a:picLocks noChangeAspect="1" noChangeArrowheads="1"/>
            </p:cNvPicPr>
            <p:nvPr/>
          </p:nvPicPr>
          <p:blipFill>
            <a:blip r:embed="rId4" cstate="print"/>
            <a:srcRect/>
            <a:stretch>
              <a:fillRect/>
            </a:stretch>
          </p:blipFill>
          <p:spPr bwMode="auto">
            <a:xfrm>
              <a:off x="4604" y="3134"/>
              <a:ext cx="864" cy="416"/>
            </a:xfrm>
            <a:prstGeom prst="rect">
              <a:avLst/>
            </a:prstGeom>
            <a:noFill/>
          </p:spPr>
        </p:pic>
      </p:grpSp>
      <p:sp>
        <p:nvSpPr>
          <p:cNvPr id="7" name="TextBox 6"/>
          <p:cNvSpPr txBox="1"/>
          <p:nvPr/>
        </p:nvSpPr>
        <p:spPr>
          <a:xfrm>
            <a:off x="3131840" y="5913276"/>
            <a:ext cx="5076564" cy="1200329"/>
          </a:xfrm>
          <a:prstGeom prst="rect">
            <a:avLst/>
          </a:prstGeom>
          <a:noFill/>
        </p:spPr>
        <p:txBody>
          <a:bodyPr wrap="square" rtlCol="0">
            <a:spAutoFit/>
          </a:bodyPr>
          <a:lstStyle/>
          <a:p>
            <a:r>
              <a:rPr lang="en-US" dirty="0" smtClean="0"/>
              <a:t>Mary McCall </a:t>
            </a:r>
          </a:p>
          <a:p>
            <a:r>
              <a:rPr lang="en-US" dirty="0" smtClean="0"/>
              <a:t>International Federation on </a:t>
            </a:r>
            <a:br>
              <a:rPr lang="en-US" dirty="0" smtClean="0"/>
            </a:br>
            <a:r>
              <a:rPr lang="en-US" dirty="0" smtClean="0"/>
              <a:t>Ageing </a:t>
            </a:r>
            <a:r>
              <a:rPr lang="en-US" dirty="0" smtClean="0"/>
              <a:t> </a:t>
            </a:r>
            <a:r>
              <a:rPr lang="en-US" dirty="0" smtClean="0"/>
              <a:t>Conference</a:t>
            </a:r>
          </a:p>
          <a:p>
            <a:r>
              <a:rPr lang="en-US" dirty="0" smtClean="0"/>
              <a:t>30 May, 2012 – Prague, CZ</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7114" name="Rectangle 10"/>
          <p:cNvSpPr>
            <a:spLocks noChangeArrowheads="1"/>
          </p:cNvSpPr>
          <p:nvPr/>
        </p:nvSpPr>
        <p:spPr bwMode="auto">
          <a:xfrm>
            <a:off x="0" y="225425"/>
            <a:ext cx="6624638" cy="1295400"/>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47112" name="Rectangle 8"/>
          <p:cNvSpPr>
            <a:spLocks noGrp="1" noChangeArrowheads="1"/>
          </p:cNvSpPr>
          <p:nvPr>
            <p:ph sz="half" idx="1"/>
          </p:nvPr>
        </p:nvSpPr>
        <p:spPr>
          <a:xfrm>
            <a:off x="1655763" y="2708275"/>
            <a:ext cx="7175500" cy="4525963"/>
          </a:xfrm>
          <a:noFill/>
          <a:ln/>
        </p:spPr>
        <p:txBody>
          <a:bodyPr/>
          <a:lstStyle/>
          <a:p>
            <a:pPr algn="r">
              <a:lnSpc>
                <a:spcPct val="80000"/>
              </a:lnSpc>
              <a:spcBef>
                <a:spcPct val="0"/>
              </a:spcBef>
              <a:buFontTx/>
              <a:buNone/>
            </a:pPr>
            <a:r>
              <a:rPr lang="en-US" sz="3200"/>
              <a:t>Keep track of ADL limitations</a:t>
            </a:r>
          </a:p>
          <a:p>
            <a:pPr algn="r">
              <a:lnSpc>
                <a:spcPct val="80000"/>
              </a:lnSpc>
              <a:spcBef>
                <a:spcPct val="0"/>
              </a:spcBef>
              <a:buFontTx/>
              <a:buNone/>
            </a:pPr>
            <a:endParaRPr lang="en-US" sz="3200"/>
          </a:p>
          <a:p>
            <a:pPr algn="r">
              <a:lnSpc>
                <a:spcPct val="80000"/>
              </a:lnSpc>
              <a:spcBef>
                <a:spcPct val="0"/>
              </a:spcBef>
              <a:buFontTx/>
              <a:buNone/>
            </a:pPr>
            <a:r>
              <a:rPr lang="en-US" sz="3200"/>
              <a:t>In-home support services</a:t>
            </a:r>
          </a:p>
          <a:p>
            <a:pPr algn="r">
              <a:lnSpc>
                <a:spcPct val="80000"/>
              </a:lnSpc>
              <a:spcBef>
                <a:spcPct val="0"/>
              </a:spcBef>
              <a:buFontTx/>
              <a:buNone/>
            </a:pPr>
            <a:endParaRPr lang="en-US" sz="3200"/>
          </a:p>
          <a:p>
            <a:pPr algn="r">
              <a:lnSpc>
                <a:spcPct val="80000"/>
              </a:lnSpc>
              <a:spcBef>
                <a:spcPct val="0"/>
              </a:spcBef>
              <a:buFontTx/>
              <a:buNone/>
            </a:pPr>
            <a:r>
              <a:rPr lang="en-US" sz="3200"/>
              <a:t>Doctor visit reminders</a:t>
            </a:r>
          </a:p>
          <a:p>
            <a:pPr algn="r">
              <a:lnSpc>
                <a:spcPct val="80000"/>
              </a:lnSpc>
              <a:spcBef>
                <a:spcPct val="0"/>
              </a:spcBef>
              <a:buFontTx/>
              <a:buNone/>
            </a:pPr>
            <a:endParaRPr lang="en-US" sz="3200"/>
          </a:p>
          <a:p>
            <a:pPr algn="r">
              <a:lnSpc>
                <a:spcPct val="80000"/>
              </a:lnSpc>
              <a:spcBef>
                <a:spcPct val="0"/>
              </a:spcBef>
              <a:buFontTx/>
              <a:buNone/>
            </a:pPr>
            <a:r>
              <a:rPr lang="en-US" sz="3200"/>
              <a:t>Public health nurse</a:t>
            </a:r>
          </a:p>
          <a:p>
            <a:pPr algn="r">
              <a:lnSpc>
                <a:spcPct val="80000"/>
              </a:lnSpc>
              <a:spcBef>
                <a:spcPct val="0"/>
              </a:spcBef>
              <a:buFontTx/>
              <a:buNone/>
            </a:pPr>
            <a:endParaRPr lang="en-US" sz="3200"/>
          </a:p>
          <a:p>
            <a:pPr algn="r">
              <a:lnSpc>
                <a:spcPct val="80000"/>
              </a:lnSpc>
              <a:spcBef>
                <a:spcPct val="0"/>
              </a:spcBef>
              <a:buFontTx/>
              <a:buNone/>
            </a:pPr>
            <a:r>
              <a:rPr lang="en-US" sz="3200"/>
              <a:t>Home visits</a:t>
            </a:r>
          </a:p>
          <a:p>
            <a:pPr algn="r">
              <a:lnSpc>
                <a:spcPct val="80000"/>
              </a:lnSpc>
              <a:spcBef>
                <a:spcPct val="0"/>
              </a:spcBef>
              <a:buFontTx/>
              <a:buNone/>
            </a:pPr>
            <a:r>
              <a:rPr lang="en-US" sz="3200"/>
              <a:t>	</a:t>
            </a:r>
          </a:p>
        </p:txBody>
      </p:sp>
      <p:sp>
        <p:nvSpPr>
          <p:cNvPr id="47106" name="Rectangle 2"/>
          <p:cNvSpPr>
            <a:spLocks noGrp="1" noChangeArrowheads="1"/>
          </p:cNvSpPr>
          <p:nvPr>
            <p:ph type="title"/>
          </p:nvPr>
        </p:nvSpPr>
        <p:spPr>
          <a:xfrm>
            <a:off x="323850" y="333375"/>
            <a:ext cx="8229600" cy="1143000"/>
          </a:xfrm>
        </p:spPr>
        <p:txBody>
          <a:bodyPr/>
          <a:lstStyle/>
          <a:p>
            <a:r>
              <a:rPr lang="en-US">
                <a:solidFill>
                  <a:srgbClr val="990033"/>
                </a:solidFill>
              </a:rPr>
              <a:t>Health and Disabilities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1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1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5" name="Rectangle 5"/>
          <p:cNvSpPr>
            <a:spLocks noChangeArrowheads="1"/>
          </p:cNvSpPr>
          <p:nvPr/>
        </p:nvSpPr>
        <p:spPr bwMode="auto">
          <a:xfrm>
            <a:off x="0" y="260350"/>
            <a:ext cx="5867400"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51203" name="Rectangle 3"/>
          <p:cNvSpPr>
            <a:spLocks noGrp="1" noChangeArrowheads="1"/>
          </p:cNvSpPr>
          <p:nvPr>
            <p:ph idx="1"/>
          </p:nvPr>
        </p:nvSpPr>
        <p:spPr>
          <a:xfrm>
            <a:off x="457200" y="3141663"/>
            <a:ext cx="8229600" cy="4813300"/>
          </a:xfrm>
        </p:spPr>
        <p:txBody>
          <a:bodyPr/>
          <a:lstStyle/>
          <a:p>
            <a:pPr algn="r">
              <a:lnSpc>
                <a:spcPct val="60000"/>
              </a:lnSpc>
              <a:buFontTx/>
              <a:buNone/>
            </a:pPr>
            <a:r>
              <a:rPr lang="en-US" sz="3400"/>
              <a:t>Stimulating activities</a:t>
            </a:r>
          </a:p>
          <a:p>
            <a:pPr algn="r">
              <a:lnSpc>
                <a:spcPct val="60000"/>
              </a:lnSpc>
              <a:buFontTx/>
              <a:buNone/>
            </a:pPr>
            <a:endParaRPr lang="en-US" sz="3400"/>
          </a:p>
          <a:p>
            <a:pPr algn="r">
              <a:lnSpc>
                <a:spcPct val="60000"/>
              </a:lnSpc>
              <a:buFontTx/>
              <a:buNone/>
            </a:pPr>
            <a:r>
              <a:rPr lang="en-US" sz="3400"/>
              <a:t>Social Interaction</a:t>
            </a:r>
          </a:p>
          <a:p>
            <a:pPr algn="r">
              <a:lnSpc>
                <a:spcPct val="60000"/>
              </a:lnSpc>
              <a:buFontTx/>
              <a:buNone/>
            </a:pPr>
            <a:endParaRPr lang="en-US" sz="3400"/>
          </a:p>
          <a:p>
            <a:pPr algn="r">
              <a:lnSpc>
                <a:spcPct val="60000"/>
              </a:lnSpc>
              <a:buFontTx/>
              <a:buNone/>
            </a:pPr>
            <a:r>
              <a:rPr lang="en-US" sz="3400"/>
              <a:t>Exercise</a:t>
            </a:r>
          </a:p>
          <a:p>
            <a:pPr algn="r">
              <a:lnSpc>
                <a:spcPct val="60000"/>
              </a:lnSpc>
              <a:buFontTx/>
              <a:buNone/>
            </a:pPr>
            <a:endParaRPr lang="en-US" sz="3400"/>
          </a:p>
          <a:p>
            <a:pPr algn="r">
              <a:lnSpc>
                <a:spcPct val="60000"/>
              </a:lnSpc>
              <a:buFontTx/>
              <a:buNone/>
            </a:pPr>
            <a:r>
              <a:rPr lang="en-US" sz="3400"/>
              <a:t>Nutrition</a:t>
            </a:r>
          </a:p>
          <a:p>
            <a:pPr algn="r">
              <a:lnSpc>
                <a:spcPct val="60000"/>
              </a:lnSpc>
              <a:buFontTx/>
              <a:buNone/>
            </a:pPr>
            <a:endParaRPr lang="en-US" sz="3400"/>
          </a:p>
          <a:p>
            <a:pPr algn="r">
              <a:lnSpc>
                <a:spcPct val="60000"/>
              </a:lnSpc>
              <a:buFontTx/>
              <a:buNone/>
            </a:pPr>
            <a:endParaRPr lang="en-US" sz="3400">
              <a:solidFill>
                <a:srgbClr val="FF3300"/>
              </a:solidFill>
            </a:endParaRPr>
          </a:p>
        </p:txBody>
      </p:sp>
      <p:sp>
        <p:nvSpPr>
          <p:cNvPr id="51202" name="Rectangle 2"/>
          <p:cNvSpPr>
            <a:spLocks noGrp="1" noChangeArrowheads="1"/>
          </p:cNvSpPr>
          <p:nvPr>
            <p:ph type="title"/>
          </p:nvPr>
        </p:nvSpPr>
        <p:spPr>
          <a:xfrm>
            <a:off x="323850" y="188913"/>
            <a:ext cx="8229600" cy="1143000"/>
          </a:xfrm>
        </p:spPr>
        <p:txBody>
          <a:bodyPr/>
          <a:lstStyle/>
          <a:p>
            <a:r>
              <a:rPr lang="en-US">
                <a:solidFill>
                  <a:srgbClr val="990033"/>
                </a:solidFill>
              </a:rPr>
              <a:t>Cognitive Health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0" y="260350"/>
            <a:ext cx="5759450"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58371" name="Rectangle 3"/>
          <p:cNvSpPr>
            <a:spLocks noGrp="1" noChangeArrowheads="1"/>
          </p:cNvSpPr>
          <p:nvPr>
            <p:ph idx="1"/>
          </p:nvPr>
        </p:nvSpPr>
        <p:spPr>
          <a:xfrm>
            <a:off x="539750" y="3249613"/>
            <a:ext cx="8229600" cy="4525962"/>
          </a:xfrm>
        </p:spPr>
        <p:txBody>
          <a:bodyPr/>
          <a:lstStyle/>
          <a:p>
            <a:pPr algn="r">
              <a:lnSpc>
                <a:spcPct val="130000"/>
              </a:lnSpc>
              <a:buFontTx/>
              <a:buNone/>
            </a:pPr>
            <a:r>
              <a:rPr lang="en-US"/>
              <a:t>Use non-clinical language</a:t>
            </a:r>
          </a:p>
          <a:p>
            <a:pPr algn="r">
              <a:lnSpc>
                <a:spcPct val="130000"/>
              </a:lnSpc>
              <a:buFontTx/>
              <a:buNone/>
            </a:pPr>
            <a:r>
              <a:rPr lang="en-US"/>
              <a:t>Recommend behavioral health services</a:t>
            </a:r>
          </a:p>
          <a:p>
            <a:pPr algn="r">
              <a:lnSpc>
                <a:spcPct val="130000"/>
              </a:lnSpc>
              <a:buFontTx/>
              <a:buNone/>
            </a:pPr>
            <a:r>
              <a:rPr lang="en-US"/>
              <a:t>Encourage peer-support groups</a:t>
            </a:r>
          </a:p>
          <a:p>
            <a:pPr algn="r">
              <a:lnSpc>
                <a:spcPct val="130000"/>
              </a:lnSpc>
              <a:buFontTx/>
              <a:buNone/>
            </a:pPr>
            <a:r>
              <a:rPr lang="en-US"/>
              <a:t>Distribute medications lists</a:t>
            </a:r>
          </a:p>
          <a:p>
            <a:pPr algn="r">
              <a:lnSpc>
                <a:spcPct val="130000"/>
              </a:lnSpc>
              <a:buFontTx/>
              <a:buNone/>
            </a:pPr>
            <a:endParaRPr lang="en-US"/>
          </a:p>
        </p:txBody>
      </p:sp>
      <p:sp>
        <p:nvSpPr>
          <p:cNvPr id="58370" name="Rectangle 2"/>
          <p:cNvSpPr>
            <a:spLocks noGrp="1" noChangeArrowheads="1"/>
          </p:cNvSpPr>
          <p:nvPr>
            <p:ph type="title"/>
          </p:nvPr>
        </p:nvSpPr>
        <p:spPr>
          <a:xfrm>
            <a:off x="431800" y="368300"/>
            <a:ext cx="4978400" cy="850900"/>
          </a:xfrm>
        </p:spPr>
        <p:txBody>
          <a:bodyPr/>
          <a:lstStyle/>
          <a:p>
            <a:r>
              <a:rPr lang="en-US">
                <a:solidFill>
                  <a:srgbClr val="990033"/>
                </a:solidFill>
              </a:rPr>
              <a:t>Behavioral Health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420" name="Rectangle 4"/>
          <p:cNvSpPr>
            <a:spLocks noChangeArrowheads="1"/>
          </p:cNvSpPr>
          <p:nvPr/>
        </p:nvSpPr>
        <p:spPr bwMode="auto">
          <a:xfrm>
            <a:off x="0" y="260350"/>
            <a:ext cx="6084888"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60419" name="Rectangle 3"/>
          <p:cNvSpPr>
            <a:spLocks noGrp="1" noChangeArrowheads="1"/>
          </p:cNvSpPr>
          <p:nvPr>
            <p:ph idx="1"/>
          </p:nvPr>
        </p:nvSpPr>
        <p:spPr>
          <a:xfrm>
            <a:off x="468313" y="3357563"/>
            <a:ext cx="8229600" cy="4525962"/>
          </a:xfrm>
        </p:spPr>
        <p:txBody>
          <a:bodyPr/>
          <a:lstStyle/>
          <a:p>
            <a:pPr algn="r">
              <a:lnSpc>
                <a:spcPct val="120000"/>
              </a:lnSpc>
              <a:buFontTx/>
              <a:buNone/>
            </a:pPr>
            <a:r>
              <a:rPr lang="en-US"/>
              <a:t>Peer support</a:t>
            </a:r>
          </a:p>
          <a:p>
            <a:pPr algn="r">
              <a:lnSpc>
                <a:spcPct val="120000"/>
              </a:lnSpc>
              <a:buFontTx/>
              <a:buNone/>
            </a:pPr>
            <a:r>
              <a:rPr lang="en-US"/>
              <a:t>Community grief and loss groups</a:t>
            </a:r>
          </a:p>
          <a:p>
            <a:pPr algn="r">
              <a:lnSpc>
                <a:spcPct val="120000"/>
              </a:lnSpc>
              <a:buFontTx/>
              <a:buNone/>
            </a:pPr>
            <a:r>
              <a:rPr lang="en-US"/>
              <a:t>Ask open ended questions</a:t>
            </a:r>
          </a:p>
          <a:p>
            <a:pPr algn="r">
              <a:lnSpc>
                <a:spcPct val="120000"/>
              </a:lnSpc>
              <a:buFontTx/>
              <a:buNone/>
            </a:pPr>
            <a:r>
              <a:rPr lang="en-US"/>
              <a:t>Hold a memorial</a:t>
            </a:r>
          </a:p>
          <a:p>
            <a:pPr>
              <a:lnSpc>
                <a:spcPct val="120000"/>
              </a:lnSpc>
              <a:buFontTx/>
              <a:buNone/>
            </a:pPr>
            <a:endParaRPr lang="en-US"/>
          </a:p>
        </p:txBody>
      </p:sp>
      <p:sp>
        <p:nvSpPr>
          <p:cNvPr id="60418" name="Rectangle 2"/>
          <p:cNvSpPr>
            <a:spLocks noGrp="1" noChangeArrowheads="1"/>
          </p:cNvSpPr>
          <p:nvPr>
            <p:ph type="title"/>
          </p:nvPr>
        </p:nvSpPr>
        <p:spPr>
          <a:xfrm>
            <a:off x="395288" y="368300"/>
            <a:ext cx="5976937" cy="850900"/>
          </a:xfrm>
        </p:spPr>
        <p:txBody>
          <a:bodyPr/>
          <a:lstStyle/>
          <a:p>
            <a:r>
              <a:rPr lang="en-US">
                <a:solidFill>
                  <a:srgbClr val="990033"/>
                </a:solidFill>
              </a:rPr>
              <a:t>Intimate Partnership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endParaRPr lang="en-US"/>
          </a:p>
        </p:txBody>
      </p:sp>
      <p:sp>
        <p:nvSpPr>
          <p:cNvPr id="101380" name="Rectangle 4"/>
          <p:cNvSpPr>
            <a:spLocks noChangeArrowheads="1"/>
          </p:cNvSpPr>
          <p:nvPr/>
        </p:nvSpPr>
        <p:spPr bwMode="auto">
          <a:xfrm>
            <a:off x="0" y="260350"/>
            <a:ext cx="6084888"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101381" name="Rectangle 5"/>
          <p:cNvSpPr>
            <a:spLocks noChangeArrowheads="1"/>
          </p:cNvSpPr>
          <p:nvPr/>
        </p:nvSpPr>
        <p:spPr bwMode="auto">
          <a:xfrm>
            <a:off x="215900" y="404813"/>
            <a:ext cx="5976938" cy="850900"/>
          </a:xfrm>
          <a:prstGeom prst="rect">
            <a:avLst/>
          </a:prstGeom>
          <a:noFill/>
          <a:ln w="9525">
            <a:noFill/>
            <a:miter lim="800000"/>
            <a:headEnd/>
            <a:tailEnd/>
          </a:ln>
          <a:effectLst/>
        </p:spPr>
        <p:txBody>
          <a:bodyPr anchor="ctr"/>
          <a:lstStyle/>
          <a:p>
            <a:r>
              <a:rPr lang="en-US" sz="4200">
                <a:solidFill>
                  <a:srgbClr val="990033"/>
                </a:solidFill>
                <a:latin typeface="Arial" charset="0"/>
              </a:rPr>
              <a:t>Gender</a:t>
            </a:r>
          </a:p>
        </p:txBody>
      </p:sp>
      <p:sp>
        <p:nvSpPr>
          <p:cNvPr id="101382" name="Text Box 6"/>
          <p:cNvSpPr txBox="1">
            <a:spLocks noChangeArrowheads="1"/>
          </p:cNvSpPr>
          <p:nvPr/>
        </p:nvSpPr>
        <p:spPr bwMode="auto">
          <a:xfrm>
            <a:off x="431800" y="2420938"/>
            <a:ext cx="4537075" cy="2665412"/>
          </a:xfrm>
          <a:prstGeom prst="rect">
            <a:avLst/>
          </a:prstGeom>
          <a:noFill/>
          <a:ln w="9525">
            <a:noFill/>
            <a:miter lim="800000"/>
            <a:headEnd/>
            <a:tailEnd/>
          </a:ln>
          <a:effectLst/>
        </p:spPr>
        <p:txBody>
          <a:bodyPr>
            <a:spAutoFit/>
          </a:bodyPr>
          <a:lstStyle/>
          <a:p>
            <a:pPr>
              <a:lnSpc>
                <a:spcPct val="90000"/>
              </a:lnSpc>
              <a:spcBef>
                <a:spcPct val="50000"/>
              </a:spcBef>
            </a:pPr>
            <a:r>
              <a:rPr lang="en-US" sz="3800"/>
              <a:t>Satellite Seniors</a:t>
            </a:r>
          </a:p>
          <a:p>
            <a:pPr>
              <a:lnSpc>
                <a:spcPct val="90000"/>
              </a:lnSpc>
              <a:spcBef>
                <a:spcPct val="50000"/>
              </a:spcBef>
            </a:pPr>
            <a:r>
              <a:rPr lang="en-US" sz="4800">
                <a:solidFill>
                  <a:srgbClr val="47A3FF"/>
                </a:solidFill>
              </a:rPr>
              <a:t>71 %</a:t>
            </a:r>
            <a:r>
              <a:rPr lang="en-US" sz="4800"/>
              <a:t> </a:t>
            </a:r>
            <a:r>
              <a:rPr lang="en-US"/>
              <a:t> </a:t>
            </a:r>
            <a:r>
              <a:rPr lang="en-US" sz="3800"/>
              <a:t>women</a:t>
            </a:r>
          </a:p>
          <a:p>
            <a:pPr>
              <a:lnSpc>
                <a:spcPct val="90000"/>
              </a:lnSpc>
              <a:spcBef>
                <a:spcPct val="50000"/>
              </a:spcBef>
            </a:pPr>
            <a:r>
              <a:rPr lang="en-US" sz="4800">
                <a:solidFill>
                  <a:srgbClr val="47A3FF"/>
                </a:solidFill>
              </a:rPr>
              <a:t>29%</a:t>
            </a:r>
            <a:r>
              <a:rPr lang="en-US"/>
              <a:t>  </a:t>
            </a:r>
            <a:r>
              <a:rPr lang="en-US" sz="3800"/>
              <a:t>men</a:t>
            </a:r>
          </a:p>
        </p:txBody>
      </p:sp>
      <p:sp>
        <p:nvSpPr>
          <p:cNvPr id="101383" name="Text Box 7"/>
          <p:cNvSpPr txBox="1">
            <a:spLocks noChangeArrowheads="1"/>
          </p:cNvSpPr>
          <p:nvPr/>
        </p:nvSpPr>
        <p:spPr bwMode="auto">
          <a:xfrm>
            <a:off x="4751388" y="2349500"/>
            <a:ext cx="5076825" cy="2924175"/>
          </a:xfrm>
          <a:prstGeom prst="rect">
            <a:avLst/>
          </a:prstGeom>
          <a:noFill/>
          <a:ln w="9525">
            <a:noFill/>
            <a:miter lim="800000"/>
            <a:headEnd/>
            <a:tailEnd/>
          </a:ln>
          <a:effectLst/>
        </p:spPr>
        <p:txBody>
          <a:bodyPr>
            <a:spAutoFit/>
          </a:bodyPr>
          <a:lstStyle/>
          <a:p>
            <a:pPr>
              <a:lnSpc>
                <a:spcPct val="80000"/>
              </a:lnSpc>
              <a:spcBef>
                <a:spcPct val="50000"/>
              </a:spcBef>
            </a:pPr>
            <a:r>
              <a:rPr lang="en-US" sz="3800"/>
              <a:t>Of those who are isolated</a:t>
            </a:r>
          </a:p>
          <a:p>
            <a:pPr>
              <a:lnSpc>
                <a:spcPct val="80000"/>
              </a:lnSpc>
              <a:spcBef>
                <a:spcPct val="50000"/>
              </a:spcBef>
            </a:pPr>
            <a:r>
              <a:rPr lang="en-US" sz="4800">
                <a:solidFill>
                  <a:srgbClr val="47A3FF"/>
                </a:solidFill>
              </a:rPr>
              <a:t>62%</a:t>
            </a:r>
            <a:r>
              <a:rPr lang="en-US" sz="4800"/>
              <a:t>  </a:t>
            </a:r>
            <a:r>
              <a:rPr lang="en-US" sz="3800"/>
              <a:t>women</a:t>
            </a:r>
          </a:p>
          <a:p>
            <a:pPr>
              <a:lnSpc>
                <a:spcPct val="80000"/>
              </a:lnSpc>
              <a:spcBef>
                <a:spcPct val="50000"/>
              </a:spcBef>
            </a:pPr>
            <a:r>
              <a:rPr lang="en-US" sz="4800">
                <a:solidFill>
                  <a:srgbClr val="47A3FF"/>
                </a:solidFill>
              </a:rPr>
              <a:t>38%</a:t>
            </a:r>
            <a:r>
              <a:rPr lang="en-US"/>
              <a:t> </a:t>
            </a:r>
            <a:r>
              <a:rPr lang="en-US" sz="3800"/>
              <a:t>men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2469" name="Rectangle 5"/>
          <p:cNvSpPr>
            <a:spLocks noChangeArrowheads="1"/>
          </p:cNvSpPr>
          <p:nvPr/>
        </p:nvSpPr>
        <p:spPr bwMode="auto">
          <a:xfrm>
            <a:off x="0" y="260350"/>
            <a:ext cx="6084888"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62467" name="Rectangle 3"/>
          <p:cNvSpPr>
            <a:spLocks noGrp="1" noChangeArrowheads="1"/>
          </p:cNvSpPr>
          <p:nvPr>
            <p:ph idx="1"/>
          </p:nvPr>
        </p:nvSpPr>
        <p:spPr>
          <a:xfrm>
            <a:off x="431800" y="3284538"/>
            <a:ext cx="8229600" cy="4525962"/>
          </a:xfrm>
        </p:spPr>
        <p:txBody>
          <a:bodyPr/>
          <a:lstStyle/>
          <a:p>
            <a:pPr algn="r">
              <a:lnSpc>
                <a:spcPct val="120000"/>
              </a:lnSpc>
              <a:buFontTx/>
              <a:buNone/>
            </a:pPr>
            <a:r>
              <a:rPr lang="en-US"/>
              <a:t>Men’s group</a:t>
            </a:r>
          </a:p>
          <a:p>
            <a:pPr algn="r">
              <a:lnSpc>
                <a:spcPct val="120000"/>
              </a:lnSpc>
              <a:buFontTx/>
              <a:buNone/>
            </a:pPr>
            <a:r>
              <a:rPr lang="en-US"/>
              <a:t>Men’s interests</a:t>
            </a:r>
          </a:p>
          <a:p>
            <a:pPr algn="r">
              <a:lnSpc>
                <a:spcPct val="120000"/>
              </a:lnSpc>
              <a:buFontTx/>
              <a:buNone/>
            </a:pPr>
            <a:r>
              <a:rPr lang="en-US"/>
              <a:t>Make Transgender supports known</a:t>
            </a:r>
          </a:p>
          <a:p>
            <a:pPr algn="r">
              <a:lnSpc>
                <a:spcPct val="120000"/>
              </a:lnSpc>
              <a:buFontTx/>
              <a:buNone/>
            </a:pPr>
            <a:r>
              <a:rPr lang="en-US"/>
              <a:t>Include Transgender on forms</a:t>
            </a:r>
          </a:p>
          <a:p>
            <a:pPr>
              <a:lnSpc>
                <a:spcPct val="120000"/>
              </a:lnSpc>
              <a:buFontTx/>
              <a:buNone/>
            </a:pPr>
            <a:endParaRPr lang="en-US"/>
          </a:p>
        </p:txBody>
      </p:sp>
      <p:sp>
        <p:nvSpPr>
          <p:cNvPr id="62468" name="Rectangle 4"/>
          <p:cNvSpPr>
            <a:spLocks noGrp="1" noChangeArrowheads="1"/>
          </p:cNvSpPr>
          <p:nvPr>
            <p:ph type="title"/>
          </p:nvPr>
        </p:nvSpPr>
        <p:spPr>
          <a:xfrm>
            <a:off x="215900" y="404813"/>
            <a:ext cx="5976938" cy="850900"/>
          </a:xfrm>
          <a:noFill/>
          <a:ln/>
        </p:spPr>
        <p:txBody>
          <a:bodyPr/>
          <a:lstStyle/>
          <a:p>
            <a:r>
              <a:rPr lang="en-US">
                <a:solidFill>
                  <a:srgbClr val="990033"/>
                </a:solidFill>
              </a:rPr>
              <a:t>Gender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4517" name="Rectangle 5"/>
          <p:cNvSpPr>
            <a:spLocks noChangeArrowheads="1"/>
          </p:cNvSpPr>
          <p:nvPr/>
        </p:nvSpPr>
        <p:spPr bwMode="auto">
          <a:xfrm>
            <a:off x="0" y="333375"/>
            <a:ext cx="6084888"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64515" name="Rectangle 3"/>
          <p:cNvSpPr>
            <a:spLocks noGrp="1" noChangeArrowheads="1"/>
          </p:cNvSpPr>
          <p:nvPr>
            <p:ph idx="1"/>
          </p:nvPr>
        </p:nvSpPr>
        <p:spPr>
          <a:xfrm>
            <a:off x="431800" y="3284538"/>
            <a:ext cx="8229600" cy="4525962"/>
          </a:xfrm>
        </p:spPr>
        <p:txBody>
          <a:bodyPr/>
          <a:lstStyle/>
          <a:p>
            <a:pPr algn="r">
              <a:lnSpc>
                <a:spcPct val="120000"/>
              </a:lnSpc>
              <a:buFontTx/>
              <a:buNone/>
            </a:pPr>
            <a:r>
              <a:rPr lang="en-US"/>
              <a:t>Friendly Visitor </a:t>
            </a:r>
          </a:p>
          <a:p>
            <a:pPr algn="r">
              <a:lnSpc>
                <a:spcPct val="120000"/>
              </a:lnSpc>
              <a:buFontTx/>
              <a:buNone/>
            </a:pPr>
            <a:r>
              <a:rPr lang="en-US"/>
              <a:t>Senior Center Without Walls</a:t>
            </a:r>
          </a:p>
          <a:p>
            <a:pPr algn="r">
              <a:lnSpc>
                <a:spcPct val="120000"/>
              </a:lnSpc>
              <a:buFontTx/>
              <a:buNone/>
            </a:pPr>
            <a:r>
              <a:rPr lang="en-US"/>
              <a:t>Pets</a:t>
            </a:r>
          </a:p>
          <a:p>
            <a:pPr algn="r">
              <a:lnSpc>
                <a:spcPct val="120000"/>
              </a:lnSpc>
              <a:buFontTx/>
              <a:buNone/>
            </a:pPr>
            <a:r>
              <a:rPr lang="en-US"/>
              <a:t>Pet visitation programs</a:t>
            </a:r>
          </a:p>
        </p:txBody>
      </p:sp>
      <p:sp>
        <p:nvSpPr>
          <p:cNvPr id="64514" name="Rectangle 2"/>
          <p:cNvSpPr>
            <a:spLocks noGrp="1" noChangeArrowheads="1"/>
          </p:cNvSpPr>
          <p:nvPr>
            <p:ph type="title"/>
          </p:nvPr>
        </p:nvSpPr>
        <p:spPr/>
        <p:txBody>
          <a:bodyPr/>
          <a:lstStyle/>
          <a:p>
            <a:r>
              <a:rPr lang="en-US">
                <a:solidFill>
                  <a:srgbClr val="990033"/>
                </a:solidFill>
              </a:rPr>
              <a:t>Friendships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p:txBody>
          <a:bodyPr/>
          <a:lstStyle/>
          <a:p>
            <a:endParaRPr lang="en-US"/>
          </a:p>
        </p:txBody>
      </p:sp>
      <p:sp>
        <p:nvSpPr>
          <p:cNvPr id="108546" name="Rectangle 2"/>
          <p:cNvSpPr>
            <a:spLocks noGrp="1" noChangeArrowheads="1"/>
          </p:cNvSpPr>
          <p:nvPr>
            <p:ph type="title"/>
          </p:nvPr>
        </p:nvSpPr>
        <p:spPr/>
        <p:txBody>
          <a:bodyPr/>
          <a:lstStyle/>
          <a:p>
            <a:endParaRPr lang="en-US"/>
          </a:p>
        </p:txBody>
      </p:sp>
      <p:pic>
        <p:nvPicPr>
          <p:cNvPr id="108548" name="Picture 4" descr="pet therapy 00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0" y="333375"/>
            <a:ext cx="6084888"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66563" name="Rectangle 3"/>
          <p:cNvSpPr>
            <a:spLocks noGrp="1" noChangeArrowheads="1"/>
          </p:cNvSpPr>
          <p:nvPr>
            <p:ph idx="1"/>
          </p:nvPr>
        </p:nvSpPr>
        <p:spPr>
          <a:xfrm>
            <a:off x="503238" y="2133600"/>
            <a:ext cx="8229600" cy="4525963"/>
          </a:xfrm>
        </p:spPr>
        <p:txBody>
          <a:bodyPr/>
          <a:lstStyle/>
          <a:p>
            <a:pPr algn="r">
              <a:lnSpc>
                <a:spcPct val="140000"/>
              </a:lnSpc>
              <a:buFontTx/>
              <a:buNone/>
            </a:pPr>
            <a:r>
              <a:rPr lang="en-US" sz="2800"/>
              <a:t>Paratransit, Dial-A-Ride</a:t>
            </a:r>
          </a:p>
          <a:p>
            <a:pPr algn="r">
              <a:lnSpc>
                <a:spcPct val="140000"/>
              </a:lnSpc>
              <a:buFontTx/>
              <a:buNone/>
            </a:pPr>
            <a:r>
              <a:rPr lang="en-US" sz="2800"/>
              <a:t>Survey Transportation use at your site</a:t>
            </a:r>
          </a:p>
          <a:p>
            <a:pPr algn="r">
              <a:lnSpc>
                <a:spcPct val="140000"/>
              </a:lnSpc>
              <a:buFontTx/>
              <a:buNone/>
            </a:pPr>
            <a:r>
              <a:rPr lang="en-US" sz="2800"/>
              <a:t>Volunteer driver programs</a:t>
            </a:r>
          </a:p>
          <a:p>
            <a:pPr algn="r">
              <a:lnSpc>
                <a:spcPct val="140000"/>
              </a:lnSpc>
              <a:buFontTx/>
              <a:buNone/>
            </a:pPr>
            <a:r>
              <a:rPr lang="en-US" sz="2800"/>
              <a:t>“Travel Training” workshops</a:t>
            </a:r>
          </a:p>
          <a:p>
            <a:pPr algn="r">
              <a:lnSpc>
                <a:spcPct val="140000"/>
              </a:lnSpc>
              <a:buFontTx/>
              <a:buNone/>
            </a:pPr>
            <a:r>
              <a:rPr lang="en-US" sz="2800"/>
              <a:t>Share with Assisted Living  or Retirement Communities</a:t>
            </a:r>
          </a:p>
          <a:p>
            <a:pPr algn="r">
              <a:buFontTx/>
              <a:buNone/>
            </a:pPr>
            <a:endParaRPr lang="en-US" sz="2800"/>
          </a:p>
          <a:p>
            <a:pPr>
              <a:buFontTx/>
              <a:buNone/>
            </a:pPr>
            <a:endParaRPr lang="en-US" sz="2800"/>
          </a:p>
        </p:txBody>
      </p:sp>
      <p:sp>
        <p:nvSpPr>
          <p:cNvPr id="66562" name="Rectangle 2"/>
          <p:cNvSpPr>
            <a:spLocks noGrp="1" noChangeArrowheads="1"/>
          </p:cNvSpPr>
          <p:nvPr>
            <p:ph type="title"/>
          </p:nvPr>
        </p:nvSpPr>
        <p:spPr/>
        <p:txBody>
          <a:bodyPr/>
          <a:lstStyle/>
          <a:p>
            <a:r>
              <a:rPr lang="en-US" sz="3800">
                <a:solidFill>
                  <a:srgbClr val="990033"/>
                </a:solidFill>
              </a:rPr>
              <a:t>Transportation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p:txBody>
          <a:bodyPr/>
          <a:lstStyle/>
          <a:p>
            <a:pPr>
              <a:buFontTx/>
              <a:buNone/>
            </a:pPr>
            <a:endParaRPr lang="en-US">
              <a:solidFill>
                <a:schemeClr val="accent1"/>
              </a:solidFill>
            </a:endParaRPr>
          </a:p>
        </p:txBody>
      </p:sp>
      <p:pic>
        <p:nvPicPr>
          <p:cNvPr id="89092" name="Picture 4" descr="Ben Stewart 03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2" name="Rectangle 4"/>
          <p:cNvSpPr>
            <a:spLocks noChangeArrowheads="1"/>
          </p:cNvSpPr>
          <p:nvPr/>
        </p:nvSpPr>
        <p:spPr bwMode="auto">
          <a:xfrm>
            <a:off x="431800" y="692150"/>
            <a:ext cx="7488572" cy="1700213"/>
          </a:xfrm>
          <a:prstGeom prst="rect">
            <a:avLst/>
          </a:prstGeom>
          <a:noFill/>
          <a:ln w="9525">
            <a:noFill/>
            <a:miter lim="800000"/>
            <a:headEnd/>
            <a:tailEnd/>
          </a:ln>
          <a:effectLst/>
        </p:spPr>
        <p:txBody>
          <a:bodyPr anchor="ctr"/>
          <a:lstStyle/>
          <a:p>
            <a:r>
              <a:rPr lang="en-US" sz="4600" dirty="0">
                <a:solidFill>
                  <a:srgbClr val="990033"/>
                </a:solidFill>
                <a:latin typeface="Arial" charset="0"/>
              </a:rPr>
              <a:t>SOCIAL ISOLATION</a:t>
            </a:r>
            <a:r>
              <a:rPr lang="en-US" sz="4600" b="0" dirty="0">
                <a:latin typeface="Arial" charset="0"/>
              </a:rPr>
              <a:t> </a:t>
            </a:r>
            <a:br>
              <a:rPr lang="en-US" sz="4600" b="0" dirty="0">
                <a:latin typeface="Arial" charset="0"/>
              </a:rPr>
            </a:br>
            <a:r>
              <a:rPr lang="en-US" sz="3100" b="0" dirty="0">
                <a:solidFill>
                  <a:srgbClr val="990033"/>
                </a:solidFill>
                <a:latin typeface="Arial" charset="0"/>
              </a:rPr>
              <a:t>the scope of the </a:t>
            </a:r>
            <a:r>
              <a:rPr lang="en-US" sz="3100" b="0" dirty="0" smtClean="0">
                <a:solidFill>
                  <a:srgbClr val="990033"/>
                </a:solidFill>
                <a:latin typeface="Arial" charset="0"/>
              </a:rPr>
              <a:t>problem in the U.S.</a:t>
            </a:r>
            <a:endParaRPr lang="en-US" sz="3100" b="0" dirty="0">
              <a:solidFill>
                <a:srgbClr val="990033"/>
              </a:solidFill>
              <a:latin typeface="Arial" charset="0"/>
            </a:endParaRPr>
          </a:p>
        </p:txBody>
      </p:sp>
      <p:sp>
        <p:nvSpPr>
          <p:cNvPr id="104453" name="Text Box 5"/>
          <p:cNvSpPr txBox="1">
            <a:spLocks noChangeArrowheads="1"/>
          </p:cNvSpPr>
          <p:nvPr/>
        </p:nvSpPr>
        <p:spPr bwMode="auto">
          <a:xfrm>
            <a:off x="719572" y="3465004"/>
            <a:ext cx="7848290" cy="2062103"/>
          </a:xfrm>
          <a:prstGeom prst="rect">
            <a:avLst/>
          </a:prstGeom>
          <a:noFill/>
          <a:ln w="9525">
            <a:noFill/>
            <a:miter lim="800000"/>
            <a:headEnd/>
            <a:tailEnd/>
          </a:ln>
          <a:effectLst/>
        </p:spPr>
        <p:txBody>
          <a:bodyPr wrap="square">
            <a:spAutoFit/>
          </a:bodyPr>
          <a:lstStyle/>
          <a:p>
            <a:pPr>
              <a:spcBef>
                <a:spcPct val="50000"/>
              </a:spcBef>
            </a:pPr>
            <a:r>
              <a:rPr lang="en-US" sz="3200" b="0" dirty="0">
                <a:latin typeface="Arial" charset="0"/>
              </a:rPr>
              <a:t>Living Longer</a:t>
            </a:r>
          </a:p>
          <a:p>
            <a:pPr>
              <a:spcBef>
                <a:spcPct val="50000"/>
              </a:spcBef>
            </a:pPr>
            <a:r>
              <a:rPr lang="en-US" sz="3200" b="0" dirty="0">
                <a:latin typeface="Arial" charset="0"/>
              </a:rPr>
              <a:t>Boomers!</a:t>
            </a:r>
          </a:p>
          <a:p>
            <a:pPr>
              <a:spcBef>
                <a:spcPct val="50000"/>
              </a:spcBef>
            </a:pPr>
            <a:r>
              <a:rPr lang="en-US" sz="3200" b="0" dirty="0" smtClean="0">
                <a:latin typeface="Arial" charset="0"/>
              </a:rPr>
              <a:t>Cultural value of: “Strike </a:t>
            </a:r>
            <a:r>
              <a:rPr lang="en-US" sz="3200" b="0" dirty="0">
                <a:latin typeface="Arial" charset="0"/>
              </a:rPr>
              <a:t>out on your own”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0" y="333375"/>
            <a:ext cx="6084888"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68611" name="Rectangle 3"/>
          <p:cNvSpPr>
            <a:spLocks noGrp="1" noChangeArrowheads="1"/>
          </p:cNvSpPr>
          <p:nvPr>
            <p:ph idx="1"/>
          </p:nvPr>
        </p:nvSpPr>
        <p:spPr>
          <a:xfrm>
            <a:off x="468313" y="2332038"/>
            <a:ext cx="8229600" cy="4525962"/>
          </a:xfrm>
        </p:spPr>
        <p:txBody>
          <a:bodyPr/>
          <a:lstStyle/>
          <a:p>
            <a:pPr algn="r">
              <a:lnSpc>
                <a:spcPct val="120000"/>
              </a:lnSpc>
              <a:buFontTx/>
              <a:buNone/>
            </a:pPr>
            <a:r>
              <a:rPr lang="en-US"/>
              <a:t>Keeping track</a:t>
            </a:r>
          </a:p>
          <a:p>
            <a:pPr algn="r">
              <a:lnSpc>
                <a:spcPct val="120000"/>
              </a:lnSpc>
              <a:buFontTx/>
              <a:buNone/>
            </a:pPr>
            <a:r>
              <a:rPr lang="en-US"/>
              <a:t>Create a booklet</a:t>
            </a:r>
          </a:p>
          <a:p>
            <a:pPr algn="r">
              <a:lnSpc>
                <a:spcPct val="120000"/>
              </a:lnSpc>
              <a:buFontTx/>
              <a:buNone/>
            </a:pPr>
            <a:r>
              <a:rPr lang="en-US"/>
              <a:t>Establish a “welcome committee”</a:t>
            </a:r>
          </a:p>
          <a:p>
            <a:pPr algn="r">
              <a:lnSpc>
                <a:spcPct val="120000"/>
              </a:lnSpc>
              <a:buFontTx/>
              <a:buNone/>
            </a:pPr>
            <a:r>
              <a:rPr lang="en-US"/>
              <a:t>Invite new residents to activities</a:t>
            </a:r>
          </a:p>
          <a:p>
            <a:pPr algn="r">
              <a:lnSpc>
                <a:spcPct val="120000"/>
              </a:lnSpc>
              <a:buFontTx/>
              <a:buNone/>
            </a:pPr>
            <a:r>
              <a:rPr lang="en-US"/>
              <a:t>Organize neighborhood safety meetings</a:t>
            </a:r>
          </a:p>
          <a:p>
            <a:pPr algn="r">
              <a:lnSpc>
                <a:spcPct val="120000"/>
              </a:lnSpc>
              <a:buFontTx/>
              <a:buNone/>
            </a:pPr>
            <a:r>
              <a:rPr lang="en-US"/>
              <a:t>Voter Registration</a:t>
            </a:r>
          </a:p>
        </p:txBody>
      </p:sp>
      <p:sp>
        <p:nvSpPr>
          <p:cNvPr id="68610" name="Rectangle 2"/>
          <p:cNvSpPr>
            <a:spLocks noGrp="1" noChangeArrowheads="1"/>
          </p:cNvSpPr>
          <p:nvPr>
            <p:ph type="title"/>
          </p:nvPr>
        </p:nvSpPr>
        <p:spPr>
          <a:xfrm>
            <a:off x="395288" y="404813"/>
            <a:ext cx="5699125" cy="850900"/>
          </a:xfrm>
        </p:spPr>
        <p:txBody>
          <a:bodyPr/>
          <a:lstStyle/>
          <a:p>
            <a:r>
              <a:rPr lang="en-US">
                <a:solidFill>
                  <a:srgbClr val="990033"/>
                </a:solidFill>
              </a:rPr>
              <a:t>New to the Area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0" y="333375"/>
            <a:ext cx="6084888" cy="1081088"/>
          </a:xfrm>
          <a:prstGeom prst="rect">
            <a:avLst/>
          </a:prstGeom>
          <a:solidFill>
            <a:srgbClr val="DDDDDD">
              <a:alpha val="66000"/>
            </a:srgbClr>
          </a:solidFill>
          <a:ln w="9525">
            <a:noFill/>
            <a:miter lim="800000"/>
            <a:headEnd/>
            <a:tailEnd/>
          </a:ln>
          <a:effectLst/>
        </p:spPr>
        <p:txBody>
          <a:bodyPr wrap="none" anchor="ctr"/>
          <a:lstStyle/>
          <a:p>
            <a:endParaRPr lang="en-US"/>
          </a:p>
        </p:txBody>
      </p:sp>
      <p:sp>
        <p:nvSpPr>
          <p:cNvPr id="70659" name="Rectangle 3"/>
          <p:cNvSpPr>
            <a:spLocks noGrp="1" noChangeArrowheads="1"/>
          </p:cNvSpPr>
          <p:nvPr>
            <p:ph idx="1"/>
          </p:nvPr>
        </p:nvSpPr>
        <p:spPr>
          <a:xfrm>
            <a:off x="468313" y="1916113"/>
            <a:ext cx="8229600" cy="4525962"/>
          </a:xfrm>
        </p:spPr>
        <p:txBody>
          <a:bodyPr/>
          <a:lstStyle/>
          <a:p>
            <a:pPr algn="r">
              <a:lnSpc>
                <a:spcPct val="110000"/>
              </a:lnSpc>
              <a:buFontTx/>
              <a:buNone/>
            </a:pPr>
            <a:r>
              <a:rPr lang="en-US"/>
              <a:t>Offer ESL</a:t>
            </a:r>
          </a:p>
          <a:p>
            <a:pPr algn="r">
              <a:lnSpc>
                <a:spcPct val="110000"/>
              </a:lnSpc>
              <a:buFontTx/>
              <a:buNone/>
            </a:pPr>
            <a:r>
              <a:rPr lang="en-US"/>
              <a:t>Recognize and honor differences</a:t>
            </a:r>
          </a:p>
          <a:p>
            <a:pPr algn="r">
              <a:lnSpc>
                <a:spcPct val="110000"/>
              </a:lnSpc>
              <a:buFontTx/>
              <a:buNone/>
            </a:pPr>
            <a:r>
              <a:rPr lang="en-US"/>
              <a:t>Find translation</a:t>
            </a:r>
          </a:p>
          <a:p>
            <a:pPr algn="r">
              <a:lnSpc>
                <a:spcPct val="110000"/>
              </a:lnSpc>
              <a:buFontTx/>
              <a:buNone/>
            </a:pPr>
            <a:r>
              <a:rPr lang="en-US"/>
              <a:t>Make picture cards</a:t>
            </a:r>
          </a:p>
          <a:p>
            <a:pPr algn="r">
              <a:lnSpc>
                <a:spcPct val="110000"/>
              </a:lnSpc>
              <a:buFontTx/>
              <a:buNone/>
            </a:pPr>
            <a:r>
              <a:rPr lang="en-US"/>
              <a:t>Intercultural activities</a:t>
            </a:r>
          </a:p>
          <a:p>
            <a:pPr algn="r">
              <a:lnSpc>
                <a:spcPct val="110000"/>
              </a:lnSpc>
              <a:buFontTx/>
              <a:buNone/>
            </a:pPr>
            <a:r>
              <a:rPr lang="en-US"/>
              <a:t>Cultural Ambassador Programs</a:t>
            </a:r>
          </a:p>
          <a:p>
            <a:pPr algn="r">
              <a:lnSpc>
                <a:spcPct val="110000"/>
              </a:lnSpc>
              <a:buFontTx/>
              <a:buNone/>
            </a:pPr>
            <a:r>
              <a:rPr lang="en-US"/>
              <a:t>Faith-based groups and services</a:t>
            </a:r>
          </a:p>
        </p:txBody>
      </p:sp>
      <p:sp>
        <p:nvSpPr>
          <p:cNvPr id="70658" name="Rectangle 2"/>
          <p:cNvSpPr>
            <a:spLocks noGrp="1" noChangeArrowheads="1"/>
          </p:cNvSpPr>
          <p:nvPr>
            <p:ph type="title"/>
          </p:nvPr>
        </p:nvSpPr>
        <p:spPr>
          <a:xfrm>
            <a:off x="287338" y="368300"/>
            <a:ext cx="6310312" cy="850900"/>
          </a:xfrm>
        </p:spPr>
        <p:txBody>
          <a:bodyPr/>
          <a:lstStyle/>
          <a:p>
            <a:r>
              <a:rPr lang="en-US" sz="3800">
                <a:solidFill>
                  <a:srgbClr val="990033"/>
                </a:solidFill>
              </a:rPr>
              <a:t>Language and Culture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p:txBody>
          <a:bodyPr/>
          <a:lstStyle/>
          <a:p>
            <a:endParaRPr lang="en-US"/>
          </a:p>
        </p:txBody>
      </p:sp>
      <p:sp>
        <p:nvSpPr>
          <p:cNvPr id="72706" name="Rectangle 2"/>
          <p:cNvSpPr>
            <a:spLocks noGrp="1" noChangeArrowheads="1"/>
          </p:cNvSpPr>
          <p:nvPr>
            <p:ph type="title"/>
          </p:nvPr>
        </p:nvSpPr>
        <p:spPr/>
        <p:txBody>
          <a:bodyPr/>
          <a:lstStyle/>
          <a:p>
            <a:endParaRPr lang="en-US"/>
          </a:p>
        </p:txBody>
      </p:sp>
      <p:pic>
        <p:nvPicPr>
          <p:cNvPr id="72708" name="Picture 4" descr="IMG_013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2709" name="Rectangle 5"/>
          <p:cNvSpPr>
            <a:spLocks noChangeArrowheads="1"/>
          </p:cNvSpPr>
          <p:nvPr/>
        </p:nvSpPr>
        <p:spPr bwMode="auto">
          <a:xfrm>
            <a:off x="0" y="292100"/>
            <a:ext cx="4533900" cy="1516063"/>
          </a:xfrm>
          <a:prstGeom prst="rect">
            <a:avLst/>
          </a:prstGeom>
          <a:solidFill>
            <a:srgbClr val="DDDDDD">
              <a:alpha val="66000"/>
            </a:srgbClr>
          </a:solidFill>
          <a:ln w="9525">
            <a:noFill/>
            <a:miter lim="800000"/>
            <a:headEnd/>
            <a:tailEnd/>
          </a:ln>
          <a:effectLst/>
        </p:spPr>
        <p:txBody>
          <a:bodyPr wrap="none" anchor="ctr"/>
          <a:lstStyle/>
          <a:p>
            <a:r>
              <a:rPr lang="en-US" sz="3600">
                <a:solidFill>
                  <a:srgbClr val="990033"/>
                </a:solidFill>
                <a:latin typeface="Arial" charset="0"/>
              </a:rPr>
              <a:t>  Intergenerational </a:t>
            </a:r>
          </a:p>
          <a:p>
            <a:r>
              <a:rPr lang="en-US" sz="3600">
                <a:solidFill>
                  <a:srgbClr val="990033"/>
                </a:solidFill>
                <a:latin typeface="Arial" charset="0"/>
              </a:rPr>
              <a:t>  Activities</a:t>
            </a:r>
          </a:p>
        </p:txBody>
      </p:sp>
      <p:sp>
        <p:nvSpPr>
          <p:cNvPr id="72711" name="Rectangle 7"/>
          <p:cNvSpPr>
            <a:spLocks noChangeArrowheads="1"/>
          </p:cNvSpPr>
          <p:nvPr/>
        </p:nvSpPr>
        <p:spPr bwMode="auto">
          <a:xfrm>
            <a:off x="3924300" y="4724400"/>
            <a:ext cx="5219700" cy="1476375"/>
          </a:xfrm>
          <a:prstGeom prst="rect">
            <a:avLst/>
          </a:prstGeom>
          <a:solidFill>
            <a:srgbClr val="C0C0C0">
              <a:alpha val="69000"/>
            </a:srgbClr>
          </a:solidFill>
          <a:ln w="9525">
            <a:noFill/>
            <a:miter lim="800000"/>
            <a:headEnd/>
            <a:tailEnd/>
          </a:ln>
          <a:effectLst/>
        </p:spPr>
        <p:txBody>
          <a:bodyPr wrap="none" anchor="ctr"/>
          <a:lstStyle/>
          <a:p>
            <a:r>
              <a:rPr lang="en-US" sz="3600">
                <a:solidFill>
                  <a:srgbClr val="990033"/>
                </a:solidFill>
                <a:latin typeface="Arial" charset="0"/>
              </a:rPr>
              <a:t>and Civic Engagement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a:xfrm>
            <a:off x="215900" y="836613"/>
            <a:ext cx="8470900" cy="6300787"/>
          </a:xfrm>
        </p:spPr>
        <p:txBody>
          <a:bodyPr/>
          <a:lstStyle/>
          <a:p>
            <a:pPr algn="r">
              <a:lnSpc>
                <a:spcPct val="110000"/>
              </a:lnSpc>
              <a:buFontTx/>
              <a:buNone/>
            </a:pPr>
            <a:r>
              <a:rPr lang="en-US"/>
              <a:t>Reading to children in at-risk schools</a:t>
            </a:r>
          </a:p>
          <a:p>
            <a:pPr algn="r">
              <a:lnSpc>
                <a:spcPct val="110000"/>
              </a:lnSpc>
              <a:buFontTx/>
              <a:buNone/>
            </a:pPr>
            <a:r>
              <a:rPr lang="en-US"/>
              <a:t>Gardening</a:t>
            </a:r>
          </a:p>
          <a:p>
            <a:pPr algn="r">
              <a:lnSpc>
                <a:spcPct val="110000"/>
              </a:lnSpc>
              <a:buFontTx/>
              <a:buNone/>
            </a:pPr>
            <a:r>
              <a:rPr lang="en-US"/>
              <a:t>Hosting Halloween parties </a:t>
            </a:r>
          </a:p>
          <a:p>
            <a:pPr algn="r">
              <a:lnSpc>
                <a:spcPct val="110000"/>
              </a:lnSpc>
              <a:buFontTx/>
              <a:buNone/>
            </a:pPr>
            <a:r>
              <a:rPr lang="en-US"/>
              <a:t>Rhythm circles for preschoolers</a:t>
            </a:r>
          </a:p>
          <a:p>
            <a:pPr algn="r">
              <a:lnSpc>
                <a:spcPct val="110000"/>
              </a:lnSpc>
              <a:buFontTx/>
              <a:buNone/>
            </a:pPr>
            <a:r>
              <a:rPr lang="en-US"/>
              <a:t>Collecting disaster relief funds</a:t>
            </a:r>
          </a:p>
          <a:p>
            <a:pPr algn="r">
              <a:lnSpc>
                <a:spcPct val="110000"/>
              </a:lnSpc>
              <a:buFontTx/>
              <a:buNone/>
            </a:pPr>
            <a:r>
              <a:rPr lang="en-US"/>
              <a:t>Making quilts for the local children’s hospital</a:t>
            </a:r>
          </a:p>
          <a:p>
            <a:pPr algn="r">
              <a:lnSpc>
                <a:spcPct val="110000"/>
              </a:lnSpc>
              <a:buFontTx/>
              <a:buNone/>
            </a:pPr>
            <a:r>
              <a:rPr lang="en-US"/>
              <a:t>Advocating for affordable housing</a:t>
            </a:r>
          </a:p>
          <a:p>
            <a:pPr algn="r">
              <a:lnSpc>
                <a:spcPct val="110000"/>
              </a:lnSpc>
              <a:buFontTx/>
              <a:buNone/>
            </a:pPr>
            <a:r>
              <a:rPr lang="en-US"/>
              <a:t>Performing at board and care homes</a:t>
            </a:r>
          </a:p>
          <a:p>
            <a:pPr algn="r">
              <a:lnSpc>
                <a:spcPct val="110000"/>
              </a:lnSpc>
              <a:buFontTx/>
              <a:buNone/>
            </a:pPr>
            <a:r>
              <a:rPr lang="en-US"/>
              <a:t>Organizing crime watch groups</a:t>
            </a:r>
          </a:p>
          <a:p>
            <a:pPr algn="r">
              <a:lnSpc>
                <a:spcPct val="110000"/>
              </a:lnSpc>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7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7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descr="2006 from Rosa 025"/>
          <p:cNvPicPr>
            <a:picLocks noChangeAspect="1" noChangeArrowheads="1"/>
          </p:cNvPicPr>
          <p:nvPr/>
        </p:nvPicPr>
        <p:blipFill>
          <a:blip r:embed="rId3" cstate="print"/>
          <a:srcRect l="6812" r="2150" b="713"/>
          <a:stretch>
            <a:fillRect/>
          </a:stretch>
        </p:blipFill>
        <p:spPr bwMode="auto">
          <a:xfrm>
            <a:off x="0" y="0"/>
            <a:ext cx="9144000" cy="6858000"/>
          </a:xfrm>
          <a:prstGeom prst="rect">
            <a:avLst/>
          </a:prstGeom>
          <a:noFill/>
        </p:spPr>
      </p:pic>
      <p:sp>
        <p:nvSpPr>
          <p:cNvPr id="78852" name="Rectangle 4"/>
          <p:cNvSpPr>
            <a:spLocks noChangeArrowheads="1"/>
          </p:cNvSpPr>
          <p:nvPr/>
        </p:nvSpPr>
        <p:spPr bwMode="auto">
          <a:xfrm>
            <a:off x="0" y="368300"/>
            <a:ext cx="3887788" cy="2413000"/>
          </a:xfrm>
          <a:prstGeom prst="rect">
            <a:avLst/>
          </a:prstGeom>
          <a:solidFill>
            <a:srgbClr val="DDDDDD">
              <a:alpha val="66000"/>
            </a:srgbClr>
          </a:solidFill>
          <a:ln w="9525">
            <a:noFill/>
            <a:miter lim="800000"/>
            <a:headEnd/>
            <a:tailEnd/>
          </a:ln>
          <a:effectLst/>
        </p:spPr>
        <p:txBody>
          <a:bodyPr wrap="none" anchor="ctr"/>
          <a:lstStyle/>
          <a:p>
            <a:r>
              <a:rPr lang="en-US" sz="4400">
                <a:solidFill>
                  <a:srgbClr val="990033"/>
                </a:solidFill>
                <a:latin typeface="Arial" charset="0"/>
              </a:rPr>
              <a:t>  Persistence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p:txBody>
          <a:bodyPr/>
          <a:lstStyle/>
          <a:p>
            <a:endParaRPr lang="en-US"/>
          </a:p>
        </p:txBody>
      </p:sp>
      <p:pic>
        <p:nvPicPr>
          <p:cNvPr id="93188" name="Picture 4" descr="DSC0020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3189" name="Rectangle 5"/>
          <p:cNvSpPr>
            <a:spLocks noChangeArrowheads="1"/>
          </p:cNvSpPr>
          <p:nvPr/>
        </p:nvSpPr>
        <p:spPr bwMode="auto">
          <a:xfrm>
            <a:off x="0" y="368300"/>
            <a:ext cx="3887788" cy="2413000"/>
          </a:xfrm>
          <a:prstGeom prst="rect">
            <a:avLst/>
          </a:prstGeom>
          <a:solidFill>
            <a:srgbClr val="DDDDDD">
              <a:alpha val="66000"/>
            </a:srgbClr>
          </a:solidFill>
          <a:ln w="9525">
            <a:noFill/>
            <a:miter lim="800000"/>
            <a:headEnd/>
            <a:tailEnd/>
          </a:ln>
          <a:effectLst/>
        </p:spPr>
        <p:txBody>
          <a:bodyPr wrap="none" anchor="ctr"/>
          <a:lstStyle/>
          <a:p>
            <a:r>
              <a:rPr lang="en-US" sz="4100">
                <a:solidFill>
                  <a:srgbClr val="990033"/>
                </a:solidFill>
                <a:latin typeface="Arial" charset="0"/>
              </a:rPr>
              <a:t> Marketing </a:t>
            </a:r>
          </a:p>
          <a:p>
            <a:r>
              <a:rPr lang="en-US" sz="4100">
                <a:solidFill>
                  <a:srgbClr val="990033"/>
                </a:solidFill>
                <a:latin typeface="Arial" charset="0"/>
              </a:rPr>
              <a:t> your activities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468313" y="441325"/>
            <a:ext cx="8218487" cy="6083300"/>
          </a:xfrm>
        </p:spPr>
        <p:txBody>
          <a:bodyPr/>
          <a:lstStyle/>
          <a:p>
            <a:pPr>
              <a:lnSpc>
                <a:spcPct val="120000"/>
              </a:lnSpc>
              <a:buFontTx/>
              <a:buNone/>
            </a:pPr>
            <a:r>
              <a:rPr lang="en-US" sz="2800"/>
              <a:t>Make flyers visible</a:t>
            </a:r>
          </a:p>
          <a:p>
            <a:pPr>
              <a:lnSpc>
                <a:spcPct val="120000"/>
              </a:lnSpc>
              <a:buFontTx/>
              <a:buNone/>
            </a:pPr>
            <a:r>
              <a:rPr lang="en-US" sz="2800"/>
              <a:t>	-don’t post too far in advance</a:t>
            </a:r>
          </a:p>
          <a:p>
            <a:pPr>
              <a:lnSpc>
                <a:spcPct val="120000"/>
              </a:lnSpc>
              <a:buFontTx/>
              <a:buNone/>
            </a:pPr>
            <a:r>
              <a:rPr lang="en-US" sz="2800"/>
              <a:t>Personally invite residents</a:t>
            </a:r>
          </a:p>
          <a:p>
            <a:pPr>
              <a:lnSpc>
                <a:spcPct val="120000"/>
              </a:lnSpc>
              <a:buFontTx/>
              <a:buNone/>
            </a:pPr>
            <a:r>
              <a:rPr lang="en-US" sz="2800"/>
              <a:t>Reminders</a:t>
            </a:r>
          </a:p>
          <a:p>
            <a:pPr>
              <a:lnSpc>
                <a:spcPct val="120000"/>
              </a:lnSpc>
              <a:buFontTx/>
              <a:buNone/>
            </a:pPr>
            <a:r>
              <a:rPr lang="en-US" sz="2800"/>
              <a:t>Door-knocking and walking to activities</a:t>
            </a:r>
          </a:p>
          <a:p>
            <a:pPr>
              <a:lnSpc>
                <a:spcPct val="120000"/>
              </a:lnSpc>
              <a:buFontTx/>
              <a:buNone/>
            </a:pPr>
            <a:r>
              <a:rPr lang="en-US" sz="2800"/>
              <a:t>Something to take home</a:t>
            </a:r>
          </a:p>
          <a:p>
            <a:pPr>
              <a:lnSpc>
                <a:spcPct val="120000"/>
              </a:lnSpc>
              <a:buFontTx/>
              <a:buNone/>
            </a:pPr>
            <a:r>
              <a:rPr lang="en-US" sz="2800"/>
              <a:t>Find resident leaders</a:t>
            </a:r>
          </a:p>
          <a:p>
            <a:pPr>
              <a:lnSpc>
                <a:spcPct val="120000"/>
              </a:lnSpc>
              <a:buFontTx/>
              <a:buNone/>
            </a:pPr>
            <a:r>
              <a:rPr lang="en-US" sz="2800"/>
              <a:t>Peer-to-peer promotion </a:t>
            </a:r>
          </a:p>
          <a:p>
            <a:pPr>
              <a:lnSpc>
                <a:spcPct val="120000"/>
              </a:lnSpc>
              <a:buFontTx/>
              <a:buNone/>
            </a:pPr>
            <a:r>
              <a:rPr lang="en-US" sz="2800"/>
              <a:t>“buddy system.”</a:t>
            </a:r>
          </a:p>
          <a:p>
            <a:pPr>
              <a:lnSpc>
                <a:spcPct val="120000"/>
              </a:lnSpc>
              <a:buFontTx/>
              <a:buNone/>
            </a:pPr>
            <a:r>
              <a:rPr lang="en-US" sz="2800"/>
              <a:t>Interest survey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2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2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2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23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52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p:txBody>
          <a:bodyPr/>
          <a:lstStyle/>
          <a:p>
            <a:endParaRPr lang="en-US"/>
          </a:p>
        </p:txBody>
      </p:sp>
      <p:sp>
        <p:nvSpPr>
          <p:cNvPr id="53250" name="Rectangle 2"/>
          <p:cNvSpPr>
            <a:spLocks noGrp="1" noChangeArrowheads="1"/>
          </p:cNvSpPr>
          <p:nvPr>
            <p:ph type="title"/>
          </p:nvPr>
        </p:nvSpPr>
        <p:spPr/>
        <p:txBody>
          <a:bodyPr/>
          <a:lstStyle/>
          <a:p>
            <a:endParaRPr lang="en-US"/>
          </a:p>
        </p:txBody>
      </p:sp>
      <p:pic>
        <p:nvPicPr>
          <p:cNvPr id="53252" name="Picture 4" descr="IMG_0173"/>
          <p:cNvPicPr>
            <a:picLocks noChangeAspect="1" noChangeArrowheads="1"/>
          </p:cNvPicPr>
          <p:nvPr/>
        </p:nvPicPr>
        <p:blipFill>
          <a:blip r:embed="rId3" cstate="print"/>
          <a:srcRect r="6250"/>
          <a:stretch>
            <a:fillRect/>
          </a:stretch>
        </p:blipFill>
        <p:spPr bwMode="auto">
          <a:xfrm>
            <a:off x="0" y="0"/>
            <a:ext cx="9144000" cy="5486400"/>
          </a:xfrm>
          <a:prstGeom prst="rect">
            <a:avLst/>
          </a:prstGeom>
          <a:noFill/>
        </p:spPr>
      </p:pic>
      <p:pic>
        <p:nvPicPr>
          <p:cNvPr id="53253" name="Picture 5" descr="Satellite_logo_279M+BK"/>
          <p:cNvPicPr>
            <a:picLocks noChangeAspect="1" noChangeArrowheads="1"/>
          </p:cNvPicPr>
          <p:nvPr/>
        </p:nvPicPr>
        <p:blipFill>
          <a:blip r:embed="rId4" cstate="print"/>
          <a:srcRect/>
          <a:stretch>
            <a:fillRect/>
          </a:stretch>
        </p:blipFill>
        <p:spPr bwMode="auto">
          <a:xfrm>
            <a:off x="7451725" y="5842000"/>
            <a:ext cx="1371600" cy="6604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5B2FF"/>
        </a:solidFill>
        <a:effectLst/>
      </p:bgPr>
    </p:bg>
    <p:spTree>
      <p:nvGrpSpPr>
        <p:cNvPr id="1" name=""/>
        <p:cNvGrpSpPr/>
        <p:nvPr/>
      </p:nvGrpSpPr>
      <p:grpSpPr>
        <a:xfrm>
          <a:off x="0" y="0"/>
          <a:ext cx="0" cy="0"/>
          <a:chOff x="0" y="0"/>
          <a:chExt cx="0" cy="0"/>
        </a:xfrm>
      </p:grpSpPr>
      <p:sp>
        <p:nvSpPr>
          <p:cNvPr id="45069" name="Rectangle 13"/>
          <p:cNvSpPr>
            <a:spLocks noGrp="1" noChangeArrowheads="1"/>
          </p:cNvSpPr>
          <p:nvPr>
            <p:ph idx="1"/>
          </p:nvPr>
        </p:nvSpPr>
        <p:spPr>
          <a:xfrm>
            <a:off x="215900" y="1773238"/>
            <a:ext cx="8172450" cy="3384550"/>
          </a:xfrm>
          <a:noFill/>
          <a:ln/>
        </p:spPr>
        <p:txBody>
          <a:bodyPr>
            <a:normAutofit fontScale="92500"/>
          </a:bodyPr>
          <a:lstStyle/>
          <a:p>
            <a:pPr>
              <a:lnSpc>
                <a:spcPct val="110000"/>
              </a:lnSpc>
              <a:buFontTx/>
              <a:buNone/>
            </a:pPr>
            <a:r>
              <a:rPr lang="en-US" sz="3400" dirty="0">
                <a:solidFill>
                  <a:srgbClr val="FFFFFF"/>
                </a:solidFill>
              </a:rPr>
              <a:t>	“</a:t>
            </a:r>
            <a:r>
              <a:rPr lang="en-US" sz="4400" dirty="0">
                <a:solidFill>
                  <a:srgbClr val="FFFFFF"/>
                </a:solidFill>
              </a:rPr>
              <a:t>Social Isolation and exclusion</a:t>
            </a:r>
            <a:r>
              <a:rPr lang="en-US" sz="2800" dirty="0">
                <a:solidFill>
                  <a:srgbClr val="FFFFFF"/>
                </a:solidFill>
              </a:rPr>
              <a:t> are associated with increased rates of premature death and poorer chances of survival after a heart attack...”</a:t>
            </a:r>
            <a:r>
              <a:rPr lang="en-US" dirty="0">
                <a:solidFill>
                  <a:srgbClr val="FFFFFF"/>
                </a:solidFill>
              </a:rPr>
              <a:t>	</a:t>
            </a:r>
          </a:p>
          <a:p>
            <a:pPr>
              <a:lnSpc>
                <a:spcPct val="110000"/>
              </a:lnSpc>
              <a:buFontTx/>
              <a:buNone/>
            </a:pPr>
            <a:r>
              <a:rPr lang="en-US" dirty="0">
                <a:solidFill>
                  <a:srgbClr val="FFFFFF"/>
                </a:solidFill>
              </a:rPr>
              <a:t>					</a:t>
            </a:r>
            <a:r>
              <a:rPr lang="en-US" sz="2400" dirty="0">
                <a:solidFill>
                  <a:srgbClr val="FFFFFF"/>
                </a:solidFill>
              </a:rPr>
              <a:t>-The World Health Organization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3FF"/>
        </a:solidFill>
        <a:effectLst/>
      </p:bgPr>
    </p:bg>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468313" y="1268413"/>
            <a:ext cx="8229600" cy="4525962"/>
          </a:xfrm>
        </p:spPr>
        <p:txBody>
          <a:bodyPr/>
          <a:lstStyle/>
          <a:p>
            <a:pPr>
              <a:lnSpc>
                <a:spcPct val="120000"/>
              </a:lnSpc>
              <a:buFontTx/>
              <a:buNone/>
            </a:pPr>
            <a:r>
              <a:rPr lang="en-US" sz="4400">
                <a:solidFill>
                  <a:schemeClr val="accent1"/>
                </a:solidFill>
              </a:rPr>
              <a:t>Seniors make up over 17% of our country,</a:t>
            </a:r>
            <a:r>
              <a:rPr lang="en-US">
                <a:solidFill>
                  <a:schemeClr val="accent1"/>
                </a:solidFill>
              </a:rPr>
              <a:t> but Less than 1.5% of all community-based mental health care goes to the elderly.</a:t>
            </a:r>
          </a:p>
          <a:p>
            <a:pPr>
              <a:lnSpc>
                <a:spcPct val="120000"/>
              </a:lnSpc>
              <a:buFontTx/>
              <a:buNone/>
            </a:pPr>
            <a:endParaRPr lang="en-US">
              <a:solidFill>
                <a:schemeClr val="accent1"/>
              </a:solidFill>
            </a:endParaRPr>
          </a:p>
          <a:p>
            <a:pPr>
              <a:buFontTx/>
              <a:buNone/>
            </a:pPr>
            <a:r>
              <a:rPr lang="en-US">
                <a:solidFill>
                  <a:schemeClr val="accent1"/>
                </a:solidFill>
              </a:rPr>
              <a:t>				</a:t>
            </a:r>
            <a:r>
              <a:rPr lang="en-US" sz="2400">
                <a:solidFill>
                  <a:schemeClr val="accent1"/>
                </a:solidFill>
              </a:rPr>
              <a:t>-American Geriatrics Society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540" y="908720"/>
            <a:ext cx="8229600" cy="4525963"/>
          </a:xfrm>
        </p:spPr>
        <p:txBody>
          <a:bodyPr/>
          <a:lstStyle/>
          <a:p>
            <a:r>
              <a:rPr lang="en-US" dirty="0" smtClean="0">
                <a:solidFill>
                  <a:srgbClr val="FF0000"/>
                </a:solidFill>
              </a:rPr>
              <a:t>DEPRESSION</a:t>
            </a:r>
          </a:p>
          <a:p>
            <a:r>
              <a:rPr lang="en-US" dirty="0" smtClean="0">
                <a:solidFill>
                  <a:srgbClr val="FF0000"/>
                </a:solidFill>
              </a:rPr>
              <a:t>ANXIETY</a:t>
            </a:r>
          </a:p>
          <a:p>
            <a:r>
              <a:rPr lang="en-US" dirty="0" smtClean="0">
                <a:solidFill>
                  <a:srgbClr val="FF0000"/>
                </a:solidFill>
              </a:rPr>
              <a:t>SUBSTANCE USE</a:t>
            </a:r>
          </a:p>
          <a:p>
            <a:r>
              <a:rPr lang="en-US" dirty="0" smtClean="0">
                <a:solidFill>
                  <a:srgbClr val="FF0000"/>
                </a:solidFill>
              </a:rPr>
              <a:t>PHYSICAL DECLINE</a:t>
            </a:r>
          </a:p>
          <a:p>
            <a:r>
              <a:rPr lang="en-US" dirty="0" smtClean="0">
                <a:solidFill>
                  <a:srgbClr val="FF0000"/>
                </a:solidFill>
              </a:rPr>
              <a:t>COGNITIVE DECLINE</a:t>
            </a:r>
          </a:p>
          <a:p>
            <a:r>
              <a:rPr lang="en-US" dirty="0" smtClean="0">
                <a:solidFill>
                  <a:srgbClr val="FF0000"/>
                </a:solidFill>
              </a:rPr>
              <a:t>SELF-ESTEEM</a:t>
            </a:r>
          </a:p>
          <a:p>
            <a:r>
              <a:rPr lang="en-US" dirty="0" smtClean="0">
                <a:solidFill>
                  <a:srgbClr val="FF0000"/>
                </a:solidFill>
              </a:rPr>
              <a:t>MOTIVATION FOR LIVING</a:t>
            </a:r>
            <a:endParaRPr lang="en-US" dirty="0">
              <a:solidFill>
                <a:srgbClr val="FF0000"/>
              </a:solidFill>
            </a:endParaRPr>
          </a:p>
        </p:txBody>
      </p:sp>
      <p:sp>
        <p:nvSpPr>
          <p:cNvPr id="2" name="Title 1"/>
          <p:cNvSpPr>
            <a:spLocks noGrp="1"/>
          </p:cNvSpPr>
          <p:nvPr>
            <p:ph type="title"/>
          </p:nvPr>
        </p:nvSpPr>
        <p:spPr>
          <a:xfrm>
            <a:off x="215516" y="188640"/>
            <a:ext cx="8686800" cy="850900"/>
          </a:xfrm>
        </p:spPr>
        <p:txBody>
          <a:bodyPr/>
          <a:lstStyle/>
          <a:p>
            <a:r>
              <a:rPr lang="en-US" dirty="0" smtClean="0">
                <a:solidFill>
                  <a:srgbClr val="7030A0"/>
                </a:solidFill>
              </a:rPr>
              <a:t>CONSEQUENCES OF ISOLATION</a:t>
            </a:r>
            <a:endParaRPr lang="en-US" dirty="0">
              <a:solidFill>
                <a:srgbClr val="7030A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AmeriCorps Vista volunteer for 2 years who conducted a research project </a:t>
            </a:r>
          </a:p>
          <a:p>
            <a:r>
              <a:rPr lang="en-US" dirty="0" smtClean="0"/>
              <a:t>Interviewed Service Coordinators and Activities Coordinators</a:t>
            </a:r>
          </a:p>
          <a:p>
            <a:r>
              <a:rPr lang="en-US" dirty="0" smtClean="0"/>
              <a:t>Conducted survey  and focus group of residents (including Chinese and Spanish-speaking residents, with a translator; and survey was also translated)  -- n=378</a:t>
            </a:r>
          </a:p>
        </p:txBody>
      </p:sp>
      <p:sp>
        <p:nvSpPr>
          <p:cNvPr id="2" name="Title 1"/>
          <p:cNvSpPr>
            <a:spLocks noGrp="1"/>
          </p:cNvSpPr>
          <p:nvPr>
            <p:ph type="title"/>
          </p:nvPr>
        </p:nvSpPr>
        <p:spPr>
          <a:xfrm>
            <a:off x="457200" y="488950"/>
            <a:ext cx="7427168" cy="850900"/>
          </a:xfrm>
        </p:spPr>
        <p:txBody>
          <a:bodyPr/>
          <a:lstStyle/>
          <a:p>
            <a:r>
              <a:rPr lang="en-US" dirty="0" smtClean="0"/>
              <a:t>SATELLITE HOUSING, INC.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sz="quarter"/>
          </p:nvPr>
        </p:nvSpPr>
        <p:spPr>
          <a:xfrm>
            <a:off x="431800" y="188913"/>
            <a:ext cx="8243888" cy="1228725"/>
          </a:xfrm>
        </p:spPr>
        <p:txBody>
          <a:bodyPr/>
          <a:lstStyle/>
          <a:p>
            <a:r>
              <a:rPr lang="en-US">
                <a:solidFill>
                  <a:srgbClr val="990033"/>
                </a:solidFill>
              </a:rPr>
              <a:t>Survey Findings</a:t>
            </a:r>
          </a:p>
        </p:txBody>
      </p:sp>
      <p:graphicFrame>
        <p:nvGraphicFramePr>
          <p:cNvPr id="8201" name="Object 9"/>
          <p:cNvGraphicFramePr>
            <a:graphicFrameLocks noChangeAspect="1"/>
          </p:cNvGraphicFramePr>
          <p:nvPr>
            <p:ph sz="quarter" idx="1"/>
          </p:nvPr>
        </p:nvGraphicFramePr>
        <p:xfrm>
          <a:off x="1150938" y="1484313"/>
          <a:ext cx="2397125" cy="2185987"/>
        </p:xfrm>
        <a:graphic>
          <a:graphicData uri="http://schemas.openxmlformats.org/presentationml/2006/ole">
            <p:oleObj spid="_x0000_s8201" name="Acrobat Document" r:id="rId4" imgW="2340000" imgH="2133000" progId="AcroExch.Document.7">
              <p:embed/>
            </p:oleObj>
          </a:graphicData>
        </a:graphic>
      </p:graphicFrame>
      <p:graphicFrame>
        <p:nvGraphicFramePr>
          <p:cNvPr id="8202" name="Object 10"/>
          <p:cNvGraphicFramePr>
            <a:graphicFrameLocks noChangeAspect="1"/>
          </p:cNvGraphicFramePr>
          <p:nvPr>
            <p:ph sz="quarter" idx="2"/>
          </p:nvPr>
        </p:nvGraphicFramePr>
        <p:xfrm>
          <a:off x="5327650" y="1665288"/>
          <a:ext cx="2946400" cy="1958975"/>
        </p:xfrm>
        <a:graphic>
          <a:graphicData uri="http://schemas.openxmlformats.org/presentationml/2006/ole">
            <p:oleObj spid="_x0000_s8202" name="Acrobat Document" r:id="rId5" imgW="2763000" imgH="1836000" progId="AcroExch.Document.7">
              <p:embed/>
            </p:oleObj>
          </a:graphicData>
        </a:graphic>
      </p:graphicFrame>
      <p:graphicFrame>
        <p:nvGraphicFramePr>
          <p:cNvPr id="8203" name="Object 11"/>
          <p:cNvGraphicFramePr>
            <a:graphicFrameLocks noChangeAspect="1"/>
          </p:cNvGraphicFramePr>
          <p:nvPr>
            <p:ph sz="quarter" idx="3"/>
          </p:nvPr>
        </p:nvGraphicFramePr>
        <p:xfrm>
          <a:off x="1066800" y="4019550"/>
          <a:ext cx="2713038" cy="2106613"/>
        </p:xfrm>
        <a:graphic>
          <a:graphicData uri="http://schemas.openxmlformats.org/presentationml/2006/ole">
            <p:oleObj spid="_x0000_s8203" name="Acrobat Document" r:id="rId6" imgW="2574000" imgH="1998000" progId="AcroExch.Document.7">
              <p:embed/>
            </p:oleObj>
          </a:graphicData>
        </a:graphic>
      </p:graphicFrame>
      <p:graphicFrame>
        <p:nvGraphicFramePr>
          <p:cNvPr id="8204" name="Object 12"/>
          <p:cNvGraphicFramePr>
            <a:graphicFrameLocks noChangeAspect="1"/>
          </p:cNvGraphicFramePr>
          <p:nvPr>
            <p:ph sz="quarter" idx="4"/>
          </p:nvPr>
        </p:nvGraphicFramePr>
        <p:xfrm>
          <a:off x="5487988" y="3960813"/>
          <a:ext cx="2359025" cy="2143125"/>
        </p:xfrm>
        <a:graphic>
          <a:graphicData uri="http://schemas.openxmlformats.org/presentationml/2006/ole">
            <p:oleObj spid="_x0000_s8204" name="Acrobat Document" r:id="rId7" imgW="2358000" imgH="2142000" progId="AcroExch.Document.7">
              <p:embed/>
            </p:oleObj>
          </a:graphicData>
        </a:graphic>
      </p:graphicFrame>
      <p:graphicFrame>
        <p:nvGraphicFramePr>
          <p:cNvPr id="8207" name="Object 15"/>
          <p:cNvGraphicFramePr>
            <a:graphicFrameLocks noChangeAspect="1"/>
          </p:cNvGraphicFramePr>
          <p:nvPr/>
        </p:nvGraphicFramePr>
        <p:xfrm>
          <a:off x="-3565525" y="1665288"/>
          <a:ext cx="3421062" cy="2527300"/>
        </p:xfrm>
        <a:graphic>
          <a:graphicData uri="http://schemas.openxmlformats.org/presentationml/2006/ole">
            <p:oleObj spid="_x0000_s8207" name="Chart" r:id="rId8" imgW="6134100" imgH="4533900" progId="Excel.Sheet.8">
              <p:embed/>
            </p:oleObj>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Text Box 12"/>
          <p:cNvSpPr txBox="1">
            <a:spLocks noChangeArrowheads="1"/>
          </p:cNvSpPr>
          <p:nvPr/>
        </p:nvSpPr>
        <p:spPr bwMode="auto">
          <a:xfrm>
            <a:off x="431800" y="333375"/>
            <a:ext cx="8353425" cy="823913"/>
          </a:xfrm>
          <a:prstGeom prst="rect">
            <a:avLst/>
          </a:prstGeom>
          <a:noFill/>
          <a:ln w="9525">
            <a:noFill/>
            <a:miter lim="800000"/>
            <a:headEnd/>
            <a:tailEnd/>
          </a:ln>
          <a:effectLst/>
        </p:spPr>
        <p:txBody>
          <a:bodyPr>
            <a:spAutoFit/>
          </a:bodyPr>
          <a:lstStyle/>
          <a:p>
            <a:pPr>
              <a:spcBef>
                <a:spcPct val="50000"/>
              </a:spcBef>
            </a:pPr>
            <a:r>
              <a:rPr lang="en-US" sz="4800">
                <a:solidFill>
                  <a:srgbClr val="800000"/>
                </a:solidFill>
                <a:latin typeface="Arial" charset="0"/>
              </a:rPr>
              <a:t>RISK FACTORS</a:t>
            </a:r>
          </a:p>
        </p:txBody>
      </p:sp>
      <p:sp>
        <p:nvSpPr>
          <p:cNvPr id="9234" name="Rectangle 18"/>
          <p:cNvSpPr>
            <a:spLocks noChangeArrowheads="1"/>
          </p:cNvSpPr>
          <p:nvPr/>
        </p:nvSpPr>
        <p:spPr bwMode="auto">
          <a:xfrm>
            <a:off x="5256213" y="1268413"/>
            <a:ext cx="4038600" cy="3527425"/>
          </a:xfrm>
          <a:prstGeom prst="rect">
            <a:avLst/>
          </a:prstGeom>
          <a:noFill/>
          <a:ln w="9525">
            <a:noFill/>
            <a:miter lim="800000"/>
            <a:headEnd/>
            <a:tailEnd/>
          </a:ln>
          <a:effectLst/>
        </p:spPr>
        <p:txBody>
          <a:bodyPr/>
          <a:lstStyle/>
          <a:p>
            <a:pPr marL="342900" indent="-342900">
              <a:spcBef>
                <a:spcPct val="20000"/>
              </a:spcBef>
            </a:pPr>
            <a:endParaRPr lang="en-US" sz="3600" b="0">
              <a:solidFill>
                <a:srgbClr val="6666FF"/>
              </a:solidFill>
              <a:latin typeface="Franklin Gothic Demi" pitchFamily="34" charset="0"/>
            </a:endParaRPr>
          </a:p>
          <a:p>
            <a:pPr marL="342900" indent="-342900">
              <a:spcBef>
                <a:spcPct val="20000"/>
              </a:spcBef>
            </a:pPr>
            <a:endParaRPr lang="en-US" sz="3600" b="0">
              <a:latin typeface="Franklin Gothic Demi" pitchFamily="34" charset="0"/>
            </a:endParaRPr>
          </a:p>
          <a:p>
            <a:pPr marL="342900" indent="-342900">
              <a:spcBef>
                <a:spcPct val="20000"/>
              </a:spcBef>
            </a:pPr>
            <a:endParaRPr lang="en-US" sz="3600" b="0">
              <a:solidFill>
                <a:srgbClr val="663300"/>
              </a:solidFill>
              <a:latin typeface="Franklin Gothic Demi" pitchFamily="34" charset="0"/>
            </a:endParaRPr>
          </a:p>
        </p:txBody>
      </p:sp>
      <p:pic>
        <p:nvPicPr>
          <p:cNvPr id="9260" name="Picture 44" descr="october from CF 063_edited-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261" name="Text Box 45"/>
          <p:cNvSpPr txBox="1">
            <a:spLocks noChangeArrowheads="1"/>
          </p:cNvSpPr>
          <p:nvPr/>
        </p:nvSpPr>
        <p:spPr bwMode="auto">
          <a:xfrm>
            <a:off x="431800" y="333375"/>
            <a:ext cx="3455988" cy="366713"/>
          </a:xfrm>
          <a:prstGeom prst="rect">
            <a:avLst/>
          </a:prstGeom>
          <a:noFill/>
          <a:ln w="9525">
            <a:noFill/>
            <a:miter lim="800000"/>
            <a:headEnd/>
            <a:tailEnd/>
          </a:ln>
          <a:effectLst/>
        </p:spPr>
        <p:txBody>
          <a:bodyPr>
            <a:spAutoFit/>
          </a:bodyPr>
          <a:lstStyle/>
          <a:p>
            <a:pPr>
              <a:spcBef>
                <a:spcPct val="50000"/>
              </a:spcBef>
            </a:pPr>
            <a:endParaRPr lang="en-US">
              <a:latin typeface="Arial" charset="0"/>
            </a:endParaRPr>
          </a:p>
        </p:txBody>
      </p:sp>
      <p:sp>
        <p:nvSpPr>
          <p:cNvPr id="9264" name="Rectangle 48"/>
          <p:cNvSpPr>
            <a:spLocks noChangeArrowheads="1"/>
          </p:cNvSpPr>
          <p:nvPr/>
        </p:nvSpPr>
        <p:spPr bwMode="auto">
          <a:xfrm>
            <a:off x="0" y="873125"/>
            <a:ext cx="3815916" cy="2341563"/>
          </a:xfrm>
          <a:prstGeom prst="rect">
            <a:avLst/>
          </a:prstGeom>
          <a:solidFill>
            <a:srgbClr val="DDDDDD">
              <a:alpha val="78000"/>
            </a:srgbClr>
          </a:solidFill>
          <a:ln w="9525">
            <a:noFill/>
            <a:miter lim="800000"/>
            <a:headEnd/>
            <a:tailEnd/>
          </a:ln>
          <a:effectLst/>
        </p:spPr>
        <p:txBody>
          <a:bodyPr wrap="none" anchor="ctr"/>
          <a:lstStyle/>
          <a:p>
            <a:pPr>
              <a:lnSpc>
                <a:spcPct val="90000"/>
              </a:lnSpc>
            </a:pPr>
            <a:r>
              <a:rPr lang="en-US" sz="4200" dirty="0" smtClean="0">
                <a:solidFill>
                  <a:srgbClr val="990033"/>
                </a:solidFill>
                <a:latin typeface="Arial" charset="0"/>
              </a:rPr>
              <a:t>10 </a:t>
            </a:r>
            <a:r>
              <a:rPr lang="en-US" sz="4200" dirty="0">
                <a:solidFill>
                  <a:srgbClr val="990033"/>
                </a:solidFill>
                <a:latin typeface="Arial" charset="0"/>
              </a:rPr>
              <a:t>risk </a:t>
            </a:r>
            <a:r>
              <a:rPr lang="en-US" sz="4200" dirty="0" smtClean="0">
                <a:solidFill>
                  <a:srgbClr val="990033"/>
                </a:solidFill>
                <a:latin typeface="Arial" charset="0"/>
              </a:rPr>
              <a:t>factors</a:t>
            </a:r>
          </a:p>
          <a:p>
            <a:pPr>
              <a:lnSpc>
                <a:spcPct val="90000"/>
              </a:lnSpc>
            </a:pPr>
            <a:r>
              <a:rPr lang="en-US" sz="4200" dirty="0" smtClean="0">
                <a:solidFill>
                  <a:srgbClr val="990033"/>
                </a:solidFill>
                <a:latin typeface="Arial" charset="0"/>
              </a:rPr>
              <a:t> and </a:t>
            </a:r>
          </a:p>
          <a:p>
            <a:pPr>
              <a:lnSpc>
                <a:spcPct val="90000"/>
              </a:lnSpc>
            </a:pPr>
            <a:r>
              <a:rPr lang="en-US" sz="4200" dirty="0" smtClean="0">
                <a:solidFill>
                  <a:srgbClr val="990033"/>
                </a:solidFill>
                <a:latin typeface="Arial" charset="0"/>
              </a:rPr>
              <a:t>interventions</a:t>
            </a:r>
            <a:endParaRPr lang="en-US" sz="4200" dirty="0">
              <a:solidFill>
                <a:srgbClr val="990033"/>
              </a:solidFill>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85000" lnSpcReduction="20000"/>
          </a:bodyPr>
          <a:lstStyle/>
          <a:p>
            <a:r>
              <a:rPr lang="en-US" sz="3800" dirty="0" smtClean="0"/>
              <a:t>Income</a:t>
            </a:r>
          </a:p>
          <a:p>
            <a:r>
              <a:rPr lang="en-US" sz="3800" dirty="0" smtClean="0"/>
              <a:t>Physical health and disabilities</a:t>
            </a:r>
          </a:p>
          <a:p>
            <a:r>
              <a:rPr lang="en-US" sz="3800" dirty="0" smtClean="0"/>
              <a:t>Cognitive health and functioning</a:t>
            </a:r>
          </a:p>
          <a:p>
            <a:r>
              <a:rPr lang="en-US" sz="3800" dirty="0" smtClean="0"/>
              <a:t>Behavioral health issues</a:t>
            </a:r>
          </a:p>
          <a:p>
            <a:r>
              <a:rPr lang="en-US" sz="3800" dirty="0" smtClean="0"/>
              <a:t>Gender</a:t>
            </a:r>
          </a:p>
          <a:p>
            <a:r>
              <a:rPr lang="en-US" sz="3800" dirty="0" smtClean="0"/>
              <a:t>Intimate Relationships</a:t>
            </a:r>
          </a:p>
          <a:p>
            <a:r>
              <a:rPr lang="en-US" sz="3800" dirty="0" smtClean="0"/>
              <a:t>Friendships</a:t>
            </a:r>
          </a:p>
          <a:p>
            <a:r>
              <a:rPr lang="en-US" sz="3800" dirty="0" smtClean="0"/>
              <a:t>Transportation</a:t>
            </a:r>
          </a:p>
          <a:p>
            <a:r>
              <a:rPr lang="en-US" sz="3800" dirty="0" smtClean="0"/>
              <a:t>New to the area</a:t>
            </a:r>
          </a:p>
          <a:p>
            <a:r>
              <a:rPr lang="en-US" sz="3800" dirty="0" smtClean="0"/>
              <a:t>Language and culture</a:t>
            </a:r>
          </a:p>
          <a:p>
            <a:endParaRPr lang="en-US" dirty="0" smtClean="0"/>
          </a:p>
          <a:p>
            <a:endParaRPr lang="en-US" dirty="0"/>
          </a:p>
        </p:txBody>
      </p:sp>
      <p:sp>
        <p:nvSpPr>
          <p:cNvPr id="7" name="Title 6"/>
          <p:cNvSpPr>
            <a:spLocks noGrp="1"/>
          </p:cNvSpPr>
          <p:nvPr>
            <p:ph type="title"/>
          </p:nvPr>
        </p:nvSpPr>
        <p:spPr>
          <a:xfrm>
            <a:off x="457200" y="488950"/>
            <a:ext cx="8686800" cy="850900"/>
          </a:xfrm>
        </p:spPr>
        <p:txBody>
          <a:bodyPr>
            <a:normAutofit fontScale="90000"/>
          </a:bodyPr>
          <a:lstStyle/>
          <a:p>
            <a:r>
              <a:rPr lang="en-US" dirty="0" smtClean="0"/>
              <a:t>10 RISK FACTORS FOR ISOLATION</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1326</Words>
  <Application>Microsoft Office PowerPoint</Application>
  <PresentationFormat>On-screen Show (4:3)</PresentationFormat>
  <Paragraphs>255</Paragraphs>
  <Slides>27</Slides>
  <Notes>24</Notes>
  <HiddenSlides>12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0" baseType="lpstr">
      <vt:lpstr>Concourse</vt:lpstr>
      <vt:lpstr>Acrobat Document</vt:lpstr>
      <vt:lpstr>Chart</vt:lpstr>
      <vt:lpstr>Slide 1</vt:lpstr>
      <vt:lpstr>Slide 2</vt:lpstr>
      <vt:lpstr>Slide 3</vt:lpstr>
      <vt:lpstr>Slide 4</vt:lpstr>
      <vt:lpstr>CONSEQUENCES OF ISOLATION</vt:lpstr>
      <vt:lpstr>SATELLITE HOUSING, INC. </vt:lpstr>
      <vt:lpstr>Survey Findings</vt:lpstr>
      <vt:lpstr>Slide 8</vt:lpstr>
      <vt:lpstr>10 RISK FACTORS FOR ISOLATION</vt:lpstr>
      <vt:lpstr>Health and Disabilities</vt:lpstr>
      <vt:lpstr>Cognitive Health</vt:lpstr>
      <vt:lpstr>Behavioral Health</vt:lpstr>
      <vt:lpstr>Intimate Partnership</vt:lpstr>
      <vt:lpstr>Slide 14</vt:lpstr>
      <vt:lpstr>Gender</vt:lpstr>
      <vt:lpstr>Friendships</vt:lpstr>
      <vt:lpstr>Slide 17</vt:lpstr>
      <vt:lpstr>Transportation</vt:lpstr>
      <vt:lpstr>Slide 19</vt:lpstr>
      <vt:lpstr>New to the Area</vt:lpstr>
      <vt:lpstr>Language and Culture</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dc:creator>
  <cp:lastModifiedBy>Windows User</cp:lastModifiedBy>
  <cp:revision>221</cp:revision>
  <cp:lastPrinted>1601-01-01T00:00:00Z</cp:lastPrinted>
  <dcterms:created xsi:type="dcterms:W3CDTF">1601-01-01T00:00:00Z</dcterms:created>
  <dcterms:modified xsi:type="dcterms:W3CDTF">2012-05-30T08:14:51Z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