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48" r:id="rId1"/>
  </p:sldMasterIdLst>
  <p:notesMasterIdLst>
    <p:notesMasterId r:id="rId28"/>
  </p:notesMasterIdLst>
  <p:sldIdLst>
    <p:sldId id="256" r:id="rId2"/>
    <p:sldId id="300" r:id="rId3"/>
    <p:sldId id="259" r:id="rId4"/>
    <p:sldId id="301" r:id="rId5"/>
    <p:sldId id="311" r:id="rId6"/>
    <p:sldId id="302" r:id="rId7"/>
    <p:sldId id="314" r:id="rId8"/>
    <p:sldId id="315" r:id="rId9"/>
    <p:sldId id="312" r:id="rId10"/>
    <p:sldId id="316" r:id="rId11"/>
    <p:sldId id="313" r:id="rId12"/>
    <p:sldId id="303" r:id="rId13"/>
    <p:sldId id="304" r:id="rId14"/>
    <p:sldId id="324" r:id="rId15"/>
    <p:sldId id="261" r:id="rId16"/>
    <p:sldId id="332" r:id="rId17"/>
    <p:sldId id="331" r:id="rId18"/>
    <p:sldId id="282" r:id="rId19"/>
    <p:sldId id="283" r:id="rId20"/>
    <p:sldId id="325" r:id="rId21"/>
    <p:sldId id="333" r:id="rId22"/>
    <p:sldId id="334" r:id="rId23"/>
    <p:sldId id="335" r:id="rId24"/>
    <p:sldId id="340" r:id="rId25"/>
    <p:sldId id="330" r:id="rId26"/>
    <p:sldId id="33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66F"/>
    <a:srgbClr val="9FA828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020" autoAdjust="0"/>
    <p:restoredTop sz="94631" autoAdjust="0"/>
  </p:normalViewPr>
  <p:slideViewPr>
    <p:cSldViewPr>
      <p:cViewPr varScale="1">
        <p:scale>
          <a:sx n="113" d="100"/>
          <a:sy n="113" d="100"/>
        </p:scale>
        <p:origin x="-3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rachelle:Documents:Bruce%20Judd%20research: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rachelle:Documents:Bruce%20Judd%20research: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style val="18"/>
  <c:chart>
    <c:autoTitleDeleted val="1"/>
    <c:plotArea>
      <c:layout>
        <c:manualLayout>
          <c:layoutTarget val="inner"/>
          <c:xMode val="edge"/>
          <c:yMode val="edge"/>
          <c:x val="0.18573292664901708"/>
          <c:y val="3.1794011180910256E-2"/>
          <c:w val="0.7607829242861327"/>
          <c:h val="0.80242073271320025"/>
        </c:manualLayout>
      </c:layout>
      <c:barChart>
        <c:barDir val="bar"/>
        <c:grouping val="clustered"/>
        <c:ser>
          <c:idx val="0"/>
          <c:order val="0"/>
          <c:tx>
            <c:v>Total Emissions Per Country</c:v>
          </c:tx>
          <c:dPt>
            <c:idx val="14"/>
            <c:spPr>
              <a:solidFill>
                <a:srgbClr val="FF0000"/>
              </a:solidFill>
            </c:spPr>
          </c:dPt>
          <c:cat>
            <c:strRef>
              <c:f>Sheet1!$A$28:$A$47</c:f>
              <c:strCache>
                <c:ptCount val="20"/>
                <c:pt idx="0">
                  <c:v>China</c:v>
                </c:pt>
                <c:pt idx="1">
                  <c:v>US</c:v>
                </c:pt>
                <c:pt idx="2">
                  <c:v>Russia</c:v>
                </c:pt>
                <c:pt idx="3">
                  <c:v>India</c:v>
                </c:pt>
                <c:pt idx="4">
                  <c:v>Japan</c:v>
                </c:pt>
                <c:pt idx="5">
                  <c:v>Germany</c:v>
                </c:pt>
                <c:pt idx="6">
                  <c:v>Canada</c:v>
                </c:pt>
                <c:pt idx="7">
                  <c:v>UK</c:v>
                </c:pt>
                <c:pt idx="8">
                  <c:v>Korea, South</c:v>
                </c:pt>
                <c:pt idx="9">
                  <c:v>Iran</c:v>
                </c:pt>
                <c:pt idx="10">
                  <c:v>Saudi Arabia</c:v>
                </c:pt>
                <c:pt idx="11">
                  <c:v>Italy</c:v>
                </c:pt>
                <c:pt idx="12">
                  <c:v>South Africa</c:v>
                </c:pt>
                <c:pt idx="13">
                  <c:v>Mexico</c:v>
                </c:pt>
                <c:pt idx="14">
                  <c:v>Australia</c:v>
                </c:pt>
                <c:pt idx="15">
                  <c:v>Indonesia</c:v>
                </c:pt>
                <c:pt idx="16">
                  <c:v>Brazil</c:v>
                </c:pt>
                <c:pt idx="17">
                  <c:v>France</c:v>
                </c:pt>
                <c:pt idx="18">
                  <c:v>Spain</c:v>
                </c:pt>
                <c:pt idx="19">
                  <c:v>Ukraine</c:v>
                </c:pt>
              </c:strCache>
            </c:strRef>
          </c:cat>
          <c:val>
            <c:numRef>
              <c:f>Sheet1!$B$28:$B$47</c:f>
              <c:numCache>
                <c:formatCode>General</c:formatCode>
                <c:ptCount val="20"/>
                <c:pt idx="0">
                  <c:v>6534</c:v>
                </c:pt>
                <c:pt idx="1">
                  <c:v>5833</c:v>
                </c:pt>
                <c:pt idx="2">
                  <c:v>1729</c:v>
                </c:pt>
                <c:pt idx="3">
                  <c:v>1495</c:v>
                </c:pt>
                <c:pt idx="4">
                  <c:v>1214</c:v>
                </c:pt>
                <c:pt idx="5">
                  <c:v>829</c:v>
                </c:pt>
                <c:pt idx="6">
                  <c:v>574</c:v>
                </c:pt>
                <c:pt idx="7">
                  <c:v>572</c:v>
                </c:pt>
                <c:pt idx="8">
                  <c:v>542</c:v>
                </c:pt>
                <c:pt idx="9">
                  <c:v>511</c:v>
                </c:pt>
                <c:pt idx="10">
                  <c:v>466</c:v>
                </c:pt>
                <c:pt idx="11">
                  <c:v>455</c:v>
                </c:pt>
                <c:pt idx="12">
                  <c:v>451</c:v>
                </c:pt>
                <c:pt idx="13">
                  <c:v>445</c:v>
                </c:pt>
                <c:pt idx="14">
                  <c:v>437</c:v>
                </c:pt>
                <c:pt idx="15">
                  <c:v>434</c:v>
                </c:pt>
                <c:pt idx="16">
                  <c:v>428</c:v>
                </c:pt>
                <c:pt idx="17">
                  <c:v>415</c:v>
                </c:pt>
                <c:pt idx="18">
                  <c:v>359</c:v>
                </c:pt>
                <c:pt idx="19">
                  <c:v>350</c:v>
                </c:pt>
              </c:numCache>
            </c:numRef>
          </c:val>
        </c:ser>
        <c:axId val="54197248"/>
        <c:axId val="54191232"/>
      </c:barChart>
      <c:catAx>
        <c:axId val="5419724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AU" sz="1200">
                <a:solidFill>
                  <a:schemeClr val="tx1"/>
                </a:solidFill>
                <a:latin typeface="Arial"/>
                <a:cs typeface="Arial"/>
              </a:defRPr>
            </a:pPr>
            <a:endParaRPr lang="en-US"/>
          </a:p>
        </c:txPr>
        <c:crossAx val="54191232"/>
        <c:crosses val="autoZero"/>
        <c:auto val="1"/>
        <c:lblAlgn val="ctr"/>
        <c:lblOffset val="100"/>
      </c:catAx>
      <c:valAx>
        <c:axId val="541912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AU" sz="1200">
                <a:latin typeface="Arial"/>
                <a:cs typeface="Arial"/>
              </a:defRPr>
            </a:pPr>
            <a:endParaRPr lang="en-US"/>
          </a:p>
        </c:txPr>
        <c:crossAx val="54197248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AU"/>
  <c:style val="18"/>
  <c:chart>
    <c:autoTitleDeleted val="1"/>
    <c:plotArea>
      <c:layout>
        <c:manualLayout>
          <c:layoutTarget val="inner"/>
          <c:xMode val="edge"/>
          <c:yMode val="edge"/>
          <c:x val="0.1881442937679369"/>
          <c:y val="4.7388617440953441E-2"/>
          <c:w val="0.75707393108584664"/>
          <c:h val="0.82008677957351162"/>
        </c:manualLayout>
      </c:layout>
      <c:barChart>
        <c:barDir val="bar"/>
        <c:grouping val="clustered"/>
        <c:ser>
          <c:idx val="0"/>
          <c:order val="0"/>
          <c:tx>
            <c:v>Per Capita Emissions</c:v>
          </c:tx>
          <c:spPr>
            <a:solidFill>
              <a:srgbClr val="0070C0"/>
            </a:solidFill>
          </c:spPr>
          <c:dPt>
            <c:idx val="14"/>
            <c:spPr>
              <a:solidFill>
                <a:srgbClr val="FF0000"/>
              </a:solidFill>
            </c:spPr>
          </c:dPt>
          <c:cat>
            <c:strRef>
              <c:f>Sheet1!$A$28:$A$47</c:f>
              <c:strCache>
                <c:ptCount val="20"/>
                <c:pt idx="0">
                  <c:v>China</c:v>
                </c:pt>
                <c:pt idx="1">
                  <c:v>US</c:v>
                </c:pt>
                <c:pt idx="2">
                  <c:v>Russia</c:v>
                </c:pt>
                <c:pt idx="3">
                  <c:v>India</c:v>
                </c:pt>
                <c:pt idx="4">
                  <c:v>Japan</c:v>
                </c:pt>
                <c:pt idx="5">
                  <c:v>Germany</c:v>
                </c:pt>
                <c:pt idx="6">
                  <c:v>Canada</c:v>
                </c:pt>
                <c:pt idx="7">
                  <c:v>UK</c:v>
                </c:pt>
                <c:pt idx="8">
                  <c:v>Korea, South</c:v>
                </c:pt>
                <c:pt idx="9">
                  <c:v>Iran</c:v>
                </c:pt>
                <c:pt idx="10">
                  <c:v>Saudi Arabia</c:v>
                </c:pt>
                <c:pt idx="11">
                  <c:v>Italy</c:v>
                </c:pt>
                <c:pt idx="12">
                  <c:v>South Africa</c:v>
                </c:pt>
                <c:pt idx="13">
                  <c:v>Mexico</c:v>
                </c:pt>
                <c:pt idx="14">
                  <c:v>Australia</c:v>
                </c:pt>
                <c:pt idx="15">
                  <c:v>Indonesia</c:v>
                </c:pt>
                <c:pt idx="16">
                  <c:v>Brazil</c:v>
                </c:pt>
                <c:pt idx="17">
                  <c:v>France</c:v>
                </c:pt>
                <c:pt idx="18">
                  <c:v>Spain</c:v>
                </c:pt>
                <c:pt idx="19">
                  <c:v>Ukraine</c:v>
                </c:pt>
              </c:strCache>
            </c:strRef>
          </c:cat>
          <c:val>
            <c:numRef>
              <c:f>Sheet1!$C$28:$C$47</c:f>
              <c:numCache>
                <c:formatCode>General</c:formatCode>
                <c:ptCount val="20"/>
                <c:pt idx="0">
                  <c:v>4.91</c:v>
                </c:pt>
                <c:pt idx="1">
                  <c:v>19.18</c:v>
                </c:pt>
                <c:pt idx="2">
                  <c:v>12.29</c:v>
                </c:pt>
                <c:pt idx="3">
                  <c:v>1.31</c:v>
                </c:pt>
                <c:pt idx="4">
                  <c:v>9.5400000000000009</c:v>
                </c:pt>
                <c:pt idx="5">
                  <c:v>10.06</c:v>
                </c:pt>
                <c:pt idx="6">
                  <c:v>17.27</c:v>
                </c:pt>
                <c:pt idx="7">
                  <c:v>9.3800000000000008</c:v>
                </c:pt>
                <c:pt idx="8">
                  <c:v>11.21</c:v>
                </c:pt>
                <c:pt idx="9">
                  <c:v>7.76</c:v>
                </c:pt>
                <c:pt idx="10">
                  <c:v>16.559999999999999</c:v>
                </c:pt>
                <c:pt idx="11">
                  <c:v>7.8199999999999976</c:v>
                </c:pt>
                <c:pt idx="12">
                  <c:v>9.25</c:v>
                </c:pt>
                <c:pt idx="13">
                  <c:v>4.04</c:v>
                </c:pt>
                <c:pt idx="14">
                  <c:v>20.82</c:v>
                </c:pt>
                <c:pt idx="15">
                  <c:v>1.83</c:v>
                </c:pt>
                <c:pt idx="16">
                  <c:v>2.1800000000000002</c:v>
                </c:pt>
                <c:pt idx="17">
                  <c:v>6.48</c:v>
                </c:pt>
                <c:pt idx="18">
                  <c:v>8.8600000000000048</c:v>
                </c:pt>
                <c:pt idx="19">
                  <c:v>7.6099999999999977</c:v>
                </c:pt>
              </c:numCache>
            </c:numRef>
          </c:val>
        </c:ser>
        <c:axId val="54366976"/>
        <c:axId val="54368512"/>
      </c:barChart>
      <c:catAx>
        <c:axId val="54366976"/>
        <c:scaling>
          <c:orientation val="minMax"/>
        </c:scaling>
        <c:axPos val="l"/>
        <c:tickLblPos val="nextTo"/>
        <c:txPr>
          <a:bodyPr/>
          <a:lstStyle/>
          <a:p>
            <a:pPr>
              <a:defRPr lang="en-AU" sz="1200">
                <a:latin typeface="Arial"/>
                <a:cs typeface="Arial"/>
              </a:defRPr>
            </a:pPr>
            <a:endParaRPr lang="en-US"/>
          </a:p>
        </c:txPr>
        <c:crossAx val="54368512"/>
        <c:crosses val="autoZero"/>
        <c:auto val="1"/>
        <c:lblAlgn val="ctr"/>
        <c:lblOffset val="100"/>
      </c:catAx>
      <c:valAx>
        <c:axId val="543685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AU" sz="1200" b="0" dirty="0" smtClean="0"/>
                  <a:t>Tonnes/Capita</a:t>
                </a:r>
                <a:endParaRPr lang="en-AU" sz="1200" b="0" dirty="0"/>
              </a:p>
            </c:rich>
          </c:tx>
          <c:layout>
            <c:manualLayout>
              <c:xMode val="edge"/>
              <c:yMode val="edge"/>
              <c:x val="0.52014758133869909"/>
              <c:y val="0.9252491144774777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lang="en-AU" sz="1200">
                <a:latin typeface="Arial"/>
                <a:cs typeface="Arial"/>
              </a:defRPr>
            </a:pPr>
            <a:endParaRPr lang="en-US"/>
          </a:p>
        </c:txPr>
        <c:crossAx val="54366976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0.36041</cdr:x>
      <cdr:y>0.90433</cdr:y>
    </cdr:from>
    <cdr:to>
      <cdr:x>0.77157</cdr:x>
      <cdr:y>0.96583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3400" y="3361267"/>
          <a:ext cx="2057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0.38532</cdr:x>
      <cdr:y>0.90909</cdr:y>
    </cdr:from>
    <cdr:to>
      <cdr:x>0.88785</cdr:x>
      <cdr:y>0.97059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4336" y="4320480"/>
          <a:ext cx="3944293" cy="2922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dirty="0">
              <a:latin typeface="Arial"/>
              <a:ea typeface="+mn-ea"/>
              <a:cs typeface="Arial"/>
            </a:rPr>
            <a:t>Million metric tones of Co2</a:t>
          </a:r>
          <a:endParaRPr lang="en-AU" sz="1200" dirty="0">
            <a:latin typeface="Arial"/>
            <a:ea typeface="+mn-ea"/>
            <a:cs typeface="Arial"/>
          </a:endParaRPr>
        </a:p>
        <a:p xmlns:a="http://schemas.openxmlformats.org/drawingml/2006/main">
          <a:endParaRPr lang="en-US" sz="1200" dirty="0"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C6FC1CC-967F-44A5-B9A2-3DB8437F456A}" type="datetimeFigureOut">
              <a:rPr lang="en-US"/>
              <a:pPr>
                <a:defRPr/>
              </a:pPr>
              <a:t>5/30/2012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ED23D58-D6CF-40C5-BCED-EBCD1C9F0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Overlap example: passive thermal</a:t>
            </a:r>
            <a:r>
              <a:rPr lang="en-AU" baseline="0" dirty="0" smtClean="0"/>
              <a:t> design of housing can reduce energy consumption and reduce greenhouse emissions, as well as enabling residents to cope with or adapt to extreme heat events.</a:t>
            </a:r>
          </a:p>
          <a:p>
            <a:r>
              <a:rPr lang="en-AU" baseline="0" dirty="0" smtClean="0"/>
              <a:t>Contradict example: increasing urban densities may increase public transport usage and reduce greenhouse emissions, but could also increase urban heat island effect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Overlap example: passive thermal</a:t>
            </a:r>
            <a:r>
              <a:rPr lang="en-AU" baseline="0" dirty="0" smtClean="0"/>
              <a:t> design of housing can reduce energy consumption and reduce greenhouse emissions, as well as enabling residents to cope with or adapt to extreme heat events.</a:t>
            </a:r>
          </a:p>
          <a:p>
            <a:r>
              <a:rPr lang="en-AU" baseline="0" dirty="0" smtClean="0"/>
              <a:t>Contradict example: increasing urban densities may increase public transport usage and reduce greenhouse emissions, but could also increase urban heat island effect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Overlap example: passive thermal</a:t>
            </a:r>
            <a:r>
              <a:rPr lang="en-AU" baseline="0" dirty="0" smtClean="0"/>
              <a:t> design of housing can reduce energy consumption and reduce greenhouse emissions, as well as enabling residents to cope with or adapt to extreme heat events.</a:t>
            </a:r>
          </a:p>
          <a:p>
            <a:r>
              <a:rPr lang="en-AU" baseline="0" dirty="0" smtClean="0"/>
              <a:t>Contradict example: increasing urban densities may increase public transport usage and reduce greenhouse emissions, but could also increase urban heat island effect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05264"/>
            <a:ext cx="9144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X:\Brand Guidelines\2010 Branding - Never Stand Still\Templates\Powerpoint\Faculty Templates\BE 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154014"/>
          </a:xfrm>
          <a:prstGeom prst="rect">
            <a:avLst/>
          </a:prstGeom>
          <a:noFill/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11560" y="2564904"/>
            <a:ext cx="7776864" cy="576064"/>
          </a:xfrm>
          <a:prstGeom prst="rect">
            <a:avLst/>
          </a:prstGeom>
        </p:spPr>
        <p:txBody>
          <a:bodyPr/>
          <a:lstStyle>
            <a:lvl1pPr>
              <a:buNone/>
              <a:defRPr b="1" baseline="0"/>
            </a:lvl1pPr>
          </a:lstStyle>
          <a:p>
            <a:pPr lvl="0"/>
            <a:r>
              <a:rPr lang="en-US" dirty="0" smtClean="0"/>
              <a:t>Enclave or Engage?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11560" y="3140968"/>
            <a:ext cx="7488832" cy="504056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/>
            </a:lvl1pPr>
          </a:lstStyle>
          <a:p>
            <a:pPr lvl="0"/>
            <a:r>
              <a:rPr lang="en-US" dirty="0" err="1" smtClean="0"/>
              <a:t>Mixity</a:t>
            </a:r>
            <a:r>
              <a:rPr lang="en-US" dirty="0" smtClean="0"/>
              <a:t> and Housing Choices in an Ageing Society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860032" y="1855857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kern="1200" dirty="0" smtClean="0">
                <a:solidFill>
                  <a:schemeClr val="bg1"/>
                </a:solidFill>
                <a:latin typeface="Sommet (Body)"/>
                <a:ea typeface="+mn-ea"/>
                <a:cs typeface="+mn-cs"/>
              </a:rPr>
              <a:t>City Futures</a:t>
            </a:r>
            <a:r>
              <a:rPr lang="en-AU" sz="1200" b="1" kern="1200" baseline="0" dirty="0" smtClean="0">
                <a:solidFill>
                  <a:schemeClr val="bg1"/>
                </a:solidFill>
                <a:latin typeface="Sommet (Body)"/>
                <a:ea typeface="+mn-ea"/>
                <a:cs typeface="+mn-cs"/>
              </a:rPr>
              <a:t> Research Centre</a:t>
            </a:r>
            <a:endParaRPr lang="en-AU" sz="1200" b="1" dirty="0">
              <a:solidFill>
                <a:schemeClr val="bg1"/>
              </a:solidFill>
              <a:latin typeface="Sommet (Body)"/>
            </a:endParaRP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1560" y="4077072"/>
            <a:ext cx="7488832" cy="1368152"/>
          </a:xfrm>
          <a:prstGeom prst="rect">
            <a:avLst/>
          </a:prstGeom>
        </p:spPr>
        <p:txBody>
          <a:bodyPr/>
          <a:lstStyle>
            <a:lvl1pPr>
              <a:buNone/>
              <a:defRPr sz="2000" b="0" baseline="0"/>
            </a:lvl1pPr>
          </a:lstStyle>
          <a:p>
            <a:pPr lvl="0"/>
            <a:r>
              <a:rPr lang="en-US" dirty="0" smtClean="0"/>
              <a:t>Bruce Judd</a:t>
            </a:r>
          </a:p>
          <a:p>
            <a:pPr lvl="0"/>
            <a:r>
              <a:rPr lang="en-US" dirty="0" smtClean="0"/>
              <a:t>City Futures Research Centre</a:t>
            </a:r>
          </a:p>
          <a:p>
            <a:pPr lvl="0"/>
            <a:r>
              <a:rPr lang="en-US" dirty="0" smtClean="0"/>
              <a:t>Faculty of Built Environment</a:t>
            </a:r>
          </a:p>
          <a:p>
            <a:pPr lvl="0"/>
            <a:r>
              <a:rPr lang="en-US" dirty="0" smtClean="0"/>
              <a:t>University of New South Wales</a:t>
            </a:r>
          </a:p>
          <a:p>
            <a:pPr lvl="0"/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 descr="banner_powerpoint_3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60648"/>
            <a:ext cx="8229600" cy="504056"/>
          </a:xfrm>
          <a:prstGeom prst="rect">
            <a:avLst/>
          </a:prstGeom>
        </p:spPr>
        <p:txBody>
          <a:bodyPr/>
          <a:lstStyle>
            <a:lvl1pPr algn="l">
              <a:defRPr sz="3000" b="1" baseline="0">
                <a:latin typeface="Sommet" pitchFamily="50" charset="0"/>
              </a:defRPr>
            </a:lvl1pPr>
          </a:lstStyle>
          <a:p>
            <a:r>
              <a:rPr lang="en-AU" dirty="0" smtClean="0"/>
              <a:t>Australia’s Ageing Population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20480"/>
          </a:xfrm>
          <a:prstGeom prst="rect">
            <a:avLst/>
          </a:prstGeom>
        </p:spPr>
        <p:txBody>
          <a:bodyPr/>
          <a:lstStyle>
            <a:lvl1pPr>
              <a:buNone/>
              <a:defRPr sz="1400" baseline="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banner_powerpoint_3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95325"/>
            <a:ext cx="4038600" cy="430993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icrosoft Sans Serif" pitchFamily="34" charset="0"/>
                <a:cs typeface="Microsoft Sans Serif" pitchFamily="34" charset="0"/>
              </a:defRPr>
            </a:lvl1pPr>
            <a:lvl2pPr>
              <a:defRPr sz="1800">
                <a:latin typeface="Microsoft Sans Serif" pitchFamily="34" charset="0"/>
                <a:cs typeface="Microsoft Sans Serif" pitchFamily="34" charset="0"/>
              </a:defRPr>
            </a:lvl2pPr>
            <a:lvl3pPr>
              <a:defRPr sz="1600"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latin typeface="Microsoft Sans Serif" pitchFamily="34" charset="0"/>
                <a:cs typeface="Microsoft Sans Serif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38600" cy="432048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icrosoft Sans Serif" pitchFamily="34" charset="0"/>
                <a:cs typeface="Microsoft Sans Serif" pitchFamily="34" charset="0"/>
              </a:defRPr>
            </a:lvl1pPr>
            <a:lvl2pPr>
              <a:defRPr sz="1800">
                <a:latin typeface="Microsoft Sans Serif" pitchFamily="34" charset="0"/>
                <a:cs typeface="Microsoft Sans Serif" pitchFamily="34" charset="0"/>
              </a:defRPr>
            </a:lvl2pPr>
            <a:lvl3pPr>
              <a:defRPr sz="1600">
                <a:latin typeface="Microsoft Sans Serif" pitchFamily="34" charset="0"/>
                <a:cs typeface="Microsoft Sans Serif" pitchFamily="34" charset="0"/>
              </a:defRPr>
            </a:lvl3pPr>
            <a:lvl4pPr>
              <a:defRPr sz="1400">
                <a:latin typeface="Microsoft Sans Serif" pitchFamily="34" charset="0"/>
                <a:cs typeface="Microsoft Sans Serif" pitchFamily="34" charset="0"/>
              </a:defRPr>
            </a:lvl4pPr>
            <a:lvl5pPr>
              <a:defRPr sz="1400">
                <a:latin typeface="Microsoft Sans Serif" pitchFamily="34" charset="0"/>
                <a:cs typeface="Microsoft Sans Serif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3000" baseline="0">
                <a:latin typeface="Sommet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banner_powerpoint_3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30389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30389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3000" baseline="0">
                <a:latin typeface="Sommet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 descr="banner_powerpoint_3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3560"/>
          </a:xfrm>
          <a:prstGeom prst="rect">
            <a:avLst/>
          </a:prstGeom>
        </p:spPr>
        <p:txBody>
          <a:bodyPr/>
          <a:lstStyle>
            <a:lvl1pPr algn="l">
              <a:defRPr sz="3000">
                <a:latin typeface="Sommet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ner_powerpoint_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9392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banner_powerpoint_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3008313" cy="115212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latin typeface="Sommet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4680521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Microsoft Sans Serif" pitchFamily="34" charset="0"/>
                <a:cs typeface="Microsoft Sans Serif" pitchFamily="34" charset="0"/>
              </a:defRPr>
            </a:lvl1pPr>
            <a:lvl2pPr>
              <a:defRPr sz="2000">
                <a:latin typeface="Microsoft Sans Serif" pitchFamily="34" charset="0"/>
                <a:cs typeface="Microsoft Sans Serif" pitchFamily="34" charset="0"/>
              </a:defRPr>
            </a:lvl2pPr>
            <a:lvl3pPr>
              <a:defRPr sz="1800">
                <a:latin typeface="Microsoft Sans Serif" pitchFamily="34" charset="0"/>
                <a:cs typeface="Microsoft Sans Serif" pitchFamily="34" charset="0"/>
              </a:defRPr>
            </a:lvl3pPr>
            <a:lvl4pPr>
              <a:defRPr sz="1600">
                <a:latin typeface="Microsoft Sans Serif" pitchFamily="34" charset="0"/>
                <a:cs typeface="Microsoft Sans Serif" pitchFamily="34" charset="0"/>
              </a:defRPr>
            </a:lvl4pPr>
            <a:lvl5pPr>
              <a:defRPr sz="1600">
                <a:latin typeface="Microsoft Sans Serif" pitchFamily="34" charset="0"/>
                <a:cs typeface="Microsoft Sans Serif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3701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Microsoft Sans Serif" pitchFamily="34" charset="0"/>
                <a:cs typeface="Microsoft Sans Serif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9392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1"/>
          <p:cNvSpPr txBox="1">
            <a:spLocks/>
          </p:cNvSpPr>
          <p:nvPr userDrawn="1"/>
        </p:nvSpPr>
        <p:spPr>
          <a:xfrm>
            <a:off x="457200" y="188640"/>
            <a:ext cx="8229600" cy="793560"/>
          </a:xfrm>
          <a:prstGeom prst="rect">
            <a:avLst/>
          </a:prstGeom>
        </p:spPr>
        <p:txBody>
          <a:bodyPr/>
          <a:lstStyle>
            <a:lvl1pPr algn="l">
              <a:defRPr sz="3000">
                <a:latin typeface="Sommet" pitchFamily="50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" pitchFamily="50" charset="0"/>
                <a:ea typeface="+mj-ea"/>
                <a:cs typeface="+mj-cs"/>
              </a:rPr>
              <a:t>Click to edit Master title style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banner_powerpoint_3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latin typeface="Sommet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24743"/>
            <a:ext cx="5486400" cy="3602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Microsoft Sans Serif" pitchFamily="34" charset="0"/>
                <a:cs typeface="Microsoft Sans Serif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43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Microsoft Sans Serif" pitchFamily="34" charset="0"/>
                <a:cs typeface="Microsoft Sans Serif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9392"/>
            <a:ext cx="91265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1"/>
          <p:cNvSpPr txBox="1">
            <a:spLocks/>
          </p:cNvSpPr>
          <p:nvPr userDrawn="1"/>
        </p:nvSpPr>
        <p:spPr>
          <a:xfrm>
            <a:off x="457200" y="188640"/>
            <a:ext cx="8229600" cy="793560"/>
          </a:xfrm>
          <a:prstGeom prst="rect">
            <a:avLst/>
          </a:prstGeom>
        </p:spPr>
        <p:txBody>
          <a:bodyPr/>
          <a:lstStyle>
            <a:lvl1pPr algn="l">
              <a:defRPr sz="3000">
                <a:latin typeface="Sommet" pitchFamily="50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" pitchFamily="50" charset="0"/>
                <a:ea typeface="+mj-ea"/>
                <a:cs typeface="+mj-cs"/>
              </a:rPr>
              <a:t>Click to edit Master title style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" pitchFamily="50" charset="0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telegraph.com.au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telegraph.com.au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1560" y="3789040"/>
            <a:ext cx="6696744" cy="1584176"/>
          </a:xfrm>
          <a:prstGeom prst="rect">
            <a:avLst/>
          </a:prstGeom>
        </p:spPr>
        <p:txBody>
          <a:bodyPr/>
          <a:lstStyle/>
          <a:p>
            <a:pPr marL="1588" indent="-1588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Bruce Judd, Margaret Kay, Catherine Bridge &amp; Toni Adams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City Futures Research Centre, Faculty of Built Environment,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University of New South Wales, and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Local Government and Shires Association of NSW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588" indent="-1588"/>
            <a:r>
              <a:rPr lang="en-US" dirty="0" smtClean="0">
                <a:latin typeface="Arial" pitchFamily="34" charset="0"/>
                <a:cs typeface="Arial" pitchFamily="34" charset="0"/>
              </a:rPr>
              <a:t>Ageing, the Built Environment and Livability in an Extreme Climate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Presentations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064896" cy="5040560"/>
          </a:xfrm>
        </p:spPr>
        <p:txBody>
          <a:bodyPr/>
          <a:lstStyle/>
          <a:p>
            <a:pPr marL="361950" indent="-361950">
              <a:tabLst>
                <a:tab pos="360363" algn="l"/>
              </a:tabLs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	Compounding Vulnerability: Population Ageing, Climate Change Adaptation and the Built Environment</a:t>
            </a:r>
          </a:p>
          <a:p>
            <a:pPr marL="361950" indent="-361950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Bruce Judd, City Futures Research Centre, UNSW</a:t>
            </a:r>
          </a:p>
          <a:p>
            <a:pPr marL="1588" indent="-1588">
              <a:defRPr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361950" indent="-361950">
              <a:tabLst>
                <a:tab pos="360363" algn="l"/>
              </a:tabLs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	Local Government Ageing in Different Environments</a:t>
            </a:r>
          </a:p>
          <a:p>
            <a:pPr marL="361950" indent="-361950"/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Margaret Kay, Local Government and Shires Associations of NSW</a:t>
            </a:r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pPr marL="1588" indent="-1588"/>
            <a:endParaRPr lang="en-AU" sz="1600" b="1" dirty="0" smtClean="0">
              <a:latin typeface="Arial" pitchFamily="34" charset="0"/>
              <a:cs typeface="Arial" pitchFamily="34" charset="0"/>
            </a:endParaRPr>
          </a:p>
          <a:p>
            <a:pPr marL="361950" indent="-361950">
              <a:tabLst>
                <a:tab pos="360363" algn="l"/>
              </a:tabLst>
              <a:defRPr/>
            </a:pPr>
            <a:r>
              <a:rPr lang="en-AU" sz="2000" b="1" dirty="0" smtClean="0">
                <a:latin typeface="Arial" pitchFamily="34" charset="0"/>
                <a:cs typeface="Arial" pitchFamily="34" charset="0"/>
              </a:rPr>
              <a:t>3.	Ensuring Enabling and Supportive Regional Town Centres: An In-depth Look at Three from and Older Persons’ Perspective</a:t>
            </a:r>
          </a:p>
          <a:p>
            <a:pPr marL="361950" indent="-361950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Catherine Bridge, City Futures Research Centre, UNSW</a:t>
            </a:r>
          </a:p>
          <a:p>
            <a:pPr marL="1588" indent="-1588">
              <a:defRPr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360363" indent="-360363">
              <a:tabLst>
                <a:tab pos="268288" algn="l"/>
              </a:tabLs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		Policy Factors Which Impact on Older People’s Desire to Downsize</a:t>
            </a:r>
          </a:p>
          <a:p>
            <a:pPr marL="361950" indent="-361950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Catherine Bridge (for Toni Adams) City Futures Research Centre UNSW</a:t>
            </a:r>
          </a:p>
          <a:p>
            <a:pPr marL="1588" indent="-1588">
              <a:defRPr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The Research Projects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256584"/>
          </a:xfrm>
        </p:spPr>
        <p:txBody>
          <a:bodyPr/>
          <a:lstStyle/>
          <a:p>
            <a:pPr marL="269875" indent="-269875">
              <a:spcAft>
                <a:spcPts val="0"/>
              </a:spcAf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Ageing, the Built Environment and Adaptation to Climate Change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Bruce Judd, Tracie Harvison &amp; Rachelle Newman, University of NSW (Funded by Australian Climate Change Adaptation Network for Settlements and Infrastructure, 2011)</a:t>
            </a:r>
          </a:p>
          <a:p>
            <a:pPr marL="269875" indent="-269875">
              <a:spcAft>
                <a:spcPts val="0"/>
              </a:spcAf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Local Government and Ageing Project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Elizabeth O’Brien &amp; Peter Phibbs, University of Western Sydney (Funded by NSW Ageing, Disability and Home Care, 2009-10)</a:t>
            </a:r>
          </a:p>
          <a:p>
            <a:pPr marL="1588" indent="-1588">
              <a:spcAft>
                <a:spcPts val="0"/>
              </a:spcAft>
              <a:defRPr/>
            </a:pPr>
            <a:r>
              <a:rPr lang="en-AU" sz="2000" b="1" dirty="0" smtClean="0">
                <a:latin typeface="Arial" pitchFamily="34" charset="0"/>
                <a:cs typeface="Arial" pitchFamily="34" charset="0"/>
              </a:rPr>
              <a:t>A User Appraisal of the Contribution of Built Environment Factors to the Independence and Wellbeing of Older People in Two NSW Regional Town Centres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Catherine Bridge, Vijay Sivaraman, Margaret Kay, Lisa Langley, Bruce Judd,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Aolly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Li &amp; Jason Thorne, University of NSW (Funded by Ageing, Disability and Home Care, NSW Department of Family and Community Services, (2011)</a:t>
            </a:r>
          </a:p>
          <a:p>
            <a:pPr marL="269875" indent="-269875">
              <a:spcAft>
                <a:spcPts val="0"/>
              </a:spcAf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Downsizing Amongst Older Australians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Bruce Judd, Catherine Bridge, Hazel Easthope, Laura Davey, Toni Adams, Edgar Liu, University of NSW (Funded by the  Australian Housing and Urban Research Institute) (2011-12)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1560" y="4005064"/>
            <a:ext cx="6192688" cy="936104"/>
          </a:xfrm>
          <a:prstGeom prst="rect">
            <a:avLst/>
          </a:prstGeom>
        </p:spPr>
        <p:txBody>
          <a:bodyPr/>
          <a:lstStyle/>
          <a:p>
            <a:pPr marL="1588" indent="-1588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Bruce Judd, Tracie Harvison &amp; Rachelle Newman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City Futures Research Centre, 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Faculty of Built Environment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University of New South Wales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1560" y="2348880"/>
            <a:ext cx="7776864" cy="1584176"/>
          </a:xfrm>
        </p:spPr>
        <p:txBody>
          <a:bodyPr/>
          <a:lstStyle/>
          <a:p>
            <a:pPr marL="1588" indent="-1588"/>
            <a:r>
              <a:rPr lang="en-US" dirty="0" smtClean="0">
                <a:latin typeface="Arial" pitchFamily="34" charset="0"/>
                <a:cs typeface="Arial" pitchFamily="34" charset="0"/>
              </a:rPr>
              <a:t>Compounding Vulnerability: Population Ageing, Climate Change Adaptation and the Built Environment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NCCARF_Settlements Infrastructure cmyk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2160" y="4581128"/>
            <a:ext cx="2736304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The Research Project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435280" cy="4968552"/>
          </a:xfrm>
        </p:spPr>
        <p:txBody>
          <a:bodyPr/>
          <a:lstStyle/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Funding: </a:t>
            </a:r>
            <a:r>
              <a:rPr lang="en-US" sz="2000" dirty="0" smtClean="0">
                <a:latin typeface="Helvetica" pitchFamily="34" charset="0"/>
              </a:rPr>
              <a:t>Australian Climate Change Adaptation Network for Settlements and Infrastructure (ACCARNSI) of the National Climate Change Adaptation Resource Facility (NCCARF)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Research Team: </a:t>
            </a:r>
            <a:r>
              <a:rPr lang="en-US" sz="2000" dirty="0" smtClean="0">
                <a:latin typeface="Helvetica" pitchFamily="34" charset="0"/>
              </a:rPr>
              <a:t>Bruce Judd, Tracie Harvison &amp; Rachelle Newman  City Futures Research Centre, UNSW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Aim: </a:t>
            </a:r>
            <a:r>
              <a:rPr lang="en-US" sz="2000" dirty="0" smtClean="0">
                <a:latin typeface="Helvetica" pitchFamily="34" charset="0"/>
              </a:rPr>
              <a:t>to understand the relationship between the impacts of climate change and population ageing, and the role of the built environment in reducing the vulnerability of older people to climate change.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Method:</a:t>
            </a:r>
            <a:r>
              <a:rPr lang="en-US" sz="2000" dirty="0" smtClean="0">
                <a:latin typeface="Helvetica" pitchFamily="34" charset="0"/>
              </a:rPr>
              <a:t> International Literature review to identify:</a:t>
            </a:r>
          </a:p>
          <a:p>
            <a:pPr marL="538163" lvl="1" indent="-274638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The vulnerabilities of older people to climate change</a:t>
            </a:r>
          </a:p>
          <a:p>
            <a:pPr marL="538163" lvl="1" indent="-274638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Adaptation strategies to reduce vulnerability</a:t>
            </a:r>
          </a:p>
          <a:p>
            <a:pPr marL="538163" lvl="1" indent="-274638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Current policy responses to support adaptation</a:t>
            </a:r>
          </a:p>
          <a:p>
            <a:pPr marL="538163" lvl="1" indent="-274638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Synergies and conflicts between policies for climate change adaptation and population ageing 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en-US" sz="2000" dirty="0" smtClean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The Issue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435280" cy="4968552"/>
          </a:xfrm>
        </p:spPr>
        <p:txBody>
          <a:bodyPr/>
          <a:lstStyle/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Strong scientific evidence that climate change is occurring due to global warming and that this is attributed to human activity              </a:t>
            </a:r>
            <a:r>
              <a:rPr lang="en-US" sz="1600" dirty="0" smtClean="0">
                <a:latin typeface="Helvetica" pitchFamily="34" charset="0"/>
              </a:rPr>
              <a:t>(IPCC, 2007; The Global Humanitarian Forum, 2009; CSIRO, 2011)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At the same time there is a global trend toward population ageing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Helvetica" pitchFamily="34" charset="0"/>
              </a:rPr>
              <a:t>Climate change and population ageing are now two of the major concerns of Government policy worldwide, each with wide social, economic and environmental implications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Older people and young children are the most vulnerable groups to the impacts of climate change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Helvetica" pitchFamily="34" charset="0"/>
              </a:rPr>
              <a:t>However, only rarely have the combined effects of these two trends been considered together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Helvetica" pitchFamily="34" charset="0"/>
              </a:rPr>
              <a:t>When they are, a compounding problem is evident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Helvetica" pitchFamily="34" charset="0"/>
              </a:rPr>
              <a:t>The built environment has and important role to play in the adaptation of an ageing population to climate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Global Ageing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9552" y="5805264"/>
            <a:ext cx="8435280" cy="360040"/>
          </a:xfrm>
        </p:spPr>
        <p:txBody>
          <a:bodyPr/>
          <a:lstStyle/>
          <a:p>
            <a:pPr marL="269875" indent="-269875">
              <a:defRPr/>
            </a:pPr>
            <a:r>
              <a:rPr lang="en-AU" sz="1200" dirty="0" smtClean="0"/>
              <a:t>Source: United Nations, 2009 (Extract from UN Table on Population Ageing and Development)</a:t>
            </a:r>
            <a:endParaRPr lang="en-AU" sz="1200" dirty="0" smtClean="0">
              <a:latin typeface="Helvetica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79928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Ageing in Australia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7776864" cy="4680520"/>
          </a:xfrm>
        </p:spPr>
        <p:txBody>
          <a:bodyPr/>
          <a:lstStyle/>
          <a:p>
            <a:pPr marL="269875" indent="-269875"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Australian Bureau of Statistics Estimates 2004-2051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Percentage of 65 yrs and over will double</a:t>
            </a:r>
          </a:p>
          <a:p>
            <a:pPr marL="269875" indent="-269875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Percentage of 85 yrs and over will quadruple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40 year forecast of huge budget blowout (Australian Treasury, 2002) due to reduced tax base and increased costs of pensions, health and aged care</a:t>
            </a:r>
          </a:p>
          <a:p>
            <a:pPr marL="269875" indent="-269875">
              <a:defRPr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269875" indent="-269875"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major social and economic policy challenge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Ageing in place a key policy strategy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Increased level of home-based aged care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Housing design?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Urban/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neighbourhood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design?</a:t>
            </a:r>
          </a:p>
          <a:p>
            <a:pPr marL="269875" indent="-269875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Public transport infrastructure?</a:t>
            </a:r>
          </a:p>
          <a:p>
            <a:pPr marL="269875" indent="-269875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AU" sz="2000" dirty="0" smtClean="0"/>
          </a:p>
          <a:p>
            <a:pPr marL="269875" indent="-269875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AU" sz="2000" dirty="0" smtClean="0"/>
          </a:p>
          <a:p>
            <a:pPr marL="269875" indent="-269875"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AU" sz="2000" dirty="0" smtClean="0"/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Climate Change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435280" cy="4968552"/>
          </a:xfrm>
        </p:spPr>
        <p:txBody>
          <a:bodyPr/>
          <a:lstStyle/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Definition:  </a:t>
            </a:r>
            <a:r>
              <a:rPr lang="en-US" sz="2000" b="1" i="1" dirty="0" smtClean="0">
                <a:latin typeface="Helvetica" pitchFamily="34" charset="0"/>
              </a:rPr>
              <a:t>“…</a:t>
            </a:r>
            <a:r>
              <a:rPr lang="en-AU" sz="2000" i="1" dirty="0" smtClean="0"/>
              <a:t>a statistically significant variation in either the mean state of the climate or in its variability, persisting for an extended period (typically decades or longer)” </a:t>
            </a:r>
            <a:r>
              <a:rPr lang="en-US" sz="2000" i="1" dirty="0" smtClean="0">
                <a:latin typeface="Helvetica" pitchFamily="34" charset="0"/>
              </a:rPr>
              <a:t> </a:t>
            </a:r>
            <a:r>
              <a:rPr lang="en-US" sz="1600" dirty="0" smtClean="0">
                <a:latin typeface="Helvetica" pitchFamily="34" charset="0"/>
              </a:rPr>
              <a:t>(IPCC, 2007)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Causes:</a:t>
            </a:r>
            <a:r>
              <a:rPr lang="en-US" sz="2000" dirty="0" smtClean="0">
                <a:latin typeface="Helvetica" pitchFamily="34" charset="0"/>
              </a:rPr>
              <a:t> Population growth and human activity resulting in increases in carbon dioxide emissions leading to increased warming of global temperatures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latin typeface="Helvetica" pitchFamily="34" charset="0"/>
              </a:rPr>
              <a:t>Consequences: 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Melting of polar ice caps resulting in sea level rise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Disruption to food supply and water resources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Damage to physical infrastructure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Increased public health risks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Modified global biogeochemical cycles, as well as oceanic and atmospheric circulation patterns </a:t>
            </a:r>
            <a:r>
              <a:rPr lang="en-US" sz="1600" dirty="0" smtClean="0">
                <a:latin typeface="Helvetica" pitchFamily="34" charset="0"/>
              </a:rPr>
              <a:t>(IPCC, 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The Built Environment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7920880" cy="4968552"/>
          </a:xfrm>
        </p:spPr>
        <p:txBody>
          <a:bodyPr/>
          <a:lstStyle/>
          <a:p>
            <a:pPr marL="269875" indent="-269875">
              <a:spcAft>
                <a:spcPts val="600"/>
              </a:spcAft>
              <a:defRPr/>
            </a:pPr>
            <a:r>
              <a:rPr lang="en-AU" sz="2400" b="1" dirty="0" smtClean="0">
                <a:latin typeface="Helvetica" pitchFamily="34" charset="0"/>
              </a:rPr>
              <a:t>Why urban environments are important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Helvetica" pitchFamily="34" charset="0"/>
              </a:rPr>
              <a:t>60-80% of the world’s energy use emanates from cities and urbanised areas </a:t>
            </a:r>
            <a:r>
              <a:rPr lang="en-AU" sz="1600" dirty="0" smtClean="0">
                <a:latin typeface="Helvetica" pitchFamily="34" charset="0"/>
              </a:rPr>
              <a:t>(IEA, 2008)</a:t>
            </a:r>
            <a:endParaRPr lang="en-US" sz="1600" dirty="0" smtClean="0">
              <a:latin typeface="Helvetica" pitchFamily="34" charset="0"/>
            </a:endParaRP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50% of the world’s population now lives in </a:t>
            </a:r>
            <a:r>
              <a:rPr lang="en-US" sz="2000" dirty="0" err="1" smtClean="0">
                <a:latin typeface="Helvetica" pitchFamily="34" charset="0"/>
              </a:rPr>
              <a:t>urbanised</a:t>
            </a:r>
            <a:r>
              <a:rPr lang="en-US" sz="2000" dirty="0" smtClean="0">
                <a:latin typeface="Helvetica" pitchFamily="34" charset="0"/>
              </a:rPr>
              <a:t> areas    </a:t>
            </a:r>
            <a:r>
              <a:rPr lang="en-US" sz="1600" dirty="0" smtClean="0">
                <a:latin typeface="Helvetica" pitchFamily="34" charset="0"/>
              </a:rPr>
              <a:t>(OECD, 2010)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By 2050, 70% in developing countries and 80% in developed countries will be living in cities </a:t>
            </a:r>
            <a:r>
              <a:rPr lang="en-US" sz="1600" dirty="0" smtClean="0">
                <a:latin typeface="Helvetica" pitchFamily="34" charset="0"/>
              </a:rPr>
              <a:t>(OECD, 2010)</a:t>
            </a:r>
          </a:p>
          <a:p>
            <a:pPr marL="269875" indent="-269875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Cities contribute to climate change in three main ways: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Direct emissions of greenhouse gases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Greenhouse emissions from outside embodied in urban infrastructure</a:t>
            </a:r>
          </a:p>
          <a:p>
            <a:pPr marL="66992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Helvetica" pitchFamily="34" charset="0"/>
              </a:rPr>
              <a:t>City-induced changes to atmospheric chemistry and surface reflectivity (urban heat island effect) </a:t>
            </a:r>
            <a:r>
              <a:rPr lang="en-US" sz="1600" dirty="0" smtClean="0">
                <a:latin typeface="Helvetica" pitchFamily="34" charset="0"/>
              </a:rPr>
              <a:t>(OECD, 2010)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Australia’s Climate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363272" cy="4824536"/>
          </a:xfrm>
        </p:spPr>
        <p:txBody>
          <a:bodyPr/>
          <a:lstStyle/>
          <a:p>
            <a:pPr marL="269875" indent="-269875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Highly variable and diverse climate due to size and location of the continent</a:t>
            </a:r>
          </a:p>
          <a:p>
            <a:pPr marL="269875" indent="-269875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Ranging from tropical (hot/humid) north, arid (hot/dry) interior, temperate (cool) south east</a:t>
            </a:r>
          </a:p>
          <a:p>
            <a:pPr marL="269875" indent="-269875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Parts of Australia are prone to tropical cyclones, coastal erosion, floods, droughts and bushfires</a:t>
            </a:r>
          </a:p>
          <a:p>
            <a:pPr marL="269875" indent="-269875">
              <a:spcBef>
                <a:spcPts val="48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Dorothea Mackellar’s poem:	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269875" indent="-269875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I love a sun burnt country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A land of sweeping plains</a:t>
            </a: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Of rugged mountain ranges</a:t>
            </a: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Of droughts and flooding rains</a:t>
            </a: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I love her far horizons</a:t>
            </a: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I love her jewel sea</a:t>
            </a: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Her beauty and her terror</a:t>
            </a:r>
          </a:p>
          <a:p>
            <a:pPr marL="269875" lvl="1" indent="-269875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		The wide brown land for me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>
              <a:latin typeface="+mn-lt"/>
              <a:cs typeface="+mn-cs"/>
            </a:endParaRPr>
          </a:p>
        </p:txBody>
      </p:sp>
      <p:pic>
        <p:nvPicPr>
          <p:cNvPr id="17410" name="Picture 2" descr="http://www.sauer-thompson.com/archives/opinion/Drough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429000"/>
            <a:ext cx="3785564" cy="2543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Global Emissions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5877272"/>
            <a:ext cx="8435280" cy="360040"/>
          </a:xfrm>
        </p:spPr>
        <p:txBody>
          <a:bodyPr/>
          <a:lstStyle/>
          <a:p>
            <a:pPr marL="269875" indent="-269875">
              <a:defRPr/>
            </a:pPr>
            <a:r>
              <a:rPr lang="en-AU" sz="1200" dirty="0" smtClean="0"/>
              <a:t>Source: Data from Energy Information Agency (Department of Energy), cited by Union of Concerned Scientists 2010</a:t>
            </a:r>
            <a:endParaRPr lang="en-AU" sz="1200" dirty="0" smtClean="0">
              <a:latin typeface="Helvetica" pitchFamily="34" charset="0"/>
            </a:endParaRPr>
          </a:p>
        </p:txBody>
      </p:sp>
      <p:graphicFrame>
        <p:nvGraphicFramePr>
          <p:cNvPr id="5" name="C 1"/>
          <p:cNvGraphicFramePr/>
          <p:nvPr/>
        </p:nvGraphicFramePr>
        <p:xfrm>
          <a:off x="0" y="1052736"/>
          <a:ext cx="795637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Per Capita Emissions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5949280"/>
            <a:ext cx="8435280" cy="360040"/>
          </a:xfrm>
        </p:spPr>
        <p:txBody>
          <a:bodyPr/>
          <a:lstStyle/>
          <a:p>
            <a:pPr marL="269875" indent="-269875">
              <a:defRPr/>
            </a:pPr>
            <a:r>
              <a:rPr lang="en-AU" sz="1200" dirty="0" smtClean="0"/>
              <a:t>Source: Data from Energy Information Agency (Department of Energy), cited by Union of Concerned Scientists 2010</a:t>
            </a:r>
            <a:endParaRPr lang="en-AU" sz="1200" dirty="0" smtClean="0">
              <a:latin typeface="Helvetica" pitchFamily="34" charset="0"/>
            </a:endParaRPr>
          </a:p>
        </p:txBody>
      </p:sp>
      <p:graphicFrame>
        <p:nvGraphicFramePr>
          <p:cNvPr id="6" name="C 2"/>
          <p:cNvGraphicFramePr/>
          <p:nvPr/>
        </p:nvGraphicFramePr>
        <p:xfrm>
          <a:off x="251520" y="1124744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Addressing Climate Change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7920880" cy="4968552"/>
          </a:xfrm>
        </p:spPr>
        <p:txBody>
          <a:bodyPr/>
          <a:lstStyle/>
          <a:p>
            <a:pPr marL="269875" indent="-269875">
              <a:spcAft>
                <a:spcPts val="600"/>
              </a:spcAft>
              <a:defRPr/>
            </a:pPr>
            <a:r>
              <a:rPr lang="en-AU" sz="2000" b="1" dirty="0" smtClean="0">
                <a:latin typeface="Helvetica" pitchFamily="34" charset="0"/>
              </a:rPr>
              <a:t>Mitigation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Refers to efforts to reduce or stabilise greenhouse gas emissions through investment and development of more sustainable infrastructure and/or prohibition of less sustainable practices.  </a:t>
            </a:r>
            <a:r>
              <a:rPr lang="en-AU" sz="1600" dirty="0" smtClean="0">
                <a:latin typeface="Helvetica" pitchFamily="34" charset="0"/>
              </a:rPr>
              <a:t>(UNDP, 2010)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Longer term focus – future generations</a:t>
            </a:r>
          </a:p>
          <a:p>
            <a:pPr marL="269875" indent="-269875">
              <a:spcAft>
                <a:spcPts val="600"/>
              </a:spcAft>
              <a:defRPr/>
            </a:pPr>
            <a:r>
              <a:rPr lang="en-AU" sz="2000" b="1" dirty="0" smtClean="0">
                <a:latin typeface="Helvetica" pitchFamily="34" charset="0"/>
              </a:rPr>
              <a:t>Adaptation</a:t>
            </a:r>
            <a:endParaRPr lang="en-US" sz="2000" b="1" dirty="0" smtClean="0">
              <a:latin typeface="Helvetica" pitchFamily="34" charset="0"/>
            </a:endParaRP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Refers to coping strategies in response to the consequences of climate change allowing </a:t>
            </a:r>
            <a:r>
              <a:rPr lang="en-AU" sz="1600" dirty="0" smtClean="0">
                <a:latin typeface="Helvetica" pitchFamily="34" charset="0"/>
              </a:rPr>
              <a:t>(UNDP, 2010)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latin typeface="Arial" pitchFamily="34" charset="0"/>
                <a:cs typeface="Arial" pitchFamily="34" charset="0"/>
              </a:rPr>
              <a:t>Shorter term focus – current population</a:t>
            </a:r>
          </a:p>
          <a:p>
            <a:pPr marL="269875" indent="-269875">
              <a:spcAft>
                <a:spcPts val="600"/>
              </a:spcAft>
              <a:defRPr/>
            </a:pPr>
            <a:r>
              <a:rPr lang="en-AU" sz="2000" b="1" dirty="0" smtClean="0">
                <a:latin typeface="Helvetica" pitchFamily="34" charset="0"/>
              </a:rPr>
              <a:t>Relationship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reality, these often overlap and can be complimentary or contradictory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63488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Climate Change Impacts 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r>
              <a:rPr lang="en-AU" dirty="0" smtClean="0">
                <a:latin typeface="Arial" pitchFamily="34" charset="0"/>
                <a:cs typeface="Arial" pitchFamily="34" charset="0"/>
              </a:rPr>
              <a:t>in Australia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3960440" cy="4824536"/>
          </a:xfrm>
        </p:spPr>
        <p:txBody>
          <a:bodyPr/>
          <a:lstStyle/>
          <a:p>
            <a:pPr marL="269875" indent="-269875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b="1" dirty="0" smtClean="0">
                <a:latin typeface="Arial" pitchFamily="34" charset="0"/>
                <a:cs typeface="Arial" pitchFamily="34" charset="0"/>
              </a:rPr>
              <a:t>Temperature increases 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extreme heat days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droughts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bushfires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urban heat island effect</a:t>
            </a:r>
          </a:p>
          <a:p>
            <a:pPr marL="269875" indent="-269875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b="1" dirty="0" smtClean="0">
                <a:latin typeface="Arial" pitchFamily="34" charset="0"/>
                <a:cs typeface="Arial" pitchFamily="34" charset="0"/>
              </a:rPr>
              <a:t>Sea level rise 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storm surges, 	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coastal flooding, </a:t>
            </a:r>
          </a:p>
          <a:p>
            <a:pPr marL="66992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coastal erosion</a:t>
            </a:r>
          </a:p>
          <a:p>
            <a:pPr marL="269875" indent="-269875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b="1" dirty="0" smtClean="0">
                <a:latin typeface="Arial" pitchFamily="34" charset="0"/>
                <a:cs typeface="Arial" pitchFamily="34" charset="0"/>
              </a:rPr>
              <a:t>Extreme weather events </a:t>
            </a:r>
          </a:p>
          <a:p>
            <a:pPr marL="669925" lvl="2" indent="-269875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increased severity of cyclones</a:t>
            </a:r>
          </a:p>
          <a:p>
            <a:pPr marL="669925" lvl="2" indent="-269875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intensive rainfall and flooding</a:t>
            </a:r>
          </a:p>
          <a:p>
            <a:pPr marL="669925" lvl="2" indent="-269875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1800" dirty="0" smtClean="0">
                <a:latin typeface="Arial" pitchFamily="34" charset="0"/>
                <a:cs typeface="Arial" pitchFamily="34" charset="0"/>
              </a:rPr>
              <a:t>Storms/hail storms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11960" y="1268760"/>
            <a:ext cx="4536504" cy="4824536"/>
          </a:xfrm>
          <a:prstGeom prst="rect">
            <a:avLst/>
          </a:prstGeom>
        </p:spPr>
        <p:txBody>
          <a:bodyPr/>
          <a:lstStyle/>
          <a:p>
            <a:pPr marL="269875" marR="0" lvl="0" indent="-269875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A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Impacts on physical infrastructure </a:t>
            </a:r>
          </a:p>
          <a:p>
            <a:pPr marL="669925" marR="0" lvl="2" indent="-269875" defTabSz="914400" latinLnBrk="0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AU" dirty="0" smtClean="0">
                <a:cs typeface="Arial" pitchFamily="34" charset="0"/>
              </a:rPr>
              <a:t>materials (expansion, cracks, damage) </a:t>
            </a:r>
          </a:p>
          <a:p>
            <a:pPr marL="669925" marR="0" lvl="2" indent="-269875" defTabSz="914400" latinLnBrk="0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AU" dirty="0" smtClean="0">
                <a:cs typeface="Arial" pitchFamily="34" charset="0"/>
              </a:rPr>
              <a:t>structures (flood and cyclone damage)</a:t>
            </a:r>
          </a:p>
          <a:p>
            <a:pPr marL="669925" marR="0" lvl="2" indent="-269875" defTabSz="914400" latinLnBrk="0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AU" dirty="0" smtClean="0">
                <a:cs typeface="Arial" pitchFamily="34" charset="0"/>
              </a:rPr>
              <a:t>transport (damage, flooding)</a:t>
            </a:r>
          </a:p>
          <a:p>
            <a:pPr marL="669925" marR="0" lvl="2" indent="-269875" defTabSz="914400" latinLnBrk="0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AU" dirty="0" smtClean="0">
                <a:cs typeface="Arial" pitchFamily="34" charset="0"/>
              </a:rPr>
              <a:t>flood damage (housing, public domain) </a:t>
            </a:r>
          </a:p>
          <a:p>
            <a:pPr marL="669925" marR="0" lvl="2" indent="-269875" defTabSz="914400" latinLnBrk="0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AU" dirty="0" smtClean="0">
                <a:cs typeface="Arial" pitchFamily="34" charset="0"/>
              </a:rPr>
              <a:t>coastal infrastructure</a:t>
            </a:r>
          </a:p>
          <a:p>
            <a:pPr marL="669925" marR="0" lvl="2" indent="-269875" defTabSz="914400" latinLnBrk="0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en-AU" dirty="0" smtClean="0">
              <a:cs typeface="Arial" pitchFamily="34" charset="0"/>
            </a:endParaRPr>
          </a:p>
          <a:p>
            <a:pPr marL="269875" marR="0" lvl="2" indent="-269875" defTabSz="914400" latinLnBrk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AU" sz="2000" b="1" dirty="0" smtClean="0">
                <a:cs typeface="Arial" pitchFamily="34" charset="0"/>
              </a:rPr>
              <a:t>	</a:t>
            </a:r>
          </a:p>
          <a:p>
            <a:pPr marL="269875" marR="0" lvl="2" indent="-269875" defTabSz="914400" latinLnBrk="0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AU" sz="2000" b="1" dirty="0" smtClean="0">
                <a:cs typeface="Arial" pitchFamily="34" charset="0"/>
              </a:rPr>
              <a:t>	Many of these will impact on older people disproportionately</a:t>
            </a:r>
            <a:endParaRPr lang="en-AU" sz="20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Australia’s Climate Extremes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340768"/>
            <a:ext cx="7920880" cy="44600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5877272"/>
            <a:ext cx="5191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i="1" dirty="0" smtClean="0"/>
              <a:t>Neil Keene </a:t>
            </a:r>
            <a:r>
              <a:rPr lang="en-US" sz="1600" i="1" dirty="0" smtClean="0">
                <a:hlinkClick r:id="rId3"/>
              </a:rPr>
              <a:t>The Daily Telegraph</a:t>
            </a:r>
            <a:r>
              <a:rPr lang="en-US" sz="1600" i="1" dirty="0" smtClean="0"/>
              <a:t> </a:t>
            </a:r>
            <a:r>
              <a:rPr lang="en-US" sz="1600" dirty="0" smtClean="0"/>
              <a:t>May 18, 2012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Australia’s Climate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65" b="1165"/>
          <a:stretch>
            <a:fillRect/>
          </a:stretch>
        </p:blipFill>
        <p:spPr>
          <a:xfrm>
            <a:off x="539552" y="1268760"/>
            <a:ext cx="7855966" cy="4320479"/>
          </a:xfrm>
        </p:spPr>
      </p:pic>
      <p:sp>
        <p:nvSpPr>
          <p:cNvPr id="7" name="TextBox 6"/>
          <p:cNvSpPr txBox="1"/>
          <p:nvPr/>
        </p:nvSpPr>
        <p:spPr>
          <a:xfrm>
            <a:off x="467544" y="5733256"/>
            <a:ext cx="5248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i="1" dirty="0" smtClean="0"/>
              <a:t>Neil Keene </a:t>
            </a:r>
            <a:r>
              <a:rPr lang="en-US" sz="1600" i="1" dirty="0" smtClean="0">
                <a:hlinkClick r:id="rId3"/>
              </a:rPr>
              <a:t>The Daily Telegraph</a:t>
            </a:r>
            <a:r>
              <a:rPr lang="en-US" sz="1600" i="1" dirty="0" smtClean="0"/>
              <a:t> </a:t>
            </a:r>
            <a:r>
              <a:rPr lang="en-US" sz="1600" dirty="0" smtClean="0"/>
              <a:t>May 18, 2012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08112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Vulnerability to 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r>
              <a:rPr lang="en-AU" dirty="0" smtClean="0">
                <a:latin typeface="Arial" pitchFamily="34" charset="0"/>
                <a:cs typeface="Arial" pitchFamily="34" charset="0"/>
              </a:rPr>
              <a:t>Climate Change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5445224"/>
            <a:ext cx="8085584" cy="216024"/>
          </a:xfrm>
        </p:spPr>
        <p:txBody>
          <a:bodyPr/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Source: Intergovernmental Panel on Climate Change (IPCC), 2001 Third Assessment Report. p. 32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endParaRPr lang="en-AU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77768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Health Exposures 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r>
              <a:rPr lang="en-AU" dirty="0" smtClean="0">
                <a:latin typeface="Arial" pitchFamily="34" charset="0"/>
                <a:cs typeface="Arial" pitchFamily="34" charset="0"/>
              </a:rPr>
              <a:t>Attributed to Climate Change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776864" cy="4032448"/>
          </a:xfrm>
        </p:spPr>
        <p:txBody>
          <a:bodyPr/>
          <a:lstStyle/>
          <a:p>
            <a:pPr marL="269875" indent="-269875" algn="just">
              <a:spcBef>
                <a:spcPts val="0"/>
              </a:spcBef>
              <a:spcAft>
                <a:spcPts val="1800"/>
              </a:spcAft>
              <a:defRPr/>
            </a:pPr>
            <a:r>
              <a:rPr lang="en-AU" sz="2000" i="1" dirty="0" smtClean="0"/>
              <a:t>	</a:t>
            </a:r>
            <a:endParaRPr lang="en-AU" sz="2000" b="1" i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196752"/>
            <a:ext cx="5616624" cy="5112568"/>
          </a:xfrm>
          <a:prstGeom prst="rect">
            <a:avLst/>
          </a:prstGeom>
        </p:spPr>
        <p:txBody>
          <a:bodyPr/>
          <a:lstStyle/>
          <a:p>
            <a:pPr marL="269875" marR="0" lvl="0" indent="-269875" defTabSz="914400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000" b="1" dirty="0" smtClean="0">
                <a:cs typeface="Arial" pitchFamily="34" charset="0"/>
              </a:rPr>
              <a:t>Temperature related morbidity and mortality</a:t>
            </a: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dirty="0" err="1" smtClean="0">
                <a:cs typeface="Arial" pitchFamily="34" charset="0"/>
              </a:rPr>
              <a:t>Heatwaves</a:t>
            </a:r>
            <a:endParaRPr lang="en-US" sz="2000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Bushfires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Disruption to local food supply</a:t>
            </a:r>
          </a:p>
          <a:p>
            <a:pPr marL="269875" marR="0" lvl="0" indent="-269875" defTabSz="914400" latinLnBrk="0">
              <a:lnSpc>
                <a:spcPct val="100000"/>
              </a:lnSpc>
              <a:spcBef>
                <a:spcPts val="0"/>
              </a:spcBef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000" b="1" dirty="0" smtClean="0">
                <a:cs typeface="Arial" pitchFamily="34" charset="0"/>
              </a:rPr>
              <a:t>Extreme weather events</a:t>
            </a: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Tropical cyclones/storm surge</a:t>
            </a: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Severe thunder storms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Flooding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Impacts on air quality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Air borne pollutants</a:t>
            </a:r>
          </a:p>
          <a:p>
            <a:pPr marL="269875" marR="0" lvl="0" indent="-269875" defTabSz="914400" latinLnBrk="0">
              <a:lnSpc>
                <a:spcPct val="100000"/>
              </a:lnSpc>
              <a:spcBef>
                <a:spcPts val="0"/>
              </a:spcBef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000" b="1" dirty="0" smtClean="0">
                <a:cs typeface="Arial" pitchFamily="34" charset="0"/>
              </a:rPr>
              <a:t>Water and food borne diseases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Contaminated by pathogens (</a:t>
            </a:r>
            <a:r>
              <a:rPr lang="en-US" sz="2000" dirty="0" err="1" smtClean="0">
                <a:cs typeface="Arial" pitchFamily="34" charset="0"/>
              </a:rPr>
              <a:t>eg</a:t>
            </a:r>
            <a:r>
              <a:rPr lang="en-US" sz="2000" dirty="0" smtClean="0">
                <a:cs typeface="Arial" pitchFamily="34" charset="0"/>
              </a:rPr>
              <a:t> Cholera)</a:t>
            </a:r>
          </a:p>
          <a:p>
            <a:pPr marL="269875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Vector and rodent borne diseases</a:t>
            </a: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Malaria, yellow fever, dengue fever</a:t>
            </a:r>
          </a:p>
          <a:p>
            <a:pPr marL="269875" marR="0" lvl="0" indent="-269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9875" marR="0" lvl="0" indent="-269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1268760"/>
            <a:ext cx="2376264" cy="48245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763" indent="-4763">
              <a:spcBef>
                <a:spcPct val="20000"/>
              </a:spcBef>
              <a:spcAft>
                <a:spcPts val="600"/>
              </a:spcAft>
              <a:defRPr/>
            </a:pPr>
            <a:r>
              <a:rPr lang="en-AU" sz="2000" b="1" dirty="0" smtClean="0">
                <a:cs typeface="Arial" pitchFamily="34" charset="0"/>
              </a:rPr>
              <a:t>Heatwaves:</a:t>
            </a:r>
          </a:p>
          <a:p>
            <a:pPr marL="4763" indent="-4763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2000" dirty="0" smtClean="0">
                <a:cs typeface="Arial" pitchFamily="34" charset="0"/>
              </a:rPr>
              <a:t>Responsible for the death of more Australians than any other natural disaster.        (Coats 1996)</a:t>
            </a:r>
          </a:p>
          <a:p>
            <a:pPr marL="14288" lvl="1" indent="-14288"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2000" b="1" dirty="0" smtClean="0">
                <a:cs typeface="Arial" pitchFamily="34" charset="0"/>
              </a:rPr>
              <a:t>2009 Victorian 9 day Heatwave: </a:t>
            </a:r>
          </a:p>
          <a:p>
            <a:pPr marL="14288" lvl="1" indent="-14288"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2000" dirty="0" smtClean="0">
                <a:cs typeface="Arial" pitchFamily="34" charset="0"/>
              </a:rPr>
              <a:t>80% of the 374 fatalities were people 65+ (84% of these 75+) (Cooper, 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rcRect t="15987"/>
          <a:stretch>
            <a:fillRect/>
          </a:stretch>
        </p:blipFill>
        <p:spPr bwMode="auto">
          <a:xfrm>
            <a:off x="323528" y="1124744"/>
            <a:ext cx="792088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5616624" cy="105273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Global Health Impact of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r>
              <a:rPr lang="en-AU" dirty="0" smtClean="0">
                <a:latin typeface="Arial" pitchFamily="34" charset="0"/>
                <a:cs typeface="Arial" pitchFamily="34" charset="0"/>
              </a:rPr>
              <a:t>Climate Change 2010-2030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11560" y="4869160"/>
            <a:ext cx="8208912" cy="288032"/>
          </a:xfrm>
        </p:spPr>
        <p:txBody>
          <a:bodyPr/>
          <a:lstStyle/>
          <a:p>
            <a:pPr marL="269875" indent="-269875">
              <a:defRPr/>
            </a:pPr>
            <a:r>
              <a:rPr lang="en-AU" sz="1200" dirty="0" smtClean="0">
                <a:latin typeface="Arial" pitchFamily="34" charset="0"/>
                <a:cs typeface="Arial" pitchFamily="34" charset="0"/>
              </a:rPr>
              <a:t>Source: DARA, 2010</a:t>
            </a: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085184"/>
            <a:ext cx="7704856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175" marR="0" indent="-3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The</a:t>
            </a:r>
            <a:r>
              <a:rPr kumimoji="0" lang="en-AU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 most vulnerable are those with pre-</a:t>
            </a:r>
            <a:r>
              <a:rPr kumimoji="0" lang="en-AU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existin</a:t>
            </a:r>
            <a:r>
              <a:rPr lang="en-AU" sz="2000" dirty="0" smtClean="0">
                <a:cs typeface="Arial" pitchFamily="34" charset="0"/>
              </a:rPr>
              <a:t>g health conditions or weakened immune and metabolic resistance – i.e</a:t>
            </a:r>
            <a:r>
              <a:rPr lang="en-AU" sz="2000" b="1" dirty="0" smtClean="0">
                <a:cs typeface="Arial" pitchFamily="34" charset="0"/>
              </a:rPr>
              <a:t>. the very young and the old</a:t>
            </a:r>
            <a:r>
              <a:rPr lang="en-AU" sz="2000" dirty="0" smtClean="0">
                <a:cs typeface="Arial" pitchFamily="34" charset="0"/>
              </a:rPr>
              <a:t>. </a:t>
            </a:r>
            <a:r>
              <a:rPr kumimoji="0" lang="en-AU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(McMichael</a:t>
            </a:r>
            <a:r>
              <a:rPr kumimoji="0" lang="en-AU" sz="1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 et al, 2006)</a:t>
            </a:r>
            <a:endParaRPr kumimoji="0" lang="en-AU" sz="1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0112" y="1412776"/>
            <a:ext cx="2016224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175" marR="0" indent="-3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2000" b="1" dirty="0" smtClean="0">
                <a:cs typeface="Arial" pitchFamily="34" charset="0"/>
              </a:rPr>
              <a:t>145% increase predicted over 20 years</a:t>
            </a:r>
            <a:endParaRPr kumimoji="0" lang="en-A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Sensitivities of Older People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7200800" cy="3888432"/>
          </a:xfrm>
        </p:spPr>
        <p:txBody>
          <a:bodyPr/>
          <a:lstStyle/>
          <a:p>
            <a:pPr marL="269875" indent="-269875" algn="just">
              <a:spcBef>
                <a:spcPts val="0"/>
              </a:spcBef>
              <a:spcAft>
                <a:spcPts val="1800"/>
              </a:spcAft>
              <a:defRPr/>
            </a:pPr>
            <a:r>
              <a:rPr lang="en-AU" sz="2000" i="1" dirty="0" smtClean="0"/>
              <a:t>	</a:t>
            </a:r>
            <a:endParaRPr lang="en-AU" sz="2000" b="1" i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1560" y="836712"/>
            <a:ext cx="7056784" cy="5328592"/>
          </a:xfrm>
          <a:prstGeom prst="rect">
            <a:avLst/>
          </a:prstGeom>
        </p:spPr>
        <p:txBody>
          <a:bodyPr/>
          <a:lstStyle/>
          <a:p>
            <a:pPr marL="269875" marR="0" lvl="0" indent="-269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A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Physiological: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Times New Roman"/>
              </a:rPr>
              <a:t>Increased probability of pre-existing chronic disease and/or physical impairment resulting in:</a:t>
            </a:r>
            <a:endParaRPr lang="en-US" sz="2000" b="1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Reduced mobility, physical strength and stamina;</a:t>
            </a:r>
            <a:endParaRPr lang="en-AU" sz="2000" dirty="0" err="1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Difficulties thermo regulating body temperature placing older persons at a higher risk of hypothermia and/or heat stress; </a:t>
            </a:r>
            <a:endParaRPr lang="en-AU" sz="2000" dirty="0" err="1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Difficulties perceiving risks or dangers due to impairment of senses including sight, sound but also temperature;</a:t>
            </a:r>
            <a:endParaRPr lang="en-AU" sz="2000" dirty="0" err="1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Skin being more fragile with age;</a:t>
            </a:r>
            <a:endParaRPr lang="en-AU" sz="2000" dirty="0" err="1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cs typeface="Arial" pitchFamily="34" charset="0"/>
              </a:rPr>
              <a:t>an impaired immune system increasing the risk of infection and/or reaction to toxins and pathogens in the environment. </a:t>
            </a:r>
            <a:endParaRPr lang="en-AU" sz="20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85584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Sensitivities of Older People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776864" cy="4032448"/>
          </a:xfrm>
        </p:spPr>
        <p:txBody>
          <a:bodyPr/>
          <a:lstStyle/>
          <a:p>
            <a:pPr marL="269875" indent="-269875" algn="just">
              <a:spcBef>
                <a:spcPts val="0"/>
              </a:spcBef>
              <a:spcAft>
                <a:spcPts val="1800"/>
              </a:spcAft>
              <a:defRPr/>
            </a:pPr>
            <a:r>
              <a:rPr lang="en-AU" sz="2000" i="1" dirty="0" smtClean="0"/>
              <a:t>	</a:t>
            </a:r>
            <a:endParaRPr lang="en-AU" sz="2000" b="1" i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196752"/>
            <a:ext cx="7776864" cy="5112568"/>
          </a:xfrm>
          <a:prstGeom prst="rect">
            <a:avLst/>
          </a:prstGeom>
        </p:spPr>
        <p:txBody>
          <a:bodyPr/>
          <a:lstStyle/>
          <a:p>
            <a:pPr marL="269875" marR="0" lvl="0" indent="-269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A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1340768"/>
            <a:ext cx="70567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Psychological: Higher risk of becoming isolated and/or disengaged from society as a result of:</a:t>
            </a:r>
            <a:endParaRPr lang="en-AU" sz="2000" b="1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retirement from full-time employment </a:t>
            </a:r>
          </a:p>
          <a:p>
            <a:pPr marL="118427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reasons for engagement as well as </a:t>
            </a:r>
          </a:p>
          <a:p>
            <a:pPr marL="1184275" lvl="2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loss of income supporting or allowing engagement in activities;</a:t>
            </a:r>
            <a:endParaRPr lang="en-AU" sz="2000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loss of friends or a spouse;</a:t>
            </a:r>
            <a:endParaRPr lang="en-AU" sz="2000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reduced mobility due to physical or cognitive impairment.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en-US" sz="2000" dirty="0" smtClean="0">
              <a:cs typeface="Arial" pitchFamily="34" charset="0"/>
            </a:endParaRP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Economic: Increasing risk of financial stress and/or loss  of economic independence with age due to retirement from full time employment.</a:t>
            </a:r>
            <a:endParaRPr lang="en-AU" sz="2000" b="1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en-AU" sz="20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085584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Adaptation and the 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r>
              <a:rPr lang="en-AU" dirty="0" smtClean="0">
                <a:latin typeface="Arial" pitchFamily="34" charset="0"/>
                <a:cs typeface="Arial" pitchFamily="34" charset="0"/>
              </a:rPr>
              <a:t>Built Environment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776864" cy="4032448"/>
          </a:xfrm>
        </p:spPr>
        <p:txBody>
          <a:bodyPr/>
          <a:lstStyle/>
          <a:p>
            <a:pPr marL="269875" indent="-269875" algn="just">
              <a:spcBef>
                <a:spcPts val="0"/>
              </a:spcBef>
              <a:spcAft>
                <a:spcPts val="1800"/>
              </a:spcAft>
              <a:defRPr/>
            </a:pPr>
            <a:r>
              <a:rPr lang="en-AU" sz="2000" i="1" dirty="0" smtClean="0"/>
              <a:t>	</a:t>
            </a:r>
            <a:endParaRPr lang="en-AU" sz="2000" b="1" i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196752"/>
            <a:ext cx="7776864" cy="5112568"/>
          </a:xfrm>
          <a:prstGeom prst="rect">
            <a:avLst/>
          </a:prstGeom>
        </p:spPr>
        <p:txBody>
          <a:bodyPr/>
          <a:lstStyle/>
          <a:p>
            <a:pPr marL="269875" marR="0" lvl="0" indent="-269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A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1052736"/>
            <a:ext cx="73448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Housing:</a:t>
            </a:r>
            <a:endParaRPr lang="en-AU" sz="2000" b="1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Energy conservation to reduce increasing costs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cs typeface="Arial" pitchFamily="34" charset="0"/>
              </a:rPr>
              <a:t>Thermal control (passive and active systems)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cs typeface="Arial" pitchFamily="34" charset="0"/>
              </a:rPr>
              <a:t>Robust design to withstand extreme weather events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err="1" smtClean="0">
                <a:cs typeface="Arial" pitchFamily="34" charset="0"/>
              </a:rPr>
              <a:t>Neighbourhood</a:t>
            </a:r>
            <a:r>
              <a:rPr lang="en-US" sz="2000" b="1" dirty="0" smtClean="0">
                <a:cs typeface="Arial" pitchFamily="34" charset="0"/>
              </a:rPr>
              <a:t>/Urban Public Spaces: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Urban greening to reduce Urban Heat Island (UHI) effect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Material choices that reduce reflectivity and UHI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Shade (trees, shelter devices)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Urban Planning: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Land use &amp; evacuation planning in areas </a:t>
            </a:r>
            <a:r>
              <a:rPr lang="en-US" sz="2000" smtClean="0">
                <a:cs typeface="Arial" pitchFamily="34" charset="0"/>
              </a:rPr>
              <a:t>of risk </a:t>
            </a:r>
            <a:r>
              <a:rPr lang="en-US" sz="2000" dirty="0" smtClean="0">
                <a:cs typeface="Arial" pitchFamily="34" charset="0"/>
              </a:rPr>
              <a:t>from extreme weather, bushfires, cyclones, floods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cs typeface="Arial" pitchFamily="34" charset="0"/>
              </a:rPr>
              <a:t>Transport Infrastructure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 smtClean="0">
                <a:cs typeface="Arial" pitchFamily="34" charset="0"/>
              </a:rPr>
              <a:t>Safe, accessible, convenient, comfortable, reliable, affordable public transport</a:t>
            </a: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en-AU" sz="20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85584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Conclusion</a:t>
            </a:r>
            <a:br>
              <a:rPr lang="en-AU" dirty="0" smtClean="0">
                <a:latin typeface="Arial" pitchFamily="34" charset="0"/>
                <a:cs typeface="Arial" pitchFamily="34" charset="0"/>
              </a:rPr>
            </a:b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7776864" cy="4032448"/>
          </a:xfrm>
        </p:spPr>
        <p:txBody>
          <a:bodyPr/>
          <a:lstStyle/>
          <a:p>
            <a:pPr marL="269875" indent="-269875" algn="just">
              <a:spcBef>
                <a:spcPts val="0"/>
              </a:spcBef>
              <a:spcAft>
                <a:spcPts val="1800"/>
              </a:spcAft>
              <a:defRPr/>
            </a:pPr>
            <a:r>
              <a:rPr lang="en-AU" sz="2000" i="1" dirty="0" smtClean="0"/>
              <a:t>	</a:t>
            </a:r>
            <a:endParaRPr lang="en-AU" sz="2000" b="1" i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269875" indent="-269875">
              <a:buFont typeface="Arial" pitchFamily="34" charset="0"/>
              <a:buChar char="•"/>
              <a:defRPr/>
            </a:pPr>
            <a:endParaRPr lang="en-AU" sz="2000" b="1" dirty="0" smtClean="0">
              <a:latin typeface="+mn-lt"/>
              <a:cs typeface="+mn-cs"/>
            </a:endParaRPr>
          </a:p>
          <a:p>
            <a:pPr marL="727075" lvl="1" indent="-269875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A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196752"/>
            <a:ext cx="7776864" cy="5112568"/>
          </a:xfrm>
          <a:prstGeom prst="rect">
            <a:avLst/>
          </a:prstGeom>
        </p:spPr>
        <p:txBody>
          <a:bodyPr/>
          <a:lstStyle/>
          <a:p>
            <a:pPr marL="269875" marR="0" lvl="0" indent="-269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A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1124744"/>
            <a:ext cx="784887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Population ageing and climate change are two of the most critical areas of policy in the 21</a:t>
            </a:r>
            <a:r>
              <a:rPr lang="en-US" sz="2000" baseline="30000" dirty="0" smtClean="0">
                <a:cs typeface="Arial" pitchFamily="34" charset="0"/>
              </a:rPr>
              <a:t>st</a:t>
            </a:r>
            <a:r>
              <a:rPr lang="en-US" sz="2000" dirty="0" smtClean="0">
                <a:cs typeface="Arial" pitchFamily="34" charset="0"/>
              </a:rPr>
              <a:t> century</a:t>
            </a:r>
          </a:p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To date they have largely been seen as separate areas of policy</a:t>
            </a:r>
          </a:p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Older people, particularly the older old (75+) are amongst the most vulnerable groups to the impacts of climate change</a:t>
            </a:r>
          </a:p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The growth, particularly of the older old cohort, will see vulnerability to climate change increase dramatically in the first half of the 21</a:t>
            </a:r>
            <a:r>
              <a:rPr lang="en-US" sz="2000" baseline="30000" dirty="0" smtClean="0">
                <a:cs typeface="Arial" pitchFamily="34" charset="0"/>
              </a:rPr>
              <a:t>st</a:t>
            </a:r>
            <a:r>
              <a:rPr lang="en-US" sz="2000" dirty="0" smtClean="0">
                <a:cs typeface="Arial" pitchFamily="34" charset="0"/>
              </a:rPr>
              <a:t> century</a:t>
            </a:r>
          </a:p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This compounding vulnerability effect needs to be taken into consideration in both climate change and ageing policy</a:t>
            </a:r>
          </a:p>
          <a:p>
            <a:pPr marL="269875" indent="-269875"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cs typeface="Arial" pitchFamily="34" charset="0"/>
              </a:rPr>
              <a:t>The built environment (housing, urban/</a:t>
            </a:r>
            <a:r>
              <a:rPr lang="en-US" sz="2000" dirty="0" err="1" smtClean="0">
                <a:cs typeface="Arial" pitchFamily="34" charset="0"/>
              </a:rPr>
              <a:t>neighbourhood</a:t>
            </a:r>
            <a:r>
              <a:rPr lang="en-US" sz="2000" dirty="0" smtClean="0">
                <a:cs typeface="Arial" pitchFamily="34" charset="0"/>
              </a:rPr>
              <a:t> design,  land use planning, and transport infrastructure) will have an important role to play in climate change adaptation for an ageing population</a:t>
            </a:r>
            <a:endParaRPr lang="en-AU" sz="2000" dirty="0" smtClean="0">
              <a:cs typeface="Arial" pitchFamily="34" charset="0"/>
            </a:endParaRPr>
          </a:p>
          <a:p>
            <a:pPr marL="727075" lvl="1" indent="-2698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en-AU" sz="20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References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496944" cy="5184576"/>
          </a:xfrm>
        </p:spPr>
        <p:txBody>
          <a:bodyPr/>
          <a:lstStyle/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Australian Bureau of Statistics (2006)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Census of Population and Housing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, Canberra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Australian Treasury (2002)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Intergenerational Report 2002-03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 Canberra: Commonwealth of Australia.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Coates, L. (1996). An Overview of Fatalities from Some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Natual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Hazards in Australia’.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NDR96 Conference on Natural Disaster Reduction.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Gold Coast, Australia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49-54.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Cooper, M. (2009). "Death Toll Soared During Victoria's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Heatwave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en-US" sz="1200" i="1" u="sng" dirty="0" smtClean="0">
                <a:latin typeface="Arial" pitchFamily="34" charset="0"/>
                <a:cs typeface="Arial" pitchFamily="34" charset="0"/>
              </a:rPr>
              <a:t>The Age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Melbourne.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Department of Health and Ageing [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DoHA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] (2006)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A Community for All Ages: Building the Future: The Findings and Recommendations of the National Speakers Series June 2006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 Commonwealth of Australia, Canberra.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200" dirty="0" smtClean="0">
                <a:latin typeface="Arial" pitchFamily="34" charset="0"/>
                <a:cs typeface="Arial" pitchFamily="34" charset="0"/>
              </a:rPr>
              <a:t>Harvison, T., Newman, R. &amp; Judd, B. (2011) </a:t>
            </a:r>
            <a:r>
              <a:rPr lang="en-AU" sz="1200" i="1" dirty="0" smtClean="0">
                <a:latin typeface="Arial" pitchFamily="34" charset="0"/>
                <a:cs typeface="Arial" pitchFamily="34" charset="0"/>
              </a:rPr>
              <a:t>Ageing, the Built Environment and Adaptation to Climate Change</a:t>
            </a:r>
            <a:r>
              <a:rPr lang="en-AU" sz="1200" dirty="0" smtClean="0">
                <a:latin typeface="Arial" pitchFamily="34" charset="0"/>
                <a:cs typeface="Arial" pitchFamily="34" charset="0"/>
              </a:rPr>
              <a:t>. NCCARF/ACCARNSI, Sydney.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200" dirty="0" smtClean="0">
                <a:latin typeface="Arial" pitchFamily="34" charset="0"/>
                <a:cs typeface="Arial" pitchFamily="34" charset="0"/>
              </a:rPr>
              <a:t>International Energy Agency (IEA), </a:t>
            </a:r>
            <a:r>
              <a:rPr lang="en-AU" sz="1200" i="1" dirty="0" smtClean="0">
                <a:latin typeface="Arial" pitchFamily="34" charset="0"/>
                <a:cs typeface="Arial" pitchFamily="34" charset="0"/>
              </a:rPr>
              <a:t>2008 World Energy Outlook</a:t>
            </a:r>
            <a:r>
              <a:rPr lang="en-AU" sz="1200" dirty="0" smtClean="0">
                <a:latin typeface="Arial" pitchFamily="34" charset="0"/>
                <a:cs typeface="Arial" pitchFamily="34" charset="0"/>
              </a:rPr>
              <a:t> 2008, Paris.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iPCC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(2001). Climate Change 2001: Impacts,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Adaptions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Vulnerabilitity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 Contribution of Working Group II to the Third Assessment Report of the Intergovernmental Panel on Climate Change (IPCC). Edited by J. McCarthy, O.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Canziani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, N. Leary, D.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Dokken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and K. White. Cambridge UK: Cambridge University Press.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IPCC (2007).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Climate Change 2007 – The Physical Science Basis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(Working Group I Contribution to the Fourth Assessment Report of the IPCC), Cambridge UK: Cambridge University Press.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McMichael, A., Woodruff, R. &amp; Hales, S. (2006). "Climate Change and Human Health: Present &amp; Future Risks."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Lancet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, 367:9513: 859-869.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The Global Humanitarian Forum, 2009, The Anatomy of  a Silent Crisis (Human Impact Report, Climate Change), Geneva 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OECD &amp; China Development Research Foundation,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2010 Trends in Urban Policies in OECD Countries: What Lessons for China?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200" dirty="0" smtClean="0">
                <a:latin typeface="Arial" pitchFamily="34" charset="0"/>
                <a:cs typeface="Arial" pitchFamily="34" charset="0"/>
              </a:rPr>
              <a:t>CSIRO (2007). "</a:t>
            </a:r>
            <a:r>
              <a:rPr lang="en-AU" sz="1200" i="1" dirty="0" smtClean="0">
                <a:latin typeface="Arial" pitchFamily="34" charset="0"/>
                <a:cs typeface="Arial" pitchFamily="34" charset="0"/>
              </a:rPr>
              <a:t>Climate change in Australia: Technical report, </a:t>
            </a:r>
            <a:r>
              <a:rPr lang="en-AU" sz="1200" dirty="0" smtClean="0">
                <a:latin typeface="Arial" pitchFamily="34" charset="0"/>
                <a:cs typeface="Arial" pitchFamily="34" charset="0"/>
              </a:rPr>
              <a:t>Commonwealth Scientific and Industrial Research Organisation, Australia Government, Canberra.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1200" dirty="0" smtClean="0">
                <a:latin typeface="Arial" pitchFamily="34" charset="0"/>
                <a:cs typeface="Arial" pitchFamily="34" charset="0"/>
              </a:rPr>
              <a:t>UNDP (2010) "Local governance and climate change: Discussion notes", United Nations Development Program; United Nations Capital Development Fund (UNCDF) and United Nations Environment Programme (UNEP), Bangkok.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Union of Concerned Scientists (2010).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 "Each country's share of CO2 emissions",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accessed 20.6.2011 from  &lt;http://www.ucsusa.org/global_warming/science_and_impacts/science/each-countrys-share-of-co2.html&gt;.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United Nations (2009). "Population Ageing &amp; Development 2009", Department of Economic and Social Affairs, Population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DivisionTables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 S. E. S. A/290. United Nations, New York, USA</a:t>
            </a: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defRPr/>
            </a:pPr>
            <a:endParaRPr lang="en-AU" sz="1200" dirty="0" smtClean="0">
              <a:latin typeface="Arial" pitchFamily="34" charset="0"/>
              <a:cs typeface="Arial" pitchFamily="34" charset="0"/>
            </a:endParaRP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defRPr/>
            </a:pPr>
            <a:endParaRPr lang="en-A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Report Available Online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9552" y="5589240"/>
            <a:ext cx="7920880" cy="720080"/>
          </a:xfrm>
        </p:spPr>
        <p:txBody>
          <a:bodyPr/>
          <a:lstStyle/>
          <a:p>
            <a:pPr marL="266700" indent="-266700" algn="ctr"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2000" b="1" dirty="0" smtClean="0">
                <a:latin typeface="Arial" pitchFamily="34" charset="0"/>
                <a:cs typeface="Arial" pitchFamily="34" charset="0"/>
              </a:rPr>
              <a:t>http://www.nccarf.edu.au/wwwold/settlements-infrastructure/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8536" y="1340768"/>
            <a:ext cx="2901674" cy="41044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203690" y="5851496"/>
            <a:ext cx="426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b="1" dirty="0" smtClean="0">
                <a:solidFill>
                  <a:srgbClr val="000000"/>
                </a:solidFill>
                <a:cs typeface="Arial" pitchFamily="34" charset="0"/>
              </a:rPr>
              <a:t>re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SWTEMP">
  <a:themeElements>
    <a:clrScheme name="Custom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mmet"/>
        <a:ea typeface=""/>
        <a:cs typeface=""/>
      </a:majorFont>
      <a:minorFont>
        <a:latin typeface="Somme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342900" marR="0" indent="-342900" algn="l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115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ommet bold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UNSWTEMP</Template>
  <TotalTime>2288</TotalTime>
  <Words>2290</Words>
  <Application>Microsoft Office PowerPoint</Application>
  <PresentationFormat>On-screen Show (4:3)</PresentationFormat>
  <Paragraphs>241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UNSWTEMP</vt:lpstr>
      <vt:lpstr>Slide 1</vt:lpstr>
      <vt:lpstr>Presentations</vt:lpstr>
      <vt:lpstr>The Research Projects</vt:lpstr>
      <vt:lpstr>Slide 4</vt:lpstr>
      <vt:lpstr>The Research Project</vt:lpstr>
      <vt:lpstr>The Issue</vt:lpstr>
      <vt:lpstr>Global Ageing</vt:lpstr>
      <vt:lpstr>Ageing in Australia</vt:lpstr>
      <vt:lpstr>Climate Change</vt:lpstr>
      <vt:lpstr>The Built Environment</vt:lpstr>
      <vt:lpstr>Australia’s Climate</vt:lpstr>
      <vt:lpstr>Global Emissions</vt:lpstr>
      <vt:lpstr>Per Capita Emissions</vt:lpstr>
      <vt:lpstr>Addressing Climate Change</vt:lpstr>
      <vt:lpstr>Climate Change Impacts  in Australia</vt:lpstr>
      <vt:lpstr>Australia’s Climate Extremes</vt:lpstr>
      <vt:lpstr>Australia’s Climate</vt:lpstr>
      <vt:lpstr>Vulnerability to  Climate Change</vt:lpstr>
      <vt:lpstr>Health Exposures  Attributed to Climate Change</vt:lpstr>
      <vt:lpstr>Global Health Impact of Climate Change 2010-2030</vt:lpstr>
      <vt:lpstr>Sensitivities of Older People</vt:lpstr>
      <vt:lpstr>Sensitivities of Older People</vt:lpstr>
      <vt:lpstr>Adaptation and the  Built Environment </vt:lpstr>
      <vt:lpstr>Conclusion </vt:lpstr>
      <vt:lpstr>References</vt:lpstr>
      <vt:lpstr>Report Available Online</vt:lpstr>
    </vt:vector>
  </TitlesOfParts>
  <Company>University of New South Wales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z3170003</dc:creator>
  <cp:lastModifiedBy>Bruce Judd</cp:lastModifiedBy>
  <cp:revision>247</cp:revision>
  <dcterms:created xsi:type="dcterms:W3CDTF">2011-04-18T06:28:53Z</dcterms:created>
  <dcterms:modified xsi:type="dcterms:W3CDTF">2012-05-30T01:06:56Z</dcterms:modified>
</cp:coreProperties>
</file>