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2"/>
  </p:notesMasterIdLst>
  <p:handoutMasterIdLst>
    <p:handoutMasterId r:id="rId23"/>
  </p:handoutMasterIdLst>
  <p:sldIdLst>
    <p:sldId id="256" r:id="rId2"/>
    <p:sldId id="277" r:id="rId3"/>
    <p:sldId id="278" r:id="rId4"/>
    <p:sldId id="279" r:id="rId5"/>
    <p:sldId id="280" r:id="rId6"/>
    <p:sldId id="306" r:id="rId7"/>
    <p:sldId id="305" r:id="rId8"/>
    <p:sldId id="307" r:id="rId9"/>
    <p:sldId id="312" r:id="rId10"/>
    <p:sldId id="314" r:id="rId11"/>
    <p:sldId id="316" r:id="rId12"/>
    <p:sldId id="310" r:id="rId13"/>
    <p:sldId id="311" r:id="rId14"/>
    <p:sldId id="308" r:id="rId15"/>
    <p:sldId id="313" r:id="rId16"/>
    <p:sldId id="309" r:id="rId17"/>
    <p:sldId id="315" r:id="rId18"/>
    <p:sldId id="301" r:id="rId19"/>
    <p:sldId id="304" r:id="rId20"/>
    <p:sldId id="276" r:id="rId21"/>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A0A"/>
    <a:srgbClr val="E5E5E5"/>
    <a:srgbClr val="EAEAEA"/>
    <a:srgbClr val="DDDDDD"/>
    <a:srgbClr val="FB0A1B"/>
    <a:srgbClr val="FF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61" d="100"/>
          <a:sy n="61" d="100"/>
        </p:scale>
        <p:origin x="-104" y="-472"/>
      </p:cViewPr>
      <p:guideLst>
        <p:guide orient="horz" pos="1299"/>
        <p:guide pos="3379"/>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AU"/>
          </a:p>
        </p:txBody>
      </p:sp>
      <p:sp>
        <p:nvSpPr>
          <p:cNvPr id="20483" name="Rectangle 1027"/>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AU"/>
          </a:p>
        </p:txBody>
      </p:sp>
      <p:sp>
        <p:nvSpPr>
          <p:cNvPr id="20484" name="Rectangle 1028"/>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en-AU"/>
          </a:p>
        </p:txBody>
      </p:sp>
      <p:sp>
        <p:nvSpPr>
          <p:cNvPr id="20485" name="Rectangle 1029"/>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cs typeface="+mn-cs"/>
              </a:defRPr>
            </a:lvl1pPr>
          </a:lstStyle>
          <a:p>
            <a:pPr>
              <a:defRPr/>
            </a:pPr>
            <a:fld id="{46D7B445-B1FA-9E48-B8B3-DE443CABBB60}" type="slidenum">
              <a:rPr lang="en-AU"/>
              <a:pPr>
                <a:defRPr/>
              </a:pPr>
              <a:t>‹#›</a:t>
            </a:fld>
            <a:endParaRPr lang="en-AU"/>
          </a:p>
        </p:txBody>
      </p:sp>
    </p:spTree>
    <p:extLst>
      <p:ext uri="{BB962C8B-B14F-4D97-AF65-F5344CB8AC3E}">
        <p14:creationId xmlns:p14="http://schemas.microsoft.com/office/powerpoint/2010/main" val="1443318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AU"/>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AU"/>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smtClean="0"/>
              <a:t>Click to edit Master text styles</a:t>
            </a:r>
          </a:p>
          <a:p>
            <a:pPr lvl="1"/>
            <a:r>
              <a:rPr lang="en-AU" noProof="0" smtClean="0"/>
              <a:t>Second level</a:t>
            </a:r>
          </a:p>
          <a:p>
            <a:pPr lvl="2"/>
            <a:r>
              <a:rPr lang="en-AU" noProof="0" smtClean="0"/>
              <a:t>Third level</a:t>
            </a:r>
          </a:p>
          <a:p>
            <a:pPr lvl="3"/>
            <a:r>
              <a:rPr lang="en-AU" noProof="0" smtClean="0"/>
              <a:t>Fourth level</a:t>
            </a:r>
          </a:p>
          <a:p>
            <a:pPr lvl="4"/>
            <a:r>
              <a:rPr lang="en-AU"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en-AU"/>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cs typeface="+mn-cs"/>
              </a:defRPr>
            </a:lvl1pPr>
          </a:lstStyle>
          <a:p>
            <a:pPr>
              <a:defRPr/>
            </a:pPr>
            <a:fld id="{99C5E9DC-CCAB-DC4E-B316-8FB9BC25FFDA}" type="slidenum">
              <a:rPr lang="en-AU"/>
              <a:pPr>
                <a:defRPr/>
              </a:pPr>
              <a:t>‹#›</a:t>
            </a:fld>
            <a:endParaRPr lang="en-AU"/>
          </a:p>
        </p:txBody>
      </p:sp>
    </p:spTree>
    <p:extLst>
      <p:ext uri="{BB962C8B-B14F-4D97-AF65-F5344CB8AC3E}">
        <p14:creationId xmlns:p14="http://schemas.microsoft.com/office/powerpoint/2010/main" val="23912085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13E1366-C272-8447-9D8C-65E1D8A3D1D5}" type="slidenum">
              <a:rPr lang="en-AU" sz="1200"/>
              <a:pPr eaLnBrk="1" hangingPunct="1"/>
              <a:t>1</a:t>
            </a:fld>
            <a:endParaRPr lang="en-AU" sz="120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a:p>
        </p:txBody>
      </p:sp>
      <p:sp>
        <p:nvSpPr>
          <p:cNvPr id="4" name="Rectangle 31"/>
          <p:cNvSpPr>
            <a:spLocks noGrp="1" noChangeArrowheads="1"/>
          </p:cNvSpPr>
          <p:nvPr>
            <p:ph type="ftr" sz="quarter" idx="10"/>
          </p:nvPr>
        </p:nvSpPr>
        <p:spPr>
          <a:ln/>
        </p:spPr>
        <p:txBody>
          <a:bodyPr/>
          <a:lstStyle>
            <a:lvl1pPr>
              <a:defRPr/>
            </a:lvl1pPr>
          </a:lstStyle>
          <a:p>
            <a:pPr>
              <a:defRPr/>
            </a:pPr>
            <a:endParaRPr lang="en-AU"/>
          </a:p>
        </p:txBody>
      </p:sp>
      <p:sp>
        <p:nvSpPr>
          <p:cNvPr id="5"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34370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smtClean="0"/>
              <a:t>Click to edit Master title style</a:t>
            </a:r>
            <a:endParaRPr lang="en-AU" dirty="0"/>
          </a:p>
        </p:txBody>
      </p:sp>
      <p:sp>
        <p:nvSpPr>
          <p:cNvPr id="3" name="Content Placeholder 2"/>
          <p:cNvSpPr>
            <a:spLocks noGrp="1"/>
          </p:cNvSpPr>
          <p:nvPr>
            <p:ph idx="1"/>
          </p:nvPr>
        </p:nvSpPr>
        <p:spPr/>
        <p:txBody>
          <a:bodyPr/>
          <a:lstStyle>
            <a:lvl1pPr marL="268288" indent="-266700">
              <a:buFont typeface="Wingdings" pitchFamily="2" charset="2"/>
              <a:buChar char="§"/>
              <a:defRPr/>
            </a:lvl1pPr>
            <a:lvl2pPr>
              <a:buSzPct val="80000"/>
              <a:buFont typeface="Wingdings" pitchFamily="2" charset="2"/>
              <a:buChar char="à"/>
              <a:defRPr/>
            </a:lvl2pPr>
            <a:lvl3pPr>
              <a:buFont typeface="Wingdings" pitchFamily="2" charset="2"/>
              <a:buChar char="§"/>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4" name="Rectangle 31"/>
          <p:cNvSpPr>
            <a:spLocks noGrp="1" noChangeArrowheads="1"/>
          </p:cNvSpPr>
          <p:nvPr>
            <p:ph type="ftr" sz="quarter" idx="10"/>
          </p:nvPr>
        </p:nvSpPr>
        <p:spPr>
          <a:ln/>
        </p:spPr>
        <p:txBody>
          <a:bodyPr/>
          <a:lstStyle>
            <a:lvl1pPr>
              <a:defRPr/>
            </a:lvl1pPr>
          </a:lstStyle>
          <a:p>
            <a:pPr>
              <a:defRPr/>
            </a:pPr>
            <a:endParaRPr lang="en-AU"/>
          </a:p>
        </p:txBody>
      </p:sp>
      <p:sp>
        <p:nvSpPr>
          <p:cNvPr id="5"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411964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1"/>
          <p:cNvSpPr>
            <a:spLocks noGrp="1" noChangeArrowheads="1"/>
          </p:cNvSpPr>
          <p:nvPr>
            <p:ph type="ftr" sz="quarter" idx="10"/>
          </p:nvPr>
        </p:nvSpPr>
        <p:spPr>
          <a:ln/>
        </p:spPr>
        <p:txBody>
          <a:bodyPr/>
          <a:lstStyle>
            <a:lvl1pPr>
              <a:defRPr/>
            </a:lvl1pPr>
          </a:lstStyle>
          <a:p>
            <a:pPr>
              <a:defRPr/>
            </a:pPr>
            <a:endParaRPr lang="en-AU"/>
          </a:p>
        </p:txBody>
      </p:sp>
      <p:sp>
        <p:nvSpPr>
          <p:cNvPr id="5"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485126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31"/>
          <p:cNvSpPr>
            <a:spLocks noGrp="1" noChangeArrowheads="1"/>
          </p:cNvSpPr>
          <p:nvPr>
            <p:ph type="ftr" sz="quarter" idx="10"/>
          </p:nvPr>
        </p:nvSpPr>
        <p:spPr>
          <a:ln/>
        </p:spPr>
        <p:txBody>
          <a:bodyPr/>
          <a:lstStyle>
            <a:lvl1pPr>
              <a:defRPr/>
            </a:lvl1pPr>
          </a:lstStyle>
          <a:p>
            <a:pPr>
              <a:defRPr/>
            </a:pPr>
            <a:endParaRPr lang="en-AU"/>
          </a:p>
        </p:txBody>
      </p:sp>
      <p:sp>
        <p:nvSpPr>
          <p:cNvPr id="6"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52501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31"/>
          <p:cNvSpPr>
            <a:spLocks noGrp="1" noChangeArrowheads="1"/>
          </p:cNvSpPr>
          <p:nvPr>
            <p:ph type="ftr" sz="quarter" idx="10"/>
          </p:nvPr>
        </p:nvSpPr>
        <p:spPr>
          <a:ln/>
        </p:spPr>
        <p:txBody>
          <a:bodyPr/>
          <a:lstStyle>
            <a:lvl1pPr>
              <a:defRPr/>
            </a:lvl1pPr>
          </a:lstStyle>
          <a:p>
            <a:pPr>
              <a:defRPr/>
            </a:pPr>
            <a:endParaRPr lang="en-AU"/>
          </a:p>
        </p:txBody>
      </p:sp>
      <p:sp>
        <p:nvSpPr>
          <p:cNvPr id="8"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625602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31"/>
          <p:cNvSpPr>
            <a:spLocks noGrp="1" noChangeArrowheads="1"/>
          </p:cNvSpPr>
          <p:nvPr>
            <p:ph type="ftr" sz="quarter" idx="10"/>
          </p:nvPr>
        </p:nvSpPr>
        <p:spPr>
          <a:ln/>
        </p:spPr>
        <p:txBody>
          <a:bodyPr/>
          <a:lstStyle>
            <a:lvl1pPr>
              <a:defRPr/>
            </a:lvl1pPr>
          </a:lstStyle>
          <a:p>
            <a:pPr>
              <a:defRPr/>
            </a:pPr>
            <a:endParaRPr lang="en-AU"/>
          </a:p>
        </p:txBody>
      </p:sp>
      <p:sp>
        <p:nvSpPr>
          <p:cNvPr id="4"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138934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1"/>
          <p:cNvSpPr>
            <a:spLocks noGrp="1" noChangeArrowheads="1"/>
          </p:cNvSpPr>
          <p:nvPr>
            <p:ph type="ftr" sz="quarter" idx="10"/>
          </p:nvPr>
        </p:nvSpPr>
        <p:spPr>
          <a:ln/>
        </p:spPr>
        <p:txBody>
          <a:bodyPr/>
          <a:lstStyle>
            <a:lvl1pPr>
              <a:defRPr/>
            </a:lvl1pPr>
          </a:lstStyle>
          <a:p>
            <a:pPr>
              <a:defRPr/>
            </a:pPr>
            <a:endParaRPr lang="en-AU"/>
          </a:p>
        </p:txBody>
      </p:sp>
      <p:sp>
        <p:nvSpPr>
          <p:cNvPr id="3"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33558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1"/>
          <p:cNvSpPr>
            <a:spLocks noGrp="1" noChangeArrowheads="1"/>
          </p:cNvSpPr>
          <p:nvPr>
            <p:ph type="ftr" sz="quarter" idx="10"/>
          </p:nvPr>
        </p:nvSpPr>
        <p:spPr>
          <a:ln/>
        </p:spPr>
        <p:txBody>
          <a:bodyPr/>
          <a:lstStyle>
            <a:lvl1pPr>
              <a:defRPr/>
            </a:lvl1pPr>
          </a:lstStyle>
          <a:p>
            <a:pPr>
              <a:defRPr/>
            </a:pPr>
            <a:endParaRPr lang="en-AU"/>
          </a:p>
        </p:txBody>
      </p:sp>
      <p:sp>
        <p:nvSpPr>
          <p:cNvPr id="6"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96344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1"/>
          <p:cNvSpPr>
            <a:spLocks noGrp="1" noChangeArrowheads="1"/>
          </p:cNvSpPr>
          <p:nvPr>
            <p:ph type="ftr" sz="quarter" idx="10"/>
          </p:nvPr>
        </p:nvSpPr>
        <p:spPr>
          <a:ln/>
        </p:spPr>
        <p:txBody>
          <a:bodyPr/>
          <a:lstStyle>
            <a:lvl1pPr>
              <a:defRPr/>
            </a:lvl1pPr>
          </a:lstStyle>
          <a:p>
            <a:pPr>
              <a:defRPr/>
            </a:pPr>
            <a:endParaRPr lang="en-AU"/>
          </a:p>
        </p:txBody>
      </p:sp>
      <p:sp>
        <p:nvSpPr>
          <p:cNvPr id="6"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608982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31"/>
          <p:cNvSpPr>
            <a:spLocks noGrp="1" noChangeArrowheads="1"/>
          </p:cNvSpPr>
          <p:nvPr>
            <p:ph type="ftr" sz="quarter" idx="10"/>
          </p:nvPr>
        </p:nvSpPr>
        <p:spPr>
          <a:ln/>
        </p:spPr>
        <p:txBody>
          <a:bodyPr/>
          <a:lstStyle>
            <a:lvl1pPr>
              <a:defRPr/>
            </a:lvl1pPr>
          </a:lstStyle>
          <a:p>
            <a:pPr>
              <a:defRPr/>
            </a:pPr>
            <a:endParaRPr lang="en-AU"/>
          </a:p>
        </p:txBody>
      </p:sp>
      <p:sp>
        <p:nvSpPr>
          <p:cNvPr id="5"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57711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5745163"/>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381000" y="381000"/>
            <a:ext cx="6076950" cy="5745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31"/>
          <p:cNvSpPr>
            <a:spLocks noGrp="1" noChangeArrowheads="1"/>
          </p:cNvSpPr>
          <p:nvPr>
            <p:ph type="ftr" sz="quarter" idx="10"/>
          </p:nvPr>
        </p:nvSpPr>
        <p:spPr>
          <a:ln/>
        </p:spPr>
        <p:txBody>
          <a:bodyPr/>
          <a:lstStyle>
            <a:lvl1pPr>
              <a:defRPr/>
            </a:lvl1pPr>
          </a:lstStyle>
          <a:p>
            <a:pPr>
              <a:defRPr/>
            </a:pPr>
            <a:endParaRPr lang="en-AU"/>
          </a:p>
        </p:txBody>
      </p:sp>
      <p:sp>
        <p:nvSpPr>
          <p:cNvPr id="5" name="Rectangle 32"/>
          <p:cNvSpPr>
            <a:spLocks noGrp="1" noChangeArrowheads="1"/>
          </p:cNvSpPr>
          <p:nvPr>
            <p:ph type="sldNum"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25761371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8"/>
          <p:cNvSpPr>
            <a:spLocks noGrp="1" noChangeArrowheads="1"/>
          </p:cNvSpPr>
          <p:nvPr>
            <p:ph type="title"/>
          </p:nvPr>
        </p:nvSpPr>
        <p:spPr bwMode="auto">
          <a:xfrm>
            <a:off x="381000" y="381000"/>
            <a:ext cx="613886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0" numCol="1" anchor="t" anchorCtr="0" compatLnSpc="1">
            <a:prstTxWarp prst="textNoShape">
              <a:avLst/>
            </a:prstTxWarp>
          </a:bodyPr>
          <a:lstStyle/>
          <a:p>
            <a:pPr lvl="0"/>
            <a:r>
              <a:rPr lang="en-AU"/>
              <a:t>Slide Title</a:t>
            </a:r>
          </a:p>
        </p:txBody>
      </p:sp>
      <p:sp>
        <p:nvSpPr>
          <p:cNvPr id="1027" name="Rectangle 30"/>
          <p:cNvSpPr>
            <a:spLocks noGrp="1" noChangeArrowheads="1"/>
          </p:cNvSpPr>
          <p:nvPr>
            <p:ph type="body" idx="1"/>
          </p:nvPr>
        </p:nvSpPr>
        <p:spPr bwMode="auto">
          <a:xfrm>
            <a:off x="457200" y="1905000"/>
            <a:ext cx="82296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endParaRPr lang="en-US"/>
          </a:p>
        </p:txBody>
      </p:sp>
      <p:sp>
        <p:nvSpPr>
          <p:cNvPr id="93215" name="Rectangle 31"/>
          <p:cNvSpPr>
            <a:spLocks noGrp="1" noChangeArrowheads="1"/>
          </p:cNvSpPr>
          <p:nvPr>
            <p:ph type="ftr" sz="quarter" idx="3"/>
          </p:nvPr>
        </p:nvSpPr>
        <p:spPr bwMode="auto">
          <a:xfrm>
            <a:off x="468313" y="6308725"/>
            <a:ext cx="7561262" cy="2603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i="1">
                <a:latin typeface="Arial" charset="0"/>
                <a:ea typeface="+mn-ea"/>
                <a:cs typeface="+mn-cs"/>
              </a:defRPr>
            </a:lvl1pPr>
          </a:lstStyle>
          <a:p>
            <a:pPr>
              <a:defRPr/>
            </a:pPr>
            <a:endParaRPr lang="en-AU"/>
          </a:p>
        </p:txBody>
      </p:sp>
      <p:sp>
        <p:nvSpPr>
          <p:cNvPr id="93216" name="Rectangle 32"/>
          <p:cNvSpPr>
            <a:spLocks noGrp="1" noChangeArrowheads="1"/>
          </p:cNvSpPr>
          <p:nvPr>
            <p:ph type="sldNum" sz="quarter" idx="4"/>
          </p:nvPr>
        </p:nvSpPr>
        <p:spPr bwMode="auto">
          <a:xfrm>
            <a:off x="8153400" y="6324600"/>
            <a:ext cx="514350" cy="215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ea typeface="+mn-ea"/>
                <a:cs typeface="+mn-cs"/>
              </a:defRPr>
            </a:lvl1pPr>
          </a:lstStyle>
          <a:p>
            <a:pPr>
              <a:defRPr/>
            </a:pPr>
            <a:endParaRPr lang="en-US"/>
          </a:p>
        </p:txBody>
      </p:sp>
      <p:pic>
        <p:nvPicPr>
          <p:cNvPr id="1030" name="Picture 7" descr="AHURI_verticalLogo5cm.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858000" y="214313"/>
            <a:ext cx="1801813"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eaLnBrk="0" fontAlgn="base" hangingPunct="0">
        <a:lnSpc>
          <a:spcPct val="80000"/>
        </a:lnSpc>
        <a:spcBef>
          <a:spcPct val="0"/>
        </a:spcBef>
        <a:spcAft>
          <a:spcPct val="0"/>
        </a:spcAft>
        <a:defRPr sz="4400">
          <a:solidFill>
            <a:srgbClr val="CC0A0A"/>
          </a:solidFill>
          <a:latin typeface="+mj-lt"/>
          <a:ea typeface="ＭＳ Ｐゴシック" charset="0"/>
          <a:cs typeface="ＭＳ Ｐゴシック" charset="0"/>
        </a:defRPr>
      </a:lvl1pPr>
      <a:lvl2pPr algn="l" rtl="0" eaLnBrk="0" fontAlgn="base" hangingPunct="0">
        <a:lnSpc>
          <a:spcPct val="80000"/>
        </a:lnSpc>
        <a:spcBef>
          <a:spcPct val="0"/>
        </a:spcBef>
        <a:spcAft>
          <a:spcPct val="0"/>
        </a:spcAft>
        <a:defRPr sz="4400">
          <a:solidFill>
            <a:srgbClr val="CC0A0A"/>
          </a:solidFill>
          <a:latin typeface="Arial Narrow" pitchFamily="34" charset="0"/>
          <a:ea typeface="ＭＳ Ｐゴシック" charset="0"/>
          <a:cs typeface="ＭＳ Ｐゴシック" charset="0"/>
        </a:defRPr>
      </a:lvl2pPr>
      <a:lvl3pPr algn="l" rtl="0" eaLnBrk="0" fontAlgn="base" hangingPunct="0">
        <a:lnSpc>
          <a:spcPct val="80000"/>
        </a:lnSpc>
        <a:spcBef>
          <a:spcPct val="0"/>
        </a:spcBef>
        <a:spcAft>
          <a:spcPct val="0"/>
        </a:spcAft>
        <a:defRPr sz="4400">
          <a:solidFill>
            <a:srgbClr val="CC0A0A"/>
          </a:solidFill>
          <a:latin typeface="Arial Narrow" pitchFamily="34" charset="0"/>
          <a:ea typeface="ＭＳ Ｐゴシック" charset="0"/>
          <a:cs typeface="ＭＳ Ｐゴシック" charset="0"/>
        </a:defRPr>
      </a:lvl3pPr>
      <a:lvl4pPr algn="l" rtl="0" eaLnBrk="0" fontAlgn="base" hangingPunct="0">
        <a:lnSpc>
          <a:spcPct val="80000"/>
        </a:lnSpc>
        <a:spcBef>
          <a:spcPct val="0"/>
        </a:spcBef>
        <a:spcAft>
          <a:spcPct val="0"/>
        </a:spcAft>
        <a:defRPr sz="4400">
          <a:solidFill>
            <a:srgbClr val="CC0A0A"/>
          </a:solidFill>
          <a:latin typeface="Arial Narrow" pitchFamily="34" charset="0"/>
          <a:ea typeface="ＭＳ Ｐゴシック" charset="0"/>
          <a:cs typeface="ＭＳ Ｐゴシック" charset="0"/>
        </a:defRPr>
      </a:lvl4pPr>
      <a:lvl5pPr algn="l" rtl="0" eaLnBrk="0" fontAlgn="base" hangingPunct="0">
        <a:lnSpc>
          <a:spcPct val="80000"/>
        </a:lnSpc>
        <a:spcBef>
          <a:spcPct val="0"/>
        </a:spcBef>
        <a:spcAft>
          <a:spcPct val="0"/>
        </a:spcAft>
        <a:defRPr sz="4400">
          <a:solidFill>
            <a:srgbClr val="CC0A0A"/>
          </a:solidFill>
          <a:latin typeface="Arial Narrow" pitchFamily="34" charset="0"/>
          <a:ea typeface="ＭＳ Ｐゴシック" charset="0"/>
          <a:cs typeface="ＭＳ Ｐゴシック" charset="0"/>
        </a:defRPr>
      </a:lvl5pPr>
      <a:lvl6pPr marL="457200" algn="l" rtl="0" eaLnBrk="1" fontAlgn="base" hangingPunct="1">
        <a:lnSpc>
          <a:spcPct val="80000"/>
        </a:lnSpc>
        <a:spcBef>
          <a:spcPct val="0"/>
        </a:spcBef>
        <a:spcAft>
          <a:spcPct val="0"/>
        </a:spcAft>
        <a:defRPr sz="4400">
          <a:solidFill>
            <a:srgbClr val="CC0A0A"/>
          </a:solidFill>
          <a:latin typeface="Arial Narrow" pitchFamily="34" charset="0"/>
        </a:defRPr>
      </a:lvl6pPr>
      <a:lvl7pPr marL="914400" algn="l" rtl="0" eaLnBrk="1" fontAlgn="base" hangingPunct="1">
        <a:lnSpc>
          <a:spcPct val="80000"/>
        </a:lnSpc>
        <a:spcBef>
          <a:spcPct val="0"/>
        </a:spcBef>
        <a:spcAft>
          <a:spcPct val="0"/>
        </a:spcAft>
        <a:defRPr sz="4400">
          <a:solidFill>
            <a:srgbClr val="CC0A0A"/>
          </a:solidFill>
          <a:latin typeface="Arial Narrow" pitchFamily="34" charset="0"/>
        </a:defRPr>
      </a:lvl7pPr>
      <a:lvl8pPr marL="1371600" algn="l" rtl="0" eaLnBrk="1" fontAlgn="base" hangingPunct="1">
        <a:lnSpc>
          <a:spcPct val="80000"/>
        </a:lnSpc>
        <a:spcBef>
          <a:spcPct val="0"/>
        </a:spcBef>
        <a:spcAft>
          <a:spcPct val="0"/>
        </a:spcAft>
        <a:defRPr sz="4400">
          <a:solidFill>
            <a:srgbClr val="CC0A0A"/>
          </a:solidFill>
          <a:latin typeface="Arial Narrow" pitchFamily="34" charset="0"/>
        </a:defRPr>
      </a:lvl8pPr>
      <a:lvl9pPr marL="1828800" algn="l" rtl="0" eaLnBrk="1" fontAlgn="base" hangingPunct="1">
        <a:lnSpc>
          <a:spcPct val="80000"/>
        </a:lnSpc>
        <a:spcBef>
          <a:spcPct val="0"/>
        </a:spcBef>
        <a:spcAft>
          <a:spcPct val="0"/>
        </a:spcAft>
        <a:defRPr sz="4400">
          <a:solidFill>
            <a:srgbClr val="CC0A0A"/>
          </a:solidFill>
          <a:latin typeface="Arial Narrow" pitchFamily="34" charset="0"/>
        </a:defRPr>
      </a:lvl9pPr>
    </p:titleStyle>
    <p:bodyStyle>
      <a:lvl1pPr marL="342900" indent="-341313" algn="l" rtl="0" eaLnBrk="0" fontAlgn="base" hangingPunct="0">
        <a:spcBef>
          <a:spcPct val="20000"/>
        </a:spcBef>
        <a:spcAft>
          <a:spcPct val="0"/>
        </a:spcAft>
        <a:buClr>
          <a:srgbClr val="CC0A0A"/>
        </a:buClr>
        <a:buFont typeface="Wingdings" charset="0"/>
        <a:defRPr sz="2600">
          <a:solidFill>
            <a:schemeClr val="tx1"/>
          </a:solidFill>
          <a:latin typeface="+mn-lt"/>
          <a:ea typeface="ＭＳ Ｐゴシック" charset="0"/>
          <a:cs typeface="ＭＳ Ｐゴシック" charset="0"/>
        </a:defRPr>
      </a:lvl1pPr>
      <a:lvl2pPr marL="900113" indent="-285750" algn="l" rtl="0" eaLnBrk="0" fontAlgn="base" hangingPunct="0">
        <a:spcBef>
          <a:spcPct val="20000"/>
        </a:spcBef>
        <a:spcAft>
          <a:spcPct val="0"/>
        </a:spcAft>
        <a:buClr>
          <a:schemeClr val="bg2"/>
        </a:buClr>
        <a:buSzPct val="80000"/>
        <a:buFont typeface="Wingdings" charset="0"/>
        <a:buChar char="à"/>
        <a:defRPr sz="2000">
          <a:solidFill>
            <a:schemeClr val="tx1"/>
          </a:solidFill>
          <a:latin typeface="+mn-lt"/>
          <a:ea typeface="ＭＳ Ｐゴシック" charset="0"/>
        </a:defRPr>
      </a:lvl2pPr>
      <a:lvl3pPr marL="1319213" indent="-228600" algn="l" rtl="0" eaLnBrk="0" fontAlgn="base" hangingPunct="0">
        <a:spcBef>
          <a:spcPct val="20000"/>
        </a:spcBef>
        <a:spcAft>
          <a:spcPct val="0"/>
        </a:spcAft>
        <a:buClr>
          <a:schemeClr val="bg2"/>
        </a:buClr>
        <a:buSzPct val="75000"/>
        <a:buFont typeface="Arial" charset="0"/>
        <a:defRPr sz="2000">
          <a:solidFill>
            <a:schemeClr val="tx1"/>
          </a:solidFill>
          <a:latin typeface="+mj-lt"/>
          <a:ea typeface="ＭＳ Ｐゴシック" charset="0"/>
        </a:defRPr>
      </a:lvl3pPr>
      <a:lvl4pPr marL="1738313" indent="-228600" algn="l" rtl="0" eaLnBrk="0" fontAlgn="base" hangingPunct="0">
        <a:spcBef>
          <a:spcPct val="20000"/>
        </a:spcBef>
        <a:spcAft>
          <a:spcPct val="0"/>
        </a:spcAft>
        <a:buClr>
          <a:schemeClr val="bg2"/>
        </a:buClr>
        <a:buChar char="–"/>
        <a:defRPr>
          <a:solidFill>
            <a:schemeClr val="tx1"/>
          </a:solidFill>
          <a:latin typeface="+mj-lt"/>
          <a:ea typeface="ＭＳ Ｐゴシック" charset="0"/>
        </a:defRPr>
      </a:lvl4pPr>
      <a:lvl5pPr marL="2157413" indent="-228600" algn="l" rtl="0" eaLnBrk="0" fontAlgn="base" hangingPunct="0">
        <a:spcBef>
          <a:spcPct val="20000"/>
        </a:spcBef>
        <a:spcAft>
          <a:spcPct val="0"/>
        </a:spcAft>
        <a:buChar char="»"/>
        <a:defRPr sz="1600">
          <a:solidFill>
            <a:schemeClr val="tx1"/>
          </a:solidFill>
          <a:latin typeface="+mj-lt"/>
          <a:ea typeface="ＭＳ Ｐゴシック" charset="0"/>
        </a:defRPr>
      </a:lvl5pPr>
      <a:lvl6pPr marL="2614613" indent="-228600" algn="l" rtl="0" eaLnBrk="1" fontAlgn="base" hangingPunct="1">
        <a:spcBef>
          <a:spcPct val="20000"/>
        </a:spcBef>
        <a:spcAft>
          <a:spcPct val="0"/>
        </a:spcAft>
        <a:buChar char="»"/>
        <a:defRPr sz="1600">
          <a:solidFill>
            <a:schemeClr val="tx1"/>
          </a:solidFill>
          <a:latin typeface="+mj-lt"/>
        </a:defRPr>
      </a:lvl6pPr>
      <a:lvl7pPr marL="3071813" indent="-228600" algn="l" rtl="0" eaLnBrk="1" fontAlgn="base" hangingPunct="1">
        <a:spcBef>
          <a:spcPct val="20000"/>
        </a:spcBef>
        <a:spcAft>
          <a:spcPct val="0"/>
        </a:spcAft>
        <a:buChar char="»"/>
        <a:defRPr sz="1600">
          <a:solidFill>
            <a:schemeClr val="tx1"/>
          </a:solidFill>
          <a:latin typeface="+mj-lt"/>
        </a:defRPr>
      </a:lvl7pPr>
      <a:lvl8pPr marL="3529013" indent="-228600" algn="l" rtl="0" eaLnBrk="1" fontAlgn="base" hangingPunct="1">
        <a:spcBef>
          <a:spcPct val="20000"/>
        </a:spcBef>
        <a:spcAft>
          <a:spcPct val="0"/>
        </a:spcAft>
        <a:buChar char="»"/>
        <a:defRPr sz="1600">
          <a:solidFill>
            <a:schemeClr val="tx1"/>
          </a:solidFill>
          <a:latin typeface="+mj-lt"/>
        </a:defRPr>
      </a:lvl8pPr>
      <a:lvl9pPr marL="3986213" indent="-228600" algn="l" rtl="0" eaLnBrk="1" fontAlgn="base" hangingPunct="1">
        <a:spcBef>
          <a:spcPct val="20000"/>
        </a:spcBef>
        <a:spcAft>
          <a:spcPct val="0"/>
        </a:spcAft>
        <a:buChar char="»"/>
        <a:defRPr sz="1600">
          <a:solidFill>
            <a:schemeClr val="tx1"/>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23_ENREF_12"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0" y="1556792"/>
            <a:ext cx="9144000" cy="2514600"/>
          </a:xfrm>
        </p:spPr>
        <p:txBody>
          <a:bodyPr bIns="45720"/>
          <a:lstStyle/>
          <a:p>
            <a:pPr algn="ctr" eaLnBrk="1" hangingPunct="1"/>
            <a:r>
              <a:rPr lang="en-AU" sz="4800" dirty="0">
                <a:latin typeface="Arial Narrow" charset="0"/>
              </a:rPr>
              <a:t>Policy factors which impact on older people's decision</a:t>
            </a:r>
            <a:br>
              <a:rPr lang="en-AU" sz="4800" dirty="0">
                <a:latin typeface="Arial Narrow" charset="0"/>
              </a:rPr>
            </a:br>
            <a:r>
              <a:rPr lang="en-AU" sz="4800" dirty="0">
                <a:latin typeface="Arial Narrow" charset="0"/>
              </a:rPr>
              <a:t>to downsize</a:t>
            </a:r>
            <a:endParaRPr lang="en-US" sz="5400" dirty="0">
              <a:latin typeface="Arial Narrow" charset="0"/>
            </a:endParaRPr>
          </a:p>
        </p:txBody>
      </p:sp>
      <p:sp>
        <p:nvSpPr>
          <p:cNvPr id="15362" name="Rectangle 3"/>
          <p:cNvSpPr>
            <a:spLocks noGrp="1" noChangeArrowheads="1"/>
          </p:cNvSpPr>
          <p:nvPr>
            <p:ph type="subTitle" idx="1"/>
          </p:nvPr>
        </p:nvSpPr>
        <p:spPr>
          <a:xfrm>
            <a:off x="0" y="3501008"/>
            <a:ext cx="9144000" cy="3356992"/>
          </a:xfrm>
          <a:noFill/>
        </p:spPr>
        <p:txBody>
          <a:bodyPr/>
          <a:lstStyle/>
          <a:p>
            <a:r>
              <a:rPr lang="en-AU" dirty="0"/>
              <a:t>Bruce Judd; Catherine Bridge; Laura Davy</a:t>
            </a:r>
            <a:r>
              <a:rPr lang="en-AU" baseline="30000" dirty="0"/>
              <a:t>.</a:t>
            </a:r>
            <a:r>
              <a:rPr lang="en-AU" dirty="0"/>
              <a:t> </a:t>
            </a:r>
            <a:r>
              <a:rPr lang="en-AU"/>
              <a:t>&amp; Toni Adams.</a:t>
            </a:r>
          </a:p>
          <a:p>
            <a:r>
              <a:rPr lang="en-AU" smtClean="0"/>
              <a:t>.</a:t>
            </a:r>
            <a:endParaRPr lang="en-AU" dirty="0" smtClean="0"/>
          </a:p>
          <a:p>
            <a:endParaRPr lang="en-AU" dirty="0"/>
          </a:p>
          <a:p>
            <a:pPr indent="1588" eaLnBrk="1" hangingPunct="1"/>
            <a:r>
              <a:rPr lang="en-AU" sz="2400" b="1" dirty="0" smtClean="0">
                <a:latin typeface="Arial Narrow" charset="0"/>
              </a:rPr>
              <a:t>AHURI </a:t>
            </a:r>
            <a:r>
              <a:rPr lang="en-AU" sz="2400" b="1" dirty="0">
                <a:latin typeface="Arial Narrow" charset="0"/>
              </a:rPr>
              <a:t>UWS/UNSW Research </a:t>
            </a:r>
            <a:r>
              <a:rPr lang="en-AU" sz="2400" b="1" dirty="0" smtClean="0">
                <a:latin typeface="Arial Narrow" charset="0"/>
              </a:rPr>
              <a:t>Centre</a:t>
            </a:r>
            <a:endParaRPr lang="en-AU" sz="2400" b="1" dirty="0"/>
          </a:p>
          <a:p>
            <a:r>
              <a:rPr lang="en-AU" sz="1800" dirty="0" smtClean="0"/>
              <a:t>University </a:t>
            </a:r>
            <a:r>
              <a:rPr lang="en-AU" sz="1800" dirty="0"/>
              <a:t>of New South </a:t>
            </a:r>
            <a:r>
              <a:rPr lang="en-AU" sz="1800" dirty="0" smtClean="0"/>
              <a:t>Wales</a:t>
            </a:r>
            <a:endParaRPr lang="en-AU" sz="1800" dirty="0"/>
          </a:p>
          <a:p>
            <a:endParaRPr lang="en-AU" sz="1800" dirty="0" smtClean="0">
              <a:latin typeface="Arial" charset="0"/>
              <a:cs typeface="Arial" charset="0"/>
            </a:endParaRPr>
          </a:p>
          <a:p>
            <a:r>
              <a:rPr lang="en-AU" sz="1800" dirty="0" smtClean="0">
                <a:latin typeface="Arial" charset="0"/>
                <a:cs typeface="Arial" charset="0"/>
              </a:rPr>
              <a:t>IFA 11</a:t>
            </a:r>
            <a:r>
              <a:rPr lang="en-AU" sz="1800" baseline="30000" dirty="0" smtClean="0">
                <a:latin typeface="Arial" charset="0"/>
                <a:cs typeface="Arial" charset="0"/>
              </a:rPr>
              <a:t>th</a:t>
            </a:r>
            <a:r>
              <a:rPr lang="en-AU" sz="1800" dirty="0" smtClean="0">
                <a:latin typeface="Arial" charset="0"/>
                <a:cs typeface="Arial" charset="0"/>
              </a:rPr>
              <a:t> Global Conference </a:t>
            </a:r>
            <a:r>
              <a:rPr lang="en-AU" sz="1800" dirty="0">
                <a:latin typeface="Arial" charset="0"/>
                <a:cs typeface="Arial" charset="0"/>
              </a:rPr>
              <a:t>on Ageing ‘Ageing Connects</a:t>
            </a:r>
            <a:r>
              <a:rPr lang="en-AU" sz="1800" dirty="0" smtClean="0">
                <a:latin typeface="Arial" charset="0"/>
                <a:cs typeface="Arial" charset="0"/>
              </a:rPr>
              <a:t>’</a:t>
            </a:r>
          </a:p>
          <a:p>
            <a:pPr indent="1588" eaLnBrk="1" hangingPunct="1"/>
            <a:r>
              <a:rPr lang="en-US" sz="1800" i="1" dirty="0"/>
              <a:t>Housing and the living environment: </a:t>
            </a:r>
            <a:r>
              <a:rPr lang="en-US" sz="1800" dirty="0"/>
              <a:t>Ageing, the built environment and </a:t>
            </a:r>
            <a:r>
              <a:rPr lang="en-US" sz="1800" dirty="0" err="1"/>
              <a:t>liveability</a:t>
            </a:r>
            <a:r>
              <a:rPr lang="en-US" sz="1800" dirty="0"/>
              <a:t> in an extreme </a:t>
            </a:r>
            <a:r>
              <a:rPr lang="en-US" sz="1800" dirty="0" smtClean="0"/>
              <a:t>climate</a:t>
            </a:r>
          </a:p>
          <a:p>
            <a:pPr indent="1588" eaLnBrk="1" hangingPunct="1"/>
            <a:r>
              <a:rPr lang="en-US" sz="1800" dirty="0" smtClean="0"/>
              <a:t>Wednesday </a:t>
            </a:r>
            <a:r>
              <a:rPr lang="en-US" sz="1800" dirty="0"/>
              <a:t>30.5.2012</a:t>
            </a:r>
            <a:endParaRPr lang="en-AU" sz="1800" dirty="0">
              <a:latin typeface="Arial" charset="0"/>
              <a:cs typeface="Arial" charset="0"/>
            </a:endParaRPr>
          </a:p>
          <a:p>
            <a:pPr indent="1588" eaLnBrk="1" hangingPunct="1"/>
            <a:endParaRPr lang="en-AU" sz="1800" dirty="0">
              <a:latin typeface="Arial" charset="0"/>
              <a:cs typeface="Arial" charset="0"/>
            </a:endParaRPr>
          </a:p>
          <a:p>
            <a:endParaRPr lang="en-AU" sz="1800" dirty="0" smtClean="0"/>
          </a:p>
          <a:p>
            <a:endParaRPr lang="en-AU" sz="1800" dirty="0"/>
          </a:p>
        </p:txBody>
      </p:sp>
      <p:sp>
        <p:nvSpPr>
          <p:cNvPr id="15363" name="Rectangle 4"/>
          <p:cNvSpPr>
            <a:spLocks noChangeArrowheads="1"/>
          </p:cNvSpPr>
          <p:nvPr/>
        </p:nvSpPr>
        <p:spPr bwMode="auto">
          <a:xfrm>
            <a:off x="2286000" y="225425"/>
            <a:ext cx="457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a:latin typeface="Arial Narrow" charset="0"/>
              </a:rPr>
              <a:t>Research questions</a:t>
            </a:r>
          </a:p>
        </p:txBody>
      </p:sp>
      <p:sp>
        <p:nvSpPr>
          <p:cNvPr id="3075" name="Content Placeholder 2"/>
          <p:cNvSpPr>
            <a:spLocks noGrp="1"/>
          </p:cNvSpPr>
          <p:nvPr>
            <p:ph idx="1"/>
          </p:nvPr>
        </p:nvSpPr>
        <p:spPr>
          <a:xfrm>
            <a:off x="600075" y="1534318"/>
            <a:ext cx="8229600" cy="4221163"/>
          </a:xfrm>
        </p:spPr>
        <p:txBody>
          <a:bodyPr/>
          <a:lstStyle/>
          <a:p>
            <a:pPr marL="1588" indent="0" eaLnBrk="1" hangingPunct="1">
              <a:spcAft>
                <a:spcPts val="600"/>
              </a:spcAft>
              <a:buNone/>
              <a:defRPr/>
            </a:pPr>
            <a:r>
              <a:rPr lang="en-AU" dirty="0">
                <a:ea typeface="+mn-ea"/>
                <a:cs typeface="+mn-cs"/>
              </a:rPr>
              <a:t>This project aims to understand the phenomenon of downsizing amongst older Australians by investigating:</a:t>
            </a:r>
          </a:p>
          <a:p>
            <a:pPr marL="515938" indent="-514350" eaLnBrk="1" hangingPunct="1">
              <a:spcAft>
                <a:spcPts val="600"/>
              </a:spcAft>
              <a:buFont typeface="+mj-lt"/>
              <a:buAutoNum type="arabicPeriod"/>
              <a:defRPr/>
            </a:pPr>
            <a:r>
              <a:rPr lang="en-AU" sz="2400" dirty="0" smtClean="0">
                <a:ea typeface="+mn-ea"/>
                <a:cs typeface="+mn-cs"/>
              </a:rPr>
              <a:t>The </a:t>
            </a:r>
            <a:r>
              <a:rPr lang="en-AU" sz="2400" dirty="0">
                <a:ea typeface="+mn-ea"/>
                <a:cs typeface="+mn-cs"/>
              </a:rPr>
              <a:t>extent of downsizing amongst older Australians;</a:t>
            </a:r>
          </a:p>
          <a:p>
            <a:pPr marL="458788" indent="-457200" eaLnBrk="1" hangingPunct="1">
              <a:spcAft>
                <a:spcPts val="600"/>
              </a:spcAft>
              <a:buFont typeface="+mj-lt"/>
              <a:buAutoNum type="arabicPeriod"/>
              <a:defRPr/>
            </a:pPr>
            <a:r>
              <a:rPr lang="en-AU" sz="2400" dirty="0" smtClean="0">
                <a:ea typeface="+mn-ea"/>
                <a:cs typeface="+mn-cs"/>
              </a:rPr>
              <a:t>The </a:t>
            </a:r>
            <a:r>
              <a:rPr lang="en-AU" sz="2400" dirty="0">
                <a:ea typeface="+mn-ea"/>
                <a:cs typeface="+mn-cs"/>
              </a:rPr>
              <a:t>demographics, motivations and circumstances precipitating downsizing;</a:t>
            </a:r>
          </a:p>
          <a:p>
            <a:pPr marL="458788" indent="-457200" eaLnBrk="1" hangingPunct="1">
              <a:spcAft>
                <a:spcPts val="600"/>
              </a:spcAft>
              <a:buFont typeface="+mj-lt"/>
              <a:buAutoNum type="arabicPeriod"/>
              <a:defRPr/>
            </a:pPr>
            <a:r>
              <a:rPr lang="en-AU" sz="2400" dirty="0" smtClean="0">
                <a:ea typeface="+mn-ea"/>
                <a:cs typeface="+mn-cs"/>
              </a:rPr>
              <a:t>The </a:t>
            </a:r>
            <a:r>
              <a:rPr lang="en-AU" sz="2400" dirty="0">
                <a:ea typeface="+mn-ea"/>
                <a:cs typeface="+mn-cs"/>
              </a:rPr>
              <a:t>considerations and consequences of downsizing, both financially and socially;</a:t>
            </a:r>
          </a:p>
          <a:p>
            <a:pPr marL="458788" indent="-457200" eaLnBrk="1" hangingPunct="1">
              <a:spcAft>
                <a:spcPts val="600"/>
              </a:spcAft>
              <a:buFont typeface="+mj-lt"/>
              <a:buAutoNum type="arabicPeriod"/>
              <a:defRPr/>
            </a:pPr>
            <a:r>
              <a:rPr lang="en-AU" sz="2400" dirty="0" smtClean="0">
                <a:ea typeface="+mn-ea"/>
                <a:cs typeface="+mn-cs"/>
              </a:rPr>
              <a:t>The </a:t>
            </a:r>
            <a:r>
              <a:rPr lang="en-AU" sz="2400" dirty="0">
                <a:ea typeface="+mn-ea"/>
                <a:cs typeface="+mn-cs"/>
              </a:rPr>
              <a:t>obstacles that older homeowners face in downsizing; and</a:t>
            </a:r>
          </a:p>
          <a:p>
            <a:pPr marL="458788" indent="-457200" eaLnBrk="1" hangingPunct="1">
              <a:spcAft>
                <a:spcPts val="600"/>
              </a:spcAft>
              <a:buFont typeface="+mj-lt"/>
              <a:buAutoNum type="arabicPeriod"/>
              <a:defRPr/>
            </a:pPr>
            <a:r>
              <a:rPr lang="en-AU" sz="2400" dirty="0" smtClean="0">
                <a:ea typeface="+mn-ea"/>
                <a:cs typeface="+mn-cs"/>
              </a:rPr>
              <a:t>Which </a:t>
            </a:r>
            <a:r>
              <a:rPr lang="en-AU" sz="2400" dirty="0">
                <a:ea typeface="+mn-ea"/>
                <a:cs typeface="+mn-cs"/>
              </a:rPr>
              <a:t>policies assist or hinder older homeowners desiring to downsize</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pPr eaLnBrk="1" hangingPunct="1"/>
            <a:r>
              <a:rPr lang="en-AU" smtClean="0">
                <a:latin typeface="Arial Narrow" charset="0"/>
              </a:rPr>
              <a:t>Methodology</a:t>
            </a:r>
            <a:endParaRPr lang="en-AU" dirty="0">
              <a:latin typeface="Arial Narrow" charset="0"/>
            </a:endParaRPr>
          </a:p>
        </p:txBody>
      </p:sp>
      <p:sp>
        <p:nvSpPr>
          <p:cNvPr id="3" name="Content Placeholder 2"/>
          <p:cNvSpPr>
            <a:spLocks noGrp="1"/>
          </p:cNvSpPr>
          <p:nvPr>
            <p:ph idx="1"/>
          </p:nvPr>
        </p:nvSpPr>
        <p:spPr>
          <a:xfrm>
            <a:off x="251520" y="1628800"/>
            <a:ext cx="8712968" cy="4692352"/>
          </a:xfrm>
        </p:spPr>
        <p:txBody>
          <a:bodyPr/>
          <a:lstStyle/>
          <a:p>
            <a:pPr marL="1588" indent="0" eaLnBrk="1" hangingPunct="1">
              <a:lnSpc>
                <a:spcPct val="90000"/>
              </a:lnSpc>
              <a:spcAft>
                <a:spcPts val="600"/>
              </a:spcAft>
              <a:buNone/>
              <a:defRPr/>
            </a:pPr>
            <a:r>
              <a:rPr lang="en-AU" sz="2400" dirty="0" smtClean="0">
                <a:ea typeface="+mn-ea"/>
                <a:cs typeface="+mn-cs"/>
              </a:rPr>
              <a:t>The </a:t>
            </a:r>
            <a:r>
              <a:rPr lang="en-AU" sz="2400" dirty="0">
                <a:ea typeface="+mn-ea"/>
                <a:cs typeface="+mn-cs"/>
              </a:rPr>
              <a:t>methods selected for </a:t>
            </a:r>
            <a:r>
              <a:rPr lang="en-AU" sz="2400" dirty="0" smtClean="0">
                <a:ea typeface="+mn-ea"/>
                <a:cs typeface="+mn-cs"/>
              </a:rPr>
              <a:t>our positioning paper </a:t>
            </a:r>
            <a:r>
              <a:rPr lang="en-AU" sz="2400" dirty="0">
                <a:ea typeface="+mn-ea"/>
                <a:cs typeface="+mn-cs"/>
              </a:rPr>
              <a:t>involved: </a:t>
            </a:r>
            <a:endParaRPr lang="en-AU" sz="2400" dirty="0" smtClean="0">
              <a:ea typeface="+mn-ea"/>
              <a:cs typeface="+mn-cs"/>
            </a:endParaRPr>
          </a:p>
          <a:p>
            <a:pPr eaLnBrk="1" hangingPunct="1">
              <a:lnSpc>
                <a:spcPct val="90000"/>
              </a:lnSpc>
              <a:spcAft>
                <a:spcPts val="600"/>
              </a:spcAft>
              <a:defRPr/>
            </a:pPr>
            <a:r>
              <a:rPr lang="en-AU" sz="2400" dirty="0">
                <a:ea typeface="+mn-ea"/>
                <a:cs typeface="+mn-cs"/>
              </a:rPr>
              <a:t>A</a:t>
            </a:r>
            <a:r>
              <a:rPr lang="en-AU" sz="2400" dirty="0" smtClean="0">
                <a:ea typeface="+mn-ea"/>
                <a:cs typeface="+mn-cs"/>
              </a:rPr>
              <a:t>nalysis </a:t>
            </a:r>
            <a:r>
              <a:rPr lang="en-AU" sz="2400" dirty="0">
                <a:ea typeface="+mn-ea"/>
                <a:cs typeface="+mn-cs"/>
              </a:rPr>
              <a:t>of </a:t>
            </a:r>
            <a:r>
              <a:rPr lang="en-AU" sz="2400" dirty="0" smtClean="0">
                <a:ea typeface="+mn-ea"/>
                <a:cs typeface="+mn-cs"/>
              </a:rPr>
              <a:t>Australian Bureau of </a:t>
            </a:r>
            <a:r>
              <a:rPr lang="en-AU" sz="2400" dirty="0">
                <a:ea typeface="+mn-ea"/>
                <a:cs typeface="+mn-cs"/>
              </a:rPr>
              <a:t>Census </a:t>
            </a:r>
            <a:r>
              <a:rPr lang="en-AU" sz="2400" dirty="0" smtClean="0">
                <a:ea typeface="+mn-ea"/>
                <a:cs typeface="+mn-cs"/>
              </a:rPr>
              <a:t>Data</a:t>
            </a:r>
          </a:p>
          <a:p>
            <a:pPr eaLnBrk="1" hangingPunct="1">
              <a:lnSpc>
                <a:spcPct val="90000"/>
              </a:lnSpc>
              <a:spcAft>
                <a:spcPts val="600"/>
              </a:spcAft>
              <a:defRPr/>
            </a:pPr>
            <a:r>
              <a:rPr lang="en-AU" sz="2400" dirty="0"/>
              <a:t>Analysis of </a:t>
            </a:r>
            <a:r>
              <a:rPr lang="en-AU" sz="2400" dirty="0" smtClean="0">
                <a:ea typeface="+mn-ea"/>
                <a:cs typeface="+mn-cs"/>
              </a:rPr>
              <a:t>Survey of Disability, Ageing and Carers </a:t>
            </a:r>
            <a:r>
              <a:rPr lang="en-AU" sz="2400" dirty="0">
                <a:ea typeface="+mn-ea"/>
                <a:cs typeface="+mn-cs"/>
              </a:rPr>
              <a:t>data; </a:t>
            </a:r>
            <a:r>
              <a:rPr lang="en-AU" sz="2400" dirty="0" smtClean="0">
                <a:ea typeface="+mn-ea"/>
                <a:cs typeface="+mn-cs"/>
              </a:rPr>
              <a:t>Systematic literature review; and</a:t>
            </a:r>
          </a:p>
          <a:p>
            <a:pPr eaLnBrk="1" hangingPunct="1">
              <a:lnSpc>
                <a:spcPct val="90000"/>
              </a:lnSpc>
              <a:spcAft>
                <a:spcPts val="600"/>
              </a:spcAft>
              <a:defRPr/>
            </a:pPr>
            <a:r>
              <a:rPr lang="en-AU" sz="2400" dirty="0" smtClean="0">
                <a:ea typeface="+mn-ea"/>
                <a:cs typeface="+mn-cs"/>
              </a:rPr>
              <a:t>Policy document analysis</a:t>
            </a:r>
          </a:p>
          <a:p>
            <a:pPr marL="1588" indent="0" eaLnBrk="1" hangingPunct="1">
              <a:lnSpc>
                <a:spcPct val="90000"/>
              </a:lnSpc>
              <a:spcAft>
                <a:spcPts val="600"/>
              </a:spcAft>
              <a:buNone/>
              <a:defRPr/>
            </a:pPr>
            <a:r>
              <a:rPr lang="en-AU" sz="2400" dirty="0" smtClean="0">
                <a:ea typeface="+mn-ea"/>
                <a:cs typeface="+mn-cs"/>
              </a:rPr>
              <a:t>In process for our final report:</a:t>
            </a:r>
            <a:endParaRPr lang="en-AU" sz="2400" dirty="0">
              <a:ea typeface="+mn-ea"/>
              <a:cs typeface="+mn-cs"/>
            </a:endParaRPr>
          </a:p>
          <a:p>
            <a:pPr eaLnBrk="1" hangingPunct="1">
              <a:lnSpc>
                <a:spcPct val="90000"/>
              </a:lnSpc>
              <a:spcAft>
                <a:spcPts val="600"/>
              </a:spcAft>
              <a:defRPr/>
            </a:pPr>
            <a:r>
              <a:rPr lang="en-AU" sz="2400" dirty="0" smtClean="0">
                <a:ea typeface="+mn-ea"/>
                <a:cs typeface="+mn-cs"/>
              </a:rPr>
              <a:t>Analysis of a national survey (</a:t>
            </a:r>
            <a:r>
              <a:rPr lang="en-AU" sz="2400" dirty="0"/>
              <a:t>3293 completed surveys </a:t>
            </a:r>
            <a:r>
              <a:rPr lang="en-AU" sz="2400" dirty="0" smtClean="0"/>
              <a:t>have been received)</a:t>
            </a:r>
            <a:endParaRPr lang="en-AU" sz="2400" dirty="0" smtClean="0">
              <a:ea typeface="+mn-ea"/>
              <a:cs typeface="+mn-cs"/>
            </a:endParaRPr>
          </a:p>
          <a:p>
            <a:pPr eaLnBrk="1" hangingPunct="1">
              <a:lnSpc>
                <a:spcPct val="90000"/>
              </a:lnSpc>
              <a:spcAft>
                <a:spcPts val="600"/>
              </a:spcAft>
              <a:defRPr/>
            </a:pPr>
            <a:r>
              <a:rPr lang="en-AU" sz="2400" dirty="0">
                <a:ea typeface="+mn-ea"/>
                <a:cs typeface="+mn-cs"/>
              </a:rPr>
              <a:t>6</a:t>
            </a:r>
            <a:r>
              <a:rPr lang="en-AU" sz="2400" dirty="0" smtClean="0">
                <a:ea typeface="+mn-ea"/>
                <a:cs typeface="+mn-cs"/>
              </a:rPr>
              <a:t>0 interviews across </a:t>
            </a:r>
            <a:r>
              <a:rPr lang="en-AU" sz="2400" dirty="0">
                <a:ea typeface="+mn-ea"/>
                <a:cs typeface="+mn-cs"/>
              </a:rPr>
              <a:t>three states </a:t>
            </a:r>
            <a:r>
              <a:rPr lang="en-AU" sz="2400" dirty="0" smtClean="0">
                <a:ea typeface="+mn-ea"/>
                <a:cs typeface="+mn-cs"/>
              </a:rPr>
              <a:t>(20 each in NSW</a:t>
            </a:r>
            <a:r>
              <a:rPr lang="en-AU" sz="2400" dirty="0">
                <a:ea typeface="+mn-ea"/>
                <a:cs typeface="+mn-cs"/>
              </a:rPr>
              <a:t>, Victoria and South Australia) </a:t>
            </a:r>
            <a:endParaRPr lang="en-AU" sz="2400" dirty="0" smtClean="0">
              <a:ea typeface="+mn-ea"/>
              <a:cs typeface="+mn-cs"/>
            </a:endParaRPr>
          </a:p>
          <a:p>
            <a:pPr eaLnBrk="1" hangingPunct="1">
              <a:lnSpc>
                <a:spcPct val="90000"/>
              </a:lnSpc>
              <a:spcAft>
                <a:spcPts val="600"/>
              </a:spcAft>
              <a:defRPr/>
            </a:pPr>
            <a:r>
              <a:rPr lang="en-AU" sz="2400" dirty="0">
                <a:ea typeface="+mn-ea"/>
                <a:cs typeface="+mn-cs"/>
              </a:rPr>
              <a:t>P</a:t>
            </a:r>
            <a:r>
              <a:rPr lang="en-AU" sz="2400" dirty="0" smtClean="0">
                <a:ea typeface="+mn-ea"/>
                <a:cs typeface="+mn-cs"/>
              </a:rPr>
              <a:t>olicy forums to discuss and prioritise results</a:t>
            </a:r>
            <a:endParaRPr lang="en-AU" sz="2300" dirty="0">
              <a:ea typeface="+mn-ea"/>
              <a:cs typeface="+mn-cs"/>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AU" dirty="0" smtClean="0">
                <a:latin typeface="Arial Narrow" charset="0"/>
              </a:rPr>
              <a:t>Defining downsizing</a:t>
            </a:r>
            <a:endParaRPr lang="en-AU" dirty="0">
              <a:latin typeface="Arial Narrow" charset="0"/>
            </a:endParaRPr>
          </a:p>
        </p:txBody>
      </p:sp>
      <p:sp>
        <p:nvSpPr>
          <p:cNvPr id="19458" name="Content Placeholder 2"/>
          <p:cNvSpPr>
            <a:spLocks noGrp="1"/>
          </p:cNvSpPr>
          <p:nvPr>
            <p:ph idx="1"/>
          </p:nvPr>
        </p:nvSpPr>
        <p:spPr/>
        <p:txBody>
          <a:bodyPr/>
          <a:lstStyle/>
          <a:p>
            <a:pPr eaLnBrk="1" hangingPunct="1">
              <a:buFont typeface="Wingdings" charset="0"/>
              <a:buChar char="§"/>
            </a:pPr>
            <a:r>
              <a:rPr lang="en-AU" dirty="0" smtClean="0"/>
              <a:t>While </a:t>
            </a:r>
            <a:r>
              <a:rPr lang="en-AU" dirty="0"/>
              <a:t>a popularly used term, downsizing is a problematic concept to define as it may be more narrowly used to refer specifically to a process involving a reduction in the size of the dwelling and/or property, or more broadly to reducing the cost of housing (sometimes referred to as </a:t>
            </a:r>
            <a:r>
              <a:rPr lang="en-AU" dirty="0" err="1"/>
              <a:t>downpricing</a:t>
            </a:r>
            <a:r>
              <a:rPr lang="en-AU" dirty="0"/>
              <a:t>) or even moving location for a variety of other reasons – all of which can be interrelated. </a:t>
            </a:r>
            <a:endParaRPr lang="en-AU" dirty="0" smtClean="0"/>
          </a:p>
          <a:p>
            <a:pPr eaLnBrk="1" hangingPunct="1">
              <a:buFont typeface="Wingdings" charset="0"/>
              <a:buChar char="§"/>
            </a:pPr>
            <a:r>
              <a:rPr lang="en-AU" dirty="0" smtClean="0"/>
              <a:t>Just over </a:t>
            </a:r>
            <a:r>
              <a:rPr lang="en-AU" dirty="0"/>
              <a:t>17.8</a:t>
            </a:r>
            <a:r>
              <a:rPr lang="en-AU" dirty="0" smtClean="0"/>
              <a:t>%</a:t>
            </a:r>
            <a:r>
              <a:rPr lang="en-AU" dirty="0"/>
              <a:t> </a:t>
            </a:r>
            <a:r>
              <a:rPr lang="en-AU" dirty="0" smtClean="0"/>
              <a:t>of persons aged </a:t>
            </a:r>
            <a:r>
              <a:rPr lang="en-AU" dirty="0"/>
              <a:t>55 and over </a:t>
            </a:r>
            <a:r>
              <a:rPr lang="en-AU" dirty="0" smtClean="0"/>
              <a:t>moved </a:t>
            </a:r>
            <a:r>
              <a:rPr lang="en-AU" dirty="0"/>
              <a:t>within Australia (excluding those moving from overseas) in the period 2001-</a:t>
            </a:r>
            <a:r>
              <a:rPr lang="en-AU" dirty="0" smtClean="0"/>
              <a:t>2006. </a:t>
            </a:r>
            <a:endParaRPr lang="en-AU"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AU" dirty="0" smtClean="0">
                <a:latin typeface="Arial Narrow" charset="0"/>
              </a:rPr>
              <a:t>A background of mixed </a:t>
            </a:r>
            <a:r>
              <a:rPr lang="en-AU" dirty="0">
                <a:latin typeface="Arial Narrow" charset="0"/>
              </a:rPr>
              <a:t>f</a:t>
            </a:r>
            <a:r>
              <a:rPr lang="en-AU" dirty="0" smtClean="0">
                <a:latin typeface="Arial Narrow" charset="0"/>
              </a:rPr>
              <a:t>indings</a:t>
            </a:r>
            <a:endParaRPr lang="en-AU" dirty="0">
              <a:latin typeface="Arial Narrow" charset="0"/>
            </a:endParaRPr>
          </a:p>
        </p:txBody>
      </p:sp>
      <p:sp>
        <p:nvSpPr>
          <p:cNvPr id="20482" name="Content Placeholder 2"/>
          <p:cNvSpPr>
            <a:spLocks noGrp="1"/>
          </p:cNvSpPr>
          <p:nvPr>
            <p:ph idx="1"/>
          </p:nvPr>
        </p:nvSpPr>
        <p:spPr>
          <a:xfrm>
            <a:off x="600075" y="1700808"/>
            <a:ext cx="8229600" cy="4221163"/>
          </a:xfrm>
        </p:spPr>
        <p:txBody>
          <a:bodyPr/>
          <a:lstStyle/>
          <a:p>
            <a:r>
              <a:rPr lang="en-US" sz="2800" dirty="0" smtClean="0"/>
              <a:t>Most older </a:t>
            </a:r>
            <a:r>
              <a:rPr lang="en-US" sz="2800" dirty="0"/>
              <a:t>people </a:t>
            </a:r>
            <a:r>
              <a:rPr lang="en-GB" sz="2800" dirty="0" smtClean="0"/>
              <a:t>favour</a:t>
            </a:r>
            <a:r>
              <a:rPr lang="en-US" sz="2800" dirty="0" smtClean="0"/>
              <a:t> </a:t>
            </a:r>
            <a:r>
              <a:rPr lang="en-US" sz="2800" dirty="0"/>
              <a:t>remaining in their own homes for as long as possible and </a:t>
            </a:r>
            <a:r>
              <a:rPr lang="en-US" sz="2800" dirty="0" err="1"/>
              <a:t>utilise</a:t>
            </a:r>
            <a:r>
              <a:rPr lang="en-US" sz="2800" dirty="0"/>
              <a:t> the space in their homes much more than is often </a:t>
            </a:r>
            <a:r>
              <a:rPr lang="en-US" sz="2800" dirty="0" smtClean="0"/>
              <a:t>assumed </a:t>
            </a:r>
            <a:r>
              <a:rPr lang="en-US" sz="2800" dirty="0"/>
              <a:t>(Judd et al, 2010</a:t>
            </a:r>
            <a:r>
              <a:rPr lang="en-US" sz="2800" dirty="0" smtClean="0"/>
              <a:t>). </a:t>
            </a:r>
          </a:p>
          <a:p>
            <a:r>
              <a:rPr lang="en-US" sz="2800" dirty="0" smtClean="0"/>
              <a:t>Of the 35% of </a:t>
            </a:r>
            <a:r>
              <a:rPr lang="en-US" sz="2800" dirty="0"/>
              <a:t>older people </a:t>
            </a:r>
            <a:r>
              <a:rPr lang="en-US" sz="2800" dirty="0" smtClean="0"/>
              <a:t>moving </a:t>
            </a:r>
            <a:r>
              <a:rPr lang="en-US" sz="2800" dirty="0"/>
              <a:t>the most common reason given (22 per cent) was to ‘move to a smaller </a:t>
            </a:r>
            <a:r>
              <a:rPr lang="en-US" sz="2800" dirty="0" smtClean="0"/>
              <a:t>house</a:t>
            </a:r>
            <a:r>
              <a:rPr lang="en-US" sz="2800" dirty="0"/>
              <a:t>’</a:t>
            </a:r>
            <a:r>
              <a:rPr lang="en-US" sz="2800" dirty="0" smtClean="0"/>
              <a:t> </a:t>
            </a:r>
            <a:r>
              <a:rPr lang="en-US" sz="2800" dirty="0"/>
              <a:t>(</a:t>
            </a:r>
            <a:r>
              <a:rPr lang="en-US" sz="2800" dirty="0" err="1"/>
              <a:t>Olsberg</a:t>
            </a:r>
            <a:r>
              <a:rPr lang="en-US" sz="2800" dirty="0"/>
              <a:t> and Winters, 2005</a:t>
            </a:r>
            <a:r>
              <a:rPr lang="en-US" sz="2800" dirty="0" smtClean="0"/>
              <a:t>). </a:t>
            </a:r>
          </a:p>
          <a:p>
            <a:r>
              <a:rPr lang="en-US" sz="2800" dirty="0" smtClean="0"/>
              <a:t>A </a:t>
            </a:r>
            <a:r>
              <a:rPr lang="en-US" sz="2800" dirty="0"/>
              <a:t>quarter of intended moves amongst older people related to the size and/or quality of the </a:t>
            </a:r>
            <a:r>
              <a:rPr lang="en-US" sz="2800" dirty="0" smtClean="0"/>
              <a:t>home </a:t>
            </a:r>
            <a:r>
              <a:rPr lang="en-US" sz="2800" dirty="0"/>
              <a:t>(Beer et al, 2009)</a:t>
            </a:r>
            <a:r>
              <a:rPr lang="en-US" sz="2800" dirty="0" smtClean="0"/>
              <a:t>.</a:t>
            </a:r>
            <a:endParaRPr lang="en-AU" sz="2800" dirty="0"/>
          </a:p>
          <a:p>
            <a:pPr lvl="0"/>
            <a:endParaRPr lang="en-AU" sz="2800" dirty="0"/>
          </a:p>
          <a:p>
            <a:pPr marL="1588" indent="0" eaLnBrk="1" hangingPunct="1">
              <a:buFont typeface="Wingdings" charset="0"/>
              <a:buChar char="§"/>
            </a:pPr>
            <a:endParaRPr lang="en-AU" dirty="0">
              <a:latin typeface="Arial" charset="0"/>
            </a:endParaRPr>
          </a:p>
          <a:p>
            <a:pPr marL="1588" indent="0" eaLnBrk="1" hangingPunct="1">
              <a:buFont typeface="Wingdings" charset="0"/>
              <a:buChar char="§"/>
            </a:pPr>
            <a:endParaRPr lang="en-AU" dirty="0">
              <a:latin typeface="Arial" charset="0"/>
            </a:endParaRPr>
          </a:p>
          <a:p>
            <a:pPr marL="1588" indent="0" eaLnBrk="1" hangingPunct="1">
              <a:buFont typeface="Wingdings" charset="0"/>
              <a:buChar char="§"/>
            </a:pPr>
            <a:endParaRPr lang="en-AU"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a:xfrm>
            <a:off x="457200" y="1628800"/>
            <a:ext cx="8229600" cy="4497363"/>
          </a:xfrm>
        </p:spPr>
        <p:txBody>
          <a:bodyPr/>
          <a:lstStyle/>
          <a:p>
            <a:pPr lvl="0"/>
            <a:r>
              <a:rPr lang="en-AU" sz="2400" dirty="0" smtClean="0"/>
              <a:t>There </a:t>
            </a:r>
            <a:r>
              <a:rPr lang="en-AU" sz="2400" dirty="0"/>
              <a:t>is confusion about how downsizing is defined in terms of whether it includes only reductions in dwelling and or land size or includes reduction in the economic value of housing;</a:t>
            </a:r>
          </a:p>
          <a:p>
            <a:pPr lvl="0"/>
            <a:r>
              <a:rPr lang="en-AU" sz="2400" dirty="0"/>
              <a:t>There is also a paucity of information on the processes of downsizing and its economic and social outcomes including access to care services; and</a:t>
            </a:r>
          </a:p>
          <a:p>
            <a:pPr lvl="0"/>
            <a:r>
              <a:rPr lang="en-AU" sz="2400" dirty="0" smtClean="0"/>
              <a:t>There </a:t>
            </a:r>
            <a:r>
              <a:rPr lang="en-AU" sz="2400" dirty="0"/>
              <a:t>is evidence from previous studies that moving (including downsizing) in later life is generally triggered by negative shocks such as sudden change in household composition, employment status, decline in health, inability to maintain property, or for family or social support reasons</a:t>
            </a:r>
            <a:r>
              <a:rPr lang="en-AU" sz="2400" dirty="0" smtClean="0"/>
              <a:t>;</a:t>
            </a:r>
            <a:endParaRPr lang="en-AU" sz="2400" dirty="0"/>
          </a:p>
        </p:txBody>
      </p:sp>
    </p:spTree>
    <p:extLst>
      <p:ext uri="{BB962C8B-B14F-4D97-AF65-F5344CB8AC3E}">
        <p14:creationId xmlns:p14="http://schemas.microsoft.com/office/powerpoint/2010/main" val="122235114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Snapshot of Australian population ageing</a:t>
            </a:r>
            <a:endParaRPr lang="en-US" dirty="0"/>
          </a:p>
        </p:txBody>
      </p:sp>
      <p:sp>
        <p:nvSpPr>
          <p:cNvPr id="5" name="Content Placeholder 4"/>
          <p:cNvSpPr>
            <a:spLocks noGrp="1"/>
          </p:cNvSpPr>
          <p:nvPr>
            <p:ph idx="1"/>
          </p:nvPr>
        </p:nvSpPr>
        <p:spPr/>
        <p:txBody>
          <a:bodyPr/>
          <a:lstStyle/>
          <a:p>
            <a:r>
              <a:rPr lang="en-AU" dirty="0" smtClean="0"/>
              <a:t>Between </a:t>
            </a:r>
            <a:r>
              <a:rPr lang="en-AU" dirty="0"/>
              <a:t>1996 and 2006, Australia’s population that have reached retirement age (65 or older) increased by one-quarter (23 per cent). </a:t>
            </a:r>
            <a:endParaRPr lang="en-AU" dirty="0" smtClean="0"/>
          </a:p>
          <a:p>
            <a:r>
              <a:rPr lang="en-AU" dirty="0" smtClean="0"/>
              <a:t>South </a:t>
            </a:r>
            <a:r>
              <a:rPr lang="en-AU" dirty="0"/>
              <a:t>Australia (27 per cent) and Tasmania (26 per cent) have the highest proportions of older Australians, with South Australia also having the highest proportion of those in the older category (i.e. 2 per cent of those 85 or older and 8 per cent of those 75 or older).</a:t>
            </a:r>
          </a:p>
          <a:p>
            <a:r>
              <a:rPr lang="en-AU" dirty="0"/>
              <a:t>Australia’s oldest cohort (i.e. aged 85 years or older) increased by nearly two-thirds (62 per cent). </a:t>
            </a:r>
            <a:endParaRPr lang="en-US" dirty="0"/>
          </a:p>
        </p:txBody>
      </p:sp>
    </p:spTree>
    <p:extLst>
      <p:ext uri="{BB962C8B-B14F-4D97-AF65-F5344CB8AC3E}">
        <p14:creationId xmlns:p14="http://schemas.microsoft.com/office/powerpoint/2010/main" val="1461032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AU" dirty="0"/>
              <a:t>Snapshot of </a:t>
            </a:r>
            <a:r>
              <a:rPr lang="en-AU" dirty="0" smtClean="0"/>
              <a:t>older persons d</a:t>
            </a:r>
            <a:r>
              <a:rPr lang="en-US" dirty="0" smtClean="0"/>
              <a:t>welling size</a:t>
            </a:r>
            <a:endParaRPr lang="en-US" dirty="0"/>
          </a:p>
        </p:txBody>
      </p:sp>
      <p:sp>
        <p:nvSpPr>
          <p:cNvPr id="3" name="Content Placeholder 2"/>
          <p:cNvSpPr>
            <a:spLocks noGrp="1"/>
          </p:cNvSpPr>
          <p:nvPr>
            <p:ph idx="1"/>
          </p:nvPr>
        </p:nvSpPr>
        <p:spPr/>
        <p:txBody>
          <a:bodyPr/>
          <a:lstStyle/>
          <a:p>
            <a:r>
              <a:rPr lang="en-AU" sz="2800" dirty="0" smtClean="0"/>
              <a:t>In </a:t>
            </a:r>
            <a:r>
              <a:rPr lang="en-AU" sz="2800" dirty="0"/>
              <a:t>2006, three-quarters (76 per cent) of Australians lived in larger dwellings (with 3 bedrooms or more), </a:t>
            </a:r>
            <a:endParaRPr lang="en-AU" sz="2800" dirty="0" smtClean="0"/>
          </a:p>
          <a:p>
            <a:r>
              <a:rPr lang="en-AU" sz="2800" dirty="0" smtClean="0"/>
              <a:t>Fewer(</a:t>
            </a:r>
            <a:r>
              <a:rPr lang="en-AU" sz="2800" dirty="0"/>
              <a:t>15.5 per cent) </a:t>
            </a:r>
            <a:r>
              <a:rPr lang="en-AU" sz="2800" dirty="0" smtClean="0"/>
              <a:t>lived </a:t>
            </a:r>
            <a:r>
              <a:rPr lang="en-AU" sz="2800" dirty="0"/>
              <a:t>in small dwellings (with 2 bedrooms or </a:t>
            </a:r>
            <a:r>
              <a:rPr lang="en-AU" sz="2800" dirty="0" smtClean="0"/>
              <a:t>less;) </a:t>
            </a:r>
            <a:r>
              <a:rPr lang="en-AU" sz="2800" dirty="0"/>
              <a:t>and </a:t>
            </a:r>
            <a:endParaRPr lang="en-AU" sz="2800" dirty="0" smtClean="0"/>
          </a:p>
          <a:p>
            <a:r>
              <a:rPr lang="en-AU" sz="2800" dirty="0" smtClean="0"/>
              <a:t>Only </a:t>
            </a:r>
            <a:r>
              <a:rPr lang="en-AU" sz="2800" dirty="0"/>
              <a:t>(3 per cent</a:t>
            </a:r>
            <a:r>
              <a:rPr lang="en-AU" sz="2800" dirty="0" smtClean="0"/>
              <a:t>) lived in </a:t>
            </a:r>
            <a:r>
              <a:rPr lang="en-AU" sz="2800" dirty="0"/>
              <a:t>non-private dwellings such as nursing homes and retirement </a:t>
            </a:r>
            <a:r>
              <a:rPr lang="en-AU" sz="2800" dirty="0" smtClean="0"/>
              <a:t>villages. </a:t>
            </a:r>
            <a:endParaRPr lang="en-US" dirty="0"/>
          </a:p>
        </p:txBody>
      </p:sp>
    </p:spTree>
    <p:extLst>
      <p:ext uri="{BB962C8B-B14F-4D97-AF65-F5344CB8AC3E}">
        <p14:creationId xmlns:p14="http://schemas.microsoft.com/office/powerpoint/2010/main" val="379512440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r>
              <a:rPr lang="x-none" dirty="0"/>
              <a:t>Income - Aged </a:t>
            </a:r>
            <a:r>
              <a:rPr lang="x-none" dirty="0" smtClean="0"/>
              <a:t>pension</a:t>
            </a:r>
            <a:endParaRPr lang="en-US" dirty="0"/>
          </a:p>
        </p:txBody>
      </p:sp>
      <p:sp>
        <p:nvSpPr>
          <p:cNvPr id="3" name="Content Placeholder 2"/>
          <p:cNvSpPr>
            <a:spLocks noGrp="1"/>
          </p:cNvSpPr>
          <p:nvPr>
            <p:ph idx="1"/>
          </p:nvPr>
        </p:nvSpPr>
        <p:spPr/>
        <p:txBody>
          <a:bodyPr/>
          <a:lstStyle/>
          <a:p>
            <a:r>
              <a:rPr lang="en-AU" dirty="0"/>
              <a:t>Most older Australians </a:t>
            </a:r>
            <a:r>
              <a:rPr lang="en-AU" dirty="0" smtClean="0"/>
              <a:t>are on the </a:t>
            </a:r>
            <a:r>
              <a:rPr lang="en-AU" dirty="0"/>
              <a:t>full or part aged </a:t>
            </a:r>
            <a:r>
              <a:rPr lang="en-AU" dirty="0" smtClean="0"/>
              <a:t>pension as </a:t>
            </a:r>
            <a:r>
              <a:rPr lang="en-AU" dirty="0"/>
              <a:t>the other benefits that accompany the pension such as discounted medical/pharmaceutical costs are significant. </a:t>
            </a:r>
            <a:endParaRPr lang="en-AU" dirty="0" smtClean="0"/>
          </a:p>
          <a:p>
            <a:r>
              <a:rPr lang="en-AU" dirty="0" smtClean="0"/>
              <a:t>Australia’s </a:t>
            </a:r>
            <a:r>
              <a:rPr lang="en-AU" dirty="0"/>
              <a:t>current assets test for the Age Pension </a:t>
            </a:r>
            <a:r>
              <a:rPr lang="en-AU" dirty="0" smtClean="0"/>
              <a:t>encourages </a:t>
            </a:r>
            <a:r>
              <a:rPr lang="en-AU" dirty="0"/>
              <a:t>older Australians to hold as much of their capital as possible in their principal residence, as the value of the principal residence is excluded from the assets test for the aged pension and from capital gains tax. </a:t>
            </a:r>
            <a:endParaRPr lang="en-US" dirty="0"/>
          </a:p>
        </p:txBody>
      </p:sp>
    </p:spTree>
    <p:extLst>
      <p:ext uri="{BB962C8B-B14F-4D97-AF65-F5344CB8AC3E}">
        <p14:creationId xmlns:p14="http://schemas.microsoft.com/office/powerpoint/2010/main" val="66664069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6138863" cy="1143000"/>
          </a:xfrm>
        </p:spPr>
        <p:txBody>
          <a:bodyPr/>
          <a:lstStyle/>
          <a:p>
            <a:r>
              <a:rPr lang="en-US" dirty="0" smtClean="0"/>
              <a:t>Downsizing, Carbon </a:t>
            </a:r>
            <a:r>
              <a:rPr lang="en-US" dirty="0"/>
              <a:t>tax </a:t>
            </a:r>
            <a:r>
              <a:rPr lang="en-US" dirty="0" smtClean="0"/>
              <a:t>and pensions</a:t>
            </a:r>
            <a:endParaRPr lang="en-US" dirty="0"/>
          </a:p>
        </p:txBody>
      </p:sp>
      <p:sp>
        <p:nvSpPr>
          <p:cNvPr id="3" name="Content Placeholder 2"/>
          <p:cNvSpPr>
            <a:spLocks noGrp="1"/>
          </p:cNvSpPr>
          <p:nvPr>
            <p:ph idx="1"/>
          </p:nvPr>
        </p:nvSpPr>
        <p:spPr>
          <a:xfrm>
            <a:off x="467544" y="2062163"/>
            <a:ext cx="8229600" cy="4221163"/>
          </a:xfrm>
        </p:spPr>
        <p:txBody>
          <a:bodyPr/>
          <a:lstStyle/>
          <a:p>
            <a:r>
              <a:rPr lang="en-US" dirty="0"/>
              <a:t>Pensioner </a:t>
            </a:r>
            <a:r>
              <a:rPr lang="en-US" dirty="0" smtClean="0"/>
              <a:t>advance </a:t>
            </a:r>
            <a:r>
              <a:rPr lang="en-US" dirty="0"/>
              <a:t>payments are designed to help people on full-age pensions, part pensions as well as carer payments and service pensions get ready before 500 big carbon-emitting companies - the ones who actually pay the tax - start passing costs through to everyday prices.</a:t>
            </a:r>
          </a:p>
          <a:p>
            <a:r>
              <a:rPr lang="en-US" dirty="0" smtClean="0"/>
              <a:t>From </a:t>
            </a:r>
            <a:r>
              <a:rPr lang="en-US" dirty="0"/>
              <a:t>2013, a new clean energy </a:t>
            </a:r>
            <a:r>
              <a:rPr lang="en-US" dirty="0" smtClean="0"/>
              <a:t>supplement equal </a:t>
            </a:r>
            <a:r>
              <a:rPr lang="en-US" dirty="0"/>
              <a:t>to a 1.7 per cent increase in the maximum pension </a:t>
            </a:r>
            <a:r>
              <a:rPr lang="en-US" dirty="0" smtClean="0"/>
              <a:t>rate is </a:t>
            </a:r>
            <a:r>
              <a:rPr lang="en-US" dirty="0"/>
              <a:t>set to take </a:t>
            </a:r>
            <a:r>
              <a:rPr lang="en-US" dirty="0" smtClean="0"/>
              <a:t>effect. </a:t>
            </a:r>
            <a:endParaRPr lang="en-US" dirty="0"/>
          </a:p>
        </p:txBody>
      </p:sp>
    </p:spTree>
    <p:extLst>
      <p:ext uri="{BB962C8B-B14F-4D97-AF65-F5344CB8AC3E}">
        <p14:creationId xmlns:p14="http://schemas.microsoft.com/office/powerpoint/2010/main" val="94657961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Sustainability</a:t>
            </a:r>
            <a:endParaRPr lang="en-US" dirty="0"/>
          </a:p>
        </p:txBody>
      </p:sp>
      <p:sp>
        <p:nvSpPr>
          <p:cNvPr id="3" name="Content Placeholder 2"/>
          <p:cNvSpPr>
            <a:spLocks noGrp="1"/>
          </p:cNvSpPr>
          <p:nvPr>
            <p:ph idx="1"/>
          </p:nvPr>
        </p:nvSpPr>
        <p:spPr/>
        <p:txBody>
          <a:bodyPr/>
          <a:lstStyle/>
          <a:p>
            <a:r>
              <a:rPr lang="en-US" dirty="0"/>
              <a:t>Householders can expect significant price and cost increases in water and energy in the coming years. pensioner utility bills can take up a higher proportion of their spending. </a:t>
            </a:r>
          </a:p>
          <a:p>
            <a:r>
              <a:rPr lang="en-US" dirty="0" smtClean="0"/>
              <a:t>Meeting Environmental Sustainability Directives (i.e. </a:t>
            </a:r>
            <a:r>
              <a:rPr lang="en-US" dirty="0"/>
              <a:t>n</a:t>
            </a:r>
            <a:r>
              <a:rPr lang="en-US" dirty="0" smtClean="0"/>
              <a:t>orth facing windows, good insulation, rain water tanks and good natural ventilation) </a:t>
            </a:r>
            <a:r>
              <a:rPr lang="en-US" dirty="0"/>
              <a:t>will reduce the extent of heating and cooling required, and therefore the costs for households. It will also protect vulnerable people from extreme temperatures.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46844450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r>
              <a:rPr lang="x-none" dirty="0"/>
              <a:t>Taxation and stamp </a:t>
            </a:r>
            <a:r>
              <a:rPr lang="x-none" dirty="0" smtClean="0"/>
              <a:t>duties</a:t>
            </a:r>
            <a:endParaRPr lang="en-US" dirty="0"/>
          </a:p>
        </p:txBody>
      </p:sp>
      <p:sp>
        <p:nvSpPr>
          <p:cNvPr id="3" name="Content Placeholder 2"/>
          <p:cNvSpPr>
            <a:spLocks noGrp="1"/>
          </p:cNvSpPr>
          <p:nvPr>
            <p:ph idx="1"/>
          </p:nvPr>
        </p:nvSpPr>
        <p:spPr>
          <a:xfrm>
            <a:off x="395536" y="1628800"/>
            <a:ext cx="8229600" cy="4221163"/>
          </a:xfrm>
        </p:spPr>
        <p:txBody>
          <a:bodyPr/>
          <a:lstStyle/>
          <a:p>
            <a:r>
              <a:rPr lang="en-AU" dirty="0"/>
              <a:t>S</a:t>
            </a:r>
            <a:r>
              <a:rPr lang="en-AU" dirty="0" smtClean="0"/>
              <a:t>ignificant </a:t>
            </a:r>
            <a:r>
              <a:rPr lang="en-AU" dirty="0"/>
              <a:t>tax disincentives and income support </a:t>
            </a:r>
            <a:r>
              <a:rPr lang="en-AU" dirty="0" smtClean="0"/>
              <a:t>penalties</a:t>
            </a:r>
            <a:r>
              <a:rPr lang="en-AU" dirty="0"/>
              <a:t>, </a:t>
            </a:r>
            <a:r>
              <a:rPr lang="en-AU" dirty="0" smtClean="0"/>
              <a:t>are evident people </a:t>
            </a:r>
            <a:r>
              <a:rPr lang="en-AU" dirty="0"/>
              <a:t>who choose to downsize. </a:t>
            </a:r>
            <a:endParaRPr lang="en-AU" dirty="0" smtClean="0"/>
          </a:p>
          <a:p>
            <a:pPr marL="1588" indent="0">
              <a:buNone/>
            </a:pPr>
            <a:r>
              <a:rPr lang="en-AU" dirty="0" smtClean="0"/>
              <a:t>For example</a:t>
            </a:r>
          </a:p>
          <a:p>
            <a:r>
              <a:rPr lang="en-AU" dirty="0" smtClean="0"/>
              <a:t>“</a:t>
            </a:r>
            <a:r>
              <a:rPr lang="en-AU" dirty="0"/>
              <a:t>Stamp duties may discourage older Australians from moving to a smaller home and reduce the amount of equity withdrawn from a home if they do downsize” (Australian Treasury, </a:t>
            </a:r>
            <a:r>
              <a:rPr lang="en-AU" dirty="0" smtClean="0"/>
              <a:t>2009b)</a:t>
            </a:r>
            <a:r>
              <a:rPr lang="en-AU" dirty="0"/>
              <a:t>. </a:t>
            </a:r>
            <a:endParaRPr lang="en-AU" dirty="0" smtClean="0"/>
          </a:p>
          <a:p>
            <a:r>
              <a:rPr lang="en-AU" dirty="0" smtClean="0"/>
              <a:t>“</a:t>
            </a:r>
            <a:r>
              <a:rPr lang="en-AU" dirty="0"/>
              <a:t>The </a:t>
            </a:r>
            <a:r>
              <a:rPr lang="en-AU" dirty="0" err="1"/>
              <a:t>assessability</a:t>
            </a:r>
            <a:r>
              <a:rPr lang="en-AU" dirty="0"/>
              <a:t> of capital withdrawn from the home through relocation to a lower value property (or by way of a reverse mortgage) also discourages downsizing.” (</a:t>
            </a:r>
            <a:r>
              <a:rPr lang="en-AU" dirty="0" smtClean="0"/>
              <a:t>Ibid)</a:t>
            </a:r>
            <a:endParaRPr lang="en-AU" dirty="0"/>
          </a:p>
          <a:p>
            <a:endParaRPr lang="en-US" dirty="0"/>
          </a:p>
        </p:txBody>
      </p:sp>
    </p:spTree>
    <p:extLst>
      <p:ext uri="{BB962C8B-B14F-4D97-AF65-F5344CB8AC3E}">
        <p14:creationId xmlns:p14="http://schemas.microsoft.com/office/powerpoint/2010/main" val="16565546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r>
              <a:rPr lang="en-AU" dirty="0"/>
              <a:t>A</a:t>
            </a:r>
            <a:r>
              <a:rPr lang="en-AU" dirty="0" smtClean="0"/>
              <a:t>ccess </a:t>
            </a:r>
            <a:r>
              <a:rPr lang="en-AU" dirty="0"/>
              <a:t>to aged care </a:t>
            </a:r>
            <a:r>
              <a:rPr lang="en-AU" dirty="0" smtClean="0"/>
              <a:t>and health </a:t>
            </a:r>
            <a:r>
              <a:rPr lang="en-AU" dirty="0"/>
              <a:t>services</a:t>
            </a:r>
            <a:endParaRPr lang="en-US" dirty="0"/>
          </a:p>
        </p:txBody>
      </p:sp>
      <p:sp>
        <p:nvSpPr>
          <p:cNvPr id="3" name="Content Placeholder 2"/>
          <p:cNvSpPr>
            <a:spLocks noGrp="1"/>
          </p:cNvSpPr>
          <p:nvPr>
            <p:ph idx="1"/>
          </p:nvPr>
        </p:nvSpPr>
        <p:spPr/>
        <p:txBody>
          <a:bodyPr/>
          <a:lstStyle/>
          <a:p>
            <a:r>
              <a:rPr lang="en-AU" dirty="0" smtClean="0"/>
              <a:t>The </a:t>
            </a:r>
            <a:r>
              <a:rPr lang="en-AU" dirty="0"/>
              <a:t>current aged care system in Australia rations the supply of subsidised residential aged care and community care delivered to people in their own homes. This rationing is done on a population basis for the combination of the population ≥ 70 years plus indigenous people ≥ 50 </a:t>
            </a:r>
            <a:r>
              <a:rPr lang="en-AU" dirty="0" smtClean="0"/>
              <a:t>years.</a:t>
            </a:r>
          </a:p>
          <a:p>
            <a:r>
              <a:rPr lang="en-AU" dirty="0" smtClean="0"/>
              <a:t>In </a:t>
            </a:r>
            <a:r>
              <a:rPr lang="en-AU" dirty="0"/>
              <a:t>most areas there are significant waiting lists </a:t>
            </a:r>
            <a:r>
              <a:rPr lang="en-AU" dirty="0" smtClean="0"/>
              <a:t>and if an </a:t>
            </a:r>
            <a:r>
              <a:rPr lang="en-AU" dirty="0"/>
              <a:t>older person </a:t>
            </a:r>
            <a:r>
              <a:rPr lang="en-AU" dirty="0" smtClean="0"/>
              <a:t>already </a:t>
            </a:r>
            <a:r>
              <a:rPr lang="en-AU" dirty="0"/>
              <a:t>receiving aged care services, they could not with any confidence move and be sure that they would receive the same services in another location. </a:t>
            </a:r>
            <a:endParaRPr lang="en-US" dirty="0"/>
          </a:p>
        </p:txBody>
      </p:sp>
    </p:spTree>
    <p:extLst>
      <p:ext uri="{BB962C8B-B14F-4D97-AF65-F5344CB8AC3E}">
        <p14:creationId xmlns:p14="http://schemas.microsoft.com/office/powerpoint/2010/main" val="79746610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Relocating geographies</a:t>
            </a:r>
            <a:endParaRPr lang="en-US" dirty="0"/>
          </a:p>
        </p:txBody>
      </p:sp>
      <p:sp>
        <p:nvSpPr>
          <p:cNvPr id="3" name="Content Placeholder 2"/>
          <p:cNvSpPr>
            <a:spLocks noGrp="1"/>
          </p:cNvSpPr>
          <p:nvPr>
            <p:ph idx="1"/>
          </p:nvPr>
        </p:nvSpPr>
        <p:spPr>
          <a:xfrm>
            <a:off x="467544" y="1700808"/>
            <a:ext cx="8229600" cy="4221163"/>
          </a:xfrm>
        </p:spPr>
        <p:txBody>
          <a:bodyPr/>
          <a:lstStyle/>
          <a:p>
            <a:r>
              <a:rPr lang="en-AU" dirty="0" smtClean="0"/>
              <a:t>Most older persons move </a:t>
            </a:r>
            <a:r>
              <a:rPr lang="en-AU" dirty="0"/>
              <a:t>residences within much the same </a:t>
            </a:r>
            <a:r>
              <a:rPr lang="en-AU" dirty="0" smtClean="0"/>
              <a:t>geographical area (i.e. Sydneysiders</a:t>
            </a:r>
            <a:r>
              <a:rPr lang="en-AU" dirty="0"/>
              <a:t>, for example, three-quarters (</a:t>
            </a:r>
            <a:r>
              <a:rPr lang="en-AU" dirty="0" smtClean="0"/>
              <a:t>77%) </a:t>
            </a:r>
            <a:r>
              <a:rPr lang="en-AU" dirty="0"/>
              <a:t>relocated within Sydney </a:t>
            </a:r>
            <a:r>
              <a:rPr lang="en-AU" dirty="0" smtClean="0"/>
              <a:t>SD).</a:t>
            </a:r>
            <a:endParaRPr lang="en-AU" dirty="0"/>
          </a:p>
          <a:p>
            <a:r>
              <a:rPr lang="en-AU" dirty="0"/>
              <a:t>O</a:t>
            </a:r>
            <a:r>
              <a:rPr lang="en-AU" dirty="0" smtClean="0"/>
              <a:t>lder </a:t>
            </a:r>
            <a:r>
              <a:rPr lang="en-AU" dirty="0"/>
              <a:t>Australians (55 years or older) were more likely to relocate within their own SD than younger Australians (0-54 years). </a:t>
            </a:r>
            <a:endParaRPr lang="en-AU" dirty="0" smtClean="0"/>
          </a:p>
          <a:p>
            <a:r>
              <a:rPr lang="en-AU" dirty="0" smtClean="0"/>
              <a:t>However, the </a:t>
            </a:r>
            <a:r>
              <a:rPr lang="en-AU" dirty="0"/>
              <a:t>likelihood to relocate within </a:t>
            </a:r>
            <a:r>
              <a:rPr lang="en-AU" dirty="0" smtClean="0"/>
              <a:t>the same geographical area </a:t>
            </a:r>
            <a:r>
              <a:rPr lang="en-AU" dirty="0"/>
              <a:t>decreased with </a:t>
            </a:r>
            <a:r>
              <a:rPr lang="en-AU" dirty="0" smtClean="0"/>
              <a:t>age</a:t>
            </a:r>
            <a:r>
              <a:rPr lang="en-AU" dirty="0"/>
              <a:t> </a:t>
            </a:r>
            <a:r>
              <a:rPr lang="en-AU" dirty="0" smtClean="0"/>
              <a:t>i.e. 90% of </a:t>
            </a:r>
            <a:r>
              <a:rPr lang="en-AU" dirty="0"/>
              <a:t>persons aged 55-64 years relocated within Sydney</a:t>
            </a:r>
            <a:r>
              <a:rPr lang="en-AU" dirty="0" smtClean="0"/>
              <a:t>, </a:t>
            </a:r>
            <a:r>
              <a:rPr lang="en-AU" dirty="0"/>
              <a:t>while only </a:t>
            </a:r>
            <a:r>
              <a:rPr lang="en-AU" dirty="0" smtClean="0"/>
              <a:t>84% of </a:t>
            </a:r>
            <a:r>
              <a:rPr lang="en-AU" dirty="0"/>
              <a:t>persons aged </a:t>
            </a:r>
            <a:r>
              <a:rPr lang="en-AU" dirty="0" smtClean="0"/>
              <a:t>85+ did </a:t>
            </a:r>
            <a:r>
              <a:rPr lang="en-AU" dirty="0"/>
              <a:t>the </a:t>
            </a:r>
            <a:r>
              <a:rPr lang="en-AU" dirty="0" smtClean="0"/>
              <a:t>same).</a:t>
            </a:r>
            <a:endParaRPr lang="en-US" dirty="0"/>
          </a:p>
        </p:txBody>
      </p:sp>
    </p:spTree>
    <p:extLst>
      <p:ext uri="{BB962C8B-B14F-4D97-AF65-F5344CB8AC3E}">
        <p14:creationId xmlns:p14="http://schemas.microsoft.com/office/powerpoint/2010/main" val="344111075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r>
              <a:rPr lang="en-US" dirty="0"/>
              <a:t>Australian </a:t>
            </a:r>
            <a:r>
              <a:rPr lang="en-AU" dirty="0" smtClean="0"/>
              <a:t>policies </a:t>
            </a:r>
            <a:r>
              <a:rPr lang="en-AU" dirty="0"/>
              <a:t>that impact on downsizing </a:t>
            </a:r>
            <a:endParaRPr lang="en-US" dirty="0"/>
          </a:p>
        </p:txBody>
      </p:sp>
      <p:sp>
        <p:nvSpPr>
          <p:cNvPr id="3" name="Content Placeholder 2"/>
          <p:cNvSpPr>
            <a:spLocks noGrp="1"/>
          </p:cNvSpPr>
          <p:nvPr>
            <p:ph idx="1"/>
          </p:nvPr>
        </p:nvSpPr>
        <p:spPr/>
        <p:txBody>
          <a:bodyPr/>
          <a:lstStyle/>
          <a:p>
            <a:r>
              <a:rPr lang="en-AU" dirty="0" smtClean="0"/>
              <a:t>Aged care reform recently agreed by the Council </a:t>
            </a:r>
            <a:r>
              <a:rPr lang="en-AU" dirty="0"/>
              <a:t>of Australian Governments (</a:t>
            </a:r>
            <a:r>
              <a:rPr lang="en-AU" dirty="0" smtClean="0"/>
              <a:t>COAG, </a:t>
            </a:r>
            <a:r>
              <a:rPr lang="en-AU" dirty="0"/>
              <a:t>2011), </a:t>
            </a:r>
            <a:r>
              <a:rPr lang="en-AU" dirty="0" smtClean="0"/>
              <a:t>means that </a:t>
            </a:r>
            <a:r>
              <a:rPr lang="en-AU" dirty="0"/>
              <a:t>from 1 July </a:t>
            </a:r>
            <a:r>
              <a:rPr lang="en-AU" dirty="0" smtClean="0"/>
              <a:t>2011 the responsibility </a:t>
            </a:r>
            <a:r>
              <a:rPr lang="en-AU" dirty="0"/>
              <a:t>for aged care, both residential and community-based, </a:t>
            </a:r>
            <a:r>
              <a:rPr lang="en-AU" dirty="0" smtClean="0"/>
              <a:t>will be </a:t>
            </a:r>
            <a:r>
              <a:rPr lang="en-AU" dirty="0"/>
              <a:t>the sole responsibility of the </a:t>
            </a:r>
            <a:r>
              <a:rPr lang="en-AU" dirty="0" smtClean="0"/>
              <a:t>Commonwealth.</a:t>
            </a:r>
          </a:p>
          <a:p>
            <a:r>
              <a:rPr lang="en-AU" dirty="0"/>
              <a:t>Taxation, income support, social housing and health care are joint State and Commonwealth responsibilities</a:t>
            </a:r>
            <a:r>
              <a:rPr lang="en-AU" dirty="0" smtClean="0"/>
              <a:t>.</a:t>
            </a:r>
          </a:p>
          <a:p>
            <a:r>
              <a:rPr lang="en-AU" dirty="0"/>
              <a:t>Responsibility for urban planning and coordination of local community services, </a:t>
            </a:r>
            <a:r>
              <a:rPr lang="en-AU" dirty="0" smtClean="0"/>
              <a:t>are delegated </a:t>
            </a:r>
            <a:r>
              <a:rPr lang="en-AU" dirty="0"/>
              <a:t>to local government by </a:t>
            </a:r>
            <a:r>
              <a:rPr lang="en-AU" dirty="0" smtClean="0"/>
              <a:t>State </a:t>
            </a:r>
            <a:r>
              <a:rPr lang="en-AU" dirty="0"/>
              <a:t>governments. </a:t>
            </a:r>
            <a:endParaRPr lang="en-US" dirty="0"/>
          </a:p>
        </p:txBody>
      </p:sp>
    </p:spTree>
    <p:extLst>
      <p:ext uri="{BB962C8B-B14F-4D97-AF65-F5344CB8AC3E}">
        <p14:creationId xmlns:p14="http://schemas.microsoft.com/office/powerpoint/2010/main" val="36593825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‘rightsizing’ or recycling social housing </a:t>
            </a:r>
            <a:endParaRPr lang="en-US" dirty="0"/>
          </a:p>
        </p:txBody>
      </p:sp>
      <p:sp>
        <p:nvSpPr>
          <p:cNvPr id="3" name="Content Placeholder 2"/>
          <p:cNvSpPr>
            <a:spLocks noGrp="1"/>
          </p:cNvSpPr>
          <p:nvPr>
            <p:ph idx="1"/>
          </p:nvPr>
        </p:nvSpPr>
        <p:spPr/>
        <p:txBody>
          <a:bodyPr/>
          <a:lstStyle/>
          <a:p>
            <a:r>
              <a:rPr lang="en-AU" sz="2800" dirty="0"/>
              <a:t>Commonwealth government policy concerning downsizing has </a:t>
            </a:r>
            <a:r>
              <a:rPr lang="en-AU" sz="2800" dirty="0" smtClean="0"/>
              <a:t>primarily related </a:t>
            </a:r>
            <a:r>
              <a:rPr lang="en-AU" sz="2800" dirty="0"/>
              <a:t>to social and affordable housing, such as those embodied in the </a:t>
            </a:r>
            <a:r>
              <a:rPr lang="en-AU" sz="2800" i="1" dirty="0"/>
              <a:t>Housing Assistance Act 1996 </a:t>
            </a:r>
            <a:r>
              <a:rPr lang="en-AU" sz="2800" dirty="0" smtClean="0"/>
              <a:t>and </a:t>
            </a:r>
            <a:r>
              <a:rPr lang="en-AU" sz="2800" dirty="0"/>
              <a:t>the </a:t>
            </a:r>
            <a:r>
              <a:rPr lang="en-AU" sz="2800" i="1" dirty="0"/>
              <a:t>National Rental Affordability Scheme (NRAS</a:t>
            </a:r>
            <a:r>
              <a:rPr lang="en-AU" sz="2800" i="1" dirty="0" smtClean="0"/>
              <a:t>)</a:t>
            </a:r>
            <a:r>
              <a:rPr lang="en-AU" sz="2800" dirty="0" smtClean="0"/>
              <a:t>. </a:t>
            </a:r>
          </a:p>
          <a:p>
            <a:r>
              <a:rPr lang="en-US" sz="2800" dirty="0" smtClean="0"/>
              <a:t>Right</a:t>
            </a:r>
            <a:r>
              <a:rPr lang="en-US" sz="2800" dirty="0"/>
              <a:t>-sizing is a strategy designed to </a:t>
            </a:r>
            <a:r>
              <a:rPr lang="en-US" sz="2800" i="1" dirty="0"/>
              <a:t>“substitute ... housing for a smaller more efficient alternative“</a:t>
            </a:r>
            <a:r>
              <a:rPr lang="en-US" sz="2800" dirty="0"/>
              <a:t>  (</a:t>
            </a:r>
            <a:r>
              <a:rPr lang="en-US" sz="2800" dirty="0">
                <a:hlinkClick r:id="rId2" action="ppaction://hlinkfile" tooltip="Coalition of European NGOs, 2010 #41"/>
              </a:rPr>
              <a:t>Coalition of European NGOs, 2010</a:t>
            </a:r>
            <a:r>
              <a:rPr lang="en-US" sz="2800" dirty="0"/>
              <a:t>)</a:t>
            </a:r>
            <a:endParaRPr lang="en-AU" sz="2800" dirty="0"/>
          </a:p>
          <a:p>
            <a:endParaRPr lang="en-US" sz="2800" dirty="0"/>
          </a:p>
        </p:txBody>
      </p:sp>
    </p:spTree>
    <p:extLst>
      <p:ext uri="{BB962C8B-B14F-4D97-AF65-F5344CB8AC3E}">
        <p14:creationId xmlns:p14="http://schemas.microsoft.com/office/powerpoint/2010/main" val="316402418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Enabling </a:t>
            </a:r>
            <a:r>
              <a:rPr lang="en-AU" dirty="0"/>
              <a:t>a supply of age-friendly housing </a:t>
            </a:r>
            <a:endParaRPr lang="en-US" dirty="0"/>
          </a:p>
        </p:txBody>
      </p:sp>
      <p:sp>
        <p:nvSpPr>
          <p:cNvPr id="3" name="Content Placeholder 2"/>
          <p:cNvSpPr>
            <a:spLocks noGrp="1"/>
          </p:cNvSpPr>
          <p:nvPr>
            <p:ph idx="1"/>
          </p:nvPr>
        </p:nvSpPr>
        <p:spPr>
          <a:xfrm>
            <a:off x="467544" y="1628800"/>
            <a:ext cx="8229600" cy="4221163"/>
          </a:xfrm>
        </p:spPr>
        <p:txBody>
          <a:bodyPr/>
          <a:lstStyle/>
          <a:p>
            <a:r>
              <a:rPr lang="en-AU" dirty="0"/>
              <a:t>N</a:t>
            </a:r>
            <a:r>
              <a:rPr lang="en-AU" dirty="0" smtClean="0"/>
              <a:t>ational</a:t>
            </a:r>
            <a:r>
              <a:rPr lang="en-AU" dirty="0"/>
              <a:t>, state, regional </a:t>
            </a:r>
            <a:r>
              <a:rPr lang="en-AU" dirty="0" smtClean="0"/>
              <a:t>and local government had strategies </a:t>
            </a:r>
            <a:r>
              <a:rPr lang="en-AU" dirty="0"/>
              <a:t>and </a:t>
            </a:r>
            <a:r>
              <a:rPr lang="en-AU" dirty="0" smtClean="0"/>
              <a:t>policies for housing, </a:t>
            </a:r>
            <a:r>
              <a:rPr lang="en-AU" b="1" u="sng" dirty="0"/>
              <a:t>but</a:t>
            </a:r>
            <a:r>
              <a:rPr lang="en-AU" dirty="0"/>
              <a:t> no specific strategies or actions </a:t>
            </a:r>
            <a:r>
              <a:rPr lang="en-AU" dirty="0" smtClean="0"/>
              <a:t>were </a:t>
            </a:r>
            <a:r>
              <a:rPr lang="en-AU" dirty="0"/>
              <a:t>outlined which would ensure the supply and appropriateness of age-friendly housing proportional to the </a:t>
            </a:r>
            <a:r>
              <a:rPr lang="en-AU" dirty="0" smtClean="0"/>
              <a:t>population that would </a:t>
            </a:r>
            <a:r>
              <a:rPr lang="en-AU" dirty="0" err="1" smtClean="0"/>
              <a:t>faciliate</a:t>
            </a:r>
            <a:r>
              <a:rPr lang="en-AU" dirty="0" smtClean="0"/>
              <a:t> downsizing. </a:t>
            </a:r>
          </a:p>
          <a:p>
            <a:r>
              <a:rPr lang="en-AU" dirty="0" smtClean="0"/>
              <a:t>Our </a:t>
            </a:r>
            <a:r>
              <a:rPr lang="en-AU" dirty="0"/>
              <a:t>Cities - Our Future, calls for </a:t>
            </a:r>
            <a:r>
              <a:rPr lang="en-AU" dirty="0" smtClean="0"/>
              <a:t>a </a:t>
            </a:r>
            <a:r>
              <a:rPr lang="en-AU" dirty="0"/>
              <a:t>“variety of dwelling types ...  to suit the growing proportions of smaller households and older people” and “a re-think of how we provide suitable accommodation, such as ... options to downsize or age in place  ....” (Department of Infrastructure and Transport, </a:t>
            </a:r>
            <a:r>
              <a:rPr lang="en-AU" dirty="0" smtClean="0"/>
              <a:t>2011)</a:t>
            </a:r>
            <a:r>
              <a:rPr lang="en-AU" i="1" dirty="0"/>
              <a:t>. </a:t>
            </a:r>
            <a:endParaRPr lang="en-US" dirty="0"/>
          </a:p>
        </p:txBody>
      </p:sp>
    </p:spTree>
    <p:extLst>
      <p:ext uri="{BB962C8B-B14F-4D97-AF65-F5344CB8AC3E}">
        <p14:creationId xmlns:p14="http://schemas.microsoft.com/office/powerpoint/2010/main" val="68603014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AU">
                <a:latin typeface="Arial Narrow" charset="0"/>
              </a:rPr>
              <a:t>Summary</a:t>
            </a:r>
          </a:p>
        </p:txBody>
      </p:sp>
      <p:sp>
        <p:nvSpPr>
          <p:cNvPr id="35842" name="Content Placeholder 2"/>
          <p:cNvSpPr>
            <a:spLocks noGrp="1"/>
          </p:cNvSpPr>
          <p:nvPr>
            <p:ph idx="1"/>
          </p:nvPr>
        </p:nvSpPr>
        <p:spPr/>
        <p:txBody>
          <a:bodyPr/>
          <a:lstStyle/>
          <a:p>
            <a:pPr lvl="0"/>
            <a:r>
              <a:rPr lang="en-AU" sz="2400" dirty="0" smtClean="0"/>
              <a:t>Compared </a:t>
            </a:r>
            <a:r>
              <a:rPr lang="en-AU" sz="2400" dirty="0"/>
              <a:t>to the UK and developments in the EU, Australia appears to be lagging somewhat in explicit policy development concerning downsizing, but has made some advances to facilitate moving (which may include downsizing) in older age by removing disincentives via reduction or exemption of stamp duties, removal of taxation and age pension asset and income test disincentives, and improved age-friendly housing regulation and guidelines.</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AU">
                <a:latin typeface="Arial Narrow" charset="0"/>
              </a:rPr>
              <a:t>Want more information?</a:t>
            </a:r>
          </a:p>
        </p:txBody>
      </p:sp>
      <p:sp>
        <p:nvSpPr>
          <p:cNvPr id="36866" name="Content Placeholder 2"/>
          <p:cNvSpPr>
            <a:spLocks noGrp="1"/>
          </p:cNvSpPr>
          <p:nvPr>
            <p:ph idx="1"/>
          </p:nvPr>
        </p:nvSpPr>
        <p:spPr>
          <a:xfrm>
            <a:off x="457200" y="1905000"/>
            <a:ext cx="8507413" cy="4221163"/>
          </a:xfrm>
        </p:spPr>
        <p:txBody>
          <a:bodyPr/>
          <a:lstStyle/>
          <a:p>
            <a:pPr eaLnBrk="1" hangingPunct="1">
              <a:buFont typeface="Wingdings" charset="0"/>
              <a:buChar char="§"/>
            </a:pPr>
            <a:r>
              <a:rPr lang="en-AU" dirty="0">
                <a:latin typeface="Arial" charset="0"/>
              </a:rPr>
              <a:t>For more information about this research, the following publications are available:</a:t>
            </a:r>
          </a:p>
          <a:p>
            <a:pPr lvl="1" eaLnBrk="1" hangingPunct="1">
              <a:buFont typeface="Wingdings" charset="0"/>
              <a:buChar char="à"/>
            </a:pPr>
            <a:r>
              <a:rPr lang="en-AU" sz="2400" dirty="0">
                <a:latin typeface="Arial" charset="0"/>
              </a:rPr>
              <a:t>Positioning Paper</a:t>
            </a:r>
            <a:br>
              <a:rPr lang="en-AU" sz="2400" dirty="0">
                <a:latin typeface="Arial" charset="0"/>
              </a:rPr>
            </a:br>
            <a:r>
              <a:rPr lang="en-AU" sz="2400" dirty="0">
                <a:latin typeface="Arial" charset="0"/>
              </a:rPr>
              <a:t>Summarises literature and policy context</a:t>
            </a:r>
          </a:p>
          <a:p>
            <a:pPr lvl="1" eaLnBrk="1" hangingPunct="1">
              <a:buFont typeface="Wingdings" charset="0"/>
              <a:buChar char="à"/>
            </a:pPr>
            <a:r>
              <a:rPr lang="en-AU" sz="2400" dirty="0">
                <a:latin typeface="Arial" charset="0"/>
              </a:rPr>
              <a:t>Final Report</a:t>
            </a:r>
            <a:br>
              <a:rPr lang="en-AU" sz="2400" dirty="0">
                <a:latin typeface="Arial" charset="0"/>
              </a:rPr>
            </a:br>
            <a:r>
              <a:rPr lang="en-AU" sz="2400" dirty="0">
                <a:latin typeface="Arial" charset="0"/>
              </a:rPr>
              <a:t>Summarises policy findings and conclusions</a:t>
            </a:r>
          </a:p>
          <a:p>
            <a:pPr lvl="1" eaLnBrk="1" hangingPunct="1">
              <a:buFont typeface="Wingdings" charset="0"/>
              <a:buChar char="à"/>
            </a:pPr>
            <a:r>
              <a:rPr lang="en-AU" sz="2400" dirty="0">
                <a:latin typeface="Arial" charset="0"/>
              </a:rPr>
              <a:t>Research and Policy Bulletin</a:t>
            </a:r>
          </a:p>
          <a:p>
            <a:pPr eaLnBrk="1" hangingPunct="1">
              <a:buFont typeface="Wingdings" charset="0"/>
              <a:buChar char="§"/>
            </a:pPr>
            <a:r>
              <a:rPr lang="en-AU" dirty="0">
                <a:latin typeface="Arial" charset="0"/>
              </a:rPr>
              <a:t>Visit </a:t>
            </a:r>
            <a:r>
              <a:rPr lang="en-AU" u="sng" dirty="0">
                <a:solidFill>
                  <a:srgbClr val="CC0A0A"/>
                </a:solidFill>
                <a:latin typeface="Arial" charset="0"/>
              </a:rPr>
              <a:t>http://</a:t>
            </a:r>
            <a:r>
              <a:rPr lang="en-AU" u="sng" dirty="0" err="1">
                <a:solidFill>
                  <a:srgbClr val="CC0A0A"/>
                </a:solidFill>
                <a:latin typeface="Arial" charset="0"/>
              </a:rPr>
              <a:t>www.ahuri.edu.au</a:t>
            </a:r>
            <a:r>
              <a:rPr lang="en-AU" u="sng" dirty="0">
                <a:solidFill>
                  <a:srgbClr val="CC0A0A"/>
                </a:solidFill>
                <a:latin typeface="Arial" charset="0"/>
              </a:rPr>
              <a:t>/publications/projects/p70687</a:t>
            </a:r>
            <a:endParaRPr lang="en-AU" sz="2000" u="sng" dirty="0">
              <a:solidFill>
                <a:srgbClr val="CC0A0A"/>
              </a:solidFill>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7890" name="Picture 3" descr="AhuriLogo_Rev.jpg"/>
          <p:cNvPicPr>
            <a:picLocks noChangeAspect="1"/>
          </p:cNvPicPr>
          <p:nvPr/>
        </p:nvPicPr>
        <p:blipFill>
          <a:blip r:embed="rId2">
            <a:clrChange>
              <a:clrFrom>
                <a:srgbClr val="221F1F"/>
              </a:clrFrom>
              <a:clrTo>
                <a:srgbClr val="221F1F">
                  <a:alpha val="0"/>
                </a:srgbClr>
              </a:clrTo>
            </a:clrChange>
            <a:extLst>
              <a:ext uri="{28A0092B-C50C-407E-A947-70E740481C1C}">
                <a14:useLocalDpi xmlns:a14="http://schemas.microsoft.com/office/drawing/2010/main" val="0"/>
              </a:ext>
            </a:extLst>
          </a:blip>
          <a:srcRect/>
          <a:stretch>
            <a:fillRect/>
          </a:stretch>
        </p:blipFill>
        <p:spPr bwMode="auto">
          <a:xfrm>
            <a:off x="2773363" y="2000250"/>
            <a:ext cx="35972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0" y="5786438"/>
            <a:ext cx="9144000" cy="923925"/>
          </a:xfrm>
          <a:prstGeom prst="rect">
            <a:avLst/>
          </a:prstGeom>
          <a:noFill/>
        </p:spPr>
        <p:txBody>
          <a:bodyPr>
            <a:spAutoFit/>
          </a:bodyPr>
          <a:lstStyle/>
          <a:p>
            <a:pPr algn="ctr">
              <a:defRPr/>
            </a:pPr>
            <a:r>
              <a:rPr lang="en-AU" sz="5400" dirty="0">
                <a:solidFill>
                  <a:schemeClr val="bg1">
                    <a:lumMod val="85000"/>
                  </a:schemeClr>
                </a:solidFill>
                <a:latin typeface="Swis721 Th BT" pitchFamily="34" charset="0"/>
                <a:ea typeface="+mn-ea"/>
                <a:cs typeface="+mn-cs"/>
              </a:rPr>
              <a:t>ahuri.edu.au</a:t>
            </a:r>
          </a:p>
        </p:txBody>
      </p:sp>
    </p:spTree>
  </p:cSld>
  <p:clrMapOvr>
    <a:masterClrMapping/>
  </p:clrMapOvr>
  <p:transition xmlns:p14="http://schemas.microsoft.com/office/powerpoint/2010/main" spd="slow">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Powerpoint Template - Standard">
  <a:themeElements>
    <a:clrScheme name="Custom 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C00000"/>
      </a:hlink>
      <a:folHlink>
        <a:srgbClr val="C00000"/>
      </a:folHlink>
    </a:clrScheme>
    <a:fontScheme name="Default Design">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 Template - Standard</Template>
  <TotalTime>8080</TotalTime>
  <Words>1614</Words>
  <Application>Microsoft Macintosh PowerPoint</Application>
  <PresentationFormat>On-screen Show (4:3)</PresentationFormat>
  <Paragraphs>91</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Powerpoint Template - Standard</vt:lpstr>
      <vt:lpstr>Policy factors which impact on older people's decision to downsize</vt:lpstr>
      <vt:lpstr>Research questions</vt:lpstr>
      <vt:lpstr>Methodology</vt:lpstr>
      <vt:lpstr>Defining downsizing</vt:lpstr>
      <vt:lpstr>A background of mixed findings</vt:lpstr>
      <vt:lpstr>Cont.</vt:lpstr>
      <vt:lpstr>Snapshot of Australian population ageing</vt:lpstr>
      <vt:lpstr>Snapshot of older persons dwelling size</vt:lpstr>
      <vt:lpstr>Income - Aged pension</vt:lpstr>
      <vt:lpstr>Downsizing, Carbon tax and pensions</vt:lpstr>
      <vt:lpstr>Environmental Sustainability</vt:lpstr>
      <vt:lpstr>Taxation and stamp duties</vt:lpstr>
      <vt:lpstr>Access to aged care and health services</vt:lpstr>
      <vt:lpstr>Relocating geographies</vt:lpstr>
      <vt:lpstr>Australian policies that impact on downsizing </vt:lpstr>
      <vt:lpstr>‘rightsizing’ or recycling social housing </vt:lpstr>
      <vt:lpstr>Enabling a supply of age-friendly housing </vt:lpstr>
      <vt:lpstr>Summary</vt:lpstr>
      <vt:lpstr>Want more information?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Age-specific housing in Australia for low to moderate income older people</dc:title>
  <dc:creator>Damien Coup</dc:creator>
  <cp:lastModifiedBy>Catherine Bridge</cp:lastModifiedBy>
  <cp:revision>41</cp:revision>
  <dcterms:created xsi:type="dcterms:W3CDTF">2011-10-04T21:46:43Z</dcterms:created>
  <dcterms:modified xsi:type="dcterms:W3CDTF">2012-05-29T22:17:00Z</dcterms:modified>
</cp:coreProperties>
</file>