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9" r:id="rId4"/>
    <p:sldId id="260" r:id="rId5"/>
    <p:sldId id="267" r:id="rId6"/>
    <p:sldId id="261" r:id="rId7"/>
    <p:sldId id="262" r:id="rId8"/>
    <p:sldId id="264" r:id="rId9"/>
    <p:sldId id="263" r:id="rId10"/>
    <p:sldId id="268" r:id="rId11"/>
    <p:sldId id="266" r:id="rId12"/>
    <p:sldId id="265" r:id="rId13"/>
    <p:sldId id="269" r:id="rId14"/>
    <p:sldId id="272" r:id="rId15"/>
    <p:sldId id="286" r:id="rId16"/>
    <p:sldId id="270" r:id="rId17"/>
    <p:sldId id="271" r:id="rId18"/>
    <p:sldId id="288" r:id="rId19"/>
    <p:sldId id="290" r:id="rId20"/>
    <p:sldId id="28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89500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588CE-CD6E-44F4-B6B7-6A06CFA052DF}" type="datetimeFigureOut">
              <a:rPr lang="tr-TR" smtClean="0"/>
              <a:pPr/>
              <a:t>28.05.2012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D9F9A-1543-4484-A5E4-E9B930E0B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7E875-0AA6-4132-A13D-C7A3D52469CE}" type="datetimeFigureOut">
              <a:rPr lang="tr-TR" smtClean="0"/>
              <a:pPr/>
              <a:t>28.05.2012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F1EC3-834F-4565-ACA9-55C03D7A5D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F1EC3-834F-4565-ACA9-55C03D7A5DB5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altLang="ja-JP" sz="1200" dirty="0" smtClean="0"/>
              <a:t>Bu metot; hizmet kalitesi kavramına daha geniş bir perspektiften yaklaşarak, öncelikle onu tanımlamaya ve onu etkileyen faktörleri bulmaya, daha sonra da onu ölçülebilir halde tasarlamaya yöneliktir.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F1EC3-834F-4565-ACA9-55C03D7A5DB5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each dimension of service quality, SERVQUAL measures both the expectation and perception of the service on a scale of 1 to 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22 questions in total.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F1EC3-834F-4565-ACA9-55C03D7A5DB5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altLang="ja-JP" sz="1200" dirty="0" smtClean="0"/>
              <a:t>Hizmet kalitesini değerlendirmede, hesaplanan puanın (-) veya (+) olması yanında, rakamsal değeri de önem taşımaktadır.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F1EC3-834F-4565-ACA9-55C03D7A5DB5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CEBC14-ED89-43A8-B2EE-000F5C356B5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CED18-F4E3-4E66-AD9A-8DF9B5BC0B9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EE444-DF16-4B92-9369-88A5A27F450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505200" y="6239948"/>
            <a:ext cx="2895600" cy="475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2A3E7-4DF3-44EB-91E1-7079FF27269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98B44-2424-47BB-99B5-7054C9A1D1E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CDEC3-093C-477B-8FF9-3D428B7DAE8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48448-AB2E-4625-A877-E075865EE4B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578D7-F3BA-4EE8-9BC9-6B6BC62A30E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57FC3-6254-4E5F-97BF-123E778C79F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D6EAC-0C4F-4E65-8428-D2B8BD0BD0B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May 30, 2012 (Prague)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Ali Kuzu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5AD27-433B-4AE8-9E8B-C801890BB63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Ana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0430" y="6247148"/>
            <a:ext cx="2900370" cy="4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3D31F681-EB3A-43A5-B750-56A6BADF9A8C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dir="in"/>
  </p:transition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The Quality of Service in Nursing Homes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3619504"/>
            <a:ext cx="7334272" cy="316708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 b="1" dirty="0" err="1" smtClean="0">
                <a:latin typeface="Verdana" pitchFamily="34" charset="0"/>
              </a:rPr>
              <a:t>Prof.Dr</a:t>
            </a:r>
            <a:r>
              <a:rPr lang="tr-TR" sz="2400" b="1" dirty="0" smtClean="0">
                <a:latin typeface="Verdana" pitchFamily="34" charset="0"/>
              </a:rPr>
              <a:t>.Mustafa ARSLAN</a:t>
            </a:r>
          </a:p>
          <a:p>
            <a:pPr>
              <a:lnSpc>
                <a:spcPct val="90000"/>
              </a:lnSpc>
            </a:pPr>
            <a:r>
              <a:rPr lang="tr-TR" sz="2400" b="1" dirty="0" err="1" smtClean="0">
                <a:latin typeface="Verdana" pitchFamily="34" charset="0"/>
              </a:rPr>
              <a:t>Dr.Ali</a:t>
            </a:r>
            <a:r>
              <a:rPr lang="tr-TR" sz="2400" b="1" dirty="0" smtClean="0">
                <a:latin typeface="Verdana" pitchFamily="34" charset="0"/>
              </a:rPr>
              <a:t> KUZU</a:t>
            </a:r>
          </a:p>
          <a:p>
            <a:pPr>
              <a:lnSpc>
                <a:spcPct val="90000"/>
              </a:lnSpc>
            </a:pPr>
            <a:r>
              <a:rPr lang="tr-TR" sz="2000" dirty="0" err="1" smtClean="0">
                <a:latin typeface="Verdana" pitchFamily="34" charset="0"/>
              </a:rPr>
              <a:t>Vocational</a:t>
            </a:r>
            <a:r>
              <a:rPr lang="tr-TR" sz="2000" dirty="0" smtClean="0">
                <a:latin typeface="Verdana" pitchFamily="34" charset="0"/>
              </a:rPr>
              <a:t> </a:t>
            </a:r>
            <a:r>
              <a:rPr lang="tr-TR" sz="2000" dirty="0" err="1" smtClean="0">
                <a:latin typeface="Verdana" pitchFamily="34" charset="0"/>
              </a:rPr>
              <a:t>School</a:t>
            </a:r>
            <a:r>
              <a:rPr lang="tr-TR" sz="2000" dirty="0" smtClean="0">
                <a:latin typeface="Verdana" pitchFamily="34" charset="0"/>
              </a:rPr>
              <a:t> of </a:t>
            </a:r>
            <a:r>
              <a:rPr lang="tr-TR" sz="2000" dirty="0" err="1" smtClean="0">
                <a:latin typeface="Verdana" pitchFamily="34" charset="0"/>
              </a:rPr>
              <a:t>Health</a:t>
            </a:r>
            <a:r>
              <a:rPr lang="tr-TR" sz="2000" dirty="0" smtClean="0">
                <a:latin typeface="Verdana" pitchFamily="34" charset="0"/>
              </a:rPr>
              <a:t> </a:t>
            </a:r>
            <a:r>
              <a:rPr lang="tr-TR" sz="2000" dirty="0" err="1" smtClean="0">
                <a:latin typeface="Verdana" pitchFamily="34" charset="0"/>
              </a:rPr>
              <a:t>Services</a:t>
            </a:r>
            <a:endParaRPr lang="tr-TR" sz="20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tr-TR" sz="2500" dirty="0" smtClean="0">
                <a:latin typeface="Verdana" pitchFamily="34" charset="0"/>
              </a:rPr>
              <a:t>Sakarya </a:t>
            </a:r>
            <a:r>
              <a:rPr lang="tr-TR" sz="2500" dirty="0" err="1" smtClean="0">
                <a:latin typeface="Verdana" pitchFamily="34" charset="0"/>
              </a:rPr>
              <a:t>University</a:t>
            </a:r>
            <a:r>
              <a:rPr lang="tr-TR" sz="2500" dirty="0" smtClean="0">
                <a:latin typeface="Verdana" pitchFamily="34" charset="0"/>
              </a:rPr>
              <a:t> - TURKEY</a:t>
            </a:r>
          </a:p>
          <a:p>
            <a:pPr>
              <a:lnSpc>
                <a:spcPct val="90000"/>
              </a:lnSpc>
            </a:pPr>
            <a:endParaRPr lang="tr-TR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400" b="1" i="1" dirty="0" smtClean="0">
                <a:latin typeface="Book Antiqua" pitchFamily="18" charset="0"/>
              </a:rPr>
              <a:t>May 30, 2012</a:t>
            </a:r>
          </a:p>
          <a:p>
            <a:pPr>
              <a:lnSpc>
                <a:spcPct val="90000"/>
              </a:lnSpc>
            </a:pPr>
            <a:r>
              <a:rPr lang="en-US" sz="1400" b="1" i="1" dirty="0" smtClean="0">
                <a:latin typeface="Book Antiqua" pitchFamily="18" charset="0"/>
              </a:rPr>
              <a:t>IFA – 11</a:t>
            </a:r>
            <a:r>
              <a:rPr lang="en-US" sz="1400" b="1" i="1" baseline="30000" dirty="0" smtClean="0">
                <a:latin typeface="Book Antiqua" pitchFamily="18" charset="0"/>
              </a:rPr>
              <a:t>th</a:t>
            </a:r>
            <a:r>
              <a:rPr lang="tr-TR" sz="1400" b="1" i="1" dirty="0" smtClean="0">
                <a:latin typeface="Book Antiqua" pitchFamily="18" charset="0"/>
              </a:rPr>
              <a:t> Global </a:t>
            </a:r>
            <a:r>
              <a:rPr lang="tr-TR" sz="1400" b="1" i="1" dirty="0" err="1" smtClean="0">
                <a:latin typeface="Book Antiqua" pitchFamily="18" charset="0"/>
              </a:rPr>
              <a:t>Conference</a:t>
            </a:r>
            <a:r>
              <a:rPr lang="tr-TR" sz="1400" b="1" i="1" dirty="0" smtClean="0">
                <a:latin typeface="Book Antiqua" pitchFamily="18" charset="0"/>
              </a:rPr>
              <a:t> on </a:t>
            </a:r>
            <a:r>
              <a:rPr lang="tr-TR" sz="1400" b="1" i="1" dirty="0" err="1" smtClean="0">
                <a:latin typeface="Book Antiqua" pitchFamily="18" charset="0"/>
              </a:rPr>
              <a:t>Ageing</a:t>
            </a:r>
            <a:endParaRPr lang="tr-TR" sz="1400" b="1" i="1" dirty="0" smtClean="0"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400" b="1" i="1" dirty="0" smtClean="0">
                <a:latin typeface="Book Antiqua" pitchFamily="18" charset="0"/>
              </a:rPr>
              <a:t>Prague, Czech Republic 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Servqual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Application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tr-TR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47800" y="1600201"/>
            <a:ext cx="7239000" cy="4329130"/>
          </a:xfrm>
        </p:spPr>
        <p:txBody>
          <a:bodyPr/>
          <a:lstStyle/>
          <a:p>
            <a:pPr marL="514350" lvl="0" indent="-514350" algn="just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romanLcPeriod"/>
            </a:pP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scale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was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adopted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elder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romanLcPeriod"/>
            </a:pP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scale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was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statistically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valid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reliable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romanLcPeriod"/>
            </a:pP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Verdana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type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font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was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used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forms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romanLcPeriod"/>
            </a:pP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selected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rest/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nursing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homes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were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operating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under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public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authority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government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 algn="just">
              <a:lnSpc>
                <a:spcPct val="150000"/>
              </a:lnSpc>
            </a:pPr>
            <a:endParaRPr lang="tr-TR" sz="2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© Ali </a:t>
            </a:r>
            <a:r>
              <a:rPr lang="en-US" altLang="en-US" dirty="0" err="1" smtClean="0"/>
              <a:t>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9" name="8 İçerik Yer Tutucusu" descr="europe-map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428604"/>
            <a:ext cx="8001024" cy="5686374"/>
          </a:xfrm>
        </p:spPr>
      </p:pic>
      <p:sp>
        <p:nvSpPr>
          <p:cNvPr id="10" name="9 Metin kutusu"/>
          <p:cNvSpPr txBox="1"/>
          <p:nvPr/>
        </p:nvSpPr>
        <p:spPr>
          <a:xfrm>
            <a:off x="3071802" y="-24"/>
            <a:ext cx="400052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Where</a:t>
            </a:r>
            <a:r>
              <a:rPr lang="tr-T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was</a:t>
            </a:r>
            <a:r>
              <a:rPr lang="tr-T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survey</a:t>
            </a:r>
            <a:r>
              <a:rPr lang="tr-T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done?</a:t>
            </a:r>
            <a:endParaRPr lang="tr-T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71604" y="357166"/>
            <a:ext cx="7358114" cy="2214578"/>
          </a:xfrm>
        </p:spPr>
        <p:txBody>
          <a:bodyPr anchor="t" anchorCtr="0"/>
          <a:lstStyle/>
          <a:p>
            <a:pPr>
              <a:lnSpc>
                <a:spcPts val="2800"/>
              </a:lnSpc>
            </a:pP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Survey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was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done in 16 of 81 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provinces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Turkey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b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(~50%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population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coverage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;)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38 of 289 of rest/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nursing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homes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b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1086 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resident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attended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survey</a:t>
            </a: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b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(~5%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coverage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rest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residents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Turkey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;)</a:t>
            </a:r>
            <a:b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(~27%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coverage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selected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rest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residents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;) </a:t>
            </a:r>
            <a:b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tr-T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6 İçerik Yer Tutucusu" descr="il_isim_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6032" y="2602482"/>
            <a:ext cx="8028000" cy="3612600"/>
          </a:xfrm>
        </p:spPr>
      </p:pic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296826"/>
            <a:ext cx="7315200" cy="846158"/>
          </a:xfrm>
        </p:spPr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Demographic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data</a:t>
            </a:r>
            <a:endParaRPr lang="tr-TR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13</a:t>
            </a:fld>
            <a:endParaRPr lang="tr-TR"/>
          </a:p>
        </p:txBody>
      </p:sp>
      <p:graphicFrame>
        <p:nvGraphicFramePr>
          <p:cNvPr id="7" name="Group 1890"/>
          <p:cNvGraphicFramePr>
            <a:graphicFrameLocks/>
          </p:cNvGraphicFramePr>
          <p:nvPr/>
        </p:nvGraphicFramePr>
        <p:xfrm>
          <a:off x="1357290" y="1229286"/>
          <a:ext cx="7515220" cy="4632948"/>
        </p:xfrm>
        <a:graphic>
          <a:graphicData uri="http://schemas.openxmlformats.org/drawingml/2006/table">
            <a:tbl>
              <a:tblPr/>
              <a:tblGrid>
                <a:gridCol w="1785950"/>
                <a:gridCol w="2500330"/>
                <a:gridCol w="1714512"/>
                <a:gridCol w="1514428"/>
              </a:tblGrid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frequency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%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Age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60-69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465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42,8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70-79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404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37,2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80-89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213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19,6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90+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0,4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Gender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Female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467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43,0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Male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619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57,0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Marital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Status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Married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194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17,9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Single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166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15,2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Widowed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726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66,9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Education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Level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Il</a:t>
                      </a: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literate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64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5,9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Literate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321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29,6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Primary</a:t>
                      </a: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school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423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39,0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Secondary</a:t>
                      </a: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school</a:t>
                      </a: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college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56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5,2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University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222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20,4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of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Children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299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27,5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1-2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580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53,4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3-4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155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14,3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4+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4,8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Striking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Results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endParaRPr lang="tr-TR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728" y="1428736"/>
            <a:ext cx="7429552" cy="4697427"/>
          </a:xfrm>
        </p:spPr>
        <p:txBody>
          <a:bodyPr/>
          <a:lstStyle/>
          <a:p>
            <a:pPr algn="just">
              <a:lnSpc>
                <a:spcPct val="125000"/>
              </a:lnSpc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expectations of the 90+ age group 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lower than others;</a:t>
            </a:r>
          </a:p>
          <a:p>
            <a:pPr algn="just">
              <a:lnSpc>
                <a:spcPct val="125000"/>
              </a:lnSpc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expectations of widowed residents are higher than the singles;</a:t>
            </a:r>
            <a:endParaRPr lang="tr-T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education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level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increases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residents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request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better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service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(as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planned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on-time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regularly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);</a:t>
            </a:r>
          </a:p>
          <a:p>
            <a:pPr algn="just">
              <a:lnSpc>
                <a:spcPct val="125000"/>
              </a:lnSpc>
            </a:pP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did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not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show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meaningful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difference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according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income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level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variable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regional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difference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endParaRPr lang="tr-T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Striking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Results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endParaRPr lang="tr-TR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47800" y="1643050"/>
            <a:ext cx="7339042" cy="4071966"/>
          </a:xfrm>
        </p:spPr>
        <p:txBody>
          <a:bodyPr/>
          <a:lstStyle/>
          <a:p>
            <a:pPr algn="just">
              <a:lnSpc>
                <a:spcPct val="125000"/>
              </a:lnSpc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expectations of the residents who have 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children 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lower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their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expectation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tr-TR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staff should be polite and respectful”</a:t>
            </a:r>
            <a:r>
              <a:rPr lang="tr-TR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item</a:t>
            </a:r>
            <a:r>
              <a:rPr lang="tr-TR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lower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than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others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en-US" sz="22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male residents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expectation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tr-TR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staff should be polite and respectful”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item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higher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than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females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tr-T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endParaRPr lang="tr-T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1447800" y="6245225"/>
            <a:ext cx="2409820" cy="476250"/>
          </a:xfrm>
        </p:spPr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Results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endParaRPr lang="tr-TR" sz="36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16</a:t>
            </a:fld>
            <a:endParaRPr lang="tr-TR"/>
          </a:p>
        </p:txBody>
      </p:sp>
      <p:graphicFrame>
        <p:nvGraphicFramePr>
          <p:cNvPr id="7" name="Group 304"/>
          <p:cNvGraphicFramePr>
            <a:graphicFrameLocks noGrp="1"/>
          </p:cNvGraphicFramePr>
          <p:nvPr>
            <p:ph idx="1"/>
          </p:nvPr>
        </p:nvGraphicFramePr>
        <p:xfrm>
          <a:off x="1285851" y="2773165"/>
          <a:ext cx="7643867" cy="2863853"/>
        </p:xfrm>
        <a:graphic>
          <a:graphicData uri="http://schemas.openxmlformats.org/drawingml/2006/table">
            <a:tbl>
              <a:tblPr/>
              <a:tblGrid>
                <a:gridCol w="1643075"/>
                <a:gridCol w="711800"/>
                <a:gridCol w="1417777"/>
                <a:gridCol w="1417778"/>
                <a:gridCol w="1417777"/>
                <a:gridCol w="1035660"/>
              </a:tblGrid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Dimension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Minimum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Maximum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Average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</a:t>
                      </a: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.dev.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Reliability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1086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0,30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0,40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0,32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0,043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Responsiveness</a:t>
                      </a: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1086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0,20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0,30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0,25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0,032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Assurance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1086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0,15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0,20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0,17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0,025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Tangibles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1086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0,15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0,13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0,025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Empathy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1086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0,15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0,13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0,027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2 İçerik Yer Tutucusu"/>
          <p:cNvSpPr txBox="1">
            <a:spLocks/>
          </p:cNvSpPr>
          <p:nvPr/>
        </p:nvSpPr>
        <p:spPr bwMode="auto">
          <a:xfrm>
            <a:off x="1214414" y="2000240"/>
            <a:ext cx="771530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tabLst/>
              <a:defRPr/>
            </a:pPr>
            <a:r>
              <a:rPr kumimoji="0" lang="tr-TR" altLang="ja-JP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kumimoji="0" lang="tr-TR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tr-TR" altLang="ja-JP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importance</a:t>
            </a:r>
            <a:r>
              <a:rPr kumimoji="0" lang="tr-TR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tr-TR" altLang="ja-JP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level</a:t>
            </a:r>
            <a:r>
              <a:rPr kumimoji="0" lang="tr-TR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kumimoji="0" lang="tr-TR" altLang="ja-JP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kumimoji="0" lang="tr-TR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tr-TR" altLang="ja-JP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dimensions</a:t>
            </a:r>
            <a:r>
              <a:rPr kumimoji="0" lang="tr-TR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tr-TR" sz="2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5890" y="274638"/>
            <a:ext cx="7315200" cy="796908"/>
          </a:xfrm>
        </p:spPr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Results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endParaRPr lang="tr-TR" sz="36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© Ali </a:t>
            </a:r>
            <a:r>
              <a:rPr lang="en-US" altLang="en-US" dirty="0" err="1" smtClean="0"/>
              <a:t>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17</a:t>
            </a:fld>
            <a:endParaRPr lang="tr-TR" dirty="0"/>
          </a:p>
        </p:txBody>
      </p:sp>
      <p:graphicFrame>
        <p:nvGraphicFramePr>
          <p:cNvPr id="7" name="Group 304"/>
          <p:cNvGraphicFramePr>
            <a:graphicFrameLocks noGrp="1"/>
          </p:cNvGraphicFramePr>
          <p:nvPr>
            <p:ph idx="1"/>
          </p:nvPr>
        </p:nvGraphicFramePr>
        <p:xfrm>
          <a:off x="1142976" y="2143116"/>
          <a:ext cx="3500463" cy="3810004"/>
        </p:xfrm>
        <a:graphic>
          <a:graphicData uri="http://schemas.openxmlformats.org/drawingml/2006/table">
            <a:tbl>
              <a:tblPr/>
              <a:tblGrid>
                <a:gridCol w="2214579"/>
                <a:gridCol w="1285884"/>
              </a:tblGrid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Dimension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Score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Reliability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-0,88</a:t>
                      </a: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Assurance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-1,03</a:t>
                      </a: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Tangibles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-1,08</a:t>
                      </a: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Empathy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-1,12</a:t>
                      </a: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Responsiveness</a:t>
                      </a: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-1,17</a:t>
                      </a: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Average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-1,06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Average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 (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Weighted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-1,03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59266" marR="59266" marT="29633" marB="296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2 İçerik Yer Tutucusu"/>
          <p:cNvSpPr txBox="1">
            <a:spLocks/>
          </p:cNvSpPr>
          <p:nvPr/>
        </p:nvSpPr>
        <p:spPr bwMode="auto">
          <a:xfrm>
            <a:off x="1285852" y="1500174"/>
            <a:ext cx="35719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tr-TR" altLang="ja-JP" sz="2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SERVQUAL </a:t>
            </a:r>
            <a:r>
              <a:rPr kumimoji="0" lang="tr-TR" altLang="ja-JP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scores</a:t>
            </a:r>
            <a:r>
              <a:rPr kumimoji="0" lang="tr-TR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tr-TR" sz="2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9 Satır Belirtme Çizgisi 2 (Diğer Çubuk)"/>
          <p:cNvSpPr/>
          <p:nvPr/>
        </p:nvSpPr>
        <p:spPr>
          <a:xfrm>
            <a:off x="6072198" y="571480"/>
            <a:ext cx="3071802" cy="1285884"/>
          </a:xfrm>
          <a:prstGeom prst="accentCallout2">
            <a:avLst>
              <a:gd name="adj1" fmla="val 46844"/>
              <a:gd name="adj2" fmla="val -5185"/>
              <a:gd name="adj3" fmla="val 47968"/>
              <a:gd name="adj4" fmla="val -21916"/>
              <a:gd name="adj5" fmla="val 177487"/>
              <a:gd name="adj6" fmla="val -46058"/>
            </a:avLst>
          </a:prstGeom>
          <a:ln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The highest score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in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reliability 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dimension 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(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ability to perform promised services accurately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)      -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expectations were met more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-</a:t>
            </a:r>
            <a:endParaRPr lang="tr-TR" dirty="0">
              <a:solidFill>
                <a:schemeClr val="accent3">
                  <a:lumMod val="50000"/>
                </a:schemeClr>
              </a:solidFill>
              <a:latin typeface="Harlow Solid Italic" pitchFamily="82" charset="0"/>
            </a:endParaRPr>
          </a:p>
        </p:txBody>
      </p:sp>
      <p:sp>
        <p:nvSpPr>
          <p:cNvPr id="11" name="10 Satır Belirtme Çizgisi 2 (Diğer Çubuk)"/>
          <p:cNvSpPr/>
          <p:nvPr/>
        </p:nvSpPr>
        <p:spPr>
          <a:xfrm>
            <a:off x="6072198" y="2071678"/>
            <a:ext cx="3071802" cy="1071570"/>
          </a:xfrm>
          <a:prstGeom prst="accentCallout2">
            <a:avLst>
              <a:gd name="adj1" fmla="val 46844"/>
              <a:gd name="adj2" fmla="val -5185"/>
              <a:gd name="adj3" fmla="val 47744"/>
              <a:gd name="adj4" fmla="val -21645"/>
              <a:gd name="adj5" fmla="val 251774"/>
              <a:gd name="adj6" fmla="val -45307"/>
            </a:avLst>
          </a:prstGeom>
          <a:ln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tr-TR" dirty="0" err="1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Responsiveness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dimension 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(w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illingness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to help </a:t>
            </a:r>
            <a:r>
              <a:rPr lang="tr-TR" dirty="0" err="1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resident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s 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and provide service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)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has got 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the </a:t>
            </a:r>
            <a:r>
              <a:rPr lang="tr-TR" dirty="0" err="1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worst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score, </a:t>
            </a:r>
            <a:endParaRPr lang="tr-TR" dirty="0">
              <a:solidFill>
                <a:schemeClr val="accent3">
                  <a:lumMod val="50000"/>
                </a:schemeClr>
              </a:solidFill>
              <a:latin typeface="Harlow Solid Italic" pitchFamily="82" charset="0"/>
            </a:endParaRPr>
          </a:p>
        </p:txBody>
      </p:sp>
      <p:sp>
        <p:nvSpPr>
          <p:cNvPr id="15" name="14 Sağ Ayraç"/>
          <p:cNvSpPr/>
          <p:nvPr/>
        </p:nvSpPr>
        <p:spPr>
          <a:xfrm>
            <a:off x="4714876" y="5029330"/>
            <a:ext cx="252000" cy="900000"/>
          </a:xfrm>
          <a:prstGeom prst="rightBrace">
            <a:avLst>
              <a:gd name="adj1" fmla="val 21834"/>
              <a:gd name="adj2" fmla="val 50000"/>
            </a:avLst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Satır Belirtme Çizgisi 2 (Diğer Çubuk)"/>
          <p:cNvSpPr/>
          <p:nvPr/>
        </p:nvSpPr>
        <p:spPr>
          <a:xfrm>
            <a:off x="6072198" y="3429000"/>
            <a:ext cx="3071802" cy="928694"/>
          </a:xfrm>
          <a:prstGeom prst="accentCallout2">
            <a:avLst>
              <a:gd name="adj1" fmla="val 46844"/>
              <a:gd name="adj2" fmla="val -5185"/>
              <a:gd name="adj3" fmla="val 46845"/>
              <a:gd name="adj4" fmla="val -18007"/>
              <a:gd name="adj5" fmla="val 196699"/>
              <a:gd name="adj6" fmla="val -35628"/>
            </a:avLst>
          </a:prstGeom>
          <a:ln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The -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ve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quality score indicates that the rest-homes d</a:t>
            </a:r>
            <a:r>
              <a:rPr lang="tr-TR" dirty="0" err="1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id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not meet the expectations of residents</a:t>
            </a:r>
            <a:endParaRPr lang="tr-TR" dirty="0">
              <a:solidFill>
                <a:schemeClr val="accent3">
                  <a:lumMod val="50000"/>
                </a:schemeClr>
              </a:solidFill>
              <a:latin typeface="Harlow Solid Italic" pitchFamily="82" charset="0"/>
            </a:endParaRPr>
          </a:p>
        </p:txBody>
      </p:sp>
      <p:sp>
        <p:nvSpPr>
          <p:cNvPr id="17" name="16 Satır Belirtme Çizgisi 2 (Diğer Çubuk)"/>
          <p:cNvSpPr/>
          <p:nvPr/>
        </p:nvSpPr>
        <p:spPr>
          <a:xfrm>
            <a:off x="6072198" y="4572008"/>
            <a:ext cx="3071802" cy="1428760"/>
          </a:xfrm>
          <a:prstGeom prst="accentCallout2">
            <a:avLst>
              <a:gd name="adj1" fmla="val 46844"/>
              <a:gd name="adj2" fmla="val -5185"/>
              <a:gd name="adj3" fmla="val 59207"/>
              <a:gd name="adj4" fmla="val -21408"/>
              <a:gd name="adj5" fmla="val 68720"/>
              <a:gd name="adj6" fmla="val -35100"/>
            </a:avLst>
          </a:prstGeom>
          <a:ln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Since the most important dimension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(</a:t>
            </a:r>
            <a:r>
              <a:rPr lang="tr-TR" dirty="0" err="1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reliability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)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has got the best score, the weighted average score is better than 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the arithmetic</a:t>
            </a:r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</a:t>
            </a:r>
            <a:r>
              <a:rPr lang="tr-TR" dirty="0" err="1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average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arlow Solid Italic" pitchFamily="82" charset="0"/>
              </a:rPr>
              <a:t> </a:t>
            </a:r>
            <a:endParaRPr lang="tr-TR" dirty="0">
              <a:solidFill>
                <a:schemeClr val="accent3">
                  <a:lumMod val="50000"/>
                </a:schemeClr>
              </a:solidFill>
              <a:latin typeface="Harlow Solid Italic" pitchFamily="82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Concluding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thoughts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endParaRPr lang="tr-TR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285860"/>
            <a:ext cx="7410480" cy="4572032"/>
          </a:xfrm>
        </p:spPr>
        <p:txBody>
          <a:bodyPr/>
          <a:lstStyle/>
          <a:p>
            <a:pPr marL="288000" algn="just">
              <a:lnSpc>
                <a:spcPct val="150000"/>
              </a:lnSpc>
              <a:buNone/>
            </a:pP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altLang="ja-JP" sz="2400" dirty="0" smtClean="0">
                <a:latin typeface="Verdana" pitchFamily="34" charset="0"/>
              </a:rPr>
              <a:t>Since </a:t>
            </a:r>
            <a:r>
              <a:rPr lang="tr-TR" altLang="ja-JP" sz="2400" dirty="0" err="1" smtClean="0">
                <a:latin typeface="Verdana" pitchFamily="34" charset="0"/>
              </a:rPr>
              <a:t>the</a:t>
            </a:r>
            <a:r>
              <a:rPr lang="tr-TR" altLang="ja-JP" sz="2400" dirty="0" smtClean="0">
                <a:latin typeface="Verdana" pitchFamily="34" charset="0"/>
              </a:rPr>
              <a:t> service </a:t>
            </a:r>
            <a:r>
              <a:rPr lang="tr-TR" altLang="ja-JP" sz="2400" dirty="0" err="1" smtClean="0">
                <a:latin typeface="Verdana" pitchFamily="34" charset="0"/>
              </a:rPr>
              <a:t>quality</a:t>
            </a:r>
            <a:r>
              <a:rPr lang="tr-TR" altLang="ja-JP" sz="2400" dirty="0" smtClean="0">
                <a:latin typeface="Verdana" pitchFamily="34" charset="0"/>
              </a:rPr>
              <a:t> is a </a:t>
            </a:r>
            <a:r>
              <a:rPr lang="tr-TR" altLang="ja-JP" sz="2400" dirty="0" err="1" smtClean="0">
                <a:latin typeface="Verdana" pitchFamily="34" charset="0"/>
              </a:rPr>
              <a:t>team</a:t>
            </a:r>
            <a:r>
              <a:rPr lang="tr-TR" altLang="ja-JP" sz="2400" dirty="0" smtClean="0">
                <a:latin typeface="Verdana" pitchFamily="34" charset="0"/>
              </a:rPr>
              <a:t>-</a:t>
            </a:r>
            <a:r>
              <a:rPr lang="tr-TR" altLang="ja-JP" sz="2400" dirty="0" err="1" smtClean="0">
                <a:latin typeface="Verdana" pitchFamily="34" charset="0"/>
              </a:rPr>
              <a:t>activity</a:t>
            </a:r>
            <a:r>
              <a:rPr lang="tr-TR" altLang="ja-JP" sz="2400" dirty="0" smtClean="0">
                <a:latin typeface="Verdana" pitchFamily="34" charset="0"/>
              </a:rPr>
              <a:t> 	</a:t>
            </a:r>
            <a:r>
              <a:rPr lang="tr-TR" altLang="ja-JP" sz="2400" dirty="0" err="1" smtClean="0">
                <a:latin typeface="Verdana" pitchFamily="34" charset="0"/>
              </a:rPr>
              <a:t>which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depends</a:t>
            </a:r>
            <a:r>
              <a:rPr lang="tr-TR" altLang="ja-JP" sz="2400" dirty="0" smtClean="0">
                <a:latin typeface="Verdana" pitchFamily="34" charset="0"/>
              </a:rPr>
              <a:t> on </a:t>
            </a:r>
            <a:r>
              <a:rPr lang="tr-TR" altLang="ja-JP" sz="2400" dirty="0" err="1" smtClean="0">
                <a:latin typeface="Verdana" pitchFamily="34" charset="0"/>
              </a:rPr>
              <a:t>collaboration</a:t>
            </a:r>
            <a:r>
              <a:rPr lang="tr-TR" altLang="ja-JP" sz="2400" dirty="0" smtClean="0">
                <a:latin typeface="Verdana" pitchFamily="34" charset="0"/>
              </a:rPr>
              <a:t>, </a:t>
            </a:r>
          </a:p>
          <a:p>
            <a:pPr marL="288000" algn="just">
              <a:lnSpc>
                <a:spcPct val="150000"/>
              </a:lnSpc>
              <a:buNone/>
            </a:pPr>
            <a:r>
              <a:rPr lang="tr-TR" altLang="ja-JP" sz="2400" dirty="0" smtClean="0">
                <a:latin typeface="Verdana" pitchFamily="34" charset="0"/>
              </a:rPr>
              <a:t>		</a:t>
            </a:r>
            <a:r>
              <a:rPr lang="tr-TR" altLang="ja-JP" sz="2400" dirty="0" err="1" smtClean="0">
                <a:latin typeface="Verdana" pitchFamily="34" charset="0"/>
              </a:rPr>
              <a:t>which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contains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common</a:t>
            </a:r>
            <a:r>
              <a:rPr lang="tr-TR" altLang="ja-JP" sz="2400" dirty="0" smtClean="0">
                <a:latin typeface="Verdana" pitchFamily="34" charset="0"/>
              </a:rPr>
              <a:t>-</a:t>
            </a:r>
            <a:r>
              <a:rPr lang="tr-TR" altLang="ja-JP" sz="2400" dirty="0" err="1" smtClean="0">
                <a:latin typeface="Verdana" pitchFamily="34" charset="0"/>
              </a:rPr>
              <a:t>values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and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</a:p>
          <a:p>
            <a:pPr marL="288000" algn="just">
              <a:lnSpc>
                <a:spcPct val="150000"/>
              </a:lnSpc>
              <a:buNone/>
            </a:pPr>
            <a:r>
              <a:rPr lang="tr-TR" altLang="ja-JP" sz="2400" dirty="0" smtClean="0">
                <a:latin typeface="Verdana" pitchFamily="34" charset="0"/>
              </a:rPr>
              <a:t>		</a:t>
            </a:r>
            <a:r>
              <a:rPr lang="tr-TR" altLang="ja-JP" sz="2400" dirty="0" err="1" smtClean="0">
                <a:latin typeface="Verdana" pitchFamily="34" charset="0"/>
              </a:rPr>
              <a:t>which</a:t>
            </a:r>
            <a:r>
              <a:rPr lang="tr-TR" altLang="ja-JP" sz="2400" dirty="0" smtClean="0">
                <a:latin typeface="Verdana" pitchFamily="34" charset="0"/>
              </a:rPr>
              <a:t> can be </a:t>
            </a:r>
            <a:r>
              <a:rPr lang="tr-TR" altLang="ja-JP" sz="2400" dirty="0" err="1" smtClean="0">
                <a:latin typeface="Verdana" pitchFamily="34" charset="0"/>
              </a:rPr>
              <a:t>realized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with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the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contribution</a:t>
            </a:r>
            <a:r>
              <a:rPr lang="tr-TR" altLang="ja-JP" sz="2400" dirty="0" smtClean="0">
                <a:latin typeface="Verdana" pitchFamily="34" charset="0"/>
              </a:rPr>
              <a:t> of </a:t>
            </a:r>
            <a:r>
              <a:rPr lang="tr-TR" altLang="ja-JP" sz="2400" dirty="0" err="1" smtClean="0">
                <a:latin typeface="Verdana" pitchFamily="34" charset="0"/>
              </a:rPr>
              <a:t>all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group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members</a:t>
            </a:r>
            <a:r>
              <a:rPr lang="tr-TR" altLang="ja-JP" sz="2400" dirty="0" smtClean="0">
                <a:latin typeface="Verdana" pitchFamily="34" charset="0"/>
              </a:rPr>
              <a:t>; </a:t>
            </a:r>
          </a:p>
          <a:p>
            <a:pPr marL="288000" algn="just">
              <a:lnSpc>
                <a:spcPct val="150000"/>
              </a:lnSpc>
              <a:buNone/>
            </a:pP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results 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study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 be used in the planning of in-service trainings to remove the stated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inadequacies</a:t>
            </a:r>
            <a:r>
              <a:rPr lang="tr-TR" altLang="ja-JP" sz="2400" dirty="0" smtClean="0">
                <a:latin typeface="Verdana" pitchFamily="34" charset="0"/>
              </a:rPr>
              <a:t>.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8000" algn="just">
              <a:lnSpc>
                <a:spcPct val="150000"/>
              </a:lnSpc>
            </a:pPr>
            <a:endParaRPr lang="tr-T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Future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Plans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endParaRPr lang="tr-TR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285860"/>
            <a:ext cx="7410480" cy="4786346"/>
          </a:xfrm>
        </p:spPr>
        <p:txBody>
          <a:bodyPr/>
          <a:lstStyle/>
          <a:p>
            <a:pPr marL="288000" algn="just">
              <a:lnSpc>
                <a:spcPct val="130000"/>
              </a:lnSpc>
              <a:spcBef>
                <a:spcPts val="1200"/>
              </a:spcBef>
            </a:pPr>
            <a:r>
              <a:rPr lang="en-US" altLang="ja-JP" sz="2400" dirty="0" smtClean="0">
                <a:latin typeface="Verdana" pitchFamily="34" charset="0"/>
              </a:rPr>
              <a:t>We hope to be able to continue replicating this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study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en-US" altLang="ja-JP" sz="2400" dirty="0" smtClean="0">
                <a:latin typeface="Verdana" pitchFamily="34" charset="0"/>
              </a:rPr>
              <a:t>in </a:t>
            </a:r>
            <a:r>
              <a:rPr lang="tr-TR" altLang="ja-JP" sz="2400" dirty="0" smtClean="0">
                <a:latin typeface="Verdana" pitchFamily="34" charset="0"/>
              </a:rPr>
              <a:t>-at </a:t>
            </a:r>
            <a:r>
              <a:rPr lang="tr-TR" altLang="ja-JP" sz="2400" dirty="0" err="1" smtClean="0">
                <a:latin typeface="Verdana" pitchFamily="34" charset="0"/>
              </a:rPr>
              <a:t>least</a:t>
            </a:r>
            <a:r>
              <a:rPr lang="tr-TR" altLang="ja-JP" sz="2400" dirty="0" smtClean="0">
                <a:latin typeface="Verdana" pitchFamily="34" charset="0"/>
              </a:rPr>
              <a:t>- an</a:t>
            </a:r>
            <a:r>
              <a:rPr lang="en-US" altLang="ja-JP" sz="2400" dirty="0" smtClean="0">
                <a:latin typeface="Verdana" pitchFamily="34" charset="0"/>
              </a:rPr>
              <a:t>other </a:t>
            </a:r>
            <a:r>
              <a:rPr lang="tr-TR" altLang="ja-JP" sz="2400" dirty="0" err="1" smtClean="0">
                <a:latin typeface="Verdana" pitchFamily="34" charset="0"/>
              </a:rPr>
              <a:t>country</a:t>
            </a:r>
            <a:r>
              <a:rPr lang="tr-TR" altLang="ja-JP" sz="2400" dirty="0" smtClean="0">
                <a:latin typeface="Verdana" pitchFamily="34" charset="0"/>
              </a:rPr>
              <a:t>, </a:t>
            </a:r>
            <a:r>
              <a:rPr lang="tr-TR" altLang="ja-JP" sz="2400" dirty="0" err="1" smtClean="0">
                <a:latin typeface="Verdana" pitchFamily="34" charset="0"/>
              </a:rPr>
              <a:t>to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see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if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there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are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any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cultural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differences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between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the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expectations</a:t>
            </a:r>
            <a:r>
              <a:rPr lang="tr-TR" altLang="ja-JP" sz="2400" dirty="0" smtClean="0">
                <a:latin typeface="Verdana" pitchFamily="34" charset="0"/>
              </a:rPr>
              <a:t> &amp; </a:t>
            </a:r>
            <a:r>
              <a:rPr lang="tr-TR" altLang="ja-JP" sz="2400" dirty="0" err="1" smtClean="0">
                <a:latin typeface="Verdana" pitchFamily="34" charset="0"/>
              </a:rPr>
              <a:t>perceptions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between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elders</a:t>
            </a:r>
            <a:r>
              <a:rPr lang="tr-TR" altLang="ja-JP" sz="2400" dirty="0" smtClean="0">
                <a:latin typeface="Verdana" pitchFamily="34" charset="0"/>
              </a:rPr>
              <a:t> of </a:t>
            </a:r>
            <a:r>
              <a:rPr lang="tr-TR" altLang="ja-JP" sz="2400" dirty="0" err="1" smtClean="0">
                <a:latin typeface="Verdana" pitchFamily="34" charset="0"/>
              </a:rPr>
              <a:t>different</a:t>
            </a:r>
            <a:r>
              <a:rPr lang="tr-TR" altLang="ja-JP" sz="2400" dirty="0" smtClean="0">
                <a:latin typeface="Verdana" pitchFamily="34" charset="0"/>
              </a:rPr>
              <a:t> </a:t>
            </a:r>
            <a:r>
              <a:rPr lang="tr-TR" altLang="ja-JP" sz="2400" dirty="0" err="1" smtClean="0">
                <a:latin typeface="Verdana" pitchFamily="34" charset="0"/>
              </a:rPr>
              <a:t>cultures</a:t>
            </a:r>
            <a:r>
              <a:rPr lang="tr-TR" altLang="ja-JP" sz="2400" dirty="0" smtClean="0">
                <a:latin typeface="Verdana" pitchFamily="34" charset="0"/>
              </a:rPr>
              <a:t>.</a:t>
            </a:r>
          </a:p>
          <a:p>
            <a:pPr marL="288000" algn="just">
              <a:lnSpc>
                <a:spcPct val="130000"/>
              </a:lnSpc>
              <a:spcBef>
                <a:spcPts val="1200"/>
              </a:spcBef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would like to develop a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nother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study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nursing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look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relation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between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“</a:t>
            </a:r>
            <a:r>
              <a:rPr lang="tr-TR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burnout</a:t>
            </a:r>
            <a:r>
              <a:rPr lang="tr-TR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syndrome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workers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“service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score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”.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8000" algn="just">
              <a:lnSpc>
                <a:spcPct val="130000"/>
              </a:lnSpc>
              <a:spcBef>
                <a:spcPts val="1200"/>
              </a:spcBef>
            </a:pPr>
            <a:endParaRPr lang="tr-T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Purpose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57290" y="1214422"/>
            <a:ext cx="7572428" cy="4786346"/>
          </a:xfrm>
        </p:spPr>
        <p:txBody>
          <a:bodyPr/>
          <a:lstStyle/>
          <a:p>
            <a:pPr algn="just">
              <a:lnSpc>
                <a:spcPct val="125000"/>
              </a:lnSpc>
              <a:spcBef>
                <a:spcPts val="600"/>
              </a:spcBef>
            </a:pPr>
            <a:r>
              <a:rPr lang="en-US" sz="3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“A non-measurable thing can not be improved”</a:t>
            </a:r>
            <a:endParaRPr lang="tr-TR" sz="30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  <a:spcBef>
                <a:spcPts val="600"/>
              </a:spcBef>
            </a:pP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order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present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better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service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elderly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need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 algn="just">
              <a:lnSpc>
                <a:spcPct val="125000"/>
              </a:lnSpc>
              <a:spcBef>
                <a:spcPts val="600"/>
              </a:spcBef>
            </a:pP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determine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their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expectations</a:t>
            </a:r>
            <a:endParaRPr lang="tr-T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>
              <a:lnSpc>
                <a:spcPct val="125000"/>
              </a:lnSpc>
              <a:spcBef>
                <a:spcPts val="600"/>
              </a:spcBef>
            </a:pP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measure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already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given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QoS</a:t>
            </a:r>
            <a:endParaRPr lang="tr-T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  <a:spcBef>
                <a:spcPts val="600"/>
              </a:spcBef>
            </a:pP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study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was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performed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measure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these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two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items</a:t>
            </a:r>
            <a:r>
              <a:rPr lang="tr-TR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47800" y="1142984"/>
            <a:ext cx="7239000" cy="4714908"/>
          </a:xfrm>
        </p:spPr>
        <p:txBody>
          <a:bodyPr/>
          <a:lstStyle/>
          <a:p>
            <a:endParaRPr lang="tr-TR" dirty="0" smtClean="0"/>
          </a:p>
          <a:p>
            <a:r>
              <a:rPr lang="tr-TR" sz="4000" b="1" dirty="0" err="1" smtClean="0"/>
              <a:t>Your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questions</a:t>
            </a:r>
            <a:r>
              <a:rPr lang="tr-TR" sz="4000" b="1" dirty="0" smtClean="0"/>
              <a:t> &amp; </a:t>
            </a:r>
            <a:r>
              <a:rPr lang="tr-TR" sz="4000" b="1" dirty="0" err="1" smtClean="0"/>
              <a:t>comments</a:t>
            </a:r>
            <a:r>
              <a:rPr lang="tr-TR" sz="4000" b="1" dirty="0" smtClean="0"/>
              <a:t> ?</a:t>
            </a:r>
          </a:p>
          <a:p>
            <a:endParaRPr lang="tr-TR" sz="4000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sz="4000" b="1" dirty="0" smtClean="0"/>
          </a:p>
          <a:p>
            <a:pPr algn="ctr">
              <a:spcBef>
                <a:spcPts val="0"/>
              </a:spcBef>
              <a:buNone/>
            </a:pPr>
            <a:r>
              <a:rPr lang="tr-TR" sz="2000" b="1" i="1" dirty="0" err="1" smtClean="0"/>
              <a:t>References</a:t>
            </a:r>
            <a:r>
              <a:rPr lang="tr-TR" sz="2000" b="1" i="1" dirty="0" smtClean="0"/>
              <a:t>  </a:t>
            </a:r>
            <a:r>
              <a:rPr lang="tr-TR" sz="2000" b="1" i="1" dirty="0" err="1" smtClean="0"/>
              <a:t>available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upon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request</a:t>
            </a:r>
            <a:r>
              <a:rPr lang="tr-TR" sz="2000" b="1" i="1" dirty="0" smtClean="0"/>
              <a:t>: </a:t>
            </a:r>
          </a:p>
          <a:p>
            <a:pPr algn="ctr">
              <a:spcBef>
                <a:spcPts val="0"/>
              </a:spcBef>
              <a:buNone/>
            </a:pPr>
            <a:r>
              <a:rPr lang="tr-TR" sz="2800" b="1" i="1" dirty="0" err="1" smtClean="0"/>
              <a:t>akuzu</a:t>
            </a:r>
            <a:r>
              <a:rPr lang="tr-TR" sz="2800" b="1" i="1" dirty="0" smtClean="0"/>
              <a:t>@</a:t>
            </a:r>
            <a:r>
              <a:rPr lang="tr-TR" sz="2800" b="1" i="1" dirty="0" err="1" smtClean="0"/>
              <a:t>sakarya</a:t>
            </a:r>
            <a:r>
              <a:rPr lang="tr-TR" sz="2800" b="1" i="1" dirty="0" smtClean="0"/>
              <a:t>.edu.tr</a:t>
            </a:r>
          </a:p>
          <a:p>
            <a:pPr>
              <a:buNone/>
            </a:pPr>
            <a:endParaRPr lang="tr-TR" sz="4000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a “service”?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</a:pP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Physiocrats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Activities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other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than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farming</a:t>
            </a:r>
            <a:endParaRPr lang="tr-T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Adam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Smith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Activities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resulting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intangible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products</a:t>
            </a:r>
            <a:endParaRPr lang="tr-T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Modern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approaches</a:t>
            </a:r>
            <a:r>
              <a:rPr lang="tr-T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define “service”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properties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 algn="just">
              <a:lnSpc>
                <a:spcPct val="125000"/>
              </a:lnSpc>
            </a:pP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Intangibility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Mostly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 not be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handled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 lvl="1" algn="just">
              <a:lnSpc>
                <a:spcPct val="125000"/>
              </a:lnSpc>
            </a:pP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Inseparability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Production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&amp;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consumption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together</a:t>
            </a:r>
            <a:endParaRPr lang="tr-TR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>
              <a:lnSpc>
                <a:spcPct val="125000"/>
              </a:lnSpc>
            </a:pP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Heterogenity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time, server,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etc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 algn="just">
              <a:lnSpc>
                <a:spcPct val="125000"/>
              </a:lnSpc>
            </a:pP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Perishability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Can not be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produced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stored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advance</a:t>
            </a:r>
            <a:endParaRPr lang="tr-TR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Service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</a:pP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Conformance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specifications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 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Degree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meet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expectations</a:t>
            </a:r>
            <a:endParaRPr lang="tr-T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measure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QoS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difficult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than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goods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just">
              <a:lnSpc>
                <a:spcPct val="125000"/>
              </a:lnSpc>
            </a:pP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factor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QoS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perceptions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consumer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(service-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taker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just">
              <a:lnSpc>
                <a:spcPct val="125000"/>
              </a:lnSpc>
            </a:pP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order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make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in-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tangible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measurable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understandable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improv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able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various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models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were</a:t>
            </a:r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developed</a:t>
            </a:r>
            <a:endParaRPr lang="tr-T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5000"/>
              </a:lnSpc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© Ali </a:t>
            </a:r>
            <a:r>
              <a:rPr lang="en-US" altLang="en-US" dirty="0" err="1" smtClean="0"/>
              <a:t>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4</a:t>
            </a:fld>
            <a:endParaRPr lang="tr-TR" dirty="0"/>
          </a:p>
        </p:txBody>
      </p:sp>
      <p:pic>
        <p:nvPicPr>
          <p:cNvPr id="7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85732"/>
            <a:ext cx="1414442" cy="1414442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629556" cy="1143000"/>
          </a:xfrm>
        </p:spPr>
        <p:txBody>
          <a:bodyPr/>
          <a:lstStyle/>
          <a:p>
            <a:r>
              <a:rPr lang="tr-TR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Servqual</a:t>
            </a:r>
            <a:r>
              <a:rPr lang="tr-TR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</a:t>
            </a:r>
            <a:r>
              <a:rPr lang="tr-TR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ice+</a:t>
            </a:r>
            <a:r>
              <a:rPr lang="tr-TR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</a:t>
            </a:r>
            <a:r>
              <a:rPr lang="tr-TR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ity</a:t>
            </a:r>
            <a:r>
              <a:rPr lang="tr-TR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)Model</a:t>
            </a:r>
            <a:br>
              <a:rPr lang="tr-TR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altLang="ja-JP" sz="3200" dirty="0" smtClean="0"/>
              <a:t> </a:t>
            </a:r>
            <a:r>
              <a:rPr lang="tr-TR" altLang="ja-JP" sz="3200" i="1" dirty="0" smtClean="0"/>
              <a:t>(</a:t>
            </a:r>
            <a:r>
              <a:rPr lang="tr-TR" altLang="ja-JP" sz="3200" i="1" dirty="0" err="1" smtClean="0"/>
              <a:t>by</a:t>
            </a:r>
            <a:r>
              <a:rPr lang="tr-TR" altLang="ja-JP" sz="3200" i="1" dirty="0" smtClean="0"/>
              <a:t> </a:t>
            </a:r>
            <a:r>
              <a:rPr lang="tr-TR" altLang="ja-JP" sz="3200" i="1" dirty="0" err="1" smtClean="0"/>
              <a:t>Parasuraman</a:t>
            </a:r>
            <a:r>
              <a:rPr lang="tr-TR" altLang="ja-JP" sz="3200" i="1" dirty="0" smtClean="0"/>
              <a:t>, </a:t>
            </a:r>
            <a:r>
              <a:rPr lang="tr-TR" altLang="ja-JP" sz="3200" i="1" dirty="0" err="1" smtClean="0"/>
              <a:t>Berry</a:t>
            </a:r>
            <a:r>
              <a:rPr lang="tr-TR" altLang="ja-JP" sz="3200" i="1" dirty="0" smtClean="0"/>
              <a:t>, &amp; </a:t>
            </a:r>
            <a:r>
              <a:rPr lang="tr-TR" altLang="ja-JP" sz="3200" i="1" dirty="0" err="1" smtClean="0"/>
              <a:t>Zeithaml</a:t>
            </a:r>
            <a:r>
              <a:rPr lang="tr-TR" altLang="ja-JP" sz="3200" i="1" dirty="0" smtClean="0"/>
              <a:t>) </a:t>
            </a:r>
            <a:endParaRPr lang="tr-TR" sz="3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en-US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 was tested and applied in more than 60 PhD thesis and hundreds of articles.</a:t>
            </a:r>
          </a:p>
          <a:p>
            <a:pPr lvl="0"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also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been used in service quality measurement 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en-US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many private &amp; non-profit organizations for more than 20 years. </a:t>
            </a:r>
          </a:p>
          <a:p>
            <a:pPr lvl="0"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en-US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Since it covers the fundamental service quality dimensions, it can be applied in almost all sectors.</a:t>
            </a:r>
          </a:p>
          <a:p>
            <a:pPr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method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has 2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usable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3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results</a:t>
            </a:r>
            <a:r>
              <a:rPr lang="tr-TR" altLang="ja-JP" sz="23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what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level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expected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service is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being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met;</a:t>
            </a:r>
          </a:p>
          <a:p>
            <a:pPr lvl="1"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importance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percentages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19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dimensions</a:t>
            </a:r>
            <a:r>
              <a:rPr lang="tr-TR" altLang="ja-JP" sz="19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endParaRPr lang="tr-TR" altLang="ja-JP" sz="19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tr-TR" sz="2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558118" cy="796908"/>
          </a:xfrm>
        </p:spPr>
        <p:txBody>
          <a:bodyPr/>
          <a:lstStyle/>
          <a:p>
            <a:r>
              <a:rPr lang="tr-TR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Servqual</a:t>
            </a:r>
            <a:r>
              <a:rPr lang="tr-T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tr-TR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</a:t>
            </a:r>
            <a:r>
              <a:rPr lang="tr-TR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ice+</a:t>
            </a:r>
            <a:r>
              <a:rPr lang="tr-TR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</a:t>
            </a:r>
            <a:r>
              <a:rPr lang="tr-TR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ity</a:t>
            </a:r>
            <a:r>
              <a:rPr lang="tr-TR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)Model</a:t>
            </a:r>
            <a:endParaRPr lang="tr-TR" sz="30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© Ali </a:t>
            </a:r>
            <a:r>
              <a:rPr lang="en-US" altLang="en-US" dirty="0" err="1" smtClean="0"/>
              <a:t>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6</a:t>
            </a:fld>
            <a:endParaRPr lang="tr-TR" dirty="0"/>
          </a:p>
        </p:txBody>
      </p:sp>
      <p:grpSp>
        <p:nvGrpSpPr>
          <p:cNvPr id="7" name="Group 31"/>
          <p:cNvGrpSpPr>
            <a:grpSpLocks noChangeAspect="1"/>
          </p:cNvGrpSpPr>
          <p:nvPr/>
        </p:nvGrpSpPr>
        <p:grpSpPr bwMode="auto">
          <a:xfrm>
            <a:off x="1643042" y="1428736"/>
            <a:ext cx="7215241" cy="4419123"/>
            <a:chOff x="2269" y="2315"/>
            <a:chExt cx="9559" cy="5854"/>
          </a:xfrm>
        </p:grpSpPr>
        <p:sp>
          <p:nvSpPr>
            <p:cNvPr id="8" name="AutoShape 32"/>
            <p:cNvSpPr>
              <a:spLocks noChangeAspect="1" noChangeArrowheads="1"/>
            </p:cNvSpPr>
            <p:nvPr/>
          </p:nvSpPr>
          <p:spPr bwMode="auto">
            <a:xfrm>
              <a:off x="2288" y="2315"/>
              <a:ext cx="9540" cy="5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Rectangle 33"/>
            <p:cNvSpPr>
              <a:spLocks noChangeArrowheads="1"/>
            </p:cNvSpPr>
            <p:nvPr/>
          </p:nvSpPr>
          <p:spPr bwMode="auto">
            <a:xfrm>
              <a:off x="2269" y="3059"/>
              <a:ext cx="3123" cy="5110"/>
            </a:xfrm>
            <a:prstGeom prst="rect">
              <a:avLst/>
            </a:prstGeom>
            <a:solidFill>
              <a:srgbClr val="FF99CC">
                <a:alpha val="10196"/>
              </a:srgb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pPr marL="72000" lvl="1">
                <a:lnSpc>
                  <a:spcPct val="140000"/>
                </a:lnSpc>
              </a:pPr>
              <a:r>
                <a:rPr lang="tr-TR" sz="1200" b="1" i="1" dirty="0" smtClean="0">
                  <a:solidFill>
                    <a:srgbClr val="000000"/>
                  </a:solidFill>
                </a:rPr>
                <a:t>Service </a:t>
              </a:r>
              <a:r>
                <a:rPr lang="tr-TR" sz="1200" b="1" i="1" dirty="0" err="1" smtClean="0">
                  <a:solidFill>
                    <a:srgbClr val="000000"/>
                  </a:solidFill>
                </a:rPr>
                <a:t>Quality</a:t>
              </a:r>
              <a:r>
                <a:rPr lang="tr-TR" sz="1200" b="1" i="1" dirty="0" smtClean="0">
                  <a:solidFill>
                    <a:srgbClr val="000000"/>
                  </a:solidFill>
                </a:rPr>
                <a:t> </a:t>
              </a:r>
              <a:r>
                <a:rPr lang="tr-TR" sz="1200" b="1" i="1" dirty="0" err="1" smtClean="0">
                  <a:solidFill>
                    <a:srgbClr val="000000"/>
                  </a:solidFill>
                </a:rPr>
                <a:t>Dimensions</a:t>
              </a:r>
              <a:endParaRPr lang="tr-TR" sz="1200" b="1" i="1" dirty="0" smtClean="0">
                <a:solidFill>
                  <a:srgbClr val="000000"/>
                </a:solidFill>
              </a:endParaRPr>
            </a:p>
            <a:p>
              <a:pPr marL="72000" lvl="1" indent="-228600" algn="l">
                <a:lnSpc>
                  <a:spcPct val="140000"/>
                </a:lnSpc>
              </a:pPr>
              <a:r>
                <a:rPr lang="tr-TR" sz="1200" b="1" dirty="0" smtClean="0">
                  <a:solidFill>
                    <a:srgbClr val="00279F"/>
                  </a:solidFill>
                </a:rPr>
                <a:t>	</a:t>
              </a:r>
              <a:r>
                <a:rPr lang="tr-TR" sz="1200" b="1" dirty="0" smtClean="0">
                  <a:solidFill>
                    <a:schemeClr val="tx2">
                      <a:lumMod val="75000"/>
                    </a:schemeClr>
                  </a:solidFill>
                </a:rPr>
                <a:t>1. </a:t>
              </a:r>
              <a:r>
                <a:rPr lang="tr-TR" sz="1200" b="1" dirty="0" err="1" smtClean="0">
                  <a:solidFill>
                    <a:schemeClr val="tx2">
                      <a:lumMod val="75000"/>
                    </a:schemeClr>
                  </a:solidFill>
                </a:rPr>
                <a:t>Tangibles</a:t>
              </a:r>
              <a:r>
                <a:rPr lang="tr-TR" sz="12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</a:p>
            <a:p>
              <a:pPr marL="72000" lvl="1"/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appearance 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tr-TR" sz="1200" dirty="0" err="1" smtClean="0">
                  <a:solidFill>
                    <a:schemeClr val="tx2">
                      <a:lumMod val="75000"/>
                    </a:schemeClr>
                  </a:solidFill>
                </a:rPr>
                <a:t>and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tr-TR" sz="1200" dirty="0" err="1" smtClean="0">
                  <a:solidFill>
                    <a:schemeClr val="tx2">
                      <a:lumMod val="75000"/>
                    </a:schemeClr>
                  </a:solidFill>
                </a:rPr>
                <a:t>usability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of physical 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facilities,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 e</a:t>
              </a:r>
              <a:r>
                <a:rPr lang="en-US" sz="1200" dirty="0" err="1" smtClean="0">
                  <a:solidFill>
                    <a:schemeClr val="tx2">
                      <a:lumMod val="75000"/>
                    </a:schemeClr>
                  </a:solidFill>
                </a:rPr>
                <a:t>quipment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,</a:t>
              </a:r>
              <a:r>
                <a:rPr lang="tr-TR" sz="1200" dirty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personnel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, </a:t>
              </a:r>
              <a:r>
                <a:rPr lang="tr-TR" sz="1200" dirty="0" err="1" smtClean="0">
                  <a:solidFill>
                    <a:schemeClr val="tx2">
                      <a:lumMod val="75000"/>
                    </a:schemeClr>
                  </a:solidFill>
                </a:rPr>
                <a:t>etc</a:t>
              </a:r>
              <a:endParaRPr lang="en-US" sz="1200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 algn="l">
                <a:lnSpc>
                  <a:spcPct val="140000"/>
                </a:lnSpc>
              </a:pPr>
              <a:r>
                <a:rPr lang="en-US" sz="1200" b="1" dirty="0">
                  <a:solidFill>
                    <a:schemeClr val="tx2">
                      <a:lumMod val="75000"/>
                    </a:schemeClr>
                  </a:solidFill>
                </a:rPr>
                <a:t>2. </a:t>
              </a:r>
              <a:r>
                <a:rPr lang="tr-TR" sz="1200" b="1" dirty="0" err="1" smtClean="0">
                  <a:solidFill>
                    <a:schemeClr val="tx2">
                      <a:lumMod val="75000"/>
                    </a:schemeClr>
                  </a:solidFill>
                </a:rPr>
                <a:t>Reliability</a:t>
              </a:r>
              <a:endParaRPr lang="tr-TR" sz="1200" b="1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/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ability to perform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promised service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s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 accurately</a:t>
              </a:r>
              <a:endParaRPr lang="en-US" sz="1200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 algn="l">
                <a:lnSpc>
                  <a:spcPct val="140000"/>
                </a:lnSpc>
              </a:pPr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3.</a:t>
              </a:r>
              <a:r>
                <a:rPr lang="tr-TR" sz="12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tr-TR" sz="1200" b="1" dirty="0" err="1" smtClean="0">
                  <a:solidFill>
                    <a:schemeClr val="tx2">
                      <a:lumMod val="75000"/>
                    </a:schemeClr>
                  </a:solidFill>
                </a:rPr>
                <a:t>Responsiveness</a:t>
              </a:r>
              <a:endParaRPr lang="tr-TR" sz="1200" b="1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/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willingness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to help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customers and provide prompt service</a:t>
              </a:r>
              <a:endParaRPr lang="en-US" sz="1200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 algn="l">
                <a:lnSpc>
                  <a:spcPct val="140000"/>
                </a:lnSpc>
              </a:pPr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4.</a:t>
              </a:r>
              <a:r>
                <a:rPr lang="tr-TR" sz="12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tr-TR" sz="1200" b="1" dirty="0" err="1" smtClean="0">
                  <a:solidFill>
                    <a:schemeClr val="tx2">
                      <a:lumMod val="75000"/>
                    </a:schemeClr>
                  </a:solidFill>
                </a:rPr>
                <a:t>Assurance</a:t>
              </a:r>
              <a:endParaRPr lang="tr-TR" sz="1200" b="1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/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knowledge and courtesy of employees and their ability to</a:t>
              </a:r>
            </a:p>
            <a:p>
              <a:pPr marL="72000" lvl="1"/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inspire trust and confidence</a:t>
              </a:r>
              <a:endParaRPr lang="en-US" sz="1200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 algn="l">
                <a:lnSpc>
                  <a:spcPct val="140000"/>
                </a:lnSpc>
              </a:pPr>
              <a:r>
                <a:rPr lang="en-US" sz="1200" b="1" dirty="0">
                  <a:solidFill>
                    <a:schemeClr val="tx2">
                      <a:lumMod val="75000"/>
                    </a:schemeClr>
                  </a:solidFill>
                </a:rPr>
                <a:t>5. </a:t>
              </a:r>
              <a:r>
                <a:rPr lang="tr-TR" sz="1200" b="1" dirty="0" err="1" smtClean="0">
                  <a:solidFill>
                    <a:schemeClr val="tx2">
                      <a:lumMod val="75000"/>
                    </a:schemeClr>
                  </a:solidFill>
                </a:rPr>
                <a:t>Empathy</a:t>
              </a:r>
              <a:endParaRPr lang="tr-TR" sz="1200" b="1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/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caring, the individualized</a:t>
              </a:r>
            </a:p>
            <a:p>
              <a:pPr marL="72000" lvl="1"/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attention provide</a:t>
              </a:r>
              <a:r>
                <a:rPr lang="tr-TR" sz="1200" dirty="0" smtClean="0">
                  <a:solidFill>
                    <a:schemeClr val="tx2">
                      <a:lumMod val="75000"/>
                    </a:schemeClr>
                  </a:solidFill>
                </a:rPr>
                <a:t>d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tr-TR" sz="1200" dirty="0" err="1" smtClean="0">
                  <a:solidFill>
                    <a:schemeClr val="tx2">
                      <a:lumMod val="75000"/>
                    </a:schemeClr>
                  </a:solidFill>
                </a:rPr>
                <a:t>to</a:t>
              </a:r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</a:rPr>
                <a:t> customers</a:t>
              </a:r>
              <a:endParaRPr lang="tr-TR" sz="120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72000" lvl="1" algn="l">
                <a:lnSpc>
                  <a:spcPct val="140000"/>
                </a:lnSpc>
              </a:pPr>
              <a:endParaRPr lang="en-US" sz="1200" b="1" dirty="0">
                <a:solidFill>
                  <a:srgbClr val="00279F"/>
                </a:solidFill>
              </a:endParaRPr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auto">
            <a:xfrm>
              <a:off x="6078" y="4601"/>
              <a:ext cx="1" cy="2665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11" name="Rectangle 35"/>
            <p:cNvSpPr>
              <a:spLocks noChangeArrowheads="1"/>
            </p:cNvSpPr>
            <p:nvPr/>
          </p:nvSpPr>
          <p:spPr bwMode="auto">
            <a:xfrm>
              <a:off x="6717" y="4286"/>
              <a:ext cx="1192" cy="589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r>
                <a:rPr lang="tr-TR" sz="1200" b="1" dirty="0" err="1" smtClean="0">
                  <a:solidFill>
                    <a:srgbClr val="00279F"/>
                  </a:solidFill>
                </a:rPr>
                <a:t>Expected</a:t>
              </a:r>
              <a:r>
                <a:rPr lang="tr-TR" sz="1200" b="1" dirty="0" smtClean="0">
                  <a:solidFill>
                    <a:srgbClr val="00279F"/>
                  </a:solidFill>
                </a:rPr>
                <a:t> Service</a:t>
              </a:r>
              <a:endParaRPr lang="tr-TR" sz="1200" dirty="0"/>
            </a:p>
          </p:txBody>
        </p:sp>
        <p:sp>
          <p:nvSpPr>
            <p:cNvPr id="12" name="Rectangle 36"/>
            <p:cNvSpPr>
              <a:spLocks noChangeArrowheads="1"/>
            </p:cNvSpPr>
            <p:nvPr/>
          </p:nvSpPr>
          <p:spPr bwMode="auto">
            <a:xfrm>
              <a:off x="6730" y="6965"/>
              <a:ext cx="1188" cy="589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r>
                <a:rPr lang="tr-TR" sz="1200" b="1" dirty="0" err="1" smtClean="0">
                  <a:solidFill>
                    <a:srgbClr val="00279F"/>
                  </a:solidFill>
                </a:rPr>
                <a:t>Perceived</a:t>
              </a:r>
              <a:r>
                <a:rPr lang="tr-TR" sz="1200" b="1" dirty="0" smtClean="0">
                  <a:solidFill>
                    <a:srgbClr val="00279F"/>
                  </a:solidFill>
                </a:rPr>
                <a:t> Service</a:t>
              </a:r>
              <a:endParaRPr lang="tr-TR" sz="1200" dirty="0"/>
            </a:p>
          </p:txBody>
        </p:sp>
        <p:sp>
          <p:nvSpPr>
            <p:cNvPr id="13" name="Rectangle 37"/>
            <p:cNvSpPr>
              <a:spLocks noChangeArrowheads="1"/>
            </p:cNvSpPr>
            <p:nvPr/>
          </p:nvSpPr>
          <p:spPr bwMode="auto">
            <a:xfrm>
              <a:off x="6812" y="5522"/>
              <a:ext cx="961" cy="8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pPr algn="ctr"/>
              <a:r>
                <a:rPr lang="tr-TR" sz="1200" b="1" dirty="0" smtClean="0">
                  <a:solidFill>
                    <a:schemeClr val="bg1">
                      <a:lumMod val="25000"/>
                    </a:schemeClr>
                  </a:solidFill>
                </a:rPr>
                <a:t>Service </a:t>
              </a:r>
              <a:r>
                <a:rPr lang="tr-TR" sz="1200" b="1" dirty="0" err="1" smtClean="0">
                  <a:solidFill>
                    <a:schemeClr val="bg1">
                      <a:lumMod val="25000"/>
                    </a:schemeClr>
                  </a:solidFill>
                </a:rPr>
                <a:t>Quality</a:t>
              </a:r>
              <a:r>
                <a:rPr lang="tr-TR" sz="1200" b="1" dirty="0" smtClean="0">
                  <a:solidFill>
                    <a:schemeClr val="bg1">
                      <a:lumMod val="25000"/>
                    </a:schemeClr>
                  </a:solidFill>
                </a:rPr>
                <a:t> </a:t>
              </a:r>
              <a:r>
                <a:rPr lang="tr-TR" sz="1200" b="1" dirty="0" err="1" smtClean="0">
                  <a:solidFill>
                    <a:schemeClr val="bg1">
                      <a:lumMod val="25000"/>
                    </a:schemeClr>
                  </a:solidFill>
                </a:rPr>
                <a:t>Gap</a:t>
              </a:r>
              <a:endParaRPr lang="tr-TR" sz="1200" dirty="0">
                <a:solidFill>
                  <a:schemeClr val="bg1">
                    <a:lumMod val="25000"/>
                  </a:schemeClr>
                </a:solidFill>
              </a:endParaRPr>
            </a:p>
          </p:txBody>
        </p:sp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9263" y="5301"/>
              <a:ext cx="1485" cy="974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r>
                <a:rPr lang="tr-TR" sz="1400" b="1" dirty="0" err="1" smtClean="0">
                  <a:solidFill>
                    <a:srgbClr val="00279F"/>
                  </a:solidFill>
                </a:rPr>
                <a:t>Perceived</a:t>
              </a:r>
              <a:r>
                <a:rPr lang="tr-TR" sz="1400" b="1" dirty="0" smtClean="0">
                  <a:solidFill>
                    <a:srgbClr val="00279F"/>
                  </a:solidFill>
                </a:rPr>
                <a:t> Service </a:t>
              </a:r>
              <a:r>
                <a:rPr lang="tr-TR" sz="1400" b="1" dirty="0" err="1" smtClean="0">
                  <a:solidFill>
                    <a:srgbClr val="00279F"/>
                  </a:solidFill>
                </a:rPr>
                <a:t>Quality</a:t>
              </a:r>
              <a:endParaRPr lang="tr-TR" sz="1400" dirty="0"/>
            </a:p>
          </p:txBody>
        </p:sp>
        <p:sp>
          <p:nvSpPr>
            <p:cNvPr id="15" name="Line 39"/>
            <p:cNvSpPr>
              <a:spLocks noChangeShapeType="1"/>
            </p:cNvSpPr>
            <p:nvPr/>
          </p:nvSpPr>
          <p:spPr bwMode="auto">
            <a:xfrm>
              <a:off x="8470" y="4692"/>
              <a:ext cx="1" cy="2574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16" name="Line 40"/>
            <p:cNvSpPr>
              <a:spLocks noChangeShapeType="1"/>
            </p:cNvSpPr>
            <p:nvPr/>
          </p:nvSpPr>
          <p:spPr bwMode="auto">
            <a:xfrm flipH="1">
              <a:off x="7918" y="4692"/>
              <a:ext cx="552" cy="1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17" name="Rectangle 41"/>
            <p:cNvSpPr>
              <a:spLocks noChangeArrowheads="1"/>
            </p:cNvSpPr>
            <p:nvPr/>
          </p:nvSpPr>
          <p:spPr bwMode="auto">
            <a:xfrm>
              <a:off x="4635" y="2315"/>
              <a:ext cx="1798" cy="524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r>
                <a:rPr lang="tr-TR" sz="1200" b="1" dirty="0" err="1" smtClean="0">
                  <a:solidFill>
                    <a:srgbClr val="000000"/>
                  </a:solidFill>
                </a:rPr>
                <a:t>Mouth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-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to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-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mouth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 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communication</a:t>
              </a:r>
              <a:endParaRPr lang="tr-TR" sz="1200" dirty="0"/>
            </a:p>
          </p:txBody>
        </p:sp>
        <p:sp>
          <p:nvSpPr>
            <p:cNvPr id="18" name="Rectangle 42"/>
            <p:cNvSpPr>
              <a:spLocks noChangeArrowheads="1"/>
            </p:cNvSpPr>
            <p:nvPr/>
          </p:nvSpPr>
          <p:spPr bwMode="auto">
            <a:xfrm>
              <a:off x="6717" y="2315"/>
              <a:ext cx="1230" cy="524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r>
                <a:rPr lang="tr-TR" sz="1200" b="1" dirty="0" err="1" smtClean="0">
                  <a:solidFill>
                    <a:srgbClr val="000000"/>
                  </a:solidFill>
                </a:rPr>
                <a:t>Personal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 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needs</a:t>
              </a:r>
              <a:endParaRPr lang="tr-TR" sz="1200" dirty="0"/>
            </a:p>
          </p:txBody>
        </p:sp>
        <p:sp>
          <p:nvSpPr>
            <p:cNvPr id="19" name="Rectangle 43"/>
            <p:cNvSpPr>
              <a:spLocks noChangeArrowheads="1"/>
            </p:cNvSpPr>
            <p:nvPr/>
          </p:nvSpPr>
          <p:spPr bwMode="auto">
            <a:xfrm>
              <a:off x="8137" y="2315"/>
              <a:ext cx="1420" cy="524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r>
                <a:rPr lang="tr-TR" sz="1200" b="1" dirty="0" err="1" smtClean="0">
                  <a:solidFill>
                    <a:srgbClr val="000000"/>
                  </a:solidFill>
                </a:rPr>
                <a:t>Past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 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experiences</a:t>
              </a:r>
              <a:endParaRPr lang="tr-TR" sz="1200" dirty="0"/>
            </a:p>
          </p:txBody>
        </p:sp>
        <p:sp>
          <p:nvSpPr>
            <p:cNvPr id="20" name="Rectangle 44"/>
            <p:cNvSpPr>
              <a:spLocks noChangeArrowheads="1"/>
            </p:cNvSpPr>
            <p:nvPr/>
          </p:nvSpPr>
          <p:spPr bwMode="auto">
            <a:xfrm>
              <a:off x="9033" y="3175"/>
              <a:ext cx="2322" cy="831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3287" tIns="31644" rIns="63287" bIns="31644"/>
            <a:lstStyle/>
            <a:p>
              <a:r>
                <a:rPr lang="tr-TR" sz="1200" b="1" dirty="0" err="1" smtClean="0">
                  <a:solidFill>
                    <a:srgbClr val="000000"/>
                  </a:solidFill>
                </a:rPr>
                <a:t>Company’s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 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external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 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communications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 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to</a:t>
              </a:r>
              <a:r>
                <a:rPr lang="tr-TR" sz="1200" b="1" dirty="0" smtClean="0">
                  <a:solidFill>
                    <a:srgbClr val="000000"/>
                  </a:solidFill>
                </a:rPr>
                <a:t> </a:t>
              </a:r>
              <a:r>
                <a:rPr lang="tr-TR" sz="1200" b="1" dirty="0" err="1" smtClean="0">
                  <a:solidFill>
                    <a:srgbClr val="000000"/>
                  </a:solidFill>
                </a:rPr>
                <a:t>customers</a:t>
              </a:r>
              <a:endParaRPr lang="tr-TR" sz="1200" dirty="0"/>
            </a:p>
          </p:txBody>
        </p:sp>
        <p:sp>
          <p:nvSpPr>
            <p:cNvPr id="21" name="Line 45"/>
            <p:cNvSpPr>
              <a:spLocks noChangeShapeType="1"/>
            </p:cNvSpPr>
            <p:nvPr/>
          </p:nvSpPr>
          <p:spPr bwMode="auto">
            <a:xfrm flipH="1">
              <a:off x="7356" y="3801"/>
              <a:ext cx="1" cy="469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2" name="Line 46"/>
            <p:cNvSpPr>
              <a:spLocks noChangeShapeType="1"/>
            </p:cNvSpPr>
            <p:nvPr/>
          </p:nvSpPr>
          <p:spPr bwMode="auto">
            <a:xfrm flipV="1">
              <a:off x="7853" y="4006"/>
              <a:ext cx="1230" cy="284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3" name="Line 47"/>
            <p:cNvSpPr>
              <a:spLocks noChangeShapeType="1"/>
            </p:cNvSpPr>
            <p:nvPr/>
          </p:nvSpPr>
          <p:spPr bwMode="auto">
            <a:xfrm>
              <a:off x="6078" y="4601"/>
              <a:ext cx="676" cy="1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4" name="Line 48"/>
            <p:cNvSpPr>
              <a:spLocks noChangeShapeType="1"/>
            </p:cNvSpPr>
            <p:nvPr/>
          </p:nvSpPr>
          <p:spPr bwMode="auto">
            <a:xfrm flipV="1">
              <a:off x="6078" y="7242"/>
              <a:ext cx="652" cy="24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5" name="Line 49"/>
            <p:cNvSpPr>
              <a:spLocks noChangeShapeType="1"/>
            </p:cNvSpPr>
            <p:nvPr/>
          </p:nvSpPr>
          <p:spPr bwMode="auto">
            <a:xfrm>
              <a:off x="8470" y="5796"/>
              <a:ext cx="786" cy="1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6" name="Line 50"/>
            <p:cNvSpPr>
              <a:spLocks noChangeShapeType="1"/>
            </p:cNvSpPr>
            <p:nvPr/>
          </p:nvSpPr>
          <p:spPr bwMode="auto">
            <a:xfrm flipH="1">
              <a:off x="5392" y="5735"/>
              <a:ext cx="668" cy="1"/>
            </a:xfrm>
            <a:prstGeom prst="line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7" name="Line 51"/>
            <p:cNvSpPr>
              <a:spLocks noChangeShapeType="1"/>
            </p:cNvSpPr>
            <p:nvPr/>
          </p:nvSpPr>
          <p:spPr bwMode="auto">
            <a:xfrm flipH="1">
              <a:off x="7918" y="7266"/>
              <a:ext cx="552" cy="1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8" name="AutoShape 52"/>
            <p:cNvSpPr>
              <a:spLocks noChangeArrowheads="1"/>
            </p:cNvSpPr>
            <p:nvPr/>
          </p:nvSpPr>
          <p:spPr bwMode="auto">
            <a:xfrm>
              <a:off x="6887" y="4973"/>
              <a:ext cx="860" cy="1878"/>
            </a:xfrm>
            <a:prstGeom prst="upDownArrowCallout">
              <a:avLst>
                <a:gd name="adj1" fmla="val 17157"/>
                <a:gd name="adj2" fmla="val 25000"/>
                <a:gd name="adj3" fmla="val 30481"/>
                <a:gd name="adj4" fmla="val 57389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9" name="Line 53"/>
            <p:cNvSpPr>
              <a:spLocks noChangeShapeType="1"/>
            </p:cNvSpPr>
            <p:nvPr/>
          </p:nvSpPr>
          <p:spPr bwMode="auto">
            <a:xfrm flipH="1" flipV="1">
              <a:off x="5676" y="2870"/>
              <a:ext cx="1680" cy="931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54"/>
            <p:cNvSpPr>
              <a:spLocks noChangeShapeType="1"/>
            </p:cNvSpPr>
            <p:nvPr/>
          </p:nvSpPr>
          <p:spPr bwMode="auto">
            <a:xfrm flipV="1">
              <a:off x="7356" y="2862"/>
              <a:ext cx="1329" cy="941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Line 55"/>
            <p:cNvSpPr>
              <a:spLocks noChangeShapeType="1"/>
            </p:cNvSpPr>
            <p:nvPr/>
          </p:nvSpPr>
          <p:spPr bwMode="auto">
            <a:xfrm flipV="1">
              <a:off x="7356" y="2862"/>
              <a:ext cx="1" cy="939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© Ali </a:t>
            </a:r>
            <a:r>
              <a:rPr lang="en-US" altLang="en-US" dirty="0" err="1" smtClean="0"/>
              <a:t>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7</a:t>
            </a:fld>
            <a:endParaRPr lang="tr-TR"/>
          </a:p>
        </p:txBody>
      </p:sp>
      <p:grpSp>
        <p:nvGrpSpPr>
          <p:cNvPr id="7" name="Group 52"/>
          <p:cNvGrpSpPr>
            <a:grpSpLocks noChangeAspect="1"/>
          </p:cNvGrpSpPr>
          <p:nvPr/>
        </p:nvGrpSpPr>
        <p:grpSpPr bwMode="auto">
          <a:xfrm>
            <a:off x="1801841" y="1828815"/>
            <a:ext cx="6913563" cy="3743325"/>
            <a:chOff x="2205" y="1440"/>
            <a:chExt cx="10342" cy="5310"/>
          </a:xfrm>
        </p:grpSpPr>
        <p:sp>
          <p:nvSpPr>
            <p:cNvPr id="27" name="Rectangle 63"/>
            <p:cNvSpPr>
              <a:spLocks noChangeArrowheads="1"/>
            </p:cNvSpPr>
            <p:nvPr/>
          </p:nvSpPr>
          <p:spPr bwMode="auto">
            <a:xfrm>
              <a:off x="2205" y="6128"/>
              <a:ext cx="2904" cy="622"/>
            </a:xfrm>
            <a:prstGeom prst="rect">
              <a:avLst/>
            </a:prstGeom>
            <a:solidFill>
              <a:srgbClr val="C0C0C0">
                <a:alpha val="50195"/>
              </a:srgb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8" name="AutoShape 53"/>
            <p:cNvSpPr>
              <a:spLocks noChangeAspect="1" noChangeArrowheads="1"/>
            </p:cNvSpPr>
            <p:nvPr/>
          </p:nvSpPr>
          <p:spPr bwMode="auto">
            <a:xfrm>
              <a:off x="2205" y="1440"/>
              <a:ext cx="10342" cy="5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9" name="Group 54"/>
            <p:cNvGrpSpPr>
              <a:grpSpLocks/>
            </p:cNvGrpSpPr>
            <p:nvPr/>
          </p:nvGrpSpPr>
          <p:grpSpPr bwMode="auto">
            <a:xfrm>
              <a:off x="2205" y="1488"/>
              <a:ext cx="3076" cy="5262"/>
              <a:chOff x="385" y="799"/>
              <a:chExt cx="1821" cy="2631"/>
            </a:xfrm>
          </p:grpSpPr>
          <p:sp>
            <p:nvSpPr>
              <p:cNvPr id="31" name="Rectangle 55"/>
              <p:cNvSpPr>
                <a:spLocks noChangeArrowheads="1"/>
              </p:cNvSpPr>
              <p:nvPr/>
            </p:nvSpPr>
            <p:spPr bwMode="auto">
              <a:xfrm>
                <a:off x="385" y="799"/>
                <a:ext cx="1820" cy="311"/>
              </a:xfrm>
              <a:prstGeom prst="rect">
                <a:avLst/>
              </a:prstGeom>
              <a:solidFill>
                <a:srgbClr val="C0C0C0">
                  <a:alpha val="50195"/>
                </a:srgbClr>
              </a:solidFill>
              <a:ln w="127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tr-TR"/>
              </a:p>
            </p:txBody>
          </p:sp>
          <p:sp>
            <p:nvSpPr>
              <p:cNvPr id="32" name="Rectangle 56"/>
              <p:cNvSpPr>
                <a:spLocks noChangeArrowheads="1"/>
              </p:cNvSpPr>
              <p:nvPr/>
            </p:nvSpPr>
            <p:spPr bwMode="auto">
              <a:xfrm>
                <a:off x="435" y="3197"/>
                <a:ext cx="1771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59266" tIns="29633" rIns="59266" bIns="29633"/>
              <a:lstStyle/>
              <a:p>
                <a:r>
                  <a:rPr lang="tr-TR" sz="1300" b="1" dirty="0" err="1" smtClean="0">
                    <a:solidFill>
                      <a:srgbClr val="00279F"/>
                    </a:solidFill>
                  </a:rPr>
                  <a:t>Perceived</a:t>
                </a:r>
                <a:r>
                  <a:rPr lang="tr-TR" sz="1300" b="1" dirty="0" smtClean="0">
                    <a:solidFill>
                      <a:srgbClr val="00279F"/>
                    </a:solidFill>
                  </a:rPr>
                  <a:t> Service </a:t>
                </a:r>
                <a:r>
                  <a:rPr lang="tr-TR" sz="1300" b="1" dirty="0" smtClean="0">
                    <a:solidFill>
                      <a:srgbClr val="114FFB"/>
                    </a:solidFill>
                  </a:rPr>
                  <a:t>(PS)</a:t>
                </a:r>
                <a:endParaRPr lang="tr-TR" sz="1300" dirty="0"/>
              </a:p>
            </p:txBody>
          </p:sp>
        </p:grpSp>
        <p:sp>
          <p:nvSpPr>
            <p:cNvPr id="10" name="AutoShape 57"/>
            <p:cNvSpPr>
              <a:spLocks noChangeArrowheads="1"/>
            </p:cNvSpPr>
            <p:nvPr/>
          </p:nvSpPr>
          <p:spPr bwMode="auto">
            <a:xfrm>
              <a:off x="2933" y="2124"/>
              <a:ext cx="1450" cy="3992"/>
            </a:xfrm>
            <a:prstGeom prst="upDownArrow">
              <a:avLst>
                <a:gd name="adj1" fmla="val 50000"/>
                <a:gd name="adj2" fmla="val 55062"/>
              </a:avLst>
            </a:prstGeom>
            <a:solidFill>
              <a:srgbClr val="99CCFF">
                <a:alpha val="38039"/>
              </a:srgb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11" name="AutoShape 58"/>
            <p:cNvSpPr>
              <a:spLocks/>
            </p:cNvSpPr>
            <p:nvPr/>
          </p:nvSpPr>
          <p:spPr bwMode="auto">
            <a:xfrm flipH="1">
              <a:off x="4853" y="2145"/>
              <a:ext cx="641" cy="4099"/>
            </a:xfrm>
            <a:prstGeom prst="rightBrace">
              <a:avLst>
                <a:gd name="adj1" fmla="val 66648"/>
                <a:gd name="adj2" fmla="val 48810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grpSp>
          <p:nvGrpSpPr>
            <p:cNvPr id="12" name="Group 59"/>
            <p:cNvGrpSpPr>
              <a:grpSpLocks/>
            </p:cNvGrpSpPr>
            <p:nvPr/>
          </p:nvGrpSpPr>
          <p:grpSpPr bwMode="auto">
            <a:xfrm>
              <a:off x="8375" y="1440"/>
              <a:ext cx="3680" cy="1054"/>
              <a:chOff x="3198" y="890"/>
              <a:chExt cx="2177" cy="527"/>
            </a:xfrm>
          </p:grpSpPr>
          <p:sp>
            <p:nvSpPr>
              <p:cNvPr id="29" name="Rectangle 60"/>
              <p:cNvSpPr>
                <a:spLocks noChangeArrowheads="1"/>
              </p:cNvSpPr>
              <p:nvPr/>
            </p:nvSpPr>
            <p:spPr bwMode="auto">
              <a:xfrm>
                <a:off x="3198" y="890"/>
                <a:ext cx="2177" cy="523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tr-TR"/>
              </a:p>
            </p:txBody>
          </p:sp>
          <p:sp>
            <p:nvSpPr>
              <p:cNvPr id="30" name="Rectangle 61"/>
              <p:cNvSpPr>
                <a:spLocks noChangeArrowheads="1"/>
              </p:cNvSpPr>
              <p:nvPr/>
            </p:nvSpPr>
            <p:spPr bwMode="auto">
              <a:xfrm>
                <a:off x="3198" y="1012"/>
                <a:ext cx="2122" cy="40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59266" tIns="29633" rIns="59266" bIns="29633"/>
              <a:lstStyle/>
              <a:p>
                <a:r>
                  <a:rPr lang="tr-TR" sz="1400" b="1" dirty="0" smtClean="0">
                    <a:solidFill>
                      <a:srgbClr val="114FFB"/>
                    </a:solidFill>
                  </a:rPr>
                  <a:t>IDEAL QUALITY</a:t>
                </a:r>
                <a:endParaRPr lang="tr-TR" sz="1400" b="1" dirty="0">
                  <a:solidFill>
                    <a:srgbClr val="114FFB"/>
                  </a:solidFill>
                </a:endParaRPr>
              </a:p>
              <a:p>
                <a:r>
                  <a:rPr lang="tr-TR" sz="1200" b="1" dirty="0" smtClean="0">
                    <a:solidFill>
                      <a:srgbClr val="114FFB"/>
                    </a:solidFill>
                  </a:rPr>
                  <a:t>(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More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 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than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 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expected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 is 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meeted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)</a:t>
                </a:r>
                <a:endParaRPr lang="tr-TR" sz="1200" dirty="0"/>
              </a:p>
            </p:txBody>
          </p:sp>
        </p:grpSp>
        <p:sp>
          <p:nvSpPr>
            <p:cNvPr id="14" name="Rectangle 65"/>
            <p:cNvSpPr>
              <a:spLocks noChangeArrowheads="1"/>
            </p:cNvSpPr>
            <p:nvPr/>
          </p:nvSpPr>
          <p:spPr bwMode="auto">
            <a:xfrm rot="-5400000">
              <a:off x="1838" y="3900"/>
              <a:ext cx="3694" cy="4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9266" tIns="29633" rIns="59266" bIns="29633"/>
            <a:lstStyle/>
            <a:p>
              <a:r>
                <a:rPr lang="tr-TR" sz="1300" b="1" dirty="0" smtClean="0">
                  <a:solidFill>
                    <a:srgbClr val="114FFB"/>
                  </a:solidFill>
                </a:rPr>
                <a:t>           </a:t>
              </a:r>
              <a:r>
                <a:rPr lang="tr-TR" sz="1600" b="1" dirty="0" smtClean="0">
                  <a:solidFill>
                    <a:schemeClr val="bg1">
                      <a:lumMod val="25000"/>
                    </a:schemeClr>
                  </a:solidFill>
                </a:rPr>
                <a:t>COMPARISION</a:t>
              </a:r>
              <a:endParaRPr lang="tr-TR" sz="1600" b="1" dirty="0">
                <a:solidFill>
                  <a:schemeClr val="bg1">
                    <a:lumMod val="25000"/>
                  </a:schemeClr>
                </a:solidFill>
              </a:endParaRPr>
            </a:p>
          </p:txBody>
        </p:sp>
        <p:grpSp>
          <p:nvGrpSpPr>
            <p:cNvPr id="15" name="Group 66"/>
            <p:cNvGrpSpPr>
              <a:grpSpLocks/>
            </p:cNvGrpSpPr>
            <p:nvPr/>
          </p:nvGrpSpPr>
          <p:grpSpPr bwMode="auto">
            <a:xfrm>
              <a:off x="8465" y="5704"/>
              <a:ext cx="3590" cy="1046"/>
              <a:chOff x="3198" y="890"/>
              <a:chExt cx="2177" cy="523"/>
            </a:xfrm>
          </p:grpSpPr>
          <p:sp>
            <p:nvSpPr>
              <p:cNvPr id="25" name="Rectangle 67"/>
              <p:cNvSpPr>
                <a:spLocks noChangeArrowheads="1"/>
              </p:cNvSpPr>
              <p:nvPr/>
            </p:nvSpPr>
            <p:spPr bwMode="auto">
              <a:xfrm>
                <a:off x="3198" y="890"/>
                <a:ext cx="2177" cy="523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tr-TR"/>
              </a:p>
            </p:txBody>
          </p:sp>
          <p:sp>
            <p:nvSpPr>
              <p:cNvPr id="26" name="Rectangle 68"/>
              <p:cNvSpPr>
                <a:spLocks noChangeArrowheads="1"/>
              </p:cNvSpPr>
              <p:nvPr/>
            </p:nvSpPr>
            <p:spPr bwMode="auto">
              <a:xfrm>
                <a:off x="3198" y="957"/>
                <a:ext cx="2122" cy="40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59266" tIns="29633" rIns="59266" bIns="29633"/>
              <a:lstStyle/>
              <a:p>
                <a:r>
                  <a:rPr lang="tr-TR" sz="1400" b="1" dirty="0" smtClean="0">
                    <a:solidFill>
                      <a:srgbClr val="114FFB"/>
                    </a:solidFill>
                  </a:rPr>
                  <a:t>LOW QUALITY</a:t>
                </a:r>
                <a:endParaRPr lang="tr-TR" sz="1400" b="1" dirty="0">
                  <a:solidFill>
                    <a:srgbClr val="114FFB"/>
                  </a:solidFill>
                </a:endParaRPr>
              </a:p>
              <a:p>
                <a:r>
                  <a:rPr lang="tr-TR" sz="1200" b="1" dirty="0" smtClean="0">
                    <a:solidFill>
                      <a:srgbClr val="114FFB"/>
                    </a:solidFill>
                  </a:rPr>
                  <a:t>(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Expectations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 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are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 not 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meeted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)</a:t>
                </a:r>
                <a:endParaRPr lang="tr-TR" sz="1200" dirty="0"/>
              </a:p>
            </p:txBody>
          </p:sp>
        </p:grpSp>
        <p:grpSp>
          <p:nvGrpSpPr>
            <p:cNvPr id="16" name="Group 69"/>
            <p:cNvGrpSpPr>
              <a:grpSpLocks/>
            </p:cNvGrpSpPr>
            <p:nvPr/>
          </p:nvGrpSpPr>
          <p:grpSpPr bwMode="auto">
            <a:xfrm>
              <a:off x="8375" y="3574"/>
              <a:ext cx="3680" cy="1046"/>
              <a:chOff x="3198" y="890"/>
              <a:chExt cx="2177" cy="523"/>
            </a:xfrm>
          </p:grpSpPr>
          <p:sp>
            <p:nvSpPr>
              <p:cNvPr id="23" name="Rectangle 70"/>
              <p:cNvSpPr>
                <a:spLocks noChangeArrowheads="1"/>
              </p:cNvSpPr>
              <p:nvPr/>
            </p:nvSpPr>
            <p:spPr bwMode="auto">
              <a:xfrm>
                <a:off x="3198" y="890"/>
                <a:ext cx="2177" cy="523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tr-TR"/>
              </a:p>
            </p:txBody>
          </p:sp>
          <p:sp>
            <p:nvSpPr>
              <p:cNvPr id="24" name="Rectangle 71"/>
              <p:cNvSpPr>
                <a:spLocks noChangeArrowheads="1"/>
              </p:cNvSpPr>
              <p:nvPr/>
            </p:nvSpPr>
            <p:spPr bwMode="auto">
              <a:xfrm>
                <a:off x="3198" y="1014"/>
                <a:ext cx="2122" cy="2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59266" tIns="29633" rIns="59266" bIns="29633"/>
              <a:lstStyle/>
              <a:p>
                <a:r>
                  <a:rPr lang="tr-TR" sz="1400" b="1" dirty="0" smtClean="0">
                    <a:solidFill>
                      <a:srgbClr val="114FFB"/>
                    </a:solidFill>
                  </a:rPr>
                  <a:t>SATISFYING  QUALITY</a:t>
                </a:r>
              </a:p>
              <a:p>
                <a:r>
                  <a:rPr lang="tr-TR" sz="1200" b="1" dirty="0" smtClean="0">
                    <a:solidFill>
                      <a:srgbClr val="114FFB"/>
                    </a:solidFill>
                  </a:rPr>
                  <a:t>(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Expected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 service is </a:t>
                </a:r>
                <a:r>
                  <a:rPr lang="tr-TR" sz="1200" b="1" dirty="0" err="1" smtClean="0">
                    <a:solidFill>
                      <a:srgbClr val="114FFB"/>
                    </a:solidFill>
                  </a:rPr>
                  <a:t>meeted</a:t>
                </a:r>
                <a:r>
                  <a:rPr lang="tr-TR" sz="1200" b="1" dirty="0" smtClean="0">
                    <a:solidFill>
                      <a:srgbClr val="114FFB"/>
                    </a:solidFill>
                  </a:rPr>
                  <a:t>)</a:t>
                </a:r>
                <a:endParaRPr lang="tr-TR" sz="1200" dirty="0"/>
              </a:p>
            </p:txBody>
          </p:sp>
        </p:grpSp>
        <p:sp>
          <p:nvSpPr>
            <p:cNvPr id="17" name="Rectangle 72"/>
            <p:cNvSpPr>
              <a:spLocks noChangeArrowheads="1"/>
            </p:cNvSpPr>
            <p:nvPr/>
          </p:nvSpPr>
          <p:spPr bwMode="auto">
            <a:xfrm>
              <a:off x="5629" y="1758"/>
              <a:ext cx="1294" cy="456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4205" tIns="32103" rIns="64205" bIns="32103"/>
            <a:lstStyle/>
            <a:p>
              <a:r>
                <a:rPr lang="tr-TR" sz="1400" b="1" dirty="0" smtClean="0">
                  <a:solidFill>
                    <a:srgbClr val="00279F"/>
                  </a:solidFill>
                </a:rPr>
                <a:t>PS </a:t>
              </a:r>
              <a:r>
                <a:rPr lang="tr-TR" sz="1400" b="1" dirty="0">
                  <a:solidFill>
                    <a:srgbClr val="00279F"/>
                  </a:solidFill>
                </a:rPr>
                <a:t>&gt; </a:t>
              </a:r>
              <a:r>
                <a:rPr lang="tr-TR" sz="1400" b="1" dirty="0" smtClean="0">
                  <a:solidFill>
                    <a:srgbClr val="00279F"/>
                  </a:solidFill>
                </a:rPr>
                <a:t>ES</a:t>
              </a:r>
              <a:endParaRPr lang="tr-TR" sz="1400" dirty="0"/>
            </a:p>
          </p:txBody>
        </p:sp>
        <p:sp>
          <p:nvSpPr>
            <p:cNvPr id="18" name="Rectangle 73"/>
            <p:cNvSpPr>
              <a:spLocks noChangeArrowheads="1"/>
            </p:cNvSpPr>
            <p:nvPr/>
          </p:nvSpPr>
          <p:spPr bwMode="auto">
            <a:xfrm>
              <a:off x="5617" y="3936"/>
              <a:ext cx="1294" cy="456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4205" tIns="32103" rIns="64205" bIns="32103"/>
            <a:lstStyle/>
            <a:p>
              <a:r>
                <a:rPr lang="tr-TR" sz="1400" b="1" dirty="0" smtClean="0">
                  <a:solidFill>
                    <a:srgbClr val="00279F"/>
                  </a:solidFill>
                </a:rPr>
                <a:t>PS </a:t>
              </a:r>
              <a:r>
                <a:rPr lang="tr-TR" sz="1400" b="1" dirty="0">
                  <a:solidFill>
                    <a:srgbClr val="00279F"/>
                  </a:solidFill>
                </a:rPr>
                <a:t>= </a:t>
              </a:r>
              <a:r>
                <a:rPr lang="tr-TR" sz="1400" b="1" dirty="0" smtClean="0">
                  <a:solidFill>
                    <a:srgbClr val="00279F"/>
                  </a:solidFill>
                </a:rPr>
                <a:t>ES</a:t>
              </a:r>
              <a:endParaRPr lang="tr-TR" sz="1400" dirty="0"/>
            </a:p>
          </p:txBody>
        </p:sp>
        <p:sp>
          <p:nvSpPr>
            <p:cNvPr id="19" name="Rectangle 74"/>
            <p:cNvSpPr>
              <a:spLocks noChangeArrowheads="1"/>
            </p:cNvSpPr>
            <p:nvPr/>
          </p:nvSpPr>
          <p:spPr bwMode="auto">
            <a:xfrm>
              <a:off x="5617" y="6112"/>
              <a:ext cx="1294" cy="456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4205" tIns="32103" rIns="64205" bIns="32103"/>
            <a:lstStyle/>
            <a:p>
              <a:r>
                <a:rPr lang="tr-TR" sz="1400" b="1" dirty="0" smtClean="0">
                  <a:solidFill>
                    <a:srgbClr val="00279F"/>
                  </a:solidFill>
                </a:rPr>
                <a:t>PS </a:t>
              </a:r>
              <a:r>
                <a:rPr lang="tr-TR" sz="1400" b="1" dirty="0">
                  <a:solidFill>
                    <a:srgbClr val="00279F"/>
                  </a:solidFill>
                </a:rPr>
                <a:t>&lt; </a:t>
              </a:r>
              <a:r>
                <a:rPr lang="tr-TR" sz="1400" b="1" dirty="0" smtClean="0">
                  <a:solidFill>
                    <a:srgbClr val="00279F"/>
                  </a:solidFill>
                </a:rPr>
                <a:t>ES</a:t>
              </a:r>
              <a:endParaRPr lang="tr-TR" sz="1400" dirty="0"/>
            </a:p>
          </p:txBody>
        </p:sp>
        <p:sp>
          <p:nvSpPr>
            <p:cNvPr id="20" name="AutoShape 75"/>
            <p:cNvSpPr>
              <a:spLocks noChangeArrowheads="1"/>
            </p:cNvSpPr>
            <p:nvPr/>
          </p:nvSpPr>
          <p:spPr bwMode="auto">
            <a:xfrm>
              <a:off x="7013" y="1852"/>
              <a:ext cx="1270" cy="272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0 h 21600"/>
                <a:gd name="T4" fmla="*/ 3 w 21600"/>
                <a:gd name="T5" fmla="*/ 0 h 21600"/>
                <a:gd name="T6" fmla="*/ 4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8 w 21600"/>
                <a:gd name="T13" fmla="*/ 5400 h 21600"/>
                <a:gd name="T14" fmla="*/ 18896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1" name="AutoShape 76"/>
            <p:cNvSpPr>
              <a:spLocks noChangeArrowheads="1"/>
            </p:cNvSpPr>
            <p:nvPr/>
          </p:nvSpPr>
          <p:spPr bwMode="auto">
            <a:xfrm>
              <a:off x="7013" y="4028"/>
              <a:ext cx="1270" cy="272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0 h 21600"/>
                <a:gd name="T4" fmla="*/ 3 w 21600"/>
                <a:gd name="T5" fmla="*/ 0 h 21600"/>
                <a:gd name="T6" fmla="*/ 4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8 w 21600"/>
                <a:gd name="T13" fmla="*/ 5400 h 21600"/>
                <a:gd name="T14" fmla="*/ 18896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  <p:sp>
          <p:nvSpPr>
            <p:cNvPr id="22" name="AutoShape 77"/>
            <p:cNvSpPr>
              <a:spLocks noChangeArrowheads="1"/>
            </p:cNvSpPr>
            <p:nvPr/>
          </p:nvSpPr>
          <p:spPr bwMode="auto">
            <a:xfrm>
              <a:off x="7013" y="6206"/>
              <a:ext cx="1270" cy="272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0 h 21600"/>
                <a:gd name="T4" fmla="*/ 3 w 21600"/>
                <a:gd name="T5" fmla="*/ 0 h 21600"/>
                <a:gd name="T6" fmla="*/ 4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8 w 21600"/>
                <a:gd name="T13" fmla="*/ 5400 h 21600"/>
                <a:gd name="T14" fmla="*/ 18896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tr-TR"/>
            </a:p>
          </p:txBody>
        </p:sp>
      </p:grpSp>
      <p:sp>
        <p:nvSpPr>
          <p:cNvPr id="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Servqual</a:t>
            </a:r>
            <a:r>
              <a:rPr lang="tr-TR" altLang="ja-JP" sz="3000" dirty="0" smtClean="0"/>
              <a:t> </a:t>
            </a:r>
            <a:endParaRPr lang="tr-TR" sz="3000" dirty="0"/>
          </a:p>
        </p:txBody>
      </p:sp>
      <p:sp>
        <p:nvSpPr>
          <p:cNvPr id="34" name="Rectangle 64"/>
          <p:cNvSpPr>
            <a:spLocks noChangeArrowheads="1"/>
          </p:cNvSpPr>
          <p:nvPr/>
        </p:nvSpPr>
        <p:spPr bwMode="auto">
          <a:xfrm>
            <a:off x="1857356" y="1928802"/>
            <a:ext cx="2000134" cy="3440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9266" tIns="29633" rIns="59266" bIns="29633"/>
          <a:lstStyle/>
          <a:p>
            <a:r>
              <a:rPr lang="tr-TR" sz="1300" b="1" dirty="0" err="1" smtClean="0">
                <a:solidFill>
                  <a:srgbClr val="00279F"/>
                </a:solidFill>
              </a:rPr>
              <a:t>Expected</a:t>
            </a:r>
            <a:r>
              <a:rPr lang="tr-TR" sz="1300" b="1" dirty="0" smtClean="0">
                <a:solidFill>
                  <a:srgbClr val="00279F"/>
                </a:solidFill>
              </a:rPr>
              <a:t> Service </a:t>
            </a:r>
            <a:r>
              <a:rPr lang="tr-TR" sz="1300" b="1" dirty="0" smtClean="0">
                <a:solidFill>
                  <a:srgbClr val="114FFB"/>
                </a:solidFill>
              </a:rPr>
              <a:t>(ES)</a:t>
            </a:r>
            <a:endParaRPr lang="tr-TR" sz="13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71414"/>
            <a:ext cx="7315200" cy="796908"/>
          </a:xfrm>
        </p:spPr>
        <p:txBody>
          <a:bodyPr/>
          <a:lstStyle/>
          <a:p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Servqual</a:t>
            </a:r>
            <a:r>
              <a:rPr lang="tr-TR" altLang="ja-JP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tr-T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57290" y="874713"/>
            <a:ext cx="7572428" cy="5340369"/>
          </a:xfrm>
        </p:spPr>
        <p:txBody>
          <a:bodyPr/>
          <a:lstStyle/>
          <a:p>
            <a:pPr marL="0" algn="just">
              <a:lnSpc>
                <a:spcPct val="114000"/>
              </a:lnSpc>
              <a:spcBef>
                <a:spcPts val="600"/>
              </a:spcBef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respondents first distribute 100 points to 5 dimensions. This shows us the importance of each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dimension.</a:t>
            </a:r>
          </a:p>
          <a:p>
            <a:pPr marL="0" algn="just">
              <a:lnSpc>
                <a:spcPct val="114000"/>
              </a:lnSpc>
              <a:spcBef>
                <a:spcPts val="600"/>
              </a:spcBef>
            </a:pP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paired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statements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5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dimensions</a:t>
            </a:r>
            <a:endParaRPr lang="tr-T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1" algn="just">
              <a:lnSpc>
                <a:spcPct val="114000"/>
              </a:lnSpc>
              <a:spcBef>
                <a:spcPts val="600"/>
              </a:spcBef>
            </a:pP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Elders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first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give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points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questions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ideal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expected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);</a:t>
            </a:r>
          </a:p>
          <a:p>
            <a:pPr marL="0" lvl="1" algn="just">
              <a:lnSpc>
                <a:spcPct val="114000"/>
              </a:lnSpc>
              <a:spcBef>
                <a:spcPts val="600"/>
              </a:spcBef>
            </a:pP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Then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do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service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already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presented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them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perceived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0" algn="just">
              <a:lnSpc>
                <a:spcPct val="114000"/>
              </a:lnSpc>
              <a:spcBef>
                <a:spcPts val="600"/>
              </a:spcBef>
            </a:pP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Responses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entered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a 5-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point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Likert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scale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(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strongly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agree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strongly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disagree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0" algn="just">
              <a:lnSpc>
                <a:spcPct val="114000"/>
              </a:lnSpc>
              <a:spcBef>
                <a:spcPts val="600"/>
              </a:spcBef>
            </a:pP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Sample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statements</a:t>
            </a:r>
            <a:r>
              <a:rPr lang="tr-T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lvl="1" algn="just">
              <a:lnSpc>
                <a:spcPct val="114000"/>
              </a:lnSpc>
              <a:spcBef>
                <a:spcPts val="600"/>
              </a:spcBef>
            </a:pP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E: “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care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givers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a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good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rest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should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be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polite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</a:p>
          <a:p>
            <a:pPr marL="0" lvl="1" algn="just">
              <a:lnSpc>
                <a:spcPct val="114000"/>
              </a:lnSpc>
              <a:spcBef>
                <a:spcPts val="600"/>
              </a:spcBef>
            </a:pP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P: “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care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givers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X-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Nursing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are</a:t>
            </a:r>
            <a:r>
              <a:rPr lang="tr-TR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polite</a:t>
            </a:r>
            <a:r>
              <a:rPr lang="tr-T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</a:p>
          <a:p>
            <a:pPr marL="0" algn="just">
              <a:lnSpc>
                <a:spcPct val="114000"/>
              </a:lnSpc>
              <a:spcBef>
                <a:spcPts val="600"/>
              </a:spcBef>
            </a:pPr>
            <a:endParaRPr lang="tr-T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600"/>
              </a:spcBef>
            </a:pPr>
            <a:endParaRPr lang="tr-T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600"/>
              </a:spcBef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© Ali </a:t>
            </a:r>
            <a:r>
              <a:rPr lang="en-US" altLang="en-US" dirty="0" err="1" smtClean="0"/>
              <a:t>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8</a:t>
            </a:fld>
            <a:endParaRPr lang="tr-TR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285728"/>
            <a:ext cx="7315200" cy="846158"/>
          </a:xfrm>
        </p:spPr>
        <p:txBody>
          <a:bodyPr/>
          <a:lstStyle/>
          <a:p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Servqual </a:t>
            </a:r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3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Score</a:t>
            </a:r>
            <a:endParaRPr lang="tr-TR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57290" y="1214422"/>
            <a:ext cx="7500990" cy="4911741"/>
          </a:xfrm>
        </p:spPr>
        <p:txBody>
          <a:bodyPr/>
          <a:lstStyle/>
          <a:p>
            <a:pPr lvl="0"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score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subtracting the Expectation score from the Perception score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each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dimension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en-US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negative score indicates that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service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poor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inadequate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(A</a:t>
            </a:r>
            <a:r>
              <a:rPr lang="en-US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ctual</a:t>
            </a:r>
            <a:r>
              <a:rPr lang="en-US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service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en-US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less than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expected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level</a:t>
            </a:r>
            <a:r>
              <a:rPr lang="en-US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tr-TR" altLang="ja-JP" sz="22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only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sign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score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but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also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absolute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value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it is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important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</a:p>
          <a:p>
            <a:pPr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average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score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five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dimensions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gives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us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score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institution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buClr>
                <a:srgbClr val="330066"/>
              </a:buClr>
              <a:buSzPct val="70000"/>
              <a:buFont typeface="Wingdings" pitchFamily="2" charset="2"/>
              <a:buChar char="l"/>
            </a:pP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importance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percentages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each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dimension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taken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into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account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then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“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Weighted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average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service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score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 is </a:t>
            </a:r>
            <a:r>
              <a:rPr lang="tr-TR" altLang="ja-JP" sz="22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found</a:t>
            </a:r>
            <a:r>
              <a:rPr lang="tr-TR" altLang="ja-JP" sz="2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just"/>
            <a:endParaRPr lang="tr-T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May 30, 2012 (Prague)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Ali Kuzu</a:t>
            </a:r>
            <a:endParaRPr lang="en-US" alt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A3E7-4DF3-44EB-91E1-7079FF272694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rutulmuş Yapraklar tasarım şablonu">
  <a:themeElements>
    <a:clrScheme name="Ofis Teması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is Teması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Kurutulmuş Yapraklar tasarım şablonu</Template>
  <TotalTime>4758</TotalTime>
  <Words>1359</Words>
  <Application>Microsoft Office PowerPoint</Application>
  <PresentationFormat>Ekran Gösterisi (4:3)</PresentationFormat>
  <Paragraphs>305</Paragraphs>
  <Slides>20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Kurutulmuş Yapraklar tasarım şablonu</vt:lpstr>
      <vt:lpstr>The Quality of Service in Nursing Homes</vt:lpstr>
      <vt:lpstr>Purpose</vt:lpstr>
      <vt:lpstr>What is a “service”?</vt:lpstr>
      <vt:lpstr>Quality of Service</vt:lpstr>
      <vt:lpstr>Servqual (Service+Quality )Model  (by Parasuraman, Berry, &amp; Zeithaml) </vt:lpstr>
      <vt:lpstr>Servqual (Service+Quality )Model</vt:lpstr>
      <vt:lpstr>Servqual </vt:lpstr>
      <vt:lpstr>Servqual </vt:lpstr>
      <vt:lpstr>Servqual Quality Score</vt:lpstr>
      <vt:lpstr>Servqual Application </vt:lpstr>
      <vt:lpstr>Slayt 11</vt:lpstr>
      <vt:lpstr>Survey was done in 16 of 81 provinces in Turkey,   (~50% population coverage;) 38 of 289 of rest/nursing homes; 1086 resident attended to survey,   (~5% coverage of rest home residents of Turkey;)  (~27% coverage of selected rest home residents;)  </vt:lpstr>
      <vt:lpstr>Demographic data</vt:lpstr>
      <vt:lpstr>Striking Results…</vt:lpstr>
      <vt:lpstr>Striking Results…</vt:lpstr>
      <vt:lpstr>Results…</vt:lpstr>
      <vt:lpstr>Results…</vt:lpstr>
      <vt:lpstr>Concluding thoughts…</vt:lpstr>
      <vt:lpstr>Future Plans…</vt:lpstr>
      <vt:lpstr>Slayt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Quality of Service in Nursing Homes</dc:title>
  <dc:creator>Ali Kuzu</dc:creator>
  <cp:lastModifiedBy>Ali Kuzu</cp:lastModifiedBy>
  <cp:revision>129</cp:revision>
  <dcterms:created xsi:type="dcterms:W3CDTF">2012-05-19T14:24:30Z</dcterms:created>
  <dcterms:modified xsi:type="dcterms:W3CDTF">2012-05-28T04:03:55Z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TC100690481055</vt:lpwstr>
  </property>
</Properties>
</file>