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drawings/drawing1.xml" ContentType="application/vnd.openxmlformats-officedocument.drawingml.chartshapes+xml"/>
  <Override PartName="/ppt/charts/chart3.xml" ContentType="application/vnd.openxmlformats-officedocument.drawingml.chart+xml"/>
  <Override PartName="/ppt/theme/themeOverride3.xml" ContentType="application/vnd.openxmlformats-officedocument.themeOverride+xml"/>
  <Override PartName="/ppt/notesSlides/notesSlide19.xml" ContentType="application/vnd.openxmlformats-officedocument.presentationml.notesSlide+xml"/>
  <Override PartName="/ppt/charts/chart4.xml" ContentType="application/vnd.openxmlformats-officedocument.drawingml.chart+xml"/>
  <Override PartName="/ppt/drawings/drawing2.xml" ContentType="application/vnd.openxmlformats-officedocument.drawingml.chartshapes+xml"/>
  <Override PartName="/ppt/charts/chart5.xml" ContentType="application/vnd.openxmlformats-officedocument.drawingml.chart+xml"/>
  <Override PartName="/ppt/theme/themeOverride4.xml" ContentType="application/vnd.openxmlformats-officedocument.themeOverride+xml"/>
  <Override PartName="/ppt/charts/chart6.xml" ContentType="application/vnd.openxmlformats-officedocument.drawingml.chart+xml"/>
  <Override PartName="/ppt/theme/themeOverride5.xml" ContentType="application/vnd.openxmlformats-officedocument.themeOverride+xml"/>
  <Override PartName="/ppt/drawings/drawing3.xml" ContentType="application/vnd.openxmlformats-officedocument.drawingml.chartshape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8"/>
  </p:notesMasterIdLst>
  <p:sldIdLst>
    <p:sldId id="256" r:id="rId2"/>
    <p:sldId id="257" r:id="rId3"/>
    <p:sldId id="258" r:id="rId4"/>
    <p:sldId id="269" r:id="rId5"/>
    <p:sldId id="259" r:id="rId6"/>
    <p:sldId id="268" r:id="rId7"/>
    <p:sldId id="282" r:id="rId8"/>
    <p:sldId id="277" r:id="rId9"/>
    <p:sldId id="260" r:id="rId10"/>
    <p:sldId id="284" r:id="rId11"/>
    <p:sldId id="278" r:id="rId12"/>
    <p:sldId id="261" r:id="rId13"/>
    <p:sldId id="285" r:id="rId14"/>
    <p:sldId id="281" r:id="rId15"/>
    <p:sldId id="272" r:id="rId16"/>
    <p:sldId id="263" r:id="rId17"/>
    <p:sldId id="264" r:id="rId18"/>
    <p:sldId id="265" r:id="rId19"/>
    <p:sldId id="273" r:id="rId20"/>
    <p:sldId id="274" r:id="rId21"/>
    <p:sldId id="286" r:id="rId22"/>
    <p:sldId id="275" r:id="rId23"/>
    <p:sldId id="276" r:id="rId24"/>
    <p:sldId id="283" r:id="rId25"/>
    <p:sldId id="266" r:id="rId26"/>
    <p:sldId id="267" r:id="rId27"/>
  </p:sldIdLst>
  <p:sldSz cx="9144000" cy="6858000" type="screen4x3"/>
  <p:notesSz cx="6788150" cy="99234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81630" autoAdjust="0"/>
  </p:normalViewPr>
  <p:slideViewPr>
    <p:cSldViewPr>
      <p:cViewPr>
        <p:scale>
          <a:sx n="75" d="100"/>
          <a:sy n="75" d="100"/>
        </p:scale>
        <p:origin x="-374" y="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Dikla\My%20Documents\Dropbox\PhD\data\amrican%20data\spss%20work%20files\data\Etti\interaction%20plote%2018-4.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Documents%20and%20Settings\Dikla\My%20Documents\Dropbox\PhD\data\amrican%20data\spss%20work%20files\data\Etti\interaction%20plote%2018-4.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Documents%20and%20Settings\Dikla\My%20Documents\Dropbox\PhD\data\amrican%20data\spss%20work%20files\data\Etti\interaction%20plote%2018-4.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user\Desktop\dikla%20temp\interaction%20plote%2018-4.xlsx" TargetMode="External"/></Relationships>
</file>

<file path=ppt/charts/_rels/chart5.xml.rels><?xml version="1.0" encoding="UTF-8" standalone="yes"?>
<Relationships xmlns="http://schemas.openxmlformats.org/package/2006/relationships"><Relationship Id="rId2" Type="http://schemas.openxmlformats.org/officeDocument/2006/relationships/oleObject" Target="file:///C:\Documents%20and%20Settings\Dikla\My%20Documents\Dropbox\PhD\data\amrican%20data\spss%20work%20files\data\Etti\interaction%20plote%2018-4.xlsx" TargetMode="External"/><Relationship Id="rId1" Type="http://schemas.openxmlformats.org/officeDocument/2006/relationships/themeOverride" Target="../theme/themeOverride4.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package" Target="../embeddings/Microsoft_Excel_Worksheet1.xlsx"/><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1521497128480767"/>
          <c:y val="7.0491695096247337E-2"/>
          <c:w val="0.56821263999931659"/>
          <c:h val="0.574616150668112"/>
        </c:manualLayout>
      </c:layout>
      <c:lineChart>
        <c:grouping val="standard"/>
        <c:varyColors val="0"/>
        <c:ser>
          <c:idx val="0"/>
          <c:order val="0"/>
          <c:tx>
            <c:v>low avoidance</c:v>
          </c:tx>
          <c:spPr>
            <a:ln w="38100">
              <a:solidFill>
                <a:srgbClr val="0070C0"/>
              </a:solidFill>
              <a:prstDash val="sysDash"/>
            </a:ln>
          </c:spPr>
          <c:marker>
            <c:symbol val="none"/>
          </c:marker>
          <c:val>
            <c:numRef>
              <c:f>Sheet1!$L$3:$L$5</c:f>
              <c:numCache>
                <c:formatCode>General</c:formatCode>
                <c:ptCount val="3"/>
                <c:pt idx="0">
                  <c:v>1.58263</c:v>
                </c:pt>
                <c:pt idx="1">
                  <c:v>1.5209999999999972</c:v>
                </c:pt>
                <c:pt idx="2">
                  <c:v>1.4593699999999969</c:v>
                </c:pt>
              </c:numCache>
            </c:numRef>
          </c:val>
          <c:smooth val="0"/>
        </c:ser>
        <c:ser>
          <c:idx val="1"/>
          <c:order val="1"/>
          <c:tx>
            <c:v>mean avoidance</c:v>
          </c:tx>
          <c:spPr>
            <a:ln w="38100">
              <a:solidFill>
                <a:srgbClr val="00B050"/>
              </a:solidFill>
              <a:prstDash val="dashDot"/>
            </a:ln>
          </c:spPr>
          <c:marker>
            <c:symbol val="none"/>
          </c:marker>
          <c:val>
            <c:numRef>
              <c:f>Sheet1!$J$3:$J$5</c:f>
              <c:numCache>
                <c:formatCode>General</c:formatCode>
                <c:ptCount val="3"/>
                <c:pt idx="0">
                  <c:v>1.51258</c:v>
                </c:pt>
                <c:pt idx="1">
                  <c:v>1.5198099999999974</c:v>
                </c:pt>
                <c:pt idx="2">
                  <c:v>1.52705</c:v>
                </c:pt>
              </c:numCache>
            </c:numRef>
          </c:val>
          <c:smooth val="0"/>
        </c:ser>
        <c:ser>
          <c:idx val="2"/>
          <c:order val="2"/>
          <c:tx>
            <c:v>high avoidance</c:v>
          </c:tx>
          <c:spPr>
            <a:ln w="38100">
              <a:solidFill>
                <a:srgbClr val="FF0000"/>
              </a:solidFill>
              <a:prstDash val="solid"/>
            </a:ln>
          </c:spPr>
          <c:marker>
            <c:symbol val="none"/>
          </c:marker>
          <c:val>
            <c:numRef>
              <c:f>Sheet1!$H$3:$H$5</c:f>
              <c:numCache>
                <c:formatCode>General</c:formatCode>
                <c:ptCount val="3"/>
                <c:pt idx="0">
                  <c:v>1.4425299999999972</c:v>
                </c:pt>
                <c:pt idx="1">
                  <c:v>1.5186299999999973</c:v>
                </c:pt>
                <c:pt idx="2">
                  <c:v>1.5947199999999999</c:v>
                </c:pt>
              </c:numCache>
            </c:numRef>
          </c:val>
          <c:smooth val="0"/>
        </c:ser>
        <c:dLbls>
          <c:showLegendKey val="0"/>
          <c:showVal val="0"/>
          <c:showCatName val="0"/>
          <c:showSerName val="0"/>
          <c:showPercent val="0"/>
          <c:showBubbleSize val="0"/>
        </c:dLbls>
        <c:marker val="1"/>
        <c:smooth val="0"/>
        <c:axId val="90955776"/>
        <c:axId val="68449920"/>
      </c:lineChart>
      <c:catAx>
        <c:axId val="90955776"/>
        <c:scaling>
          <c:orientation val="minMax"/>
        </c:scaling>
        <c:delete val="0"/>
        <c:axPos val="b"/>
        <c:title>
          <c:tx>
            <c:rich>
              <a:bodyPr/>
              <a:lstStyle/>
              <a:p>
                <a:pPr>
                  <a:defRPr sz="1800"/>
                </a:pPr>
                <a:r>
                  <a:rPr lang="en-US" sz="1800" dirty="0"/>
                  <a:t>D</a:t>
                </a:r>
                <a:r>
                  <a:rPr lang="en-US" sz="1800" dirty="0" smtClean="0"/>
                  <a:t>ecrease</a:t>
                </a:r>
                <a:r>
                  <a:rPr lang="en-US" sz="1800" baseline="0" dirty="0" smtClean="0"/>
                  <a:t> </a:t>
                </a:r>
                <a:r>
                  <a:rPr lang="en-US" sz="1800" baseline="0" dirty="0"/>
                  <a:t>in </a:t>
                </a:r>
                <a:r>
                  <a:rPr lang="en-US" sz="1800" dirty="0"/>
                  <a:t>income </a:t>
                </a:r>
              </a:p>
            </c:rich>
          </c:tx>
          <c:layout>
            <c:manualLayout>
              <c:xMode val="edge"/>
              <c:yMode val="edge"/>
              <c:x val="0.58524293437334074"/>
              <c:y val="0.78784250478936757"/>
            </c:manualLayout>
          </c:layout>
          <c:overlay val="0"/>
        </c:title>
        <c:majorTickMark val="none"/>
        <c:minorTickMark val="none"/>
        <c:tickLblPos val="nextTo"/>
        <c:crossAx val="68449920"/>
        <c:crosses val="autoZero"/>
        <c:auto val="0"/>
        <c:lblAlgn val="ctr"/>
        <c:lblOffset val="100"/>
        <c:noMultiLvlLbl val="0"/>
      </c:catAx>
      <c:valAx>
        <c:axId val="68449920"/>
        <c:scaling>
          <c:orientation val="minMax"/>
        </c:scaling>
        <c:delete val="0"/>
        <c:axPos val="l"/>
        <c:majorGridlines/>
        <c:title>
          <c:tx>
            <c:rich>
              <a:bodyPr/>
              <a:lstStyle/>
              <a:p>
                <a:pPr>
                  <a:defRPr/>
                </a:pPr>
                <a:r>
                  <a:rPr lang="en-US" sz="2000" dirty="0" smtClean="0"/>
                  <a:t>Depression</a:t>
                </a:r>
                <a:endParaRPr lang="en-US" dirty="0"/>
              </a:p>
            </c:rich>
          </c:tx>
          <c:layout/>
          <c:overlay val="0"/>
        </c:title>
        <c:numFmt formatCode="General" sourceLinked="1"/>
        <c:majorTickMark val="none"/>
        <c:minorTickMark val="none"/>
        <c:tickLblPos val="nextTo"/>
        <c:crossAx val="90955776"/>
        <c:crosses val="autoZero"/>
        <c:crossBetween val="between"/>
      </c:valAx>
    </c:plotArea>
    <c:legend>
      <c:legendPos val="l"/>
      <c:legendEntry>
        <c:idx val="0"/>
        <c:txPr>
          <a:bodyPr/>
          <a:lstStyle/>
          <a:p>
            <a:pPr>
              <a:defRPr sz="1600"/>
            </a:pPr>
            <a:endParaRPr lang="he-IL"/>
          </a:p>
        </c:txPr>
      </c:legendEntry>
      <c:legendEntry>
        <c:idx val="1"/>
        <c:txPr>
          <a:bodyPr/>
          <a:lstStyle/>
          <a:p>
            <a:pPr>
              <a:defRPr sz="1600"/>
            </a:pPr>
            <a:endParaRPr lang="he-IL"/>
          </a:p>
        </c:txPr>
      </c:legendEntry>
      <c:legendEntry>
        <c:idx val="2"/>
        <c:txPr>
          <a:bodyPr/>
          <a:lstStyle/>
          <a:p>
            <a:pPr>
              <a:defRPr sz="1600"/>
            </a:pPr>
            <a:endParaRPr lang="he-IL"/>
          </a:p>
        </c:txPr>
      </c:legendEntry>
      <c:layout>
        <c:manualLayout>
          <c:xMode val="edge"/>
          <c:yMode val="edge"/>
          <c:x val="1.3333240012318377E-2"/>
          <c:y val="7.0464698659776934E-2"/>
          <c:w val="0.23144283937571095"/>
          <c:h val="0.60792625373450726"/>
        </c:manualLayout>
      </c:layout>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943140681900581"/>
          <c:y val="6.9436230129085577E-2"/>
          <c:w val="0.58925280686478798"/>
          <c:h val="0.63677733791179192"/>
        </c:manualLayout>
      </c:layout>
      <c:lineChart>
        <c:grouping val="standard"/>
        <c:varyColors val="0"/>
        <c:ser>
          <c:idx val="0"/>
          <c:order val="0"/>
          <c:tx>
            <c:v>low avoidance</c:v>
          </c:tx>
          <c:spPr>
            <a:ln w="38100">
              <a:solidFill>
                <a:srgbClr val="0070C0"/>
              </a:solidFill>
              <a:prstDash val="dash"/>
            </a:ln>
          </c:spPr>
          <c:marker>
            <c:symbol val="none"/>
          </c:marker>
          <c:val>
            <c:numRef>
              <c:f>Sheet1!$H$57:$H$59</c:f>
              <c:numCache>
                <c:formatCode>General</c:formatCode>
                <c:ptCount val="3"/>
                <c:pt idx="0">
                  <c:v>1.7027999999999972</c:v>
                </c:pt>
                <c:pt idx="1">
                  <c:v>1.6561100000000024</c:v>
                </c:pt>
                <c:pt idx="2">
                  <c:v>1.6094299999999973</c:v>
                </c:pt>
              </c:numCache>
            </c:numRef>
          </c:val>
          <c:smooth val="0"/>
        </c:ser>
        <c:ser>
          <c:idx val="1"/>
          <c:order val="1"/>
          <c:tx>
            <c:v>mean avoidance</c:v>
          </c:tx>
          <c:spPr>
            <a:ln w="38100">
              <a:solidFill>
                <a:srgbClr val="00B050"/>
              </a:solidFill>
              <a:prstDash val="dashDot"/>
            </a:ln>
          </c:spPr>
          <c:marker>
            <c:symbol val="none"/>
          </c:marker>
          <c:val>
            <c:numRef>
              <c:f>Sheet1!$F$57:$F$59</c:f>
              <c:numCache>
                <c:formatCode>General</c:formatCode>
                <c:ptCount val="3"/>
                <c:pt idx="0">
                  <c:v>1.60032</c:v>
                </c:pt>
                <c:pt idx="1">
                  <c:v>1.6367</c:v>
                </c:pt>
                <c:pt idx="2">
                  <c:v>1.6730799999999999</c:v>
                </c:pt>
              </c:numCache>
            </c:numRef>
          </c:val>
          <c:smooth val="0"/>
        </c:ser>
        <c:ser>
          <c:idx val="2"/>
          <c:order val="2"/>
          <c:tx>
            <c:v>high avoidance</c:v>
          </c:tx>
          <c:spPr>
            <a:ln w="38100">
              <a:solidFill>
                <a:srgbClr val="FF0000"/>
              </a:solidFill>
              <a:prstDash val="solid"/>
            </a:ln>
          </c:spPr>
          <c:marker>
            <c:symbol val="none"/>
          </c:marker>
          <c:val>
            <c:numRef>
              <c:f>Sheet1!$D$57:$D$59</c:f>
              <c:numCache>
                <c:formatCode>General</c:formatCode>
                <c:ptCount val="3"/>
                <c:pt idx="0">
                  <c:v>1.497829999999996</c:v>
                </c:pt>
                <c:pt idx="1">
                  <c:v>1.6172800000000001</c:v>
                </c:pt>
                <c:pt idx="2">
                  <c:v>1.7367299999999974</c:v>
                </c:pt>
              </c:numCache>
            </c:numRef>
          </c:val>
          <c:smooth val="0"/>
        </c:ser>
        <c:dLbls>
          <c:showLegendKey val="0"/>
          <c:showVal val="0"/>
          <c:showCatName val="0"/>
          <c:showSerName val="0"/>
          <c:showPercent val="0"/>
          <c:showBubbleSize val="0"/>
        </c:dLbls>
        <c:marker val="1"/>
        <c:smooth val="0"/>
        <c:axId val="90957312"/>
        <c:axId val="68451648"/>
      </c:lineChart>
      <c:catAx>
        <c:axId val="90957312"/>
        <c:scaling>
          <c:orientation val="minMax"/>
        </c:scaling>
        <c:delete val="1"/>
        <c:axPos val="b"/>
        <c:title>
          <c:tx>
            <c:rich>
              <a:bodyPr/>
              <a:lstStyle/>
              <a:p>
                <a:pPr>
                  <a:defRPr/>
                </a:pPr>
                <a:r>
                  <a:rPr lang="en-US" sz="1800" dirty="0" smtClean="0"/>
                  <a:t>Decrease </a:t>
                </a:r>
                <a:r>
                  <a:rPr lang="en-US" sz="1800" dirty="0"/>
                  <a:t>in income</a:t>
                </a:r>
              </a:p>
            </c:rich>
          </c:tx>
          <c:layout/>
          <c:overlay val="0"/>
        </c:title>
        <c:majorTickMark val="out"/>
        <c:minorTickMark val="none"/>
        <c:tickLblPos val="none"/>
        <c:crossAx val="68451648"/>
        <c:crosses val="autoZero"/>
        <c:auto val="1"/>
        <c:lblAlgn val="ctr"/>
        <c:lblOffset val="100"/>
        <c:noMultiLvlLbl val="0"/>
      </c:catAx>
      <c:valAx>
        <c:axId val="68451648"/>
        <c:scaling>
          <c:orientation val="minMax"/>
        </c:scaling>
        <c:delete val="0"/>
        <c:axPos val="l"/>
        <c:majorGridlines/>
        <c:title>
          <c:tx>
            <c:rich>
              <a:bodyPr rot="-5400000" vert="horz"/>
              <a:lstStyle/>
              <a:p>
                <a:pPr algn="ctr" rtl="0">
                  <a:defRPr sz="1000" b="1" i="0" u="none" strike="noStrike" kern="1200" baseline="0">
                    <a:solidFill>
                      <a:prstClr val="black"/>
                    </a:solidFill>
                    <a:latin typeface="+mn-lt"/>
                    <a:ea typeface="+mn-ea"/>
                    <a:cs typeface="+mn-cs"/>
                  </a:defRPr>
                </a:pPr>
                <a:r>
                  <a:rPr lang="en-US" sz="2000" b="1" i="0" u="none" strike="noStrike" kern="1200" baseline="0" dirty="0" smtClean="0">
                    <a:solidFill>
                      <a:prstClr val="black"/>
                    </a:solidFill>
                    <a:latin typeface="+mn-lt"/>
                    <a:ea typeface="+mn-ea"/>
                    <a:cs typeface="+mn-cs"/>
                  </a:rPr>
                  <a:t>Somatic </a:t>
                </a:r>
                <a:r>
                  <a:rPr lang="en-US" sz="2000" b="1" i="0" u="none" strike="noStrike" kern="1200" baseline="0" dirty="0">
                    <a:solidFill>
                      <a:prstClr val="black"/>
                    </a:solidFill>
                    <a:latin typeface="+mn-lt"/>
                    <a:ea typeface="+mn-ea"/>
                    <a:cs typeface="+mn-cs"/>
                  </a:rPr>
                  <a:t>complaints</a:t>
                </a:r>
              </a:p>
            </c:rich>
          </c:tx>
          <c:layout>
            <c:manualLayout>
              <c:xMode val="edge"/>
              <c:yMode val="edge"/>
              <c:x val="0.25120272359342677"/>
              <c:y val="0.1426485557222768"/>
            </c:manualLayout>
          </c:layout>
          <c:overlay val="0"/>
        </c:title>
        <c:numFmt formatCode="General" sourceLinked="1"/>
        <c:majorTickMark val="out"/>
        <c:minorTickMark val="none"/>
        <c:tickLblPos val="nextTo"/>
        <c:crossAx val="90957312"/>
        <c:crosses val="autoZero"/>
        <c:crossBetween val="between"/>
      </c:valAx>
    </c:plotArea>
    <c:legend>
      <c:legendPos val="l"/>
      <c:legendEntry>
        <c:idx val="0"/>
        <c:txPr>
          <a:bodyPr/>
          <a:lstStyle/>
          <a:p>
            <a:pPr>
              <a:defRPr sz="1600"/>
            </a:pPr>
            <a:endParaRPr lang="he-IL"/>
          </a:p>
        </c:txPr>
      </c:legendEntry>
      <c:legendEntry>
        <c:idx val="1"/>
        <c:txPr>
          <a:bodyPr/>
          <a:lstStyle/>
          <a:p>
            <a:pPr>
              <a:defRPr sz="1600"/>
            </a:pPr>
            <a:endParaRPr lang="he-IL"/>
          </a:p>
        </c:txPr>
      </c:legendEntry>
      <c:legendEntry>
        <c:idx val="2"/>
        <c:txPr>
          <a:bodyPr/>
          <a:lstStyle/>
          <a:p>
            <a:pPr>
              <a:defRPr sz="1600"/>
            </a:pPr>
            <a:endParaRPr lang="he-IL"/>
          </a:p>
        </c:txPr>
      </c:legendEntry>
      <c:layout>
        <c:manualLayout>
          <c:xMode val="edge"/>
          <c:yMode val="edge"/>
          <c:x val="8.9635226973568943E-3"/>
          <c:y val="0.10521409446837469"/>
          <c:w val="0.22580607595091565"/>
          <c:h val="0.5644243350344148"/>
        </c:manualLayout>
      </c:layout>
      <c:overlay val="0"/>
    </c:legend>
    <c:plotVisOnly val="1"/>
    <c:dispBlanksAs val="gap"/>
    <c:showDLblsOverMax val="0"/>
  </c:chart>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9957737245350289"/>
          <c:y val="6.6187779342159095E-2"/>
          <c:w val="0.57339266216859408"/>
          <c:h val="0.80835807092818612"/>
        </c:manualLayout>
      </c:layout>
      <c:lineChart>
        <c:grouping val="standard"/>
        <c:varyColors val="0"/>
        <c:ser>
          <c:idx val="0"/>
          <c:order val="0"/>
          <c:tx>
            <c:v>low avoidance </c:v>
          </c:tx>
          <c:spPr>
            <a:ln w="38100">
              <a:solidFill>
                <a:srgbClr val="0070C0"/>
              </a:solidFill>
              <a:prstDash val="dash"/>
            </a:ln>
          </c:spPr>
          <c:marker>
            <c:symbol val="none"/>
          </c:marker>
          <c:val>
            <c:numRef>
              <c:f>Sheet1!$J$114:$J$116</c:f>
              <c:numCache>
                <c:formatCode>General</c:formatCode>
                <c:ptCount val="3"/>
                <c:pt idx="0">
                  <c:v>1.5742799999999999</c:v>
                </c:pt>
                <c:pt idx="1">
                  <c:v>1.46011</c:v>
                </c:pt>
                <c:pt idx="2">
                  <c:v>1.34595</c:v>
                </c:pt>
              </c:numCache>
            </c:numRef>
          </c:val>
          <c:smooth val="0"/>
        </c:ser>
        <c:ser>
          <c:idx val="1"/>
          <c:order val="1"/>
          <c:tx>
            <c:v>mean avoidance</c:v>
          </c:tx>
          <c:spPr>
            <a:ln w="38100">
              <a:solidFill>
                <a:srgbClr val="00B050"/>
              </a:solidFill>
              <a:prstDash val="dashDot"/>
            </a:ln>
          </c:spPr>
          <c:marker>
            <c:symbol val="none"/>
          </c:marker>
          <c:val>
            <c:numRef>
              <c:f>Sheet1!$H$114:$H$116</c:f>
              <c:numCache>
                <c:formatCode>General</c:formatCode>
                <c:ptCount val="3"/>
                <c:pt idx="0">
                  <c:v>1.4885999999999973</c:v>
                </c:pt>
                <c:pt idx="1">
                  <c:v>1.55278</c:v>
                </c:pt>
                <c:pt idx="2">
                  <c:v>1.61696</c:v>
                </c:pt>
              </c:numCache>
            </c:numRef>
          </c:val>
          <c:smooth val="0"/>
        </c:ser>
        <c:ser>
          <c:idx val="2"/>
          <c:order val="2"/>
          <c:tx>
            <c:v>high avoidance </c:v>
          </c:tx>
          <c:spPr>
            <a:ln w="38100">
              <a:solidFill>
                <a:srgbClr val="FF0000"/>
              </a:solidFill>
            </a:ln>
          </c:spPr>
          <c:marker>
            <c:symbol val="none"/>
          </c:marker>
          <c:val>
            <c:numRef>
              <c:f>Sheet1!$F$114:$F$116</c:f>
              <c:numCache>
                <c:formatCode>General</c:formatCode>
                <c:ptCount val="3"/>
                <c:pt idx="0">
                  <c:v>1.4029099999999972</c:v>
                </c:pt>
                <c:pt idx="1">
                  <c:v>1.64544</c:v>
                </c:pt>
                <c:pt idx="2">
                  <c:v>1.88798</c:v>
                </c:pt>
              </c:numCache>
            </c:numRef>
          </c:val>
          <c:smooth val="0"/>
        </c:ser>
        <c:dLbls>
          <c:showLegendKey val="0"/>
          <c:showVal val="0"/>
          <c:showCatName val="0"/>
          <c:showSerName val="0"/>
          <c:showPercent val="0"/>
          <c:showBubbleSize val="0"/>
        </c:dLbls>
        <c:marker val="1"/>
        <c:smooth val="0"/>
        <c:axId val="90959360"/>
        <c:axId val="85619200"/>
      </c:lineChart>
      <c:catAx>
        <c:axId val="90959360"/>
        <c:scaling>
          <c:orientation val="minMax"/>
        </c:scaling>
        <c:delete val="1"/>
        <c:axPos val="b"/>
        <c:title>
          <c:tx>
            <c:rich>
              <a:bodyPr/>
              <a:lstStyle/>
              <a:p>
                <a:pPr>
                  <a:defRPr sz="1800"/>
                </a:pPr>
                <a:r>
                  <a:rPr lang="en-US" sz="1800" dirty="0" smtClean="0"/>
                  <a:t>Decrease </a:t>
                </a:r>
                <a:r>
                  <a:rPr lang="en-US" sz="1800" dirty="0"/>
                  <a:t>in income</a:t>
                </a:r>
              </a:p>
            </c:rich>
          </c:tx>
          <c:layout>
            <c:manualLayout>
              <c:xMode val="edge"/>
              <c:yMode val="edge"/>
              <c:x val="0.57021602560226736"/>
              <c:y val="0.85200080256072885"/>
            </c:manualLayout>
          </c:layout>
          <c:overlay val="0"/>
        </c:title>
        <c:majorTickMark val="out"/>
        <c:minorTickMark val="none"/>
        <c:tickLblPos val="none"/>
        <c:crossAx val="85619200"/>
        <c:crosses val="autoZero"/>
        <c:auto val="1"/>
        <c:lblAlgn val="ctr"/>
        <c:lblOffset val="100"/>
        <c:noMultiLvlLbl val="0"/>
      </c:catAx>
      <c:valAx>
        <c:axId val="85619200"/>
        <c:scaling>
          <c:orientation val="minMax"/>
        </c:scaling>
        <c:delete val="0"/>
        <c:axPos val="l"/>
        <c:majorGridlines/>
        <c:title>
          <c:tx>
            <c:rich>
              <a:bodyPr rot="-5400000" vert="horz"/>
              <a:lstStyle/>
              <a:p>
                <a:pPr>
                  <a:defRPr sz="1600"/>
                </a:pPr>
                <a:r>
                  <a:rPr lang="en-US" sz="2000" dirty="0" smtClean="0"/>
                  <a:t>Number </a:t>
                </a:r>
                <a:r>
                  <a:rPr lang="en-US" sz="2000" dirty="0"/>
                  <a:t>of illnesses</a:t>
                </a:r>
              </a:p>
            </c:rich>
          </c:tx>
          <c:layout/>
          <c:overlay val="0"/>
        </c:title>
        <c:numFmt formatCode="General" sourceLinked="1"/>
        <c:majorTickMark val="out"/>
        <c:minorTickMark val="none"/>
        <c:tickLblPos val="nextTo"/>
        <c:crossAx val="90959360"/>
        <c:crosses val="autoZero"/>
        <c:crossBetween val="between"/>
      </c:valAx>
    </c:plotArea>
    <c:legend>
      <c:legendPos val="l"/>
      <c:legendEntry>
        <c:idx val="0"/>
        <c:txPr>
          <a:bodyPr/>
          <a:lstStyle/>
          <a:p>
            <a:pPr>
              <a:defRPr sz="1600"/>
            </a:pPr>
            <a:endParaRPr lang="he-IL"/>
          </a:p>
        </c:txPr>
      </c:legendEntry>
      <c:legendEntry>
        <c:idx val="1"/>
        <c:txPr>
          <a:bodyPr/>
          <a:lstStyle/>
          <a:p>
            <a:pPr>
              <a:defRPr sz="1600"/>
            </a:pPr>
            <a:endParaRPr lang="he-IL"/>
          </a:p>
        </c:txPr>
      </c:legendEntry>
      <c:legendEntry>
        <c:idx val="2"/>
        <c:txPr>
          <a:bodyPr/>
          <a:lstStyle/>
          <a:p>
            <a:pPr>
              <a:defRPr sz="1600"/>
            </a:pPr>
            <a:endParaRPr lang="he-IL"/>
          </a:p>
        </c:txPr>
      </c:legendEntry>
      <c:layout>
        <c:manualLayout>
          <c:xMode val="edge"/>
          <c:yMode val="edge"/>
          <c:x val="9.0394847541141552E-3"/>
          <c:y val="6.6673199137713815E-2"/>
          <c:w val="0.22771968676405901"/>
          <c:h val="0.70072837052175785"/>
        </c:manualLayout>
      </c:layout>
      <c:overlay val="0"/>
    </c:legend>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605415724468633"/>
          <c:y val="7.2427476610124511E-2"/>
          <c:w val="0.62342939584433876"/>
          <c:h val="0.71466840451134539"/>
        </c:manualLayout>
      </c:layout>
      <c:lineChart>
        <c:grouping val="standard"/>
        <c:varyColors val="0"/>
        <c:ser>
          <c:idx val="0"/>
          <c:order val="0"/>
          <c:tx>
            <c:v>low anxiety </c:v>
          </c:tx>
          <c:spPr>
            <a:ln w="38100">
              <a:solidFill>
                <a:srgbClr val="0070C0"/>
              </a:solidFill>
              <a:prstDash val="dash"/>
            </a:ln>
          </c:spPr>
          <c:marker>
            <c:symbol val="none"/>
          </c:marker>
          <c:val>
            <c:numRef>
              <c:f>Sheet1!$K$28:$K$29</c:f>
              <c:numCache>
                <c:formatCode>General</c:formatCode>
                <c:ptCount val="2"/>
                <c:pt idx="0">
                  <c:v>1.4799399999999998</c:v>
                </c:pt>
                <c:pt idx="1">
                  <c:v>1.2992899999999998</c:v>
                </c:pt>
              </c:numCache>
            </c:numRef>
          </c:val>
          <c:smooth val="0"/>
        </c:ser>
        <c:ser>
          <c:idx val="1"/>
          <c:order val="1"/>
          <c:tx>
            <c:v>mean anxiety</c:v>
          </c:tx>
          <c:spPr>
            <a:ln>
              <a:solidFill>
                <a:srgbClr val="00B050"/>
              </a:solidFill>
              <a:prstDash val="dashDot"/>
            </a:ln>
          </c:spPr>
          <c:marker>
            <c:symbol val="none"/>
          </c:marker>
          <c:val>
            <c:numRef>
              <c:f>Sheet1!$I$28:$I$29</c:f>
              <c:numCache>
                <c:formatCode>General</c:formatCode>
                <c:ptCount val="2"/>
                <c:pt idx="0">
                  <c:v>1.5426899999999999</c:v>
                </c:pt>
                <c:pt idx="1">
                  <c:v>1.50925</c:v>
                </c:pt>
              </c:numCache>
            </c:numRef>
          </c:val>
          <c:smooth val="0"/>
        </c:ser>
        <c:ser>
          <c:idx val="2"/>
          <c:order val="2"/>
          <c:tx>
            <c:v>high anxiety</c:v>
          </c:tx>
          <c:spPr>
            <a:ln w="38100">
              <a:solidFill>
                <a:srgbClr val="FF0000"/>
              </a:solidFill>
            </a:ln>
          </c:spPr>
          <c:marker>
            <c:symbol val="none"/>
          </c:marker>
          <c:val>
            <c:numRef>
              <c:f>Sheet1!$G$28:$G$29</c:f>
              <c:numCache>
                <c:formatCode>General</c:formatCode>
                <c:ptCount val="2"/>
                <c:pt idx="0">
                  <c:v>1.60544</c:v>
                </c:pt>
                <c:pt idx="1">
                  <c:v>1.7192099999999997</c:v>
                </c:pt>
              </c:numCache>
            </c:numRef>
          </c:val>
          <c:smooth val="0"/>
        </c:ser>
        <c:dLbls>
          <c:showLegendKey val="0"/>
          <c:showVal val="0"/>
          <c:showCatName val="0"/>
          <c:showSerName val="0"/>
          <c:showPercent val="0"/>
          <c:showBubbleSize val="0"/>
        </c:dLbls>
        <c:marker val="1"/>
        <c:smooth val="0"/>
        <c:axId val="121458688"/>
        <c:axId val="85620928"/>
      </c:lineChart>
      <c:catAx>
        <c:axId val="121458688"/>
        <c:scaling>
          <c:orientation val="minMax"/>
        </c:scaling>
        <c:delete val="1"/>
        <c:axPos val="b"/>
        <c:title>
          <c:tx>
            <c:rich>
              <a:bodyPr/>
              <a:lstStyle/>
              <a:p>
                <a:pPr>
                  <a:defRPr sz="2000"/>
                </a:pPr>
                <a:r>
                  <a:rPr lang="en-US" sz="2000" dirty="0" smtClean="0"/>
                  <a:t>Increase </a:t>
                </a:r>
                <a:r>
                  <a:rPr lang="en-US" sz="2000" dirty="0"/>
                  <a:t>in involvement</a:t>
                </a:r>
              </a:p>
            </c:rich>
          </c:tx>
          <c:layout>
            <c:manualLayout>
              <c:xMode val="edge"/>
              <c:yMode val="edge"/>
              <c:x val="0.51213894574622809"/>
              <c:y val="0.84075365489415865"/>
            </c:manualLayout>
          </c:layout>
          <c:overlay val="0"/>
        </c:title>
        <c:numFmt formatCode="General" sourceLinked="1"/>
        <c:majorTickMark val="out"/>
        <c:minorTickMark val="none"/>
        <c:tickLblPos val="none"/>
        <c:crossAx val="85620928"/>
        <c:crosses val="autoZero"/>
        <c:auto val="1"/>
        <c:lblAlgn val="ctr"/>
        <c:lblOffset val="100"/>
        <c:noMultiLvlLbl val="0"/>
      </c:catAx>
      <c:valAx>
        <c:axId val="85620928"/>
        <c:scaling>
          <c:orientation val="minMax"/>
        </c:scaling>
        <c:delete val="0"/>
        <c:axPos val="l"/>
        <c:majorGridlines>
          <c:spPr>
            <a:ln>
              <a:solidFill>
                <a:srgbClr val="0070C0"/>
              </a:solidFill>
            </a:ln>
          </c:spPr>
        </c:majorGridlines>
        <c:title>
          <c:tx>
            <c:rich>
              <a:bodyPr rot="-5400000" vert="horz"/>
              <a:lstStyle/>
              <a:p>
                <a:pPr>
                  <a:defRPr sz="2000"/>
                </a:pPr>
                <a:r>
                  <a:rPr lang="en-US" sz="2000" dirty="0" smtClean="0"/>
                  <a:t>Depression </a:t>
                </a:r>
                <a:endParaRPr lang="en-US" sz="2000" dirty="0"/>
              </a:p>
            </c:rich>
          </c:tx>
          <c:layout/>
          <c:overlay val="0"/>
        </c:title>
        <c:numFmt formatCode="General" sourceLinked="1"/>
        <c:majorTickMark val="out"/>
        <c:minorTickMark val="none"/>
        <c:tickLblPos val="nextTo"/>
        <c:crossAx val="121458688"/>
        <c:crosses val="autoZero"/>
        <c:crossBetween val="between"/>
      </c:valAx>
    </c:plotArea>
    <c:legend>
      <c:legendPos val="l"/>
      <c:layout>
        <c:manualLayout>
          <c:xMode val="edge"/>
          <c:yMode val="edge"/>
          <c:x val="8.7431082047989342E-3"/>
          <c:y val="0.15091304244136078"/>
          <c:w val="0.24404929368995426"/>
          <c:h val="0.62574592005707119"/>
        </c:manualLayout>
      </c:layout>
      <c:overlay val="0"/>
      <c:txPr>
        <a:bodyPr/>
        <a:lstStyle/>
        <a:p>
          <a:pPr>
            <a:defRPr sz="2000"/>
          </a:pPr>
          <a:endParaRPr lang="he-IL"/>
        </a:p>
      </c:txPr>
    </c:legend>
    <c:plotVisOnly val="1"/>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6392164829283863"/>
          <c:y val="7.2150984795802814E-2"/>
          <c:w val="0.61991684866192709"/>
          <c:h val="0.59846090316400591"/>
        </c:manualLayout>
      </c:layout>
      <c:lineChart>
        <c:grouping val="standard"/>
        <c:varyColors val="0"/>
        <c:ser>
          <c:idx val="0"/>
          <c:order val="0"/>
          <c:tx>
            <c:v>low anxiety</c:v>
          </c:tx>
          <c:spPr>
            <a:ln w="38100">
              <a:solidFill>
                <a:srgbClr val="0070C0"/>
              </a:solidFill>
              <a:prstDash val="dash"/>
            </a:ln>
          </c:spPr>
          <c:marker>
            <c:symbol val="none"/>
          </c:marker>
          <c:val>
            <c:numRef>
              <c:f>Sheet1!$I$82:$I$83</c:f>
              <c:numCache>
                <c:formatCode>General</c:formatCode>
                <c:ptCount val="2"/>
                <c:pt idx="0">
                  <c:v>1.53331</c:v>
                </c:pt>
                <c:pt idx="1">
                  <c:v>1.4449599999999998</c:v>
                </c:pt>
              </c:numCache>
            </c:numRef>
          </c:val>
          <c:smooth val="0"/>
        </c:ser>
        <c:ser>
          <c:idx val="1"/>
          <c:order val="1"/>
          <c:tx>
            <c:v>mean anxiety </c:v>
          </c:tx>
          <c:spPr>
            <a:ln w="38100">
              <a:solidFill>
                <a:srgbClr val="00B050"/>
              </a:solidFill>
              <a:prstDash val="dashDot"/>
            </a:ln>
          </c:spPr>
          <c:marker>
            <c:symbol val="none"/>
          </c:marker>
          <c:val>
            <c:numRef>
              <c:f>Sheet1!$G$82:$G$83</c:f>
              <c:numCache>
                <c:formatCode>General</c:formatCode>
                <c:ptCount val="2"/>
                <c:pt idx="0">
                  <c:v>1.60612</c:v>
                </c:pt>
                <c:pt idx="1">
                  <c:v>1.6509499999999999</c:v>
                </c:pt>
              </c:numCache>
            </c:numRef>
          </c:val>
          <c:smooth val="0"/>
        </c:ser>
        <c:ser>
          <c:idx val="2"/>
          <c:order val="2"/>
          <c:tx>
            <c:v>high anxiety</c:v>
          </c:tx>
          <c:spPr>
            <a:ln w="38100">
              <a:solidFill>
                <a:srgbClr val="FF0000"/>
              </a:solidFill>
            </a:ln>
          </c:spPr>
          <c:marker>
            <c:symbol val="none"/>
          </c:marker>
          <c:val>
            <c:numRef>
              <c:f>Sheet1!$E$82:$E$83</c:f>
              <c:numCache>
                <c:formatCode>General</c:formatCode>
                <c:ptCount val="2"/>
                <c:pt idx="0">
                  <c:v>1.67893</c:v>
                </c:pt>
                <c:pt idx="1">
                  <c:v>1.85694</c:v>
                </c:pt>
              </c:numCache>
            </c:numRef>
          </c:val>
          <c:smooth val="0"/>
        </c:ser>
        <c:dLbls>
          <c:showLegendKey val="0"/>
          <c:showVal val="0"/>
          <c:showCatName val="0"/>
          <c:showSerName val="0"/>
          <c:showPercent val="0"/>
          <c:showBubbleSize val="0"/>
        </c:dLbls>
        <c:marker val="1"/>
        <c:smooth val="0"/>
        <c:axId val="121461760"/>
        <c:axId val="68363392"/>
      </c:lineChart>
      <c:catAx>
        <c:axId val="121461760"/>
        <c:scaling>
          <c:orientation val="minMax"/>
        </c:scaling>
        <c:delete val="1"/>
        <c:axPos val="b"/>
        <c:title>
          <c:tx>
            <c:rich>
              <a:bodyPr/>
              <a:lstStyle/>
              <a:p>
                <a:pPr>
                  <a:defRPr sz="1800"/>
                </a:pPr>
                <a:r>
                  <a:rPr lang="en-US" sz="1800" dirty="0" smtClean="0"/>
                  <a:t>Increase </a:t>
                </a:r>
                <a:r>
                  <a:rPr lang="en-US" sz="1800" dirty="0"/>
                  <a:t>in involvement</a:t>
                </a:r>
              </a:p>
            </c:rich>
          </c:tx>
          <c:layout>
            <c:manualLayout>
              <c:xMode val="edge"/>
              <c:yMode val="edge"/>
              <c:x val="0.50997228357629298"/>
              <c:y val="0.81298000769328693"/>
            </c:manualLayout>
          </c:layout>
          <c:overlay val="0"/>
        </c:title>
        <c:majorTickMark val="out"/>
        <c:minorTickMark val="none"/>
        <c:tickLblPos val="none"/>
        <c:crossAx val="68363392"/>
        <c:crosses val="autoZero"/>
        <c:auto val="1"/>
        <c:lblAlgn val="ctr"/>
        <c:lblOffset val="100"/>
        <c:noMultiLvlLbl val="0"/>
      </c:catAx>
      <c:valAx>
        <c:axId val="68363392"/>
        <c:scaling>
          <c:orientation val="minMax"/>
        </c:scaling>
        <c:delete val="0"/>
        <c:axPos val="l"/>
        <c:majorGridlines/>
        <c:title>
          <c:tx>
            <c:rich>
              <a:bodyPr rot="-5400000" vert="horz"/>
              <a:lstStyle/>
              <a:p>
                <a:pPr>
                  <a:defRPr sz="2000"/>
                </a:pPr>
                <a:r>
                  <a:rPr lang="en-US" sz="2000" dirty="0" smtClean="0"/>
                  <a:t>Somatic </a:t>
                </a:r>
                <a:r>
                  <a:rPr lang="en-US" sz="2000" dirty="0"/>
                  <a:t>complaints</a:t>
                </a:r>
              </a:p>
            </c:rich>
          </c:tx>
          <c:layout/>
          <c:overlay val="0"/>
        </c:title>
        <c:numFmt formatCode="General" sourceLinked="1"/>
        <c:majorTickMark val="out"/>
        <c:minorTickMark val="none"/>
        <c:tickLblPos val="nextTo"/>
        <c:crossAx val="121461760"/>
        <c:crosses val="autoZero"/>
        <c:crossBetween val="between"/>
      </c:valAx>
    </c:plotArea>
    <c:legend>
      <c:legendPos val="l"/>
      <c:layout>
        <c:manualLayout>
          <c:xMode val="edge"/>
          <c:yMode val="edge"/>
          <c:x val="8.8153652974005802E-3"/>
          <c:y val="8.3280500116923853E-2"/>
          <c:w val="0.22119220758727623"/>
          <c:h val="0.73595979660874733"/>
        </c:manualLayout>
      </c:layout>
      <c:overlay val="0"/>
      <c:txPr>
        <a:bodyPr/>
        <a:lstStyle/>
        <a:p>
          <a:pPr>
            <a:defRPr sz="2000"/>
          </a:pPr>
          <a:endParaRPr lang="he-IL"/>
        </a:p>
      </c:txPr>
    </c:legend>
    <c:plotVisOnly val="1"/>
    <c:dispBlanksAs val="gap"/>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6229249997064916"/>
          <c:y val="6.8060946989480162E-2"/>
          <c:w val="0.62193700109004968"/>
          <c:h val="0.73284993047584412"/>
        </c:manualLayout>
      </c:layout>
      <c:lineChart>
        <c:grouping val="standard"/>
        <c:varyColors val="0"/>
        <c:ser>
          <c:idx val="0"/>
          <c:order val="0"/>
          <c:tx>
            <c:v>low avoidance</c:v>
          </c:tx>
          <c:spPr>
            <a:ln w="38100">
              <a:solidFill>
                <a:srgbClr val="0070C0"/>
              </a:solidFill>
              <a:prstDash val="dash"/>
            </a:ln>
          </c:spPr>
          <c:marker>
            <c:symbol val="none"/>
          </c:marker>
          <c:val>
            <c:numRef>
              <c:f>Sheet1!$J$140:$J$142</c:f>
              <c:numCache>
                <c:formatCode>General</c:formatCode>
                <c:ptCount val="3"/>
                <c:pt idx="0">
                  <c:v>1.6791199999999999</c:v>
                </c:pt>
                <c:pt idx="1">
                  <c:v>1.4636999999999964</c:v>
                </c:pt>
                <c:pt idx="2">
                  <c:v>1.2482800000000001</c:v>
                </c:pt>
              </c:numCache>
            </c:numRef>
          </c:val>
          <c:smooth val="0"/>
        </c:ser>
        <c:ser>
          <c:idx val="1"/>
          <c:order val="1"/>
          <c:tx>
            <c:v>mean avoidance</c:v>
          </c:tx>
          <c:spPr>
            <a:ln w="38100">
              <a:solidFill>
                <a:srgbClr val="00B050"/>
              </a:solidFill>
              <a:prstDash val="dashDot"/>
            </a:ln>
          </c:spPr>
          <c:marker>
            <c:symbol val="none"/>
          </c:marker>
          <c:val>
            <c:numRef>
              <c:f>Sheet1!$H$140:$H$142</c:f>
              <c:numCache>
                <c:formatCode>General</c:formatCode>
                <c:ptCount val="3"/>
                <c:pt idx="0">
                  <c:v>1.5928500000000001</c:v>
                </c:pt>
                <c:pt idx="1">
                  <c:v>1.5534399999999977</c:v>
                </c:pt>
                <c:pt idx="2">
                  <c:v>1.5140199999999999</c:v>
                </c:pt>
              </c:numCache>
            </c:numRef>
          </c:val>
          <c:smooth val="0"/>
        </c:ser>
        <c:ser>
          <c:idx val="2"/>
          <c:order val="2"/>
          <c:tx>
            <c:v>high avoidance</c:v>
          </c:tx>
          <c:spPr>
            <a:ln w="38100">
              <a:solidFill>
                <a:srgbClr val="FF0000"/>
              </a:solidFill>
            </a:ln>
          </c:spPr>
          <c:marker>
            <c:symbol val="none"/>
          </c:marker>
          <c:val>
            <c:numRef>
              <c:f>Sheet1!$F$140:$F$142</c:f>
              <c:numCache>
                <c:formatCode>General</c:formatCode>
                <c:ptCount val="3"/>
                <c:pt idx="0">
                  <c:v>1.50657</c:v>
                </c:pt>
                <c:pt idx="1">
                  <c:v>1.64317</c:v>
                </c:pt>
                <c:pt idx="2">
                  <c:v>1.7797599999999998</c:v>
                </c:pt>
              </c:numCache>
            </c:numRef>
          </c:val>
          <c:smooth val="0"/>
        </c:ser>
        <c:dLbls>
          <c:showLegendKey val="0"/>
          <c:showVal val="0"/>
          <c:showCatName val="0"/>
          <c:showSerName val="0"/>
          <c:showPercent val="0"/>
          <c:showBubbleSize val="0"/>
        </c:dLbls>
        <c:marker val="1"/>
        <c:smooth val="0"/>
        <c:axId val="122000896"/>
        <c:axId val="68365120"/>
      </c:lineChart>
      <c:catAx>
        <c:axId val="122000896"/>
        <c:scaling>
          <c:orientation val="minMax"/>
        </c:scaling>
        <c:delete val="1"/>
        <c:axPos val="b"/>
        <c:title>
          <c:tx>
            <c:rich>
              <a:bodyPr/>
              <a:lstStyle/>
              <a:p>
                <a:pPr>
                  <a:defRPr sz="1800" b="1" i="0" u="none" strike="noStrike" baseline="0">
                    <a:solidFill>
                      <a:srgbClr val="000000"/>
                    </a:solidFill>
                    <a:latin typeface="Calibri"/>
                    <a:ea typeface="Calibri"/>
                    <a:cs typeface="Calibri"/>
                  </a:defRPr>
                </a:pPr>
                <a:r>
                  <a:rPr lang="en-US" sz="1800" dirty="0" smtClean="0"/>
                  <a:t>Increase </a:t>
                </a:r>
                <a:r>
                  <a:rPr lang="en-US" sz="1800" dirty="0"/>
                  <a:t>in involvement</a:t>
                </a:r>
              </a:p>
            </c:rich>
          </c:tx>
          <c:layout>
            <c:manualLayout>
              <c:xMode val="edge"/>
              <c:yMode val="edge"/>
              <c:x val="0.51719390782352215"/>
              <c:y val="0.80091081310600343"/>
            </c:manualLayout>
          </c:layout>
          <c:overlay val="0"/>
        </c:title>
        <c:majorTickMark val="out"/>
        <c:minorTickMark val="none"/>
        <c:tickLblPos val="none"/>
        <c:crossAx val="68365120"/>
        <c:crosses val="autoZero"/>
        <c:auto val="1"/>
        <c:lblAlgn val="ctr"/>
        <c:lblOffset val="100"/>
        <c:noMultiLvlLbl val="0"/>
      </c:catAx>
      <c:valAx>
        <c:axId val="68365120"/>
        <c:scaling>
          <c:orientation val="minMax"/>
        </c:scaling>
        <c:delete val="0"/>
        <c:axPos val="l"/>
        <c:majorGridlines/>
        <c:title>
          <c:tx>
            <c:rich>
              <a:bodyPr/>
              <a:lstStyle/>
              <a:p>
                <a:pPr>
                  <a:defRPr sz="1800" b="1" i="0" u="none" strike="noStrike" baseline="0">
                    <a:solidFill>
                      <a:srgbClr val="000000"/>
                    </a:solidFill>
                    <a:latin typeface="Calibri"/>
                    <a:ea typeface="Calibri"/>
                    <a:cs typeface="Calibri"/>
                  </a:defRPr>
                </a:pPr>
                <a:r>
                  <a:rPr lang="en-US" sz="1800" dirty="0" smtClean="0"/>
                  <a:t>Number </a:t>
                </a:r>
                <a:r>
                  <a:rPr lang="en-US" sz="1800" dirty="0"/>
                  <a:t>of illnesses</a:t>
                </a:r>
              </a:p>
            </c:rich>
          </c:tx>
          <c:layout/>
          <c:overlay val="0"/>
        </c:title>
        <c:numFmt formatCode="General" sourceLinked="1"/>
        <c:majorTickMark val="out"/>
        <c:minorTickMark val="none"/>
        <c:tickLblPos val="nextTo"/>
        <c:crossAx val="122000896"/>
        <c:crosses val="autoZero"/>
        <c:crossBetween val="between"/>
      </c:valAx>
    </c:plotArea>
    <c:legend>
      <c:legendPos val="l"/>
      <c:layout/>
      <c:overlay val="0"/>
      <c:txPr>
        <a:bodyPr/>
        <a:lstStyle/>
        <a:p>
          <a:pPr>
            <a:defRPr sz="1800"/>
          </a:pPr>
          <a:endParaRPr lang="he-IL"/>
        </a:p>
      </c:txPr>
    </c:legend>
    <c:plotVisOnly val="1"/>
    <c:dispBlanksAs val="gap"/>
    <c:showDLblsOverMax val="0"/>
  </c:chart>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0.87395</cdr:x>
      <cdr:y>0.1759</cdr:y>
    </cdr:from>
    <cdr:to>
      <cdr:x>0.92437</cdr:x>
      <cdr:y>0.28144</cdr:y>
    </cdr:to>
    <cdr:sp macro="" textlink="">
      <cdr:nvSpPr>
        <cdr:cNvPr id="2" name="TextBox 1"/>
        <cdr:cNvSpPr txBox="1"/>
      </cdr:nvSpPr>
      <cdr:spPr>
        <a:xfrm xmlns:a="http://schemas.openxmlformats.org/drawingml/2006/main">
          <a:off x="7429552" y="357190"/>
          <a:ext cx="428628" cy="21431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a:ea typeface="Calibri"/>
              <a:cs typeface="Calibri"/>
            </a:rPr>
            <a:t>†</a:t>
          </a:r>
          <a:endParaRPr lang="en-US" sz="1600" dirty="0"/>
        </a:p>
      </cdr:txBody>
    </cdr:sp>
  </cdr:relSizeAnchor>
</c:userShapes>
</file>

<file path=ppt/drawings/drawing2.xml><?xml version="1.0" encoding="utf-8"?>
<c:userShapes xmlns:c="http://schemas.openxmlformats.org/drawingml/2006/chart">
  <cdr:relSizeAnchor xmlns:cdr="http://schemas.openxmlformats.org/drawingml/2006/chartDrawing">
    <cdr:from>
      <cdr:x>0.83607</cdr:x>
      <cdr:y>0.2963</cdr:y>
    </cdr:from>
    <cdr:to>
      <cdr:x>0.88525</cdr:x>
      <cdr:y>0.44444</cdr:y>
    </cdr:to>
    <cdr:sp macro="" textlink="">
      <cdr:nvSpPr>
        <cdr:cNvPr id="2" name="TextBox 1"/>
        <cdr:cNvSpPr txBox="1"/>
      </cdr:nvSpPr>
      <cdr:spPr>
        <a:xfrm xmlns:a="http://schemas.openxmlformats.org/drawingml/2006/main">
          <a:off x="7286676" y="571504"/>
          <a:ext cx="428628" cy="28575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400" dirty="0" smtClean="0"/>
            <a:t>*</a:t>
          </a:r>
          <a:endParaRPr lang="en-US" sz="2400" dirty="0"/>
        </a:p>
      </cdr:txBody>
    </cdr:sp>
  </cdr:relSizeAnchor>
  <cdr:relSizeAnchor xmlns:cdr="http://schemas.openxmlformats.org/drawingml/2006/chartDrawing">
    <cdr:from>
      <cdr:x>0.82787</cdr:x>
      <cdr:y>0.18519</cdr:y>
    </cdr:from>
    <cdr:to>
      <cdr:x>0.87705</cdr:x>
      <cdr:y>0.33333</cdr:y>
    </cdr:to>
    <cdr:sp macro="" textlink="">
      <cdr:nvSpPr>
        <cdr:cNvPr id="3" name="TextBox 2"/>
        <cdr:cNvSpPr txBox="1"/>
      </cdr:nvSpPr>
      <cdr:spPr>
        <a:xfrm xmlns:a="http://schemas.openxmlformats.org/drawingml/2006/main">
          <a:off x="7215248" y="357199"/>
          <a:ext cx="428625" cy="28573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dirty="0">
              <a:latin typeface="+mn-lt"/>
              <a:ea typeface="+mn-ea"/>
              <a:cs typeface="+mn-cs"/>
            </a:rPr>
            <a:t>†</a:t>
          </a:r>
          <a:endParaRPr lang="en-US" sz="2000" dirty="0"/>
        </a:p>
      </cdr:txBody>
    </cdr:sp>
  </cdr:relSizeAnchor>
</c:userShapes>
</file>

<file path=ppt/drawings/drawing3.xml><?xml version="1.0" encoding="utf-8"?>
<c:userShapes xmlns:c="http://schemas.openxmlformats.org/drawingml/2006/chart">
  <cdr:relSizeAnchor xmlns:cdr="http://schemas.openxmlformats.org/drawingml/2006/chartDrawing">
    <cdr:from>
      <cdr:x>0.87903</cdr:x>
      <cdr:y>0.4</cdr:y>
    </cdr:from>
    <cdr:to>
      <cdr:x>0.91935</cdr:x>
      <cdr:y>0.53333</cdr:y>
    </cdr:to>
    <cdr:sp macro="" textlink="">
      <cdr:nvSpPr>
        <cdr:cNvPr id="3" name="TextBox 2"/>
        <cdr:cNvSpPr txBox="1"/>
      </cdr:nvSpPr>
      <cdr:spPr>
        <a:xfrm xmlns:a="http://schemas.openxmlformats.org/drawingml/2006/main">
          <a:off x="7786742" y="857256"/>
          <a:ext cx="357190" cy="28575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0.87903</cdr:x>
      <cdr:y>0.3</cdr:y>
    </cdr:from>
    <cdr:to>
      <cdr:x>0.92742</cdr:x>
      <cdr:y>0.48669</cdr:y>
    </cdr:to>
    <cdr:sp macro="" textlink="">
      <cdr:nvSpPr>
        <cdr:cNvPr id="4" name="TextBox 8"/>
        <cdr:cNvSpPr txBox="1"/>
      </cdr:nvSpPr>
      <cdr:spPr>
        <a:xfrm xmlns:a="http://schemas.openxmlformats.org/drawingml/2006/main">
          <a:off x="7786742" y="642942"/>
          <a:ext cx="428628" cy="4001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ysClr val="windowText" lastClr="000000"/>
              </a:solidFill>
              <a:latin typeface="Perpetua"/>
            </a:defRPr>
          </a:lvl1pPr>
          <a:lvl2pPr marL="457200" algn="l" defTabSz="914400" rtl="0" eaLnBrk="1" latinLnBrk="0" hangingPunct="1">
            <a:defRPr sz="1800" kern="1200">
              <a:solidFill>
                <a:sysClr val="windowText" lastClr="000000"/>
              </a:solidFill>
              <a:latin typeface="Perpetua"/>
            </a:defRPr>
          </a:lvl2pPr>
          <a:lvl3pPr marL="914400" algn="l" defTabSz="914400" rtl="0" eaLnBrk="1" latinLnBrk="0" hangingPunct="1">
            <a:defRPr sz="1800" kern="1200">
              <a:solidFill>
                <a:sysClr val="windowText" lastClr="000000"/>
              </a:solidFill>
              <a:latin typeface="Perpetua"/>
            </a:defRPr>
          </a:lvl3pPr>
          <a:lvl4pPr marL="1371600" algn="l" defTabSz="914400" rtl="0" eaLnBrk="1" latinLnBrk="0" hangingPunct="1">
            <a:defRPr sz="1800" kern="1200">
              <a:solidFill>
                <a:sysClr val="windowText" lastClr="000000"/>
              </a:solidFill>
              <a:latin typeface="Perpetua"/>
            </a:defRPr>
          </a:lvl4pPr>
          <a:lvl5pPr marL="1828800" algn="l" defTabSz="914400" rtl="0" eaLnBrk="1" latinLnBrk="0" hangingPunct="1">
            <a:defRPr sz="1800" kern="1200">
              <a:solidFill>
                <a:sysClr val="windowText" lastClr="000000"/>
              </a:solidFill>
              <a:latin typeface="Perpetua"/>
            </a:defRPr>
          </a:lvl5pPr>
          <a:lvl6pPr marL="2286000" algn="l" defTabSz="914400" rtl="0" eaLnBrk="1" latinLnBrk="0" hangingPunct="1">
            <a:defRPr sz="1800" kern="1200">
              <a:solidFill>
                <a:sysClr val="windowText" lastClr="000000"/>
              </a:solidFill>
              <a:latin typeface="Perpetua"/>
            </a:defRPr>
          </a:lvl6pPr>
          <a:lvl7pPr marL="2743200" algn="l" defTabSz="914400" rtl="0" eaLnBrk="1" latinLnBrk="0" hangingPunct="1">
            <a:defRPr sz="1800" kern="1200">
              <a:solidFill>
                <a:sysClr val="windowText" lastClr="000000"/>
              </a:solidFill>
              <a:latin typeface="Perpetua"/>
            </a:defRPr>
          </a:lvl7pPr>
          <a:lvl8pPr marL="3200400" algn="l" defTabSz="914400" rtl="0" eaLnBrk="1" latinLnBrk="0" hangingPunct="1">
            <a:defRPr sz="1800" kern="1200">
              <a:solidFill>
                <a:sysClr val="windowText" lastClr="000000"/>
              </a:solidFill>
              <a:latin typeface="Perpetua"/>
            </a:defRPr>
          </a:lvl8pPr>
          <a:lvl9pPr marL="3657600" algn="l" defTabSz="914400" rtl="0" eaLnBrk="1" latinLnBrk="0" hangingPunct="1">
            <a:defRPr sz="1800" kern="1200">
              <a:solidFill>
                <a:sysClr val="windowText" lastClr="000000"/>
              </a:solidFill>
              <a:latin typeface="Perpetua"/>
            </a:defRPr>
          </a:lvl9pPr>
        </a:lstStyle>
        <a:p xmlns:a="http://schemas.openxmlformats.org/drawingml/2006/main">
          <a:r>
            <a:rPr lang="en-US" sz="2000" dirty="0" smtClean="0"/>
            <a:t>**</a:t>
          </a:r>
          <a:endParaRPr lang="en-US" sz="20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46618" y="0"/>
            <a:ext cx="2941532" cy="496173"/>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72" y="0"/>
            <a:ext cx="2941532" cy="496173"/>
          </a:xfrm>
          <a:prstGeom prst="rect">
            <a:avLst/>
          </a:prstGeom>
        </p:spPr>
        <p:txBody>
          <a:bodyPr vert="horz" lIns="91440" tIns="45720" rIns="91440" bIns="45720" rtlCol="1"/>
          <a:lstStyle>
            <a:lvl1pPr algn="l">
              <a:defRPr sz="1200"/>
            </a:lvl1pPr>
          </a:lstStyle>
          <a:p>
            <a:fld id="{D587F9DF-717E-4B99-A457-85BECB931661}" type="datetimeFigureOut">
              <a:rPr lang="he-IL" smtClean="0"/>
              <a:pPr/>
              <a:t>ה'/סיון/תשע"ב</a:t>
            </a:fld>
            <a:endParaRPr lang="he-IL"/>
          </a:p>
        </p:txBody>
      </p:sp>
      <p:sp>
        <p:nvSpPr>
          <p:cNvPr id="4" name="Slide Image Placeholder 3"/>
          <p:cNvSpPr>
            <a:spLocks noGrp="1" noRot="1" noChangeAspect="1"/>
          </p:cNvSpPr>
          <p:nvPr>
            <p:ph type="sldImg" idx="2"/>
          </p:nvPr>
        </p:nvSpPr>
        <p:spPr>
          <a:xfrm>
            <a:off x="914400" y="744538"/>
            <a:ext cx="4959350" cy="37211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78815" y="4713645"/>
            <a:ext cx="5430520" cy="4465558"/>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46618" y="9425568"/>
            <a:ext cx="2941532" cy="496173"/>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72" y="9425568"/>
            <a:ext cx="2941532" cy="496173"/>
          </a:xfrm>
          <a:prstGeom prst="rect">
            <a:avLst/>
          </a:prstGeom>
        </p:spPr>
        <p:txBody>
          <a:bodyPr vert="horz" lIns="91440" tIns="45720" rIns="91440" bIns="45720" rtlCol="1" anchor="b"/>
          <a:lstStyle>
            <a:lvl1pPr algn="l">
              <a:defRPr sz="1200"/>
            </a:lvl1pPr>
          </a:lstStyle>
          <a:p>
            <a:fld id="{E03EB8F5-FB56-4215-8496-5D11E8E3BC03}" type="slidenum">
              <a:rPr lang="he-IL" smtClean="0"/>
              <a:pPr/>
              <a:t>‹#›</a:t>
            </a:fld>
            <a:endParaRPr lang="he-IL"/>
          </a:p>
        </p:txBody>
      </p:sp>
    </p:spTree>
    <p:extLst>
      <p:ext uri="{BB962C8B-B14F-4D97-AF65-F5344CB8AC3E}">
        <p14:creationId xmlns:p14="http://schemas.microsoft.com/office/powerpoint/2010/main" val="354747809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sz="1600" dirty="0" smtClean="0"/>
              <a:t>Good</a:t>
            </a:r>
            <a:r>
              <a:rPr lang="en-US" sz="1600" baseline="0" dirty="0" smtClean="0"/>
              <a:t> afternoon, My name is </a:t>
            </a:r>
            <a:r>
              <a:rPr lang="en-US" sz="1600" baseline="0" dirty="0" err="1" smtClean="0"/>
              <a:t>Dikla</a:t>
            </a:r>
            <a:r>
              <a:rPr lang="en-US" sz="1600" baseline="0" dirty="0" smtClean="0"/>
              <a:t> and I’ll be presenting a work I did with Peter Bamberger regarding the role of attachment in the adjustment to retirement process. </a:t>
            </a:r>
            <a:endParaRPr lang="he-IL" sz="1600" dirty="0"/>
          </a:p>
        </p:txBody>
      </p:sp>
      <p:sp>
        <p:nvSpPr>
          <p:cNvPr id="4" name="Slide Number Placeholder 3"/>
          <p:cNvSpPr>
            <a:spLocks noGrp="1"/>
          </p:cNvSpPr>
          <p:nvPr>
            <p:ph type="sldNum" sz="quarter" idx="10"/>
          </p:nvPr>
        </p:nvSpPr>
        <p:spPr/>
        <p:txBody>
          <a:bodyPr/>
          <a:lstStyle/>
          <a:p>
            <a:fld id="{E03EB8F5-FB56-4215-8496-5D11E8E3BC03}" type="slidenum">
              <a:rPr lang="he-IL" smtClean="0"/>
              <a:pPr/>
              <a:t>1</a:t>
            </a:fld>
            <a:endParaRPr lang="he-IL"/>
          </a:p>
        </p:txBody>
      </p:sp>
    </p:spTree>
    <p:extLst>
      <p:ext uri="{BB962C8B-B14F-4D97-AF65-F5344CB8AC3E}">
        <p14:creationId xmlns:p14="http://schemas.microsoft.com/office/powerpoint/2010/main" val="14102719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smtClean="0"/>
              <a:t>The highly anxious, as they tend to make catastrophic evaluations, may perceive income decline as a very acute threat and respond with elevated levels of distress.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smtClean="0"/>
              <a:t>The highly avoidant may be sensitive to income decline in retirement as it is almost inevitable and hence harms their ability to exert control. As they fear dependence and support seeking – they may find the situation stressful.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baseline="0" dirty="0" smtClean="0"/>
          </a:p>
          <a:p>
            <a:endParaRPr lang="he-IL" dirty="0"/>
          </a:p>
        </p:txBody>
      </p:sp>
      <p:sp>
        <p:nvSpPr>
          <p:cNvPr id="4" name="Slide Number Placeholder 3"/>
          <p:cNvSpPr>
            <a:spLocks noGrp="1"/>
          </p:cNvSpPr>
          <p:nvPr>
            <p:ph type="sldNum" sz="quarter" idx="10"/>
          </p:nvPr>
        </p:nvSpPr>
        <p:spPr/>
        <p:txBody>
          <a:bodyPr/>
          <a:lstStyle/>
          <a:p>
            <a:fld id="{E03EB8F5-FB56-4215-8496-5D11E8E3BC03}" type="slidenum">
              <a:rPr lang="he-IL" smtClean="0"/>
              <a:pPr/>
              <a:t>10</a:t>
            </a:fld>
            <a:endParaRPr lang="he-IL"/>
          </a:p>
        </p:txBody>
      </p:sp>
    </p:spTree>
    <p:extLst>
      <p:ext uri="{BB962C8B-B14F-4D97-AF65-F5344CB8AC3E}">
        <p14:creationId xmlns:p14="http://schemas.microsoft.com/office/powerpoint/2010/main" val="10420322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sz="1600" dirty="0" smtClean="0"/>
              <a:t>So we hypothesized that both attachment</a:t>
            </a:r>
            <a:r>
              <a:rPr lang="en-US" sz="1600" baseline="0" dirty="0" smtClean="0"/>
              <a:t> avoidance and attachment anxiety will moderate the relation between income drop in retirement and well-being, such that high levels of attachment avoidance and anxiety will amplify the negative effect of financial decline on well-being. </a:t>
            </a:r>
            <a:endParaRPr lang="he-IL" sz="1600" dirty="0"/>
          </a:p>
        </p:txBody>
      </p:sp>
      <p:sp>
        <p:nvSpPr>
          <p:cNvPr id="4" name="Slide Number Placeholder 3"/>
          <p:cNvSpPr>
            <a:spLocks noGrp="1"/>
          </p:cNvSpPr>
          <p:nvPr>
            <p:ph type="sldNum" sz="quarter" idx="10"/>
          </p:nvPr>
        </p:nvSpPr>
        <p:spPr/>
        <p:txBody>
          <a:bodyPr/>
          <a:lstStyle/>
          <a:p>
            <a:fld id="{E03EB8F5-FB56-4215-8496-5D11E8E3BC03}" type="slidenum">
              <a:rPr lang="he-IL" smtClean="0"/>
              <a:pPr/>
              <a:t>11</a:t>
            </a:fld>
            <a:endParaRPr lang="he-IL"/>
          </a:p>
        </p:txBody>
      </p:sp>
    </p:spTree>
    <p:extLst>
      <p:ext uri="{BB962C8B-B14F-4D97-AF65-F5344CB8AC3E}">
        <p14:creationId xmlns:p14="http://schemas.microsoft.com/office/powerpoint/2010/main" val="30282151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sz="1600" dirty="0" smtClean="0"/>
              <a:t>Another area in which</a:t>
            </a:r>
            <a:r>
              <a:rPr lang="en-US" sz="1600" baseline="0" dirty="0" smtClean="0"/>
              <a:t> retirement may bring changes is that of social involvement and activities. </a:t>
            </a:r>
          </a:p>
          <a:p>
            <a:pPr algn="l" rtl="0"/>
            <a:r>
              <a:rPr lang="en-US" sz="1600" dirty="0" smtClean="0"/>
              <a:t>The transition to retirement may allow the elderly to give priority to desired activities.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The ability to </a:t>
            </a:r>
            <a:r>
              <a:rPr lang="en-US" sz="1600" b="1" dirty="0" smtClean="0"/>
              <a:t>benefit</a:t>
            </a:r>
            <a:r>
              <a:rPr lang="en-US" sz="1600" dirty="0" smtClean="0"/>
              <a:t> from social involvement may be dependent on attachment style</a:t>
            </a:r>
          </a:p>
          <a:p>
            <a:pPr algn="l" rtl="0"/>
            <a:endParaRPr lang="en-US" sz="1600" dirty="0" smtClean="0"/>
          </a:p>
          <a:p>
            <a:pPr algn="l" rtl="0"/>
            <a:r>
              <a:rPr lang="en-US" sz="1600" dirty="0" smtClean="0"/>
              <a:t>Attachment security allows one to develop adequate social skills and social self efficacy. It also allows confidence</a:t>
            </a:r>
            <a:r>
              <a:rPr lang="en-US" sz="1600" baseline="0" dirty="0" smtClean="0"/>
              <a:t> in</a:t>
            </a:r>
            <a:r>
              <a:rPr lang="en-US" sz="1600" dirty="0" smtClean="0"/>
              <a:t> exploration</a:t>
            </a:r>
            <a:r>
              <a:rPr lang="en-US" sz="1600" baseline="0" dirty="0" smtClean="0"/>
              <a:t> of opportunities</a:t>
            </a:r>
            <a:r>
              <a:rPr lang="en-US" sz="1600" dirty="0" smtClean="0"/>
              <a:t>. The securely attached may be more able to benefit from new social roles and interactions. </a:t>
            </a:r>
          </a:p>
          <a:p>
            <a:pPr algn="l" rtl="0"/>
            <a:endParaRPr lang="en-US" sz="1600" dirty="0" smtClean="0"/>
          </a:p>
          <a:p>
            <a:pPr algn="l" rtl="0"/>
            <a:endParaRPr lang="en-US" sz="1600" dirty="0" smtClean="0"/>
          </a:p>
        </p:txBody>
      </p:sp>
      <p:sp>
        <p:nvSpPr>
          <p:cNvPr id="4" name="Slide Number Placeholder 3"/>
          <p:cNvSpPr>
            <a:spLocks noGrp="1"/>
          </p:cNvSpPr>
          <p:nvPr>
            <p:ph type="sldNum" sz="quarter" idx="10"/>
          </p:nvPr>
        </p:nvSpPr>
        <p:spPr/>
        <p:txBody>
          <a:bodyPr/>
          <a:lstStyle/>
          <a:p>
            <a:fld id="{E03EB8F5-FB56-4215-8496-5D11E8E3BC03}" type="slidenum">
              <a:rPr lang="he-IL" smtClean="0"/>
              <a:pPr/>
              <a:t>12</a:t>
            </a:fld>
            <a:endParaRPr lang="he-IL"/>
          </a:p>
        </p:txBody>
      </p:sp>
    </p:spTree>
    <p:extLst>
      <p:ext uri="{BB962C8B-B14F-4D97-AF65-F5344CB8AC3E}">
        <p14:creationId xmlns:p14="http://schemas.microsoft.com/office/powerpoint/2010/main" val="14774282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endParaRPr lang="en-US" sz="1600" dirty="0" smtClean="0"/>
          </a:p>
          <a:p>
            <a:pPr algn="l" rtl="0"/>
            <a:r>
              <a:rPr lang="en-US" sz="1600" dirty="0" smtClean="0"/>
              <a:t>Attachment avoidance may promote a perception of social interaction as unimportant and uninteresting </a:t>
            </a:r>
          </a:p>
          <a:p>
            <a:pPr algn="l" rtl="0"/>
            <a:r>
              <a:rPr lang="en-US" sz="1600" dirty="0" smtClean="0"/>
              <a:t>And</a:t>
            </a:r>
            <a:r>
              <a:rPr lang="en-US" sz="1600" baseline="0" dirty="0" smtClean="0"/>
              <a:t> a</a:t>
            </a:r>
            <a:r>
              <a:rPr lang="en-US" sz="1600" dirty="0" smtClean="0"/>
              <a:t>ttachment anxiety may promote hyper-vigilance to rejection cues and perception of social interactions as negative. Thus,</a:t>
            </a:r>
            <a:r>
              <a:rPr lang="en-US" sz="1600" baseline="0" dirty="0" smtClean="0"/>
              <a:t> it may hinder the ability to enjoy from social activity. </a:t>
            </a:r>
            <a:r>
              <a:rPr lang="en-US" sz="160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baseline="0" dirty="0" smtClean="0"/>
          </a:p>
          <a:p>
            <a:endParaRPr lang="he-IL" dirty="0"/>
          </a:p>
        </p:txBody>
      </p:sp>
      <p:sp>
        <p:nvSpPr>
          <p:cNvPr id="4" name="Slide Number Placeholder 3"/>
          <p:cNvSpPr>
            <a:spLocks noGrp="1"/>
          </p:cNvSpPr>
          <p:nvPr>
            <p:ph type="sldNum" sz="quarter" idx="10"/>
          </p:nvPr>
        </p:nvSpPr>
        <p:spPr/>
        <p:txBody>
          <a:bodyPr/>
          <a:lstStyle/>
          <a:p>
            <a:fld id="{E03EB8F5-FB56-4215-8496-5D11E8E3BC03}" type="slidenum">
              <a:rPr lang="he-IL" smtClean="0"/>
              <a:pPr/>
              <a:t>13</a:t>
            </a:fld>
            <a:endParaRPr lang="he-IL"/>
          </a:p>
        </p:txBody>
      </p:sp>
    </p:spTree>
    <p:extLst>
      <p:ext uri="{BB962C8B-B14F-4D97-AF65-F5344CB8AC3E}">
        <p14:creationId xmlns:p14="http://schemas.microsoft.com/office/powerpoint/2010/main" val="10420322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sz="1600" dirty="0" smtClean="0"/>
              <a:t>So we suggest that attachment</a:t>
            </a:r>
            <a:r>
              <a:rPr lang="en-US" sz="1600" baseline="0" dirty="0" smtClean="0"/>
              <a:t> avoidance and anxiety will moderate the relation between increase in involvement and well-being, such that high levels of avoidance and anxiety will inhibit one’s ability to benefit from the activities. </a:t>
            </a:r>
            <a:endParaRPr lang="he-IL" sz="1600" dirty="0"/>
          </a:p>
        </p:txBody>
      </p:sp>
      <p:sp>
        <p:nvSpPr>
          <p:cNvPr id="4" name="Slide Number Placeholder 3"/>
          <p:cNvSpPr>
            <a:spLocks noGrp="1"/>
          </p:cNvSpPr>
          <p:nvPr>
            <p:ph type="sldNum" sz="quarter" idx="10"/>
          </p:nvPr>
        </p:nvSpPr>
        <p:spPr/>
        <p:txBody>
          <a:bodyPr/>
          <a:lstStyle/>
          <a:p>
            <a:fld id="{E03EB8F5-FB56-4215-8496-5D11E8E3BC03}" type="slidenum">
              <a:rPr lang="he-IL" smtClean="0"/>
              <a:pPr/>
              <a:t>14</a:t>
            </a:fld>
            <a:endParaRPr lang="he-IL"/>
          </a:p>
        </p:txBody>
      </p:sp>
    </p:spTree>
    <p:extLst>
      <p:ext uri="{BB962C8B-B14F-4D97-AF65-F5344CB8AC3E}">
        <p14:creationId xmlns:p14="http://schemas.microsoft.com/office/powerpoint/2010/main" val="17132948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sz="1600" dirty="0" smtClean="0"/>
              <a:t>To test our hypotheses we used a longitudinal</a:t>
            </a:r>
            <a:r>
              <a:rPr lang="en-US" sz="1600" baseline="0" dirty="0" smtClean="0"/>
              <a:t> design. The first wave was in 2003 and 560 retirement eligible employees were sampled. In time 2, 276 had retired. And in time 3 we were left with 251 retired respondents. </a:t>
            </a:r>
          </a:p>
          <a:p>
            <a:pPr algn="l" rtl="0"/>
            <a:r>
              <a:rPr lang="en-US" sz="1600" baseline="0" dirty="0" smtClean="0"/>
              <a:t>Changes in income were modeled as difference score between pre and post retirement reports. Atta</a:t>
            </a:r>
            <a:r>
              <a:rPr lang="en-US" baseline="0" dirty="0" smtClean="0"/>
              <a:t>chment and </a:t>
            </a:r>
            <a:r>
              <a:rPr lang="en-US" sz="1600" baseline="0" dirty="0" smtClean="0"/>
              <a:t>well being were measured at time 3.. We controlled for well-being indicators at T1. </a:t>
            </a:r>
          </a:p>
          <a:p>
            <a:pPr algn="l" rtl="0"/>
            <a:endParaRPr lang="he-IL" dirty="0"/>
          </a:p>
        </p:txBody>
      </p:sp>
      <p:sp>
        <p:nvSpPr>
          <p:cNvPr id="4" name="Slide Number Placeholder 3"/>
          <p:cNvSpPr>
            <a:spLocks noGrp="1"/>
          </p:cNvSpPr>
          <p:nvPr>
            <p:ph type="sldNum" sz="quarter" idx="10"/>
          </p:nvPr>
        </p:nvSpPr>
        <p:spPr/>
        <p:txBody>
          <a:bodyPr/>
          <a:lstStyle/>
          <a:p>
            <a:fld id="{E03EB8F5-FB56-4215-8496-5D11E8E3BC03}" type="slidenum">
              <a:rPr lang="he-IL" smtClean="0"/>
              <a:pPr/>
              <a:t>15</a:t>
            </a:fld>
            <a:endParaRPr lang="he-IL"/>
          </a:p>
        </p:txBody>
      </p:sp>
    </p:spTree>
    <p:extLst>
      <p:ext uri="{BB962C8B-B14F-4D97-AF65-F5344CB8AC3E}">
        <p14:creationId xmlns:p14="http://schemas.microsoft.com/office/powerpoint/2010/main" val="9294497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sz="1600" dirty="0" smtClean="0"/>
              <a:t>Income</a:t>
            </a:r>
            <a:r>
              <a:rPr lang="en-US" sz="1600" baseline="0" dirty="0" smtClean="0"/>
              <a:t> was measured by self report of household income.</a:t>
            </a:r>
          </a:p>
          <a:p>
            <a:pPr algn="l" rtl="0"/>
            <a:r>
              <a:rPr lang="en-US" sz="1600" baseline="0" dirty="0" smtClean="0"/>
              <a:t>Involvement – 5 items scale describing involvement in several activities. </a:t>
            </a:r>
          </a:p>
          <a:p>
            <a:pPr algn="l" rtl="0"/>
            <a:r>
              <a:rPr lang="en-US" sz="1600" baseline="0" dirty="0" smtClean="0"/>
              <a:t>For well-being we used three indicators – depression, psychosomatic complaints and physical health.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Analytical Procedure included linear regressions for depression and somatic complaints and Poisson regression for health. </a:t>
            </a:r>
          </a:p>
          <a:p>
            <a:pPr algn="l" rtl="0"/>
            <a:endParaRPr lang="he-IL" sz="1600" dirty="0"/>
          </a:p>
        </p:txBody>
      </p:sp>
      <p:sp>
        <p:nvSpPr>
          <p:cNvPr id="4" name="Slide Number Placeholder 3"/>
          <p:cNvSpPr>
            <a:spLocks noGrp="1"/>
          </p:cNvSpPr>
          <p:nvPr>
            <p:ph type="sldNum" sz="quarter" idx="10"/>
          </p:nvPr>
        </p:nvSpPr>
        <p:spPr/>
        <p:txBody>
          <a:bodyPr/>
          <a:lstStyle/>
          <a:p>
            <a:fld id="{E03EB8F5-FB56-4215-8496-5D11E8E3BC03}" type="slidenum">
              <a:rPr lang="he-IL" smtClean="0"/>
              <a:pPr/>
              <a:t>16</a:t>
            </a:fld>
            <a:endParaRPr lang="he-IL"/>
          </a:p>
        </p:txBody>
      </p:sp>
    </p:spTree>
    <p:extLst>
      <p:ext uri="{BB962C8B-B14F-4D97-AF65-F5344CB8AC3E}">
        <p14:creationId xmlns:p14="http://schemas.microsoft.com/office/powerpoint/2010/main" val="7453477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rtl="0"/>
            <a:r>
              <a:rPr lang="en-US" sz="1600" dirty="0" smtClean="0"/>
              <a:t>These are the results of our</a:t>
            </a:r>
            <a:r>
              <a:rPr lang="en-US" sz="1600" baseline="0" dirty="0" smtClean="0"/>
              <a:t> analysis. We found a significant interactions between income and avoidance for all three of our dependent variables.</a:t>
            </a:r>
          </a:p>
          <a:p>
            <a:pPr algn="l" rtl="0"/>
            <a:r>
              <a:rPr lang="en-US" sz="1600" baseline="0" dirty="0" smtClean="0"/>
              <a:t>We found that attachment anxiety moderates the relation between increase in involvement and depression and psychosomatic complaints, and that attachment avoidance moderates the relation between involvement and health. </a:t>
            </a:r>
            <a:endParaRPr lang="en-US" sz="1600" dirty="0"/>
          </a:p>
        </p:txBody>
      </p:sp>
      <p:sp>
        <p:nvSpPr>
          <p:cNvPr id="4" name="Slide Number Placeholder 3"/>
          <p:cNvSpPr>
            <a:spLocks noGrp="1"/>
          </p:cNvSpPr>
          <p:nvPr>
            <p:ph type="sldNum" sz="quarter" idx="10"/>
          </p:nvPr>
        </p:nvSpPr>
        <p:spPr/>
        <p:txBody>
          <a:bodyPr/>
          <a:lstStyle/>
          <a:p>
            <a:fld id="{E03EB8F5-FB56-4215-8496-5D11E8E3BC03}" type="slidenum">
              <a:rPr lang="he-IL" smtClean="0"/>
              <a:pPr/>
              <a:t>17</a:t>
            </a:fld>
            <a:endParaRPr lang="he-I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sz="1600" dirty="0" smtClean="0"/>
              <a:t>What we see here</a:t>
            </a:r>
            <a:r>
              <a:rPr lang="en-US" sz="1600" baseline="0" dirty="0" smtClean="0"/>
              <a:t> is that only for those who are high on avoidance (the red line), a drop in income exerts significant effect on well-being. For those who have low avoidance levels, income drop exerts no negative impact on well-being. This finding is consistent for all three well-being indicators we used. </a:t>
            </a:r>
          </a:p>
          <a:p>
            <a:pPr algn="l" rtl="0"/>
            <a:endParaRPr lang="he-IL" sz="1600" dirty="0"/>
          </a:p>
        </p:txBody>
      </p:sp>
      <p:sp>
        <p:nvSpPr>
          <p:cNvPr id="4" name="Slide Number Placeholder 3"/>
          <p:cNvSpPr>
            <a:spLocks noGrp="1"/>
          </p:cNvSpPr>
          <p:nvPr>
            <p:ph type="sldNum" sz="quarter" idx="10"/>
          </p:nvPr>
        </p:nvSpPr>
        <p:spPr/>
        <p:txBody>
          <a:bodyPr/>
          <a:lstStyle/>
          <a:p>
            <a:fld id="{E03EB8F5-FB56-4215-8496-5D11E8E3BC03}" type="slidenum">
              <a:rPr lang="he-IL" smtClean="0"/>
              <a:pPr/>
              <a:t>18</a:t>
            </a:fld>
            <a:endParaRPr lang="he-IL"/>
          </a:p>
        </p:txBody>
      </p:sp>
    </p:spTree>
    <p:extLst>
      <p:ext uri="{BB962C8B-B14F-4D97-AF65-F5344CB8AC3E}">
        <p14:creationId xmlns:p14="http://schemas.microsoft.com/office/powerpoint/2010/main" val="3874124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sz="1600" dirty="0" smtClean="0"/>
              <a:t>The</a:t>
            </a:r>
            <a:r>
              <a:rPr lang="en-US" sz="1600" baseline="0" dirty="0" smtClean="0"/>
              <a:t> finding presented here show that increased involvement reduces depression only for those who are high or average in their anxiety levels. The effect of increased involvement on depression weakens and gets insignificant as attachment anxiety levels increase. </a:t>
            </a:r>
          </a:p>
          <a:p>
            <a:pPr algn="l" rtl="0"/>
            <a:r>
              <a:rPr lang="en-US" sz="1600" baseline="0" dirty="0" smtClean="0"/>
              <a:t>Interesting to notice that increased involvement causes an increase in psychosomatic complaints for those who are highly anxious. </a:t>
            </a:r>
          </a:p>
          <a:p>
            <a:pPr algn="l" rtl="0"/>
            <a:r>
              <a:rPr lang="en-US" sz="1600" baseline="0" dirty="0" smtClean="0"/>
              <a:t>Increased involvement is also related to fewer reported illnesses only for those who have low levels of avoidance</a:t>
            </a:r>
            <a:r>
              <a:rPr lang="en-US" baseline="0" dirty="0" smtClean="0"/>
              <a:t>.</a:t>
            </a:r>
            <a:endParaRPr lang="he-IL" dirty="0"/>
          </a:p>
        </p:txBody>
      </p:sp>
      <p:sp>
        <p:nvSpPr>
          <p:cNvPr id="4" name="Slide Number Placeholder 3"/>
          <p:cNvSpPr>
            <a:spLocks noGrp="1"/>
          </p:cNvSpPr>
          <p:nvPr>
            <p:ph type="sldNum" sz="quarter" idx="10"/>
          </p:nvPr>
        </p:nvSpPr>
        <p:spPr/>
        <p:txBody>
          <a:bodyPr/>
          <a:lstStyle/>
          <a:p>
            <a:fld id="{E03EB8F5-FB56-4215-8496-5D11E8E3BC03}" type="slidenum">
              <a:rPr lang="he-IL" smtClean="0"/>
              <a:pPr/>
              <a:t>19</a:t>
            </a:fld>
            <a:endParaRPr lang="he-IL"/>
          </a:p>
        </p:txBody>
      </p:sp>
    </p:spTree>
    <p:extLst>
      <p:ext uri="{BB962C8B-B14F-4D97-AF65-F5344CB8AC3E}">
        <p14:creationId xmlns:p14="http://schemas.microsoft.com/office/powerpoint/2010/main" val="4212893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sz="1600" baseline="0" dirty="0" smtClean="0"/>
              <a:t>retirement has become a very long and meaningful phase in the older adult’s life </a:t>
            </a:r>
            <a:r>
              <a:rPr lang="en-US" sz="1600" dirty="0" smtClean="0"/>
              <a:t>due</a:t>
            </a:r>
            <a:r>
              <a:rPr lang="en-US" sz="1600" baseline="0" dirty="0" smtClean="0"/>
              <a:t> to the increase in life expectancy and the decrease in retirement age. </a:t>
            </a:r>
          </a:p>
          <a:p>
            <a:pPr algn="l" rtl="0"/>
            <a:r>
              <a:rPr lang="en-US" sz="1600" baseline="0" dirty="0" smtClean="0"/>
              <a:t>The transition to retirement encompasses many changes in the lifestyle, such as moving away from previous colleagues, having more free time </a:t>
            </a:r>
            <a:r>
              <a:rPr lang="en-US" sz="1600" baseline="0" dirty="0" err="1" smtClean="0"/>
              <a:t>etc</a:t>
            </a:r>
            <a:r>
              <a:rPr lang="en-US" sz="1600" baseline="0" dirty="0" smtClean="0"/>
              <a:t> and requires adjustment . </a:t>
            </a:r>
          </a:p>
          <a:p>
            <a:pPr algn="l" rtl="0"/>
            <a:r>
              <a:rPr lang="en-US" sz="1600" baseline="0" dirty="0" smtClean="0"/>
              <a:t>There are some inconsistencies in the literature regarding the effect of retirement on well-being, and while some studies find that retirement has a positive effect on well-being, other find negative effect or no effect at all. </a:t>
            </a:r>
          </a:p>
          <a:p>
            <a:pPr algn="l" rtl="0"/>
            <a:r>
              <a:rPr lang="en-US" sz="1600" baseline="0" dirty="0" smtClean="0"/>
              <a:t>Similarly, there are inconsistencies regarding the factors that are meaningful in predicting adjustment. </a:t>
            </a:r>
          </a:p>
        </p:txBody>
      </p:sp>
      <p:sp>
        <p:nvSpPr>
          <p:cNvPr id="4" name="Slide Number Placeholder 3"/>
          <p:cNvSpPr>
            <a:spLocks noGrp="1"/>
          </p:cNvSpPr>
          <p:nvPr>
            <p:ph type="sldNum" sz="quarter" idx="10"/>
          </p:nvPr>
        </p:nvSpPr>
        <p:spPr/>
        <p:txBody>
          <a:bodyPr/>
          <a:lstStyle/>
          <a:p>
            <a:fld id="{E03EB8F5-FB56-4215-8496-5D11E8E3BC03}" type="slidenum">
              <a:rPr lang="he-IL" smtClean="0"/>
              <a:pPr/>
              <a:t>2</a:t>
            </a:fld>
            <a:endParaRPr lang="he-IL"/>
          </a:p>
        </p:txBody>
      </p:sp>
    </p:spTree>
    <p:extLst>
      <p:ext uri="{BB962C8B-B14F-4D97-AF65-F5344CB8AC3E}">
        <p14:creationId xmlns:p14="http://schemas.microsoft.com/office/powerpoint/2010/main" val="27785424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To summarize,</a:t>
            </a:r>
            <a:r>
              <a:rPr lang="en-US" sz="1600" baseline="0" dirty="0" smtClean="0"/>
              <a:t> we found that the in general, </a:t>
            </a:r>
            <a:r>
              <a:rPr lang="en-US" sz="1600" b="0" dirty="0" smtClean="0">
                <a:solidFill>
                  <a:schemeClr val="accent1"/>
                </a:solidFill>
              </a:rPr>
              <a:t>The effects of changes experienced in retirement on well-being are conditioned by individual's attachment. Attachment is a boundary</a:t>
            </a:r>
            <a:r>
              <a:rPr lang="en-US" sz="1600" b="0" baseline="0" dirty="0" smtClean="0">
                <a:solidFill>
                  <a:schemeClr val="accent1"/>
                </a:solidFill>
              </a:rPr>
              <a:t> condition for the effect of income and involvement changes on well-being. </a:t>
            </a:r>
            <a:endParaRPr lang="en-US" sz="1600" b="0" dirty="0" smtClean="0">
              <a:solidFill>
                <a:schemeClr val="accent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solidFill>
                  <a:schemeClr val="accent1"/>
                </a:solidFill>
              </a:rPr>
              <a:t>For</a:t>
            </a:r>
            <a:r>
              <a:rPr lang="en-US" sz="1600" b="0" baseline="0" dirty="0" smtClean="0">
                <a:solidFill>
                  <a:schemeClr val="accent1"/>
                </a:solidFill>
              </a:rPr>
              <a:t> all three dependent variables, we saw that attachment avoidance conditions the effect of income drop in retirement on well-being.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2600" dirty="0" smtClean="0"/>
              <a:t>Retirees manage to adapt to economic changes in retirement, </a:t>
            </a:r>
            <a:r>
              <a:rPr lang="en-US" sz="2600" b="1" dirty="0" smtClean="0"/>
              <a:t>unless they are highly avoidant</a:t>
            </a:r>
            <a:r>
              <a:rPr lang="en-US" sz="2600" dirty="0" smtClean="0"/>
              <a:t>.</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26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sz="1600" b="0" dirty="0" smtClean="0">
                <a:solidFill>
                  <a:schemeClr val="accent1"/>
                </a:solidFill>
              </a:rPr>
              <a:t>Involvement</a:t>
            </a:r>
            <a:r>
              <a:rPr lang="en-US" sz="1600" b="0" dirty="0" smtClean="0"/>
              <a:t> contributes to well-being when attachment is secure .</a:t>
            </a:r>
            <a:endParaRPr lang="en-US" sz="1600" b="0" baseline="0" dirty="0" smtClean="0">
              <a:solidFill>
                <a:schemeClr val="accent1"/>
              </a:solidFill>
            </a:endParaRPr>
          </a:p>
        </p:txBody>
      </p:sp>
      <p:sp>
        <p:nvSpPr>
          <p:cNvPr id="4" name="Slide Number Placeholder 3"/>
          <p:cNvSpPr>
            <a:spLocks noGrp="1"/>
          </p:cNvSpPr>
          <p:nvPr>
            <p:ph type="sldNum" sz="quarter" idx="10"/>
          </p:nvPr>
        </p:nvSpPr>
        <p:spPr/>
        <p:txBody>
          <a:bodyPr/>
          <a:lstStyle/>
          <a:p>
            <a:fld id="{E03EB8F5-FB56-4215-8496-5D11E8E3BC03}" type="slidenum">
              <a:rPr lang="he-IL" smtClean="0"/>
              <a:pPr/>
              <a:t>20</a:t>
            </a:fld>
            <a:endParaRPr lang="he-IL"/>
          </a:p>
        </p:txBody>
      </p:sp>
    </p:spTree>
    <p:extLst>
      <p:ext uri="{BB962C8B-B14F-4D97-AF65-F5344CB8AC3E}">
        <p14:creationId xmlns:p14="http://schemas.microsoft.com/office/powerpoint/2010/main" val="9145905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baseline="0" dirty="0" smtClean="0">
                <a:solidFill>
                  <a:schemeClr val="accent1"/>
                </a:solidFill>
              </a:rPr>
              <a:t>But interesting question is – WHY AVOIDANCE?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2600" dirty="0" smtClean="0"/>
              <a:t>Decline in income may be perceived as uncontrollable and inevitable, thus destructive to those who are most reluctant to lose control and fear of dependence.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26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sz="2600" dirty="0" smtClean="0"/>
              <a:t>It may also be that the Avoidant individuals tendency to suppress emotions and avoid coping with their distress may be especially ineffective and extremely resource demanding in the long run dealing with chronic stress.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b="0" baseline="0" dirty="0" smtClean="0">
              <a:solidFill>
                <a:schemeClr val="accent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0" baseline="0" dirty="0" smtClean="0">
                <a:solidFill>
                  <a:schemeClr val="accent1"/>
                </a:solidFill>
              </a:rPr>
              <a:t>An alternative explanation may be that </a:t>
            </a:r>
            <a:r>
              <a:rPr lang="en-US" sz="1600" dirty="0" smtClean="0"/>
              <a:t>Severe income decline may promote social withdrawal and aggravate avoidance tendencies. </a:t>
            </a:r>
            <a:endParaRPr lang="en-US" sz="1600" b="0" dirty="0" smtClean="0">
              <a:solidFill>
                <a:schemeClr val="accent1"/>
              </a:solidFill>
            </a:endParaRPr>
          </a:p>
          <a:p>
            <a:pPr algn="l" rtl="0"/>
            <a:endParaRPr lang="he-IL" dirty="0" smtClean="0"/>
          </a:p>
          <a:p>
            <a:endParaRPr lang="he-IL" dirty="0"/>
          </a:p>
        </p:txBody>
      </p:sp>
      <p:sp>
        <p:nvSpPr>
          <p:cNvPr id="4" name="Slide Number Placeholder 3"/>
          <p:cNvSpPr>
            <a:spLocks noGrp="1"/>
          </p:cNvSpPr>
          <p:nvPr>
            <p:ph type="sldNum" sz="quarter" idx="10"/>
          </p:nvPr>
        </p:nvSpPr>
        <p:spPr/>
        <p:txBody>
          <a:bodyPr/>
          <a:lstStyle/>
          <a:p>
            <a:fld id="{E03EB8F5-FB56-4215-8496-5D11E8E3BC03}" type="slidenum">
              <a:rPr lang="he-IL" smtClean="0"/>
              <a:pPr/>
              <a:t>21</a:t>
            </a:fld>
            <a:endParaRPr lang="he-IL"/>
          </a:p>
        </p:txBody>
      </p:sp>
    </p:spTree>
    <p:extLst>
      <p:ext uri="{BB962C8B-B14F-4D97-AF65-F5344CB8AC3E}">
        <p14:creationId xmlns:p14="http://schemas.microsoft.com/office/powerpoint/2010/main" val="41490196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sz="1600" dirty="0" smtClean="0"/>
              <a:t>Regarding involvement, it seems that</a:t>
            </a:r>
            <a:r>
              <a:rPr lang="en-US" sz="1600" baseline="0" dirty="0" smtClean="0"/>
              <a:t> in general involvement is related to better well-being, but only if attachment is relatively secure. </a:t>
            </a:r>
          </a:p>
          <a:p>
            <a:pPr marL="0" marR="0" indent="0" algn="l" defTabSz="914400" rtl="1" eaLnBrk="1" fontAlgn="auto" latinLnBrk="0" hangingPunct="1">
              <a:lnSpc>
                <a:spcPct val="100000"/>
              </a:lnSpc>
              <a:spcBef>
                <a:spcPts val="0"/>
              </a:spcBef>
              <a:spcAft>
                <a:spcPts val="0"/>
              </a:spcAft>
              <a:buClrTx/>
              <a:buSzTx/>
              <a:buFontTx/>
              <a:buNone/>
              <a:tabLst/>
              <a:defRPr/>
            </a:pPr>
            <a:r>
              <a:rPr lang="en-US" sz="1600" dirty="0" smtClean="0"/>
              <a:t>Increased social involvement decreases depression when anxiety is low or average. As anxiety levels rises, the effect of increased involvement weakens. </a:t>
            </a:r>
          </a:p>
          <a:p>
            <a:pPr marL="0" marR="0" indent="0" algn="l" defTabSz="914400" rtl="1" eaLnBrk="1" fontAlgn="auto" latinLnBrk="0" hangingPunct="1">
              <a:lnSpc>
                <a:spcPct val="100000"/>
              </a:lnSpc>
              <a:spcBef>
                <a:spcPts val="0"/>
              </a:spcBef>
              <a:spcAft>
                <a:spcPts val="0"/>
              </a:spcAft>
              <a:buClrTx/>
              <a:buSzTx/>
              <a:buFontTx/>
              <a:buNone/>
              <a:tabLst/>
              <a:defRPr/>
            </a:pPr>
            <a:r>
              <a:rPr lang="en-US" sz="1600" dirty="0" smtClean="0"/>
              <a:t>Increased social involvement when attachment anxiety is high results in elevated levels of psychosomatic complaints.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A</a:t>
            </a:r>
            <a:r>
              <a:rPr lang="en-US" sz="1600" baseline="0" dirty="0" smtClean="0"/>
              <a:t> possible explanation for these findings is that </a:t>
            </a:r>
            <a:r>
              <a:rPr lang="en-US" sz="1600" dirty="0" smtClean="0"/>
              <a:t>High levels of anxiety are related to worries about rejection and abandonment. Increased vulnerability to potential negative effect of social interaction.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Attachment anxiety poses individuals at risk for experiencing distress caused by social interactions and hence hinders their ability to benefit from it.</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Avoidant individuals are more prone to experience physiological reactivity as a response to stress, rather than express psychological distress. Hence physical health is more adversely affected when avoidance is high, but not when anxiety is high.</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p>
            <a:pPr algn="l" rtl="0"/>
            <a:endParaRPr lang="he-IL" sz="1600" dirty="0"/>
          </a:p>
        </p:txBody>
      </p:sp>
      <p:sp>
        <p:nvSpPr>
          <p:cNvPr id="4" name="Slide Number Placeholder 3"/>
          <p:cNvSpPr>
            <a:spLocks noGrp="1"/>
          </p:cNvSpPr>
          <p:nvPr>
            <p:ph type="sldNum" sz="quarter" idx="10"/>
          </p:nvPr>
        </p:nvSpPr>
        <p:spPr/>
        <p:txBody>
          <a:bodyPr/>
          <a:lstStyle/>
          <a:p>
            <a:fld id="{E03EB8F5-FB56-4215-8496-5D11E8E3BC03}" type="slidenum">
              <a:rPr lang="he-IL" smtClean="0"/>
              <a:pPr/>
              <a:t>22</a:t>
            </a:fld>
            <a:endParaRPr lang="he-IL"/>
          </a:p>
        </p:txBody>
      </p:sp>
    </p:spTree>
    <p:extLst>
      <p:ext uri="{BB962C8B-B14F-4D97-AF65-F5344CB8AC3E}">
        <p14:creationId xmlns:p14="http://schemas.microsoft.com/office/powerpoint/2010/main" val="38332184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To sum up,</a:t>
            </a:r>
            <a:r>
              <a:rPr lang="en-US" sz="1600" baseline="0" dirty="0" smtClean="0"/>
              <a:t> we believe that t</a:t>
            </a:r>
            <a:r>
              <a:rPr lang="en-US" sz="1600" dirty="0" smtClean="0"/>
              <a:t>hese</a:t>
            </a:r>
            <a:r>
              <a:rPr lang="en-US" sz="1600" baseline="0" dirty="0" smtClean="0"/>
              <a:t> research finding may h</a:t>
            </a:r>
            <a:r>
              <a:rPr lang="en-US" sz="1600" dirty="0" smtClean="0"/>
              <a:t>elp map populations in risk for experiencing difficulties in the adjustment process,</a:t>
            </a:r>
            <a:r>
              <a:rPr lang="en-US" sz="1600" baseline="0" dirty="0" smtClean="0"/>
              <a:t> and identify what kind of activities may be most beneficial for different people.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smtClean="0"/>
              <a:t>Some of the limitations and possibilities for future research: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smtClean="0"/>
              <a:t>In this research we only checked 2 changes experienced in retirement, but these results may be applicable to other changes as well.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err="1" smtClean="0"/>
              <a:t>Simillarly</a:t>
            </a:r>
            <a:r>
              <a:rPr lang="en-US" sz="1600" baseline="0" dirty="0" smtClean="0"/>
              <a:t>, it may very well be that other personal boundary conditions may shape the adjustment process.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smtClean="0"/>
              <a:t>We also believe that future studies will benefit from adding more measurement thus accounting for both short and long term effects. </a:t>
            </a:r>
            <a:endParaRPr lang="en-US" sz="1600" dirty="0" smtClean="0"/>
          </a:p>
          <a:p>
            <a:pPr algn="l" rtl="0"/>
            <a:endParaRPr lang="he-IL" sz="1600" dirty="0"/>
          </a:p>
        </p:txBody>
      </p:sp>
      <p:sp>
        <p:nvSpPr>
          <p:cNvPr id="4" name="Slide Number Placeholder 3"/>
          <p:cNvSpPr>
            <a:spLocks noGrp="1"/>
          </p:cNvSpPr>
          <p:nvPr>
            <p:ph type="sldNum" sz="quarter" idx="10"/>
          </p:nvPr>
        </p:nvSpPr>
        <p:spPr/>
        <p:txBody>
          <a:bodyPr/>
          <a:lstStyle/>
          <a:p>
            <a:fld id="{E03EB8F5-FB56-4215-8496-5D11E8E3BC03}" type="slidenum">
              <a:rPr lang="he-IL" smtClean="0"/>
              <a:pPr/>
              <a:t>23</a:t>
            </a:fld>
            <a:endParaRPr lang="he-IL"/>
          </a:p>
        </p:txBody>
      </p:sp>
    </p:spTree>
    <p:extLst>
      <p:ext uri="{BB962C8B-B14F-4D97-AF65-F5344CB8AC3E}">
        <p14:creationId xmlns:p14="http://schemas.microsoft.com/office/powerpoint/2010/main" val="16625181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dirty="0"/>
          </a:p>
        </p:txBody>
      </p:sp>
      <p:sp>
        <p:nvSpPr>
          <p:cNvPr id="4" name="Slide Number Placeholder 3"/>
          <p:cNvSpPr>
            <a:spLocks noGrp="1"/>
          </p:cNvSpPr>
          <p:nvPr>
            <p:ph type="sldNum" sz="quarter" idx="10"/>
          </p:nvPr>
        </p:nvSpPr>
        <p:spPr/>
        <p:txBody>
          <a:bodyPr/>
          <a:lstStyle/>
          <a:p>
            <a:fld id="{E03EB8F5-FB56-4215-8496-5D11E8E3BC03}" type="slidenum">
              <a:rPr lang="he-IL" smtClean="0"/>
              <a:pPr/>
              <a:t>24</a:t>
            </a:fld>
            <a:endParaRPr lang="he-IL"/>
          </a:p>
        </p:txBody>
      </p:sp>
    </p:spTree>
    <p:extLst>
      <p:ext uri="{BB962C8B-B14F-4D97-AF65-F5344CB8AC3E}">
        <p14:creationId xmlns:p14="http://schemas.microsoft.com/office/powerpoint/2010/main" val="39162452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Slide Number Placeholder 3"/>
          <p:cNvSpPr>
            <a:spLocks noGrp="1"/>
          </p:cNvSpPr>
          <p:nvPr>
            <p:ph type="sldNum" sz="quarter" idx="10"/>
          </p:nvPr>
        </p:nvSpPr>
        <p:spPr/>
        <p:txBody>
          <a:bodyPr/>
          <a:lstStyle/>
          <a:p>
            <a:fld id="{E03EB8F5-FB56-4215-8496-5D11E8E3BC03}" type="slidenum">
              <a:rPr lang="he-IL" smtClean="0"/>
              <a:pPr/>
              <a:t>25</a:t>
            </a:fld>
            <a:endParaRPr lang="he-IL"/>
          </a:p>
        </p:txBody>
      </p:sp>
    </p:spTree>
    <p:extLst>
      <p:ext uri="{BB962C8B-B14F-4D97-AF65-F5344CB8AC3E}">
        <p14:creationId xmlns:p14="http://schemas.microsoft.com/office/powerpoint/2010/main" val="37237502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dirty="0"/>
          </a:p>
        </p:txBody>
      </p:sp>
      <p:sp>
        <p:nvSpPr>
          <p:cNvPr id="4" name="Slide Number Placeholder 3"/>
          <p:cNvSpPr>
            <a:spLocks noGrp="1"/>
          </p:cNvSpPr>
          <p:nvPr>
            <p:ph type="sldNum" sz="quarter" idx="10"/>
          </p:nvPr>
        </p:nvSpPr>
        <p:spPr/>
        <p:txBody>
          <a:bodyPr/>
          <a:lstStyle/>
          <a:p>
            <a:fld id="{E03EB8F5-FB56-4215-8496-5D11E8E3BC03}" type="slidenum">
              <a:rPr lang="he-IL" smtClean="0"/>
              <a:pPr/>
              <a:t>26</a:t>
            </a:fld>
            <a:endParaRPr lang="he-IL"/>
          </a:p>
        </p:txBody>
      </p:sp>
    </p:spTree>
    <p:extLst>
      <p:ext uri="{BB962C8B-B14F-4D97-AF65-F5344CB8AC3E}">
        <p14:creationId xmlns:p14="http://schemas.microsoft.com/office/powerpoint/2010/main" val="6409893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sz="1600" dirty="0" smtClean="0"/>
              <a:t>Reviewing</a:t>
            </a:r>
            <a:r>
              <a:rPr lang="en-US" sz="1600" baseline="0" dirty="0" smtClean="0"/>
              <a:t> the existing research, a few gaps can be identified. </a:t>
            </a:r>
          </a:p>
          <a:p>
            <a:pPr algn="l" rtl="0"/>
            <a:r>
              <a:rPr lang="en-US" sz="1600" baseline="0" dirty="0" smtClean="0"/>
              <a:t>First, research mainly focused on social attributes (such as financial situation, marital status etc.) as predictors of adjustment. </a:t>
            </a:r>
          </a:p>
          <a:p>
            <a:pPr algn="l" rtl="0"/>
            <a:r>
              <a:rPr lang="en-US" sz="1600" baseline="0" dirty="0" smtClean="0"/>
              <a:t>Psychological and personality variables were relatively neglected, although they may be extremely meaningful studying adjustment they may affect the way the retirement transition is framed, and thus condition the effects of the changes experienced on well-being. </a:t>
            </a:r>
            <a:endParaRPr lang="he-IL" sz="1600" dirty="0"/>
          </a:p>
        </p:txBody>
      </p:sp>
      <p:sp>
        <p:nvSpPr>
          <p:cNvPr id="4" name="Slide Number Placeholder 3"/>
          <p:cNvSpPr>
            <a:spLocks noGrp="1"/>
          </p:cNvSpPr>
          <p:nvPr>
            <p:ph type="sldNum" sz="quarter" idx="10"/>
          </p:nvPr>
        </p:nvSpPr>
        <p:spPr/>
        <p:txBody>
          <a:bodyPr/>
          <a:lstStyle/>
          <a:p>
            <a:fld id="{E03EB8F5-FB56-4215-8496-5D11E8E3BC03}" type="slidenum">
              <a:rPr lang="he-IL" smtClean="0"/>
              <a:pPr/>
              <a:t>3</a:t>
            </a:fld>
            <a:endParaRPr lang="he-IL"/>
          </a:p>
        </p:txBody>
      </p:sp>
    </p:spTree>
    <p:extLst>
      <p:ext uri="{BB962C8B-B14F-4D97-AF65-F5344CB8AC3E}">
        <p14:creationId xmlns:p14="http://schemas.microsoft.com/office/powerpoint/2010/main" val="416935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sz="1600" dirty="0" smtClean="0"/>
              <a:t>Our</a:t>
            </a:r>
            <a:r>
              <a:rPr lang="en-US" sz="1600" baseline="0" dirty="0" smtClean="0"/>
              <a:t> aim in this study was to reconcile some of the inconsistencies and fill some of the research gaps, by identifying possible boundary conditions – meaning condition that under which retirement related changes may and may not have an effect on well-being.</a:t>
            </a:r>
          </a:p>
          <a:p>
            <a:pPr algn="l" rtl="0"/>
            <a:r>
              <a:rPr lang="en-US" sz="1600" baseline="0" dirty="0" smtClean="0"/>
              <a:t>Another goal was to bring psychological perspective to the adjustment research – we used attachment theory and suggested that attachment may </a:t>
            </a:r>
            <a:r>
              <a:rPr lang="en-US" sz="1600" dirty="0" smtClean="0"/>
              <a:t>condition the effect of changes experienced in retirement (focusing on changes in financial situation and social involvement) on well-being.</a:t>
            </a:r>
            <a:r>
              <a:rPr lang="en-US" sz="1600" baseline="0" dirty="0" smtClean="0"/>
              <a:t> </a:t>
            </a:r>
            <a:endParaRPr lang="en-US" sz="1600" dirty="0" smtClean="0"/>
          </a:p>
          <a:p>
            <a:pPr algn="l" rtl="0"/>
            <a:endParaRPr lang="en-US" sz="1600" baseline="0" dirty="0" smtClean="0"/>
          </a:p>
          <a:p>
            <a:pPr algn="l" rtl="0"/>
            <a:r>
              <a:rPr lang="en-US" sz="1600" baseline="0" dirty="0" smtClean="0"/>
              <a:t>We tested our model using a longitudinal design.  </a:t>
            </a:r>
            <a:endParaRPr lang="he-IL" sz="1600" dirty="0"/>
          </a:p>
        </p:txBody>
      </p:sp>
      <p:sp>
        <p:nvSpPr>
          <p:cNvPr id="4" name="Slide Number Placeholder 3"/>
          <p:cNvSpPr>
            <a:spLocks noGrp="1"/>
          </p:cNvSpPr>
          <p:nvPr>
            <p:ph type="sldNum" sz="quarter" idx="10"/>
          </p:nvPr>
        </p:nvSpPr>
        <p:spPr/>
        <p:txBody>
          <a:bodyPr/>
          <a:lstStyle/>
          <a:p>
            <a:fld id="{E03EB8F5-FB56-4215-8496-5D11E8E3BC03}" type="slidenum">
              <a:rPr lang="he-IL" smtClean="0"/>
              <a:pPr/>
              <a:t>4</a:t>
            </a:fld>
            <a:endParaRPr lang="he-IL"/>
          </a:p>
        </p:txBody>
      </p:sp>
    </p:spTree>
    <p:extLst>
      <p:ext uri="{BB962C8B-B14F-4D97-AF65-F5344CB8AC3E}">
        <p14:creationId xmlns:p14="http://schemas.microsoft.com/office/powerpoint/2010/main" val="12144633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sz="1600" dirty="0" smtClean="0"/>
              <a:t>I’ll start by introducing</a:t>
            </a:r>
            <a:r>
              <a:rPr lang="en-US" sz="1600" baseline="0" dirty="0" smtClean="0"/>
              <a:t> </a:t>
            </a:r>
            <a:r>
              <a:rPr lang="en-US" sz="1600" dirty="0" smtClean="0"/>
              <a:t>Attachment</a:t>
            </a:r>
            <a:r>
              <a:rPr lang="en-US" sz="1600" baseline="0" dirty="0" smtClean="0"/>
              <a:t> theory in a nutshell. </a:t>
            </a:r>
          </a:p>
          <a:p>
            <a:pPr algn="l" rtl="0"/>
            <a:r>
              <a:rPr lang="en-US" sz="1600" kern="1200" dirty="0" smtClean="0">
                <a:solidFill>
                  <a:schemeClr val="tx1"/>
                </a:solidFill>
                <a:effectLst/>
                <a:latin typeface="+mn-lt"/>
                <a:ea typeface="+mn-ea"/>
                <a:cs typeface="+mn-cs"/>
              </a:rPr>
              <a:t>The attachment system is an innate behavioral system that functions to protect one from danger by proximity seeking behaviors.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It is shaped at infancy as a result of early interactions with the caregiver</a:t>
            </a:r>
            <a:r>
              <a:rPr lang="en-US" sz="1600" baseline="0" dirty="0" smtClean="0"/>
              <a:t> – the responses of the caregiver to support seeking attempts shape the later functioning of the attachment system itself, AND later development of personal attributes (such as self efficacy) expectations from and behaviors in personal relations, and also coping and adjustment capabilities. </a:t>
            </a:r>
            <a:endParaRPr lang="en-US" sz="1600" dirty="0" smtClean="0"/>
          </a:p>
          <a:p>
            <a:pPr algn="l" rtl="0"/>
            <a:endParaRPr lang="en-US" sz="1600" dirty="0" smtClean="0"/>
          </a:p>
          <a:p>
            <a:pPr algn="l" rtl="0"/>
            <a:r>
              <a:rPr lang="en-US" sz="1600" dirty="0" smtClean="0"/>
              <a:t>Two</a:t>
            </a:r>
            <a:r>
              <a:rPr lang="en-US" sz="1600" baseline="0" dirty="0" smtClean="0"/>
              <a:t> dimensions are said to underlie what is referred to as attachment style – meaning the default way of activation of attachment system: avoidance and anxiety. </a:t>
            </a:r>
            <a:endParaRPr lang="he-IL" sz="1600" dirty="0"/>
          </a:p>
        </p:txBody>
      </p:sp>
      <p:sp>
        <p:nvSpPr>
          <p:cNvPr id="4" name="Slide Number Placeholder 3"/>
          <p:cNvSpPr>
            <a:spLocks noGrp="1"/>
          </p:cNvSpPr>
          <p:nvPr>
            <p:ph type="sldNum" sz="quarter" idx="10"/>
          </p:nvPr>
        </p:nvSpPr>
        <p:spPr/>
        <p:txBody>
          <a:bodyPr/>
          <a:lstStyle/>
          <a:p>
            <a:fld id="{E03EB8F5-FB56-4215-8496-5D11E8E3BC03}" type="slidenum">
              <a:rPr lang="he-IL" smtClean="0"/>
              <a:pPr/>
              <a:t>5</a:t>
            </a:fld>
            <a:endParaRPr lang="he-IL"/>
          </a:p>
        </p:txBody>
      </p:sp>
    </p:spTree>
    <p:extLst>
      <p:ext uri="{BB962C8B-B14F-4D97-AF65-F5344CB8AC3E}">
        <p14:creationId xmlns:p14="http://schemas.microsoft.com/office/powerpoint/2010/main" val="3287282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sz="1600" dirty="0" smtClean="0"/>
              <a:t>High</a:t>
            </a:r>
            <a:r>
              <a:rPr lang="en-US" sz="1600" baseline="0" dirty="0" smtClean="0"/>
              <a:t> levels of attachment avoidance means that the attachment system is deactivated – turned off. People who are highly avoidant feel uncomfortable with dependence and closeness, they are self reliant and emotionally distant. As they avoid activating the attachment system they suppress distress and avoid support seeking.   </a:t>
            </a:r>
          </a:p>
          <a:p>
            <a:pPr algn="l" rtl="0"/>
            <a:endParaRPr lang="en-US" sz="1600" baseline="0" dirty="0" smtClean="0"/>
          </a:p>
          <a:p>
            <a:pPr algn="l" rtl="0"/>
            <a:r>
              <a:rPr lang="en-US" sz="1600" baseline="0" dirty="0" smtClean="0"/>
              <a:t>High levels of attachment anxiety means that the attachment system is in a state of hyperactivation. People who are high on attachment anxiety desire proximity and closeness, they depend on others for feelings of confidence and self worth. In order to keep the attachment system activated they tend to see catastrophes and dwell and ruminate on negative situations and emotions. </a:t>
            </a:r>
          </a:p>
          <a:p>
            <a:pPr algn="l" rtl="0"/>
            <a:endParaRPr lang="en-US" sz="1600" baseline="0" dirty="0" smtClean="0"/>
          </a:p>
          <a:p>
            <a:pPr algn="l" rtl="0"/>
            <a:r>
              <a:rPr lang="en-US" sz="1600" baseline="0" dirty="0" smtClean="0"/>
              <a:t>  </a:t>
            </a:r>
            <a:endParaRPr lang="he-IL" sz="1600" dirty="0"/>
          </a:p>
        </p:txBody>
      </p:sp>
      <p:sp>
        <p:nvSpPr>
          <p:cNvPr id="4" name="Slide Number Placeholder 3"/>
          <p:cNvSpPr>
            <a:spLocks noGrp="1"/>
          </p:cNvSpPr>
          <p:nvPr>
            <p:ph type="sldNum" sz="quarter" idx="10"/>
          </p:nvPr>
        </p:nvSpPr>
        <p:spPr/>
        <p:txBody>
          <a:bodyPr/>
          <a:lstStyle/>
          <a:p>
            <a:fld id="{E03EB8F5-FB56-4215-8496-5D11E8E3BC03}" type="slidenum">
              <a:rPr lang="he-IL" smtClean="0"/>
              <a:pPr/>
              <a:t>6</a:t>
            </a:fld>
            <a:endParaRPr lang="he-IL"/>
          </a:p>
        </p:txBody>
      </p:sp>
    </p:spTree>
    <p:extLst>
      <p:ext uri="{BB962C8B-B14F-4D97-AF65-F5344CB8AC3E}">
        <p14:creationId xmlns:p14="http://schemas.microsoft.com/office/powerpoint/2010/main" val="2771870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sz="1600" dirty="0" smtClean="0"/>
              <a:t>Both</a:t>
            </a:r>
            <a:r>
              <a:rPr lang="en-US" sz="1600" baseline="0" dirty="0" smtClean="0"/>
              <a:t> those with high levels of attachment avoidance and attachment anxiety are exposed to maladjustment. </a:t>
            </a:r>
          </a:p>
          <a:p>
            <a:pPr algn="l" rtl="0"/>
            <a:endParaRPr lang="he-IL" sz="1600" dirty="0"/>
          </a:p>
        </p:txBody>
      </p:sp>
      <p:sp>
        <p:nvSpPr>
          <p:cNvPr id="4" name="Slide Number Placeholder 3"/>
          <p:cNvSpPr>
            <a:spLocks noGrp="1"/>
          </p:cNvSpPr>
          <p:nvPr>
            <p:ph type="sldNum" sz="quarter" idx="10"/>
          </p:nvPr>
        </p:nvSpPr>
        <p:spPr/>
        <p:txBody>
          <a:bodyPr/>
          <a:lstStyle/>
          <a:p>
            <a:fld id="{E03EB8F5-FB56-4215-8496-5D11E8E3BC03}" type="slidenum">
              <a:rPr lang="he-IL" smtClean="0"/>
              <a:pPr/>
              <a:t>7</a:t>
            </a:fld>
            <a:endParaRPr lang="he-IL"/>
          </a:p>
        </p:txBody>
      </p:sp>
    </p:spTree>
    <p:extLst>
      <p:ext uri="{BB962C8B-B14F-4D97-AF65-F5344CB8AC3E}">
        <p14:creationId xmlns:p14="http://schemas.microsoft.com/office/powerpoint/2010/main" val="27718706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sz="1600" dirty="0" smtClean="0"/>
              <a:t>When</a:t>
            </a:r>
            <a:r>
              <a:rPr lang="en-US" sz="1600" baseline="0" dirty="0" smtClean="0"/>
              <a:t> both attachment avoidance and attachment anxiety are low, one is said to have secure attachment. </a:t>
            </a:r>
          </a:p>
          <a:p>
            <a:pPr algn="l" rtl="0"/>
            <a:r>
              <a:rPr lang="en-US" sz="1600" baseline="0" dirty="0" smtClean="0"/>
              <a:t>The securely attached  feel c</a:t>
            </a:r>
            <a:r>
              <a:rPr lang="en-US" sz="1600" dirty="0" smtClean="0"/>
              <a:t>omfortable in close relationships,</a:t>
            </a:r>
            <a:r>
              <a:rPr lang="en-US" sz="1600" baseline="0" dirty="0" smtClean="0"/>
              <a:t> are</a:t>
            </a:r>
            <a:r>
              <a:rPr lang="en-US" sz="1600" dirty="0" smtClean="0"/>
              <a:t> efficient and comfortable</a:t>
            </a:r>
            <a:r>
              <a:rPr lang="en-US" sz="1600" baseline="0" dirty="0" smtClean="0"/>
              <a:t> </a:t>
            </a:r>
            <a:r>
              <a:rPr lang="en-US" sz="1600" dirty="0" smtClean="0"/>
              <a:t>in mobilizing and using social support,</a:t>
            </a:r>
            <a:r>
              <a:rPr lang="en-US" sz="1600" baseline="0" dirty="0" smtClean="0"/>
              <a:t> they have a high self esteem, and most importantly, they tend to a</a:t>
            </a:r>
            <a:r>
              <a:rPr lang="en-US" sz="1600" dirty="0" smtClean="0"/>
              <a:t>ppraise situations in a benign way and Perceive distress and manageable</a:t>
            </a:r>
          </a:p>
          <a:p>
            <a:pPr algn="l" rtl="0"/>
            <a:r>
              <a:rPr lang="en-US" sz="1600" dirty="0" smtClean="0"/>
              <a:t>All</a:t>
            </a:r>
            <a:r>
              <a:rPr lang="en-US" sz="1600" baseline="0" dirty="0" smtClean="0"/>
              <a:t> these make them </a:t>
            </a:r>
            <a:r>
              <a:rPr lang="en-US" sz="1600" dirty="0" smtClean="0"/>
              <a:t>Relatively resilient to stressors. </a:t>
            </a:r>
          </a:p>
          <a:p>
            <a:pPr algn="l" rtl="0"/>
            <a:r>
              <a:rPr lang="en-US" sz="1600" dirty="0" smtClean="0"/>
              <a:t>That</a:t>
            </a:r>
            <a:r>
              <a:rPr lang="en-US" sz="1600" baseline="0" dirty="0" smtClean="0"/>
              <a:t> why, attachment security is a valuable resource, while attachment avoidance and anxiety can be though of as a personal burden. </a:t>
            </a:r>
            <a:endParaRPr lang="en-US" sz="1600" dirty="0" smtClean="0"/>
          </a:p>
          <a:p>
            <a:pPr algn="l" rtl="0"/>
            <a:endParaRPr lang="he-IL" sz="1600" dirty="0"/>
          </a:p>
        </p:txBody>
      </p:sp>
      <p:sp>
        <p:nvSpPr>
          <p:cNvPr id="4" name="Slide Number Placeholder 3"/>
          <p:cNvSpPr>
            <a:spLocks noGrp="1"/>
          </p:cNvSpPr>
          <p:nvPr>
            <p:ph type="sldNum" sz="quarter" idx="10"/>
          </p:nvPr>
        </p:nvSpPr>
        <p:spPr/>
        <p:txBody>
          <a:bodyPr/>
          <a:lstStyle/>
          <a:p>
            <a:fld id="{E03EB8F5-FB56-4215-8496-5D11E8E3BC03}" type="slidenum">
              <a:rPr lang="he-IL" smtClean="0"/>
              <a:pPr/>
              <a:t>8</a:t>
            </a:fld>
            <a:endParaRPr lang="he-IL"/>
          </a:p>
        </p:txBody>
      </p:sp>
    </p:spTree>
    <p:extLst>
      <p:ext uri="{BB962C8B-B14F-4D97-AF65-F5344CB8AC3E}">
        <p14:creationId xmlns:p14="http://schemas.microsoft.com/office/powerpoint/2010/main" val="1337961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sz="1600" dirty="0" smtClean="0"/>
              <a:t>So,</a:t>
            </a:r>
            <a:r>
              <a:rPr lang="en-US" sz="1600" baseline="0" dirty="0" smtClean="0"/>
              <a:t> what is between changes experienced in retirement and attachment theory?</a:t>
            </a:r>
          </a:p>
          <a:p>
            <a:pPr algn="l" rtl="0"/>
            <a:r>
              <a:rPr lang="en-US" sz="1600" baseline="0" dirty="0" smtClean="0"/>
              <a:t>I’ll start with financial changes. </a:t>
            </a:r>
          </a:p>
          <a:p>
            <a:pPr algn="l" rtl="0"/>
            <a:r>
              <a:rPr lang="en-US" sz="1600" baseline="0" dirty="0" smtClean="0"/>
              <a:t>There are inconsistencies in research regarding the effect of financial situation and financial changes on well-being and adjustment to retirement. Some report that it is an important predictor of well-being in retirement, and some find no effect. </a:t>
            </a:r>
          </a:p>
          <a:p>
            <a:pPr algn="l" rtl="0"/>
            <a:endParaRPr lang="en-US" sz="1600" baseline="0" dirty="0" smtClean="0"/>
          </a:p>
          <a:p>
            <a:pPr algn="l" rtl="0"/>
            <a:r>
              <a:rPr lang="en-US" sz="1600" baseline="0" dirty="0" smtClean="0"/>
              <a:t>We argue that attachment may be a boundary condition and moderate these relations. </a:t>
            </a:r>
          </a:p>
          <a:p>
            <a:pPr algn="l" rtl="0"/>
            <a:endParaRPr lang="en-US" sz="16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accent1"/>
                </a:solidFill>
              </a:rPr>
              <a:t>Attachment insecurity places the individual at a disadvantage when dealing with decline in income: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baseline="0" dirty="0" smtClean="0"/>
          </a:p>
          <a:p>
            <a:pPr algn="l" rtl="0"/>
            <a:endParaRPr lang="en-US" sz="1600" baseline="0" dirty="0" smtClean="0"/>
          </a:p>
          <a:p>
            <a:pPr algn="l" rtl="0"/>
            <a:endParaRPr lang="en-US" sz="1600" baseline="0" dirty="0" smtClean="0"/>
          </a:p>
          <a:p>
            <a:pPr algn="l"/>
            <a:endParaRPr lang="he-IL" sz="1600" dirty="0"/>
          </a:p>
        </p:txBody>
      </p:sp>
      <p:sp>
        <p:nvSpPr>
          <p:cNvPr id="4" name="Slide Number Placeholder 3"/>
          <p:cNvSpPr>
            <a:spLocks noGrp="1"/>
          </p:cNvSpPr>
          <p:nvPr>
            <p:ph type="sldNum" sz="quarter" idx="10"/>
          </p:nvPr>
        </p:nvSpPr>
        <p:spPr/>
        <p:txBody>
          <a:bodyPr/>
          <a:lstStyle/>
          <a:p>
            <a:fld id="{E03EB8F5-FB56-4215-8496-5D11E8E3BC03}" type="slidenum">
              <a:rPr lang="he-IL" smtClean="0"/>
              <a:pPr/>
              <a:t>9</a:t>
            </a:fld>
            <a:endParaRPr lang="he-IL"/>
          </a:p>
        </p:txBody>
      </p:sp>
    </p:spTree>
    <p:extLst>
      <p:ext uri="{BB962C8B-B14F-4D97-AF65-F5344CB8AC3E}">
        <p14:creationId xmlns:p14="http://schemas.microsoft.com/office/powerpoint/2010/main" val="1792701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5/26/2012</a:t>
            </a:fld>
            <a:endParaRPr lang="en-US"/>
          </a:p>
        </p:txBody>
      </p:sp>
      <p:sp>
        <p:nvSpPr>
          <p:cNvPr id="17" name="Footer Placeholder 16"/>
          <p:cNvSpPr>
            <a:spLocks noGrp="1"/>
          </p:cNvSpPr>
          <p:nvPr>
            <p:ph type="ftr" sz="quarter" idx="11"/>
          </p:nvPr>
        </p:nvSpPr>
        <p:spPr/>
        <p:txBody>
          <a:bodyPr/>
          <a:lstStyle/>
          <a:p>
            <a:endParaRPr kumimoji="0"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9E29E33-B620-47F9-BB04-8846C2A5AFCC}" type="slidenum">
              <a:rPr kumimoji="0" lang="en-US" smtClean="0"/>
              <a:pPr/>
              <a:t>‹#›</a:t>
            </a:fld>
            <a:endParaRPr kumimoji="0"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5/26/2012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5/26/2012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5/26/2012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5/26/2012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kumimoji="0"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5/26/2012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5/26/2012</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69E29E33-B620-47F9-BB04-8846C2A5AFCC}" type="slidenum">
              <a:rPr kumimoji="0" lang="en-US" smtClean="0"/>
              <a:pPr/>
              <a:t>‹#›</a:t>
            </a:fld>
            <a:endParaRPr kumimoji="0"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5/26/2012</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5/26/2012</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5/26/2012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5/26/2012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kumimoji="0" lang="en-US"/>
          </a:p>
        </p:txBody>
      </p:sp>
      <p:sp>
        <p:nvSpPr>
          <p:cNvPr id="7" name="Slide Number Placeholder 6"/>
          <p:cNvSpPr>
            <a:spLocks noGrp="1"/>
          </p:cNvSpPr>
          <p:nvPr>
            <p:ph type="sldNum" sz="quarter" idx="12"/>
          </p:nvPr>
        </p:nvSpPr>
        <p:spPr>
          <a:xfrm>
            <a:off x="146304" y="6208776"/>
            <a:ext cx="457200" cy="457200"/>
          </a:xfrm>
        </p:spPr>
        <p:txBody>
          <a:bodyPr/>
          <a:lstStyle/>
          <a:p>
            <a:fld id="{69E29E33-B620-47F9-BB04-8846C2A5AFCC}" type="slidenum">
              <a:rPr kumimoji="0" lang="en-US" smtClean="0"/>
              <a:pPr/>
              <a:t>‹#›</a:t>
            </a:fld>
            <a:endParaRPr kumimoji="0"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eaLnBrk="1" latinLnBrk="0" hangingPunct="1"/>
            <a:fld id="{7CB97365-EBCA-4027-87D5-99FC1D4DF0BB}" type="datetimeFigureOut">
              <a:rPr lang="en-US" smtClean="0"/>
              <a:pPr eaLnBrk="1" latinLnBrk="0" hangingPunct="1"/>
              <a:t>5/26/2012</a:t>
            </a:fld>
            <a:endParaRPr lang="en-US">
              <a:solidFill>
                <a:schemeClr val="tx1">
                  <a:shade val="50000"/>
                </a:schemeClr>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kumimoji="0" lang="en-US">
              <a:solidFill>
                <a:schemeClr val="tx1">
                  <a:shade val="50000"/>
                </a:schemeClr>
              </a:solidFill>
            </a:endParaRP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9E29E33-B620-47F9-BB04-8846C2A5AFCC}" type="slidenum">
              <a:rPr kumimoji="0" lang="en-US" smtClean="0"/>
              <a:pPr/>
              <a:t>‹#›</a:t>
            </a:fld>
            <a:endParaRPr kumimoji="0" lang="en-US" dirty="0">
              <a:solidFill>
                <a:schemeClr val="tx1">
                  <a:shade val="50000"/>
                </a:schemeClr>
              </a:solidFill>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1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chart" Target="../charts/char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dikas@tx.technion.ac.i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err="1" smtClean="0"/>
              <a:t>Dikla</a:t>
            </a:r>
            <a:r>
              <a:rPr lang="en-US" dirty="0" smtClean="0"/>
              <a:t> </a:t>
            </a:r>
            <a:r>
              <a:rPr lang="en-US" dirty="0" err="1" smtClean="0"/>
              <a:t>Segel</a:t>
            </a:r>
            <a:r>
              <a:rPr lang="en-US" dirty="0" smtClean="0"/>
              <a:t>, Peter Bamberger</a:t>
            </a:r>
            <a:endParaRPr lang="he-IL" dirty="0"/>
          </a:p>
        </p:txBody>
      </p:sp>
      <p:sp>
        <p:nvSpPr>
          <p:cNvPr id="2" name="Title 1"/>
          <p:cNvSpPr>
            <a:spLocks noGrp="1"/>
          </p:cNvSpPr>
          <p:nvPr>
            <p:ph type="ctrTitle"/>
          </p:nvPr>
        </p:nvSpPr>
        <p:spPr/>
        <p:txBody>
          <a:bodyPr>
            <a:normAutofit/>
          </a:bodyPr>
          <a:lstStyle/>
          <a:p>
            <a:r>
              <a:rPr lang="en-US" dirty="0" smtClean="0"/>
              <a:t>Adjustment to Retirement:</a:t>
            </a:r>
            <a:br>
              <a:rPr lang="en-US" dirty="0" smtClean="0"/>
            </a:br>
            <a:r>
              <a:rPr lang="en-US" sz="3600" dirty="0" smtClean="0"/>
              <a:t>The Moderating Role of Attachment</a:t>
            </a:r>
            <a:endParaRPr lang="he-IL" dirty="0"/>
          </a:p>
        </p:txBody>
      </p:sp>
    </p:spTree>
    <p:extLst>
      <p:ext uri="{BB962C8B-B14F-4D97-AF65-F5344CB8AC3E}">
        <p14:creationId xmlns:p14="http://schemas.microsoft.com/office/powerpoint/2010/main" val="25353514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737720" y="1174120"/>
            <a:ext cx="4104456" cy="4919176"/>
          </a:xfrm>
          <a:prstGeom prst="roundRect">
            <a:avLst/>
          </a:prstGeom>
          <a:solidFill>
            <a:schemeClr val="accent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1" algn="ctr"/>
            <a:r>
              <a:rPr lang="en-US" sz="2800" dirty="0" smtClean="0">
                <a:solidFill>
                  <a:schemeClr val="tx1"/>
                </a:solidFill>
              </a:rPr>
              <a:t>Income </a:t>
            </a:r>
            <a:r>
              <a:rPr lang="en-US" sz="2800" dirty="0">
                <a:solidFill>
                  <a:schemeClr val="tx1"/>
                </a:solidFill>
              </a:rPr>
              <a:t>decline in retirement is (almost) inevitable and hence harms </a:t>
            </a:r>
            <a:r>
              <a:rPr lang="en-US" sz="2800" dirty="0" smtClean="0">
                <a:solidFill>
                  <a:schemeClr val="tx1"/>
                </a:solidFill>
              </a:rPr>
              <a:t>the </a:t>
            </a:r>
            <a:r>
              <a:rPr lang="en-US" sz="2800" dirty="0">
                <a:solidFill>
                  <a:schemeClr val="tx1"/>
                </a:solidFill>
              </a:rPr>
              <a:t>ability to exert control and may lead to dependence. </a:t>
            </a:r>
            <a:r>
              <a:rPr lang="en-US" sz="2800" dirty="0" smtClean="0">
                <a:solidFill>
                  <a:schemeClr val="tx1"/>
                </a:solidFill>
              </a:rPr>
              <a:t>Thus,  it may cause elevated distress.  </a:t>
            </a:r>
            <a:endParaRPr lang="en-US" sz="2800" dirty="0">
              <a:solidFill>
                <a:schemeClr val="tx1"/>
              </a:solidFill>
            </a:endParaRPr>
          </a:p>
        </p:txBody>
      </p:sp>
      <p:sp>
        <p:nvSpPr>
          <p:cNvPr id="7" name="Rounded Rectangle 6"/>
          <p:cNvSpPr/>
          <p:nvPr/>
        </p:nvSpPr>
        <p:spPr>
          <a:xfrm>
            <a:off x="189176" y="1196752"/>
            <a:ext cx="4104456" cy="4896544"/>
          </a:xfrm>
          <a:prstGeom prst="round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lvl="1" algn="ctr">
              <a:defRPr/>
            </a:pPr>
            <a:r>
              <a:rPr lang="en-US" sz="2800" dirty="0" smtClean="0">
                <a:solidFill>
                  <a:schemeClr val="tx1"/>
                </a:solidFill>
              </a:rPr>
              <a:t>Make </a:t>
            </a:r>
            <a:r>
              <a:rPr lang="en-US" sz="2800" dirty="0">
                <a:solidFill>
                  <a:schemeClr val="tx1"/>
                </a:solidFill>
              </a:rPr>
              <a:t>catastrophic appraisals of situations. May perceive income decline as an acute threat and respond with elevated distress</a:t>
            </a:r>
            <a:r>
              <a:rPr lang="en-US" dirty="0">
                <a:solidFill>
                  <a:schemeClr val="tx1"/>
                </a:solidFill>
              </a:rPr>
              <a:t>.</a:t>
            </a:r>
          </a:p>
        </p:txBody>
      </p:sp>
      <p:sp>
        <p:nvSpPr>
          <p:cNvPr id="8" name="Rectangle 7"/>
          <p:cNvSpPr/>
          <p:nvPr/>
        </p:nvSpPr>
        <p:spPr>
          <a:xfrm>
            <a:off x="395536" y="454420"/>
            <a:ext cx="381642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3200" dirty="0" smtClean="0">
                <a:solidFill>
                  <a:schemeClr val="accent6"/>
                </a:solidFill>
              </a:rPr>
              <a:t>Anxiety </a:t>
            </a:r>
            <a:endParaRPr lang="he-IL" sz="3200" dirty="0">
              <a:solidFill>
                <a:schemeClr val="accent6"/>
              </a:solidFill>
            </a:endParaRPr>
          </a:p>
        </p:txBody>
      </p:sp>
      <p:sp>
        <p:nvSpPr>
          <p:cNvPr id="9" name="Rectangle 8"/>
          <p:cNvSpPr/>
          <p:nvPr/>
        </p:nvSpPr>
        <p:spPr>
          <a:xfrm>
            <a:off x="4499992" y="454420"/>
            <a:ext cx="417646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3200" dirty="0" smtClean="0">
                <a:solidFill>
                  <a:schemeClr val="accent6"/>
                </a:solidFill>
              </a:rPr>
              <a:t>Avoidance </a:t>
            </a:r>
            <a:endParaRPr lang="he-IL" sz="3200" dirty="0">
              <a:solidFill>
                <a:schemeClr val="accent6"/>
              </a:solidFill>
            </a:endParaRPr>
          </a:p>
        </p:txBody>
      </p:sp>
    </p:spTree>
    <p:extLst>
      <p:ext uri="{BB962C8B-B14F-4D97-AF65-F5344CB8AC3E}">
        <p14:creationId xmlns:p14="http://schemas.microsoft.com/office/powerpoint/2010/main" val="33364266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2195736" y="620688"/>
            <a:ext cx="6768752" cy="2304256"/>
          </a:xfrm>
          <a:prstGeom prst="roundRect">
            <a:avLst/>
          </a:pr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path path="circle">
              <a:fillToRect l="100000" b="100000"/>
            </a:path>
            <a:tileRect t="-100000" r="-10000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r>
              <a:rPr lang="en-US" sz="2400" dirty="0" smtClean="0"/>
              <a:t>H1: Attachment </a:t>
            </a:r>
            <a:r>
              <a:rPr lang="en-US" sz="2400" dirty="0"/>
              <a:t>avoidance will moderate the relations between </a:t>
            </a:r>
            <a:r>
              <a:rPr lang="en-US" sz="2400" dirty="0" smtClean="0"/>
              <a:t>income decline </a:t>
            </a:r>
            <a:r>
              <a:rPr lang="en-US" sz="2400" dirty="0"/>
              <a:t>and well-being, such that high levels of attachment avoidance will amplify the relation between </a:t>
            </a:r>
            <a:r>
              <a:rPr lang="en-US" sz="2400" dirty="0" smtClean="0"/>
              <a:t>income decline </a:t>
            </a:r>
            <a:r>
              <a:rPr lang="en-US" sz="2400" dirty="0"/>
              <a:t>and well-being. </a:t>
            </a:r>
          </a:p>
        </p:txBody>
      </p:sp>
      <p:sp>
        <p:nvSpPr>
          <p:cNvPr id="8" name="Rounded Rectangle 7"/>
          <p:cNvSpPr/>
          <p:nvPr/>
        </p:nvSpPr>
        <p:spPr>
          <a:xfrm>
            <a:off x="395536" y="3356992"/>
            <a:ext cx="6768752" cy="2304256"/>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189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sz="2400" dirty="0" smtClean="0"/>
              <a:t>H2: Attachment </a:t>
            </a:r>
            <a:r>
              <a:rPr lang="en-US" sz="2400" dirty="0"/>
              <a:t>anxiety will moderate the relations between </a:t>
            </a:r>
            <a:r>
              <a:rPr lang="en-US" sz="2400" dirty="0" smtClean="0"/>
              <a:t>income decline </a:t>
            </a:r>
            <a:r>
              <a:rPr lang="en-US" sz="2400" dirty="0"/>
              <a:t>and well-being</a:t>
            </a:r>
            <a:r>
              <a:rPr lang="en-US" sz="2400" dirty="0" smtClean="0"/>
              <a:t>, such </a:t>
            </a:r>
            <a:r>
              <a:rPr lang="en-US" sz="2400" dirty="0"/>
              <a:t>that high levels of attachment avoidance will amplify the relation between </a:t>
            </a:r>
            <a:r>
              <a:rPr lang="en-US" sz="2400" dirty="0" smtClean="0"/>
              <a:t>income decline </a:t>
            </a:r>
            <a:r>
              <a:rPr lang="en-US" sz="2400" dirty="0"/>
              <a:t>and well-being. </a:t>
            </a:r>
            <a:endParaRPr lang="he-IL" sz="2400" dirty="0"/>
          </a:p>
        </p:txBody>
      </p:sp>
    </p:spTree>
    <p:extLst>
      <p:ext uri="{BB962C8B-B14F-4D97-AF65-F5344CB8AC3E}">
        <p14:creationId xmlns:p14="http://schemas.microsoft.com/office/powerpoint/2010/main" val="36117373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7772400" cy="1143000"/>
          </a:xfrm>
        </p:spPr>
        <p:txBody>
          <a:bodyPr>
            <a:normAutofit fontScale="90000"/>
          </a:bodyPr>
          <a:lstStyle/>
          <a:p>
            <a:r>
              <a:rPr lang="en-US" dirty="0" smtClean="0"/>
              <a:t>Involvement Changes and Attachment </a:t>
            </a:r>
            <a:endParaRPr lang="he-IL" dirty="0"/>
          </a:p>
        </p:txBody>
      </p:sp>
      <p:sp>
        <p:nvSpPr>
          <p:cNvPr id="3" name="Content Placeholder 2"/>
          <p:cNvSpPr>
            <a:spLocks noGrp="1"/>
          </p:cNvSpPr>
          <p:nvPr>
            <p:ph sz="quarter" idx="1"/>
          </p:nvPr>
        </p:nvSpPr>
        <p:spPr>
          <a:xfrm>
            <a:off x="323528" y="1340768"/>
            <a:ext cx="8820472" cy="5328592"/>
          </a:xfrm>
        </p:spPr>
        <p:txBody>
          <a:bodyPr>
            <a:normAutofit/>
          </a:bodyPr>
          <a:lstStyle/>
          <a:p>
            <a:r>
              <a:rPr lang="en-US" dirty="0" smtClean="0"/>
              <a:t>The </a:t>
            </a:r>
            <a:r>
              <a:rPr lang="en-US" dirty="0"/>
              <a:t>transition to retirement may allow the elderly to give priority to </a:t>
            </a:r>
            <a:r>
              <a:rPr lang="en-US" dirty="0" smtClean="0"/>
              <a:t>desired activities. </a:t>
            </a:r>
          </a:p>
          <a:p>
            <a:r>
              <a:rPr lang="en-US" dirty="0" smtClean="0"/>
              <a:t>The ability to </a:t>
            </a:r>
            <a:r>
              <a:rPr lang="en-US" b="1" dirty="0" smtClean="0"/>
              <a:t>benefit</a:t>
            </a:r>
            <a:r>
              <a:rPr lang="en-US" dirty="0" smtClean="0"/>
              <a:t> from social involvement may be dependent on attachment style</a:t>
            </a:r>
          </a:p>
          <a:p>
            <a:r>
              <a:rPr lang="en-US" dirty="0"/>
              <a:t>Attachment security allows one to develop adequate social skills and social self efficacy. </a:t>
            </a:r>
            <a:r>
              <a:rPr lang="en-US" dirty="0" smtClean="0"/>
              <a:t>It allows </a:t>
            </a:r>
            <a:r>
              <a:rPr lang="en-US" dirty="0"/>
              <a:t>exploration of </a:t>
            </a:r>
            <a:r>
              <a:rPr lang="en-US" dirty="0" smtClean="0"/>
              <a:t>opportunities. </a:t>
            </a:r>
            <a:endParaRPr lang="en-US" dirty="0"/>
          </a:p>
          <a:p>
            <a:r>
              <a:rPr lang="en-US" dirty="0"/>
              <a:t>T</a:t>
            </a:r>
            <a:r>
              <a:rPr lang="en-US" dirty="0" smtClean="0"/>
              <a:t>he </a:t>
            </a:r>
            <a:r>
              <a:rPr lang="en-US" dirty="0"/>
              <a:t>securely attached may be more able to benefit from new social roles and interactions. </a:t>
            </a:r>
          </a:p>
          <a:p>
            <a:pPr marL="0" indent="0">
              <a:buNone/>
            </a:pPr>
            <a:endParaRPr lang="en-US" dirty="0" smtClean="0"/>
          </a:p>
        </p:txBody>
      </p:sp>
    </p:spTree>
    <p:extLst>
      <p:ext uri="{BB962C8B-B14F-4D97-AF65-F5344CB8AC3E}">
        <p14:creationId xmlns:p14="http://schemas.microsoft.com/office/powerpoint/2010/main" val="20556863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710216" y="1174120"/>
            <a:ext cx="4104456" cy="4919176"/>
          </a:xfrm>
          <a:prstGeom prst="roundRect">
            <a:avLst/>
          </a:prstGeom>
          <a:solidFill>
            <a:schemeClr val="accent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3200" dirty="0">
                <a:solidFill>
                  <a:schemeClr val="tx1"/>
                </a:solidFill>
              </a:rPr>
              <a:t>may promote a perception of social interaction as unimportant and uninteresting </a:t>
            </a:r>
          </a:p>
        </p:txBody>
      </p:sp>
      <p:sp>
        <p:nvSpPr>
          <p:cNvPr id="7" name="Rounded Rectangle 6"/>
          <p:cNvSpPr/>
          <p:nvPr/>
        </p:nvSpPr>
        <p:spPr>
          <a:xfrm>
            <a:off x="221616" y="1268760"/>
            <a:ext cx="4104456" cy="4896544"/>
          </a:xfrm>
          <a:prstGeom prst="round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3200" dirty="0">
                <a:solidFill>
                  <a:schemeClr val="tx1"/>
                </a:solidFill>
              </a:rPr>
              <a:t>may promote hyper-vigilance to rejection cues and perception of social interactions as </a:t>
            </a:r>
            <a:r>
              <a:rPr lang="en-US" sz="3200" dirty="0" smtClean="0">
                <a:solidFill>
                  <a:schemeClr val="tx1"/>
                </a:solidFill>
              </a:rPr>
              <a:t>negative</a:t>
            </a:r>
            <a:endParaRPr lang="en-US" sz="3200" dirty="0">
              <a:solidFill>
                <a:schemeClr val="tx1"/>
              </a:solidFill>
            </a:endParaRPr>
          </a:p>
        </p:txBody>
      </p:sp>
      <p:sp>
        <p:nvSpPr>
          <p:cNvPr id="8" name="Rectangle 7"/>
          <p:cNvSpPr/>
          <p:nvPr/>
        </p:nvSpPr>
        <p:spPr>
          <a:xfrm>
            <a:off x="395536" y="454420"/>
            <a:ext cx="381642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4000" dirty="0" smtClean="0">
                <a:solidFill>
                  <a:schemeClr val="accent6"/>
                </a:solidFill>
              </a:rPr>
              <a:t>Anxiety</a:t>
            </a:r>
            <a:r>
              <a:rPr lang="en-US" sz="3200" dirty="0" smtClean="0">
                <a:solidFill>
                  <a:schemeClr val="accent6"/>
                </a:solidFill>
              </a:rPr>
              <a:t> </a:t>
            </a:r>
            <a:endParaRPr lang="he-IL" sz="3200" dirty="0">
              <a:solidFill>
                <a:schemeClr val="accent6"/>
              </a:solidFill>
            </a:endParaRPr>
          </a:p>
        </p:txBody>
      </p:sp>
      <p:sp>
        <p:nvSpPr>
          <p:cNvPr id="9" name="Rectangle 8"/>
          <p:cNvSpPr/>
          <p:nvPr/>
        </p:nvSpPr>
        <p:spPr>
          <a:xfrm>
            <a:off x="4499992" y="454420"/>
            <a:ext cx="417646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4000" dirty="0" smtClean="0">
                <a:solidFill>
                  <a:schemeClr val="accent6"/>
                </a:solidFill>
              </a:rPr>
              <a:t>Avoidance </a:t>
            </a:r>
            <a:endParaRPr lang="he-IL" sz="4000" dirty="0">
              <a:solidFill>
                <a:schemeClr val="accent6"/>
              </a:solidFill>
            </a:endParaRPr>
          </a:p>
        </p:txBody>
      </p:sp>
    </p:spTree>
    <p:extLst>
      <p:ext uri="{BB962C8B-B14F-4D97-AF65-F5344CB8AC3E}">
        <p14:creationId xmlns:p14="http://schemas.microsoft.com/office/powerpoint/2010/main" val="12942102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2195736" y="332656"/>
            <a:ext cx="6768752" cy="2592288"/>
          </a:xfrm>
          <a:prstGeom prst="roundRect">
            <a:avLst/>
          </a:pr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path path="circle">
              <a:fillToRect l="100000" b="100000"/>
            </a:path>
            <a:tileRect t="-100000" r="-10000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sz="2400" dirty="0" smtClean="0"/>
              <a:t>H3</a:t>
            </a:r>
            <a:r>
              <a:rPr lang="en-US" sz="2400" dirty="0"/>
              <a:t>. Attachment anxiety will moderate the relation between increase in social involvement and well-being, such that high levels of attachment anxiety will weaken the relation between increased social involvement and well-being. </a:t>
            </a:r>
          </a:p>
          <a:p>
            <a:pPr lvl="0"/>
            <a:endParaRPr lang="en-US" sz="2400" dirty="0"/>
          </a:p>
        </p:txBody>
      </p:sp>
      <p:sp>
        <p:nvSpPr>
          <p:cNvPr id="8" name="Rounded Rectangle 7"/>
          <p:cNvSpPr/>
          <p:nvPr/>
        </p:nvSpPr>
        <p:spPr>
          <a:xfrm>
            <a:off x="395536" y="3356992"/>
            <a:ext cx="6768752" cy="2448272"/>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189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sz="2400" dirty="0" smtClean="0"/>
              <a:t>H4: Attachment </a:t>
            </a:r>
            <a:r>
              <a:rPr lang="en-US" sz="2400" dirty="0"/>
              <a:t>avoidance will moderate the relation between increase in social involvement and well-being, such that high levels of attachment avoidance will weaken the relation between increased social involvement and well-being. </a:t>
            </a:r>
          </a:p>
        </p:txBody>
      </p:sp>
    </p:spTree>
    <p:extLst>
      <p:ext uri="{BB962C8B-B14F-4D97-AF65-F5344CB8AC3E}">
        <p14:creationId xmlns:p14="http://schemas.microsoft.com/office/powerpoint/2010/main" val="1222989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ight Arrow 19"/>
          <p:cNvSpPr/>
          <p:nvPr/>
        </p:nvSpPr>
        <p:spPr>
          <a:xfrm>
            <a:off x="142844" y="714356"/>
            <a:ext cx="8858312" cy="1643074"/>
          </a:xfrm>
          <a:prstGeom prst="rightArrow">
            <a:avLst/>
          </a:prstGeom>
          <a:gradFill flip="none" rotWithShape="1">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54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28596" y="151590"/>
            <a:ext cx="7686700" cy="582594"/>
          </a:xfrm>
        </p:spPr>
        <p:txBody>
          <a:bodyPr>
            <a:normAutofit fontScale="90000"/>
          </a:bodyPr>
          <a:lstStyle/>
          <a:p>
            <a:r>
              <a:rPr lang="en-US" sz="4400" dirty="0" smtClean="0"/>
              <a:t>Method</a:t>
            </a:r>
            <a:r>
              <a:rPr lang="en-US" dirty="0" smtClean="0"/>
              <a:t> </a:t>
            </a:r>
            <a:endParaRPr lang="en-US" dirty="0"/>
          </a:p>
        </p:txBody>
      </p:sp>
      <p:sp>
        <p:nvSpPr>
          <p:cNvPr id="9" name="Rounded Rectangle 8"/>
          <p:cNvSpPr/>
          <p:nvPr/>
        </p:nvSpPr>
        <p:spPr>
          <a:xfrm>
            <a:off x="497545" y="3500438"/>
            <a:ext cx="2143140" cy="1500198"/>
          </a:xfrm>
          <a:prstGeom prst="roundRect">
            <a:avLst/>
          </a:prstGeom>
          <a:solidFill>
            <a:schemeClr val="accent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Changes in household income: T1-T2</a:t>
            </a:r>
            <a:endParaRPr lang="en-US" sz="2000" dirty="0"/>
          </a:p>
        </p:txBody>
      </p:sp>
      <p:sp>
        <p:nvSpPr>
          <p:cNvPr id="11" name="Rounded Rectangle 10"/>
          <p:cNvSpPr/>
          <p:nvPr/>
        </p:nvSpPr>
        <p:spPr>
          <a:xfrm>
            <a:off x="500034" y="5072074"/>
            <a:ext cx="2143140" cy="1571636"/>
          </a:xfrm>
          <a:prstGeom prst="roundRect">
            <a:avLst/>
          </a:prstGeom>
          <a:solidFill>
            <a:schemeClr val="accent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Changes in involvement:</a:t>
            </a:r>
          </a:p>
          <a:p>
            <a:pPr algn="ctr"/>
            <a:r>
              <a:rPr lang="en-US" sz="2000" dirty="0" smtClean="0"/>
              <a:t>T2-T1  </a:t>
            </a:r>
          </a:p>
        </p:txBody>
      </p:sp>
      <p:sp>
        <p:nvSpPr>
          <p:cNvPr id="12" name="Rounded Rectangle 11"/>
          <p:cNvSpPr/>
          <p:nvPr/>
        </p:nvSpPr>
        <p:spPr>
          <a:xfrm>
            <a:off x="5862062" y="3764953"/>
            <a:ext cx="2857520" cy="2928958"/>
          </a:xfrm>
          <a:prstGeom prst="roundRect">
            <a:avLst/>
          </a:prstGeom>
          <a:solidFill>
            <a:schemeClr val="accent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smtClean="0"/>
          </a:p>
          <a:p>
            <a:pPr algn="ctr"/>
            <a:r>
              <a:rPr lang="en-US" sz="2800" dirty="0" smtClean="0"/>
              <a:t>Well-being (T3):</a:t>
            </a:r>
          </a:p>
          <a:p>
            <a:pPr>
              <a:buFont typeface="Arial" pitchFamily="34" charset="0"/>
              <a:buChar char="•"/>
            </a:pPr>
            <a:r>
              <a:rPr lang="en-US" sz="2400" dirty="0" smtClean="0"/>
              <a:t>Depression</a:t>
            </a:r>
          </a:p>
          <a:p>
            <a:pPr>
              <a:buFont typeface="Arial" pitchFamily="34" charset="0"/>
              <a:buChar char="•"/>
            </a:pPr>
            <a:r>
              <a:rPr lang="en-US" sz="2400" dirty="0" smtClean="0"/>
              <a:t>Psychosomatic complaints </a:t>
            </a:r>
            <a:endParaRPr lang="en-US" dirty="0" smtClean="0"/>
          </a:p>
          <a:p>
            <a:pPr>
              <a:buFont typeface="Arial" pitchFamily="34" charset="0"/>
              <a:buChar char="•"/>
            </a:pPr>
            <a:r>
              <a:rPr lang="en-US" sz="2400" dirty="0" smtClean="0"/>
              <a:t>Health</a:t>
            </a:r>
            <a:endParaRPr lang="en-US" sz="2400" dirty="0"/>
          </a:p>
        </p:txBody>
      </p:sp>
      <p:sp>
        <p:nvSpPr>
          <p:cNvPr id="13" name="Rounded Rectangle 12"/>
          <p:cNvSpPr/>
          <p:nvPr/>
        </p:nvSpPr>
        <p:spPr>
          <a:xfrm>
            <a:off x="3214678" y="2390047"/>
            <a:ext cx="2000264" cy="1357322"/>
          </a:xfrm>
          <a:prstGeom prst="roundRect">
            <a:avLst/>
          </a:prstGeom>
          <a:solidFill>
            <a:schemeClr val="accent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smtClean="0"/>
          </a:p>
          <a:p>
            <a:pPr algn="ctr"/>
            <a:r>
              <a:rPr lang="en-US" sz="2400" dirty="0" smtClean="0"/>
              <a:t>Attachment: (T3)</a:t>
            </a:r>
          </a:p>
          <a:p>
            <a:pPr algn="ctr"/>
            <a:r>
              <a:rPr lang="en-US" dirty="0" smtClean="0"/>
              <a:t> </a:t>
            </a:r>
            <a:endParaRPr lang="en-US" sz="2400" dirty="0" smtClean="0"/>
          </a:p>
          <a:p>
            <a:pPr algn="ctr"/>
            <a:endParaRPr lang="en-US" dirty="0"/>
          </a:p>
        </p:txBody>
      </p:sp>
      <p:sp>
        <p:nvSpPr>
          <p:cNvPr id="17" name="Right Arrow 16"/>
          <p:cNvSpPr/>
          <p:nvPr/>
        </p:nvSpPr>
        <p:spPr>
          <a:xfrm>
            <a:off x="3075980" y="6026270"/>
            <a:ext cx="2786082" cy="357190"/>
          </a:xfrm>
          <a:prstGeom prst="rightArrow">
            <a:avLst/>
          </a:prstGeom>
          <a:solidFill>
            <a:schemeClr val="accent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p:cNvSpPr/>
          <p:nvPr/>
        </p:nvSpPr>
        <p:spPr>
          <a:xfrm>
            <a:off x="3714744" y="3784744"/>
            <a:ext cx="285752" cy="500066"/>
          </a:xfrm>
          <a:prstGeom prst="downArrow">
            <a:avLst/>
          </a:prstGeom>
          <a:solidFill>
            <a:schemeClr val="accent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Down Arrow 18"/>
          <p:cNvSpPr/>
          <p:nvPr/>
        </p:nvSpPr>
        <p:spPr>
          <a:xfrm>
            <a:off x="4302381" y="3784744"/>
            <a:ext cx="341627" cy="2382486"/>
          </a:xfrm>
          <a:prstGeom prst="downArrow">
            <a:avLst/>
          </a:prstGeom>
          <a:solidFill>
            <a:schemeClr val="accent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3080153" y="4357694"/>
            <a:ext cx="2786082" cy="357190"/>
          </a:xfrm>
          <a:prstGeom prst="rightArrow">
            <a:avLst/>
          </a:prstGeom>
          <a:solidFill>
            <a:schemeClr val="accent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p:cNvSpPr/>
          <p:nvPr/>
        </p:nvSpPr>
        <p:spPr>
          <a:xfrm>
            <a:off x="428596" y="840881"/>
            <a:ext cx="2286016" cy="1857388"/>
          </a:xfrm>
          <a:prstGeom prst="roundRect">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dirty="0" smtClean="0"/>
          </a:p>
          <a:p>
            <a:pPr lvl="0"/>
            <a:r>
              <a:rPr lang="en-US" sz="2400" dirty="0" smtClean="0"/>
              <a:t>T1 (2003):560 blue collar American workers</a:t>
            </a:r>
          </a:p>
          <a:p>
            <a:pPr lvl="0"/>
            <a:r>
              <a:rPr lang="en-US" sz="2400" dirty="0" smtClean="0"/>
              <a:t>Mean age 58</a:t>
            </a:r>
          </a:p>
          <a:p>
            <a:pPr algn="ctr"/>
            <a:r>
              <a:rPr lang="en-US" dirty="0" smtClean="0"/>
              <a:t> </a:t>
            </a:r>
            <a:endParaRPr lang="en-US" dirty="0"/>
          </a:p>
        </p:txBody>
      </p:sp>
      <p:sp>
        <p:nvSpPr>
          <p:cNvPr id="22" name="Rounded Rectangle 21"/>
          <p:cNvSpPr/>
          <p:nvPr/>
        </p:nvSpPr>
        <p:spPr>
          <a:xfrm>
            <a:off x="3302249" y="846117"/>
            <a:ext cx="2000264" cy="1379552"/>
          </a:xfrm>
          <a:prstGeom prst="roundRect">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dirty="0" smtClean="0"/>
              <a:t>Time 2 (2008)</a:t>
            </a:r>
          </a:p>
          <a:p>
            <a:pPr lvl="0"/>
            <a:r>
              <a:rPr lang="en-US" sz="2400" dirty="0" smtClean="0"/>
              <a:t>276 had retired </a:t>
            </a:r>
          </a:p>
        </p:txBody>
      </p:sp>
      <p:sp>
        <p:nvSpPr>
          <p:cNvPr id="23" name="Rounded Rectangle 22"/>
          <p:cNvSpPr/>
          <p:nvPr/>
        </p:nvSpPr>
        <p:spPr>
          <a:xfrm>
            <a:off x="5862062" y="826349"/>
            <a:ext cx="2428892" cy="1785950"/>
          </a:xfrm>
          <a:prstGeom prst="roundRect">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dirty="0" smtClean="0"/>
              <a:t>Time 3 (2010)</a:t>
            </a:r>
          </a:p>
          <a:p>
            <a:pPr lvl="0"/>
            <a:r>
              <a:rPr lang="en-US" sz="2400" dirty="0" smtClean="0"/>
              <a:t>251 respondent </a:t>
            </a:r>
          </a:p>
          <a:p>
            <a:pPr lvl="0"/>
            <a:r>
              <a:rPr lang="en-US" sz="2400" dirty="0" smtClean="0"/>
              <a:t>Mean  age 65</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143000"/>
          </a:xfrm>
        </p:spPr>
        <p:txBody>
          <a:bodyPr/>
          <a:lstStyle/>
          <a:p>
            <a:r>
              <a:rPr lang="en-US" dirty="0" smtClean="0"/>
              <a:t>Measurements  </a:t>
            </a:r>
            <a:endParaRPr lang="he-IL" dirty="0"/>
          </a:p>
        </p:txBody>
      </p:sp>
      <p:sp>
        <p:nvSpPr>
          <p:cNvPr id="3" name="Content Placeholder 2"/>
          <p:cNvSpPr>
            <a:spLocks noGrp="1"/>
          </p:cNvSpPr>
          <p:nvPr>
            <p:ph sz="quarter" idx="1"/>
          </p:nvPr>
        </p:nvSpPr>
        <p:spPr>
          <a:xfrm>
            <a:off x="457200" y="1214422"/>
            <a:ext cx="8229600" cy="4911741"/>
          </a:xfrm>
        </p:spPr>
        <p:txBody>
          <a:bodyPr>
            <a:normAutofit fontScale="92500"/>
          </a:bodyPr>
          <a:lstStyle/>
          <a:p>
            <a:r>
              <a:rPr lang="en-US" dirty="0" smtClean="0"/>
              <a:t>Involvement: 5 forms of activities: family, religious org’, educational and cultural org’, charity &amp; community, sports &amp; recreation.</a:t>
            </a:r>
          </a:p>
          <a:p>
            <a:r>
              <a:rPr lang="en-US" dirty="0" smtClean="0"/>
              <a:t>Attachment: Experience in Close Relationship Scale (Brennan, Clark &amp; Shaver, 1998). </a:t>
            </a:r>
          </a:p>
          <a:p>
            <a:r>
              <a:rPr lang="en-US" dirty="0" smtClean="0"/>
              <a:t>Well-being: </a:t>
            </a:r>
          </a:p>
          <a:p>
            <a:pPr lvl="1"/>
            <a:r>
              <a:rPr lang="en-US" dirty="0" smtClean="0"/>
              <a:t>Depression: CESD (</a:t>
            </a:r>
            <a:r>
              <a:rPr lang="en-US" dirty="0" err="1" smtClean="0"/>
              <a:t>Radloff</a:t>
            </a:r>
            <a:r>
              <a:rPr lang="en-US" dirty="0" smtClean="0"/>
              <a:t>, 1977)  </a:t>
            </a:r>
          </a:p>
          <a:p>
            <a:pPr lvl="1"/>
            <a:r>
              <a:rPr lang="en-US" dirty="0" smtClean="0"/>
              <a:t>Psychosomatic complaints (Caplan,1975)</a:t>
            </a:r>
          </a:p>
          <a:p>
            <a:pPr lvl="1"/>
            <a:r>
              <a:rPr lang="en-US" dirty="0" smtClean="0"/>
              <a:t>Health: Number of diagnosed illnesses (National Institute on Aging)</a:t>
            </a:r>
          </a:p>
          <a:p>
            <a:r>
              <a:rPr lang="en-US" dirty="0" smtClean="0"/>
              <a:t>Analytical Procedure: linear regressions for depression and somatic complaints. Poisson regression for health. </a:t>
            </a:r>
          </a:p>
        </p:txBody>
      </p:sp>
    </p:spTree>
    <p:extLst>
      <p:ext uri="{BB962C8B-B14F-4D97-AF65-F5344CB8AC3E}">
        <p14:creationId xmlns:p14="http://schemas.microsoft.com/office/powerpoint/2010/main" val="19318747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3113838805"/>
              </p:ext>
            </p:extLst>
          </p:nvPr>
        </p:nvGraphicFramePr>
        <p:xfrm>
          <a:off x="125547" y="168441"/>
          <a:ext cx="8955333" cy="6132887"/>
        </p:xfrm>
        <a:graphic>
          <a:graphicData uri="http://schemas.openxmlformats.org/drawingml/2006/table">
            <a:tbl>
              <a:tblPr firstRow="1" bandRow="1">
                <a:tableStyleId>{5C22544A-7EE6-4342-B048-85BDC9FD1C3A}</a:tableStyleId>
              </a:tblPr>
              <a:tblGrid>
                <a:gridCol w="2567643"/>
                <a:gridCol w="1000226"/>
                <a:gridCol w="1083754"/>
                <a:gridCol w="1083754"/>
                <a:gridCol w="1083754"/>
                <a:gridCol w="1083754"/>
                <a:gridCol w="1052448"/>
              </a:tblGrid>
              <a:tr h="651286">
                <a:tc>
                  <a:txBody>
                    <a:bodyPr/>
                    <a:lstStyle/>
                    <a:p>
                      <a:endParaRPr lang="en-US" dirty="0"/>
                    </a:p>
                  </a:txBody>
                  <a:tcPr/>
                </a:tc>
                <a:tc gridSpan="2">
                  <a:txBody>
                    <a:bodyPr/>
                    <a:lstStyle/>
                    <a:p>
                      <a:r>
                        <a:rPr lang="en-US" dirty="0" smtClean="0"/>
                        <a:t>Depression </a:t>
                      </a:r>
                      <a:endParaRPr lang="en-US" dirty="0"/>
                    </a:p>
                  </a:txBody>
                  <a:tcPr/>
                </a:tc>
                <a:tc hMerge="1">
                  <a:txBody>
                    <a:bodyPr/>
                    <a:lstStyle/>
                    <a:p>
                      <a:endParaRPr lang="en-US" dirty="0"/>
                    </a:p>
                  </a:txBody>
                  <a:tcPr/>
                </a:tc>
                <a:tc gridSpan="2">
                  <a:txBody>
                    <a:bodyPr/>
                    <a:lstStyle/>
                    <a:p>
                      <a:r>
                        <a:rPr lang="en-US" dirty="0" smtClean="0"/>
                        <a:t>Somatic</a:t>
                      </a:r>
                      <a:r>
                        <a:rPr lang="en-US" baseline="0" dirty="0" smtClean="0"/>
                        <a:t> complaints</a:t>
                      </a:r>
                      <a:endParaRPr lang="en-US" dirty="0"/>
                    </a:p>
                  </a:txBody>
                  <a:tcPr/>
                </a:tc>
                <a:tc hMerge="1">
                  <a:txBody>
                    <a:bodyPr/>
                    <a:lstStyle/>
                    <a:p>
                      <a:endParaRPr lang="en-US" dirty="0"/>
                    </a:p>
                  </a:txBody>
                  <a:tcPr/>
                </a:tc>
                <a:tc gridSpan="2">
                  <a:txBody>
                    <a:bodyPr/>
                    <a:lstStyle/>
                    <a:p>
                      <a:r>
                        <a:rPr lang="en-US" dirty="0" smtClean="0"/>
                        <a:t>Health</a:t>
                      </a:r>
                      <a:endParaRPr lang="en-US" dirty="0"/>
                    </a:p>
                  </a:txBody>
                  <a:tcPr/>
                </a:tc>
                <a:tc hMerge="1">
                  <a:txBody>
                    <a:bodyPr/>
                    <a:lstStyle/>
                    <a:p>
                      <a:endParaRPr lang="en-US" dirty="0"/>
                    </a:p>
                  </a:txBody>
                  <a:tcPr/>
                </a:tc>
              </a:tr>
              <a:tr h="343206">
                <a:tc>
                  <a:txBody>
                    <a:bodyPr/>
                    <a:lstStyle/>
                    <a:p>
                      <a:endParaRPr lang="en-US" sz="1600" dirty="0"/>
                    </a:p>
                  </a:txBody>
                  <a:tcPr/>
                </a:tc>
                <a:tc>
                  <a:txBody>
                    <a:bodyPr/>
                    <a:lstStyle/>
                    <a:p>
                      <a:r>
                        <a:rPr lang="en-US" sz="1600" dirty="0" smtClean="0"/>
                        <a:t>B</a:t>
                      </a:r>
                      <a:endParaRPr lang="en-US" sz="1600" dirty="0"/>
                    </a:p>
                  </a:txBody>
                  <a:tcPr/>
                </a:tc>
                <a:tc>
                  <a:txBody>
                    <a:bodyPr/>
                    <a:lstStyle/>
                    <a:p>
                      <a:r>
                        <a:rPr lang="en-US" sz="1600" dirty="0" smtClean="0"/>
                        <a:t>SE</a:t>
                      </a:r>
                      <a:endParaRPr lang="en-US" sz="1600" dirty="0"/>
                    </a:p>
                  </a:txBody>
                  <a:tcPr/>
                </a:tc>
                <a:tc>
                  <a:txBody>
                    <a:bodyPr/>
                    <a:lstStyle/>
                    <a:p>
                      <a:r>
                        <a:rPr lang="en-US" sz="1600" dirty="0" smtClean="0"/>
                        <a:t>B</a:t>
                      </a:r>
                      <a:endParaRPr lang="en-US" sz="1600" dirty="0"/>
                    </a:p>
                  </a:txBody>
                  <a:tcPr/>
                </a:tc>
                <a:tc>
                  <a:txBody>
                    <a:bodyPr/>
                    <a:lstStyle/>
                    <a:p>
                      <a:r>
                        <a:rPr lang="en-US" sz="1600" dirty="0" smtClean="0"/>
                        <a:t>SE</a:t>
                      </a:r>
                      <a:endParaRPr lang="en-US" sz="1600" dirty="0"/>
                    </a:p>
                  </a:txBody>
                  <a:tcPr/>
                </a:tc>
                <a:tc>
                  <a:txBody>
                    <a:bodyPr/>
                    <a:lstStyle/>
                    <a:p>
                      <a:r>
                        <a:rPr lang="en-US" sz="1600" dirty="0" smtClean="0"/>
                        <a:t>B</a:t>
                      </a:r>
                      <a:endParaRPr lang="en-US" sz="1600" dirty="0"/>
                    </a:p>
                  </a:txBody>
                  <a:tcPr/>
                </a:tc>
                <a:tc>
                  <a:txBody>
                    <a:bodyPr/>
                    <a:lstStyle/>
                    <a:p>
                      <a:r>
                        <a:rPr lang="en-US" sz="1600" dirty="0" smtClean="0"/>
                        <a:t>SE</a:t>
                      </a:r>
                      <a:endParaRPr lang="en-US" sz="1600" dirty="0"/>
                    </a:p>
                  </a:txBody>
                  <a:tcPr/>
                </a:tc>
              </a:tr>
              <a:tr h="429007">
                <a:tc>
                  <a:txBody>
                    <a:bodyPr/>
                    <a:lstStyle/>
                    <a:p>
                      <a:r>
                        <a:rPr lang="en-US" sz="2000" dirty="0" smtClean="0"/>
                        <a:t>Income</a:t>
                      </a:r>
                      <a:r>
                        <a:rPr lang="en-US" sz="2000" baseline="0" dirty="0" smtClean="0"/>
                        <a:t> change</a:t>
                      </a:r>
                      <a:endParaRPr lang="en-US" sz="2000" dirty="0"/>
                    </a:p>
                  </a:txBody>
                  <a:tcPr/>
                </a:tc>
                <a:tc>
                  <a:txBody>
                    <a:bodyPr/>
                    <a:lstStyle/>
                    <a:p>
                      <a:pPr marL="0" marR="0" algn="ctr" rtl="0">
                        <a:lnSpc>
                          <a:spcPct val="115000"/>
                        </a:lnSpc>
                        <a:spcBef>
                          <a:spcPts val="0"/>
                        </a:spcBef>
                        <a:spcAft>
                          <a:spcPts val="0"/>
                        </a:spcAft>
                      </a:pPr>
                      <a:r>
                        <a:rPr lang="en-US" sz="1800" dirty="0"/>
                        <a:t>.003</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.01</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.01</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.01</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a:t>.02</a:t>
                      </a:r>
                      <a:endParaRPr lang="en-US" sz="240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.02</a:t>
                      </a:r>
                      <a:endParaRPr lang="en-US" sz="2400" dirty="0">
                        <a:latin typeface="Calibri"/>
                        <a:ea typeface="Calibri"/>
                        <a:cs typeface="Arial"/>
                      </a:endParaRPr>
                    </a:p>
                  </a:txBody>
                  <a:tcPr marL="68580" marR="68580" marT="0" marB="0"/>
                </a:tc>
              </a:tr>
              <a:tr h="772212">
                <a:tc>
                  <a:txBody>
                    <a:bodyPr/>
                    <a:lstStyle/>
                    <a:p>
                      <a:r>
                        <a:rPr lang="en-US" sz="2000" dirty="0" smtClean="0"/>
                        <a:t>Involvement change</a:t>
                      </a:r>
                      <a:endParaRPr lang="en-US" sz="2000" dirty="0"/>
                    </a:p>
                  </a:txBody>
                  <a:tcPr/>
                </a:tc>
                <a:tc>
                  <a:txBody>
                    <a:bodyPr/>
                    <a:lstStyle/>
                    <a:p>
                      <a:pPr marL="0" marR="0" algn="ctr" rtl="0">
                        <a:lnSpc>
                          <a:spcPct val="115000"/>
                        </a:lnSpc>
                        <a:spcBef>
                          <a:spcPts val="0"/>
                        </a:spcBef>
                        <a:spcAft>
                          <a:spcPts val="0"/>
                        </a:spcAft>
                      </a:pPr>
                      <a:r>
                        <a:rPr lang="en-US" sz="1800" dirty="0"/>
                        <a:t>-.03</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.04</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a:t>.05</a:t>
                      </a:r>
                      <a:endParaRPr lang="en-US" sz="240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.04</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-.13</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.08</a:t>
                      </a:r>
                      <a:endParaRPr lang="en-US" sz="2400" dirty="0">
                        <a:latin typeface="Calibri"/>
                        <a:ea typeface="Calibri"/>
                        <a:cs typeface="Arial"/>
                      </a:endParaRPr>
                    </a:p>
                  </a:txBody>
                  <a:tcPr marL="68580" marR="68580" marT="0" marB="0"/>
                </a:tc>
              </a:tr>
              <a:tr h="429007">
                <a:tc>
                  <a:txBody>
                    <a:bodyPr/>
                    <a:lstStyle/>
                    <a:p>
                      <a:r>
                        <a:rPr lang="en-US" sz="2000" dirty="0" smtClean="0"/>
                        <a:t>Avoidance</a:t>
                      </a:r>
                      <a:endParaRPr lang="en-US" sz="2000" dirty="0"/>
                    </a:p>
                  </a:txBody>
                  <a:tcPr/>
                </a:tc>
                <a:tc>
                  <a:txBody>
                    <a:bodyPr/>
                    <a:lstStyle/>
                    <a:p>
                      <a:pPr marL="0" marR="0" algn="ctr" rtl="0">
                        <a:lnSpc>
                          <a:spcPct val="115000"/>
                        </a:lnSpc>
                        <a:spcBef>
                          <a:spcPts val="0"/>
                        </a:spcBef>
                        <a:spcAft>
                          <a:spcPts val="0"/>
                        </a:spcAft>
                      </a:pPr>
                      <a:r>
                        <a:rPr lang="en-US" sz="1800"/>
                        <a:t>.001</a:t>
                      </a:r>
                      <a:endParaRPr lang="en-US" sz="240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.03</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a:t>-.00</a:t>
                      </a:r>
                      <a:endParaRPr lang="en-US" sz="240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a:t>.03</a:t>
                      </a:r>
                      <a:endParaRPr lang="en-US" sz="240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a:t>.07</a:t>
                      </a:r>
                      <a:endParaRPr lang="en-US" sz="240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.06</a:t>
                      </a:r>
                      <a:endParaRPr lang="en-US" sz="2400" dirty="0">
                        <a:latin typeface="Calibri"/>
                        <a:ea typeface="Calibri"/>
                        <a:cs typeface="Arial"/>
                      </a:endParaRPr>
                    </a:p>
                  </a:txBody>
                  <a:tcPr marL="68580" marR="68580" marT="0" marB="0"/>
                </a:tc>
              </a:tr>
              <a:tr h="429007">
                <a:tc>
                  <a:txBody>
                    <a:bodyPr/>
                    <a:lstStyle/>
                    <a:p>
                      <a:r>
                        <a:rPr lang="en-US" sz="2000" dirty="0" smtClean="0"/>
                        <a:t>Anxiety</a:t>
                      </a:r>
                      <a:endParaRPr lang="en-US" sz="2000" dirty="0"/>
                    </a:p>
                  </a:txBody>
                  <a:tcPr/>
                </a:tc>
                <a:tc>
                  <a:txBody>
                    <a:bodyPr/>
                    <a:lstStyle/>
                    <a:p>
                      <a:pPr marL="0" marR="0" algn="ctr" rtl="0">
                        <a:lnSpc>
                          <a:spcPct val="115000"/>
                        </a:lnSpc>
                        <a:spcBef>
                          <a:spcPts val="0"/>
                        </a:spcBef>
                        <a:spcAft>
                          <a:spcPts val="0"/>
                        </a:spcAft>
                      </a:pPr>
                      <a:r>
                        <a:rPr lang="en-US" sz="1800"/>
                        <a:t>.15***</a:t>
                      </a:r>
                      <a:endParaRPr lang="en-US" sz="240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.03</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.14***</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a:t>.03</a:t>
                      </a:r>
                      <a:endParaRPr lang="en-US" sz="240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a:t>-.07</a:t>
                      </a:r>
                      <a:endParaRPr lang="en-US" sz="240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a:t>.06</a:t>
                      </a:r>
                      <a:endParaRPr lang="en-US" sz="2400">
                        <a:latin typeface="Calibri"/>
                        <a:ea typeface="Calibri"/>
                        <a:cs typeface="Arial"/>
                      </a:endParaRPr>
                    </a:p>
                  </a:txBody>
                  <a:tcPr marL="68580" marR="68580" marT="0" marB="0"/>
                </a:tc>
              </a:tr>
              <a:tr h="772212">
                <a:tc>
                  <a:txBody>
                    <a:bodyPr/>
                    <a:lstStyle/>
                    <a:p>
                      <a:r>
                        <a:rPr lang="en-US" sz="2000" dirty="0" smtClean="0"/>
                        <a:t>Income*avoidance</a:t>
                      </a:r>
                      <a:endParaRPr lang="en-US" sz="2000" dirty="0"/>
                    </a:p>
                  </a:txBody>
                  <a:tcPr/>
                </a:tc>
                <a:tc>
                  <a:txBody>
                    <a:bodyPr/>
                    <a:lstStyle/>
                    <a:p>
                      <a:pPr marL="0" marR="0" algn="ctr" rtl="0">
                        <a:lnSpc>
                          <a:spcPct val="115000"/>
                        </a:lnSpc>
                        <a:spcBef>
                          <a:spcPts val="0"/>
                        </a:spcBef>
                        <a:spcAft>
                          <a:spcPts val="0"/>
                        </a:spcAft>
                      </a:pPr>
                      <a:r>
                        <a:rPr lang="en-US" sz="1800" dirty="0"/>
                        <a:t>.03*</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.01</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.05***</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.01</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.07**</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a:t>.02</a:t>
                      </a:r>
                      <a:endParaRPr lang="en-US" sz="2400">
                        <a:latin typeface="Calibri"/>
                        <a:ea typeface="Calibri"/>
                        <a:cs typeface="Arial"/>
                      </a:endParaRPr>
                    </a:p>
                  </a:txBody>
                  <a:tcPr marL="68580" marR="68580" marT="0" marB="0"/>
                </a:tc>
              </a:tr>
              <a:tr h="429007">
                <a:tc>
                  <a:txBody>
                    <a:bodyPr/>
                    <a:lstStyle/>
                    <a:p>
                      <a:r>
                        <a:rPr lang="en-US" sz="2000" dirty="0" smtClean="0"/>
                        <a:t>Income*anxiety</a:t>
                      </a:r>
                      <a:endParaRPr lang="en-US" sz="2000" dirty="0"/>
                    </a:p>
                  </a:txBody>
                  <a:tcPr/>
                </a:tc>
                <a:tc>
                  <a:txBody>
                    <a:bodyPr/>
                    <a:lstStyle/>
                    <a:p>
                      <a:pPr marL="0" marR="0" algn="ctr" rtl="0">
                        <a:lnSpc>
                          <a:spcPct val="115000"/>
                        </a:lnSpc>
                        <a:spcBef>
                          <a:spcPts val="0"/>
                        </a:spcBef>
                        <a:spcAft>
                          <a:spcPts val="0"/>
                        </a:spcAft>
                      </a:pPr>
                      <a:r>
                        <a:rPr lang="en-US" sz="1800" dirty="0"/>
                        <a:t>-.001</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.02</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-.04</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.01</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-.03</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.03</a:t>
                      </a:r>
                      <a:endParaRPr lang="en-US" sz="2400" dirty="0">
                        <a:latin typeface="Calibri"/>
                        <a:ea typeface="Calibri"/>
                        <a:cs typeface="Arial"/>
                      </a:endParaRPr>
                    </a:p>
                  </a:txBody>
                  <a:tcPr marL="68580" marR="68580" marT="0" marB="0"/>
                </a:tc>
              </a:tr>
              <a:tr h="772212">
                <a:tc>
                  <a:txBody>
                    <a:bodyPr/>
                    <a:lstStyle/>
                    <a:p>
                      <a:r>
                        <a:rPr lang="en-US" sz="2000" dirty="0" smtClean="0"/>
                        <a:t>Involve’*avoidance</a:t>
                      </a:r>
                      <a:endParaRPr lang="en-US" sz="2000" dirty="0"/>
                    </a:p>
                  </a:txBody>
                  <a:tcPr/>
                </a:tc>
                <a:tc>
                  <a:txBody>
                    <a:bodyPr/>
                    <a:lstStyle/>
                    <a:p>
                      <a:pPr marL="0" marR="0" algn="ctr" rtl="0">
                        <a:lnSpc>
                          <a:spcPct val="115000"/>
                        </a:lnSpc>
                        <a:spcBef>
                          <a:spcPts val="0"/>
                        </a:spcBef>
                        <a:spcAft>
                          <a:spcPts val="0"/>
                        </a:spcAft>
                      </a:pPr>
                      <a:r>
                        <a:rPr lang="en-US" sz="1800" dirty="0"/>
                        <a:t>-.08</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a:t>.05</a:t>
                      </a:r>
                      <a:endParaRPr lang="en-US" sz="240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.00</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.05</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-.03**</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.10</a:t>
                      </a:r>
                      <a:endParaRPr lang="en-US" sz="2400" dirty="0">
                        <a:latin typeface="Calibri"/>
                        <a:ea typeface="Calibri"/>
                        <a:cs typeface="Arial"/>
                      </a:endParaRPr>
                    </a:p>
                  </a:txBody>
                  <a:tcPr marL="68580" marR="68580" marT="0" marB="0"/>
                </a:tc>
              </a:tr>
              <a:tr h="465651">
                <a:tc>
                  <a:txBody>
                    <a:bodyPr/>
                    <a:lstStyle/>
                    <a:p>
                      <a:r>
                        <a:rPr lang="en-US" sz="2000" dirty="0" smtClean="0"/>
                        <a:t>Involve’*anxiety</a:t>
                      </a:r>
                      <a:endParaRPr lang="en-US" sz="2000" dirty="0"/>
                    </a:p>
                  </a:txBody>
                  <a:tcPr/>
                </a:tc>
                <a:tc>
                  <a:txBody>
                    <a:bodyPr/>
                    <a:lstStyle/>
                    <a:p>
                      <a:pPr marL="0" marR="0" algn="ctr" rtl="0">
                        <a:lnSpc>
                          <a:spcPct val="115000"/>
                        </a:lnSpc>
                        <a:spcBef>
                          <a:spcPts val="0"/>
                        </a:spcBef>
                        <a:spcAft>
                          <a:spcPts val="0"/>
                        </a:spcAft>
                      </a:pPr>
                      <a:r>
                        <a:rPr lang="en-US" sz="1800" dirty="0"/>
                        <a:t>.14**</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.05</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.13**</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.05</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-.12</a:t>
                      </a:r>
                      <a:endParaRPr lang="en-US" sz="2400" dirty="0">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800" dirty="0"/>
                        <a:t>.10</a:t>
                      </a:r>
                      <a:endParaRPr lang="en-US" sz="2400" dirty="0">
                        <a:latin typeface="Calibri"/>
                        <a:ea typeface="Calibri"/>
                        <a:cs typeface="Arial"/>
                      </a:endParaRPr>
                    </a:p>
                  </a:txBody>
                  <a:tcPr marL="68580" marR="68580" marT="0" marB="0"/>
                </a:tc>
              </a:tr>
              <a:tr h="3966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R</a:t>
                      </a:r>
                      <a:r>
                        <a:rPr lang="en-US" sz="1800" baseline="30000" dirty="0" smtClean="0"/>
                        <a:t>2</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baseline="30000" dirty="0" smtClean="0"/>
                    </a:p>
                  </a:txBody>
                  <a:tcPr/>
                </a:tc>
                <a:tc gridSpan="2">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t>0.42</a:t>
                      </a:r>
                      <a:endParaRPr kumimoji="0" lang="en-US" sz="1800" kern="1200" dirty="0" smtClean="0">
                        <a:solidFill>
                          <a:schemeClr val="dk1"/>
                        </a:solidFill>
                        <a:latin typeface="+mn-lt"/>
                        <a:ea typeface="+mn-ea"/>
                        <a:cs typeface="+mn-cs"/>
                      </a:endParaRPr>
                    </a:p>
                    <a:p>
                      <a:pPr marL="0" marR="0" algn="ctr" rtl="0">
                        <a:lnSpc>
                          <a:spcPct val="115000"/>
                        </a:lnSpc>
                        <a:spcBef>
                          <a:spcPts val="0"/>
                        </a:spcBef>
                        <a:spcAft>
                          <a:spcPts val="0"/>
                        </a:spcAft>
                      </a:pPr>
                      <a:endParaRPr lang="en-US" sz="1800" dirty="0">
                        <a:latin typeface="Calibri"/>
                        <a:ea typeface="Calibri"/>
                        <a:cs typeface="Arial"/>
                      </a:endParaRPr>
                    </a:p>
                  </a:txBody>
                  <a:tcPr marL="68580" marR="68580" marT="0" marB="0"/>
                </a:tc>
                <a:tc hMerge="1">
                  <a:txBody>
                    <a:bodyPr/>
                    <a:lstStyle/>
                    <a:p>
                      <a:endParaRPr lang="en-US" dirty="0"/>
                    </a:p>
                  </a:txBody>
                  <a:tcPr/>
                </a:tc>
                <a:tc gridSpan="2">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t>0.40</a:t>
                      </a:r>
                    </a:p>
                    <a:p>
                      <a:pPr marL="0" marR="0" algn="ctr" rtl="0">
                        <a:lnSpc>
                          <a:spcPct val="115000"/>
                        </a:lnSpc>
                        <a:spcBef>
                          <a:spcPts val="0"/>
                        </a:spcBef>
                        <a:spcAft>
                          <a:spcPts val="0"/>
                        </a:spcAft>
                      </a:pPr>
                      <a:endParaRPr lang="en-US" sz="1800" dirty="0">
                        <a:latin typeface="Calibri"/>
                        <a:ea typeface="Calibri"/>
                        <a:cs typeface="Arial"/>
                      </a:endParaRPr>
                    </a:p>
                  </a:txBody>
                  <a:tcPr marL="68580" marR="68580" marT="0" marB="0"/>
                </a:tc>
                <a:tc hMerge="1">
                  <a:txBody>
                    <a:bodyPr/>
                    <a:lstStyle/>
                    <a:p>
                      <a:endParaRPr lang="en-US"/>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-2ll</a:t>
                      </a:r>
                      <a:r>
                        <a:rPr lang="en-US" sz="1800" baseline="0" dirty="0" smtClean="0"/>
                        <a:t> = 622**</a:t>
                      </a:r>
                      <a:endParaRPr lang="en-US" sz="1800" dirty="0" smtClean="0"/>
                    </a:p>
                    <a:p>
                      <a:endParaRPr lang="en-US" sz="1800" dirty="0"/>
                    </a:p>
                  </a:txBody>
                  <a:tcPr/>
                </a:tc>
                <a:tc hMerge="1">
                  <a:txBody>
                    <a:bodyPr/>
                    <a:lstStyle/>
                    <a:p>
                      <a:endParaRPr lang="en-US" dirty="0"/>
                    </a:p>
                  </a:txBody>
                  <a:tcPr/>
                </a:tc>
              </a:tr>
            </a:tbl>
          </a:graphicData>
        </a:graphic>
      </p:graphicFrame>
      <p:sp>
        <p:nvSpPr>
          <p:cNvPr id="5" name="Oval 4"/>
          <p:cNvSpPr/>
          <p:nvPr/>
        </p:nvSpPr>
        <p:spPr>
          <a:xfrm>
            <a:off x="2714612" y="3194456"/>
            <a:ext cx="857256" cy="42862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852941" y="5157192"/>
            <a:ext cx="857256" cy="428628"/>
          </a:xfrm>
          <a:prstGeom prst="ellipse">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2786050" y="5157192"/>
            <a:ext cx="857256" cy="428628"/>
          </a:xfrm>
          <a:prstGeom prst="ellipse">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020272" y="3194456"/>
            <a:ext cx="857256" cy="42862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857752" y="3214686"/>
            <a:ext cx="857256" cy="42862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7020272" y="4437112"/>
            <a:ext cx="857256" cy="428628"/>
          </a:xfrm>
          <a:prstGeom prst="ellipse">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27252" y="6241115"/>
            <a:ext cx="5500726" cy="677108"/>
          </a:xfrm>
          <a:prstGeom prst="rect">
            <a:avLst/>
          </a:prstGeom>
          <a:noFill/>
        </p:spPr>
        <p:txBody>
          <a:bodyPr wrap="square" rtlCol="0">
            <a:spAutoFit/>
          </a:bodyPr>
          <a:lstStyle/>
          <a:p>
            <a:r>
              <a:rPr lang="en-US" sz="2000" b="1" dirty="0" smtClean="0"/>
              <a:t>†p&lt;0.1   *p&lt;0.05   **p&lt;0.01   ***p&lt;0.001</a:t>
            </a:r>
          </a:p>
          <a:p>
            <a:endParaRPr lang="en-US" dirty="0"/>
          </a:p>
        </p:txBody>
      </p:sp>
    </p:spTree>
    <p:extLst>
      <p:ext uri="{BB962C8B-B14F-4D97-AF65-F5344CB8AC3E}">
        <p14:creationId xmlns:p14="http://schemas.microsoft.com/office/powerpoint/2010/main" val="40863910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177913495"/>
              </p:ext>
            </p:extLst>
          </p:nvPr>
        </p:nvGraphicFramePr>
        <p:xfrm>
          <a:off x="142844" y="214290"/>
          <a:ext cx="8429684" cy="200026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Picture 2"/>
          <p:cNvGraphicFramePr/>
          <p:nvPr>
            <p:extLst>
              <p:ext uri="{D42A27DB-BD31-4B8C-83A1-F6EECF244321}">
                <p14:modId xmlns:p14="http://schemas.microsoft.com/office/powerpoint/2010/main" val="92696387"/>
              </p:ext>
            </p:extLst>
          </p:nvPr>
        </p:nvGraphicFramePr>
        <p:xfrm>
          <a:off x="285720" y="2285992"/>
          <a:ext cx="8501122" cy="203066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Picture 3"/>
          <p:cNvGraphicFramePr/>
          <p:nvPr>
            <p:extLst>
              <p:ext uri="{D42A27DB-BD31-4B8C-83A1-F6EECF244321}">
                <p14:modId xmlns:p14="http://schemas.microsoft.com/office/powerpoint/2010/main" val="3340350711"/>
              </p:ext>
            </p:extLst>
          </p:nvPr>
        </p:nvGraphicFramePr>
        <p:xfrm>
          <a:off x="285720" y="4143380"/>
          <a:ext cx="8572560" cy="2214578"/>
        </p:xfrm>
        <a:graphic>
          <a:graphicData uri="http://schemas.openxmlformats.org/drawingml/2006/chart">
            <c:chart xmlns:c="http://schemas.openxmlformats.org/drawingml/2006/chart" xmlns:r="http://schemas.openxmlformats.org/officeDocument/2006/relationships" r:id="rId5"/>
          </a:graphicData>
        </a:graphic>
      </p:graphicFrame>
      <p:sp>
        <p:nvSpPr>
          <p:cNvPr id="9" name="TextBox 8"/>
          <p:cNvSpPr txBox="1"/>
          <p:nvPr/>
        </p:nvSpPr>
        <p:spPr>
          <a:xfrm>
            <a:off x="7358082" y="285728"/>
            <a:ext cx="642942" cy="400110"/>
          </a:xfrm>
          <a:prstGeom prst="rect">
            <a:avLst/>
          </a:prstGeom>
          <a:noFill/>
        </p:spPr>
        <p:txBody>
          <a:bodyPr wrap="square" rtlCol="0">
            <a:spAutoFit/>
          </a:bodyPr>
          <a:lstStyle/>
          <a:p>
            <a:r>
              <a:rPr lang="en-US" sz="2000" dirty="0" smtClean="0"/>
              <a:t>*</a:t>
            </a:r>
            <a:endParaRPr lang="en-US" sz="2000" dirty="0"/>
          </a:p>
        </p:txBody>
      </p:sp>
      <p:sp>
        <p:nvSpPr>
          <p:cNvPr id="10" name="TextBox 9"/>
          <p:cNvSpPr txBox="1"/>
          <p:nvPr/>
        </p:nvSpPr>
        <p:spPr>
          <a:xfrm>
            <a:off x="7418145" y="2339530"/>
            <a:ext cx="500066" cy="400110"/>
          </a:xfrm>
          <a:prstGeom prst="rect">
            <a:avLst/>
          </a:prstGeom>
          <a:noFill/>
        </p:spPr>
        <p:txBody>
          <a:bodyPr wrap="square" rtlCol="0">
            <a:spAutoFit/>
          </a:bodyPr>
          <a:lstStyle/>
          <a:p>
            <a:r>
              <a:rPr lang="en-US" sz="2000" dirty="0" smtClean="0"/>
              <a:t>**</a:t>
            </a:r>
            <a:endParaRPr lang="en-US" sz="2000" dirty="0"/>
          </a:p>
        </p:txBody>
      </p:sp>
      <p:sp>
        <p:nvSpPr>
          <p:cNvPr id="11" name="TextBox 10"/>
          <p:cNvSpPr txBox="1"/>
          <p:nvPr/>
        </p:nvSpPr>
        <p:spPr>
          <a:xfrm>
            <a:off x="7858148" y="4214818"/>
            <a:ext cx="500066" cy="400110"/>
          </a:xfrm>
          <a:prstGeom prst="rect">
            <a:avLst/>
          </a:prstGeom>
          <a:noFill/>
        </p:spPr>
        <p:txBody>
          <a:bodyPr wrap="square" rtlCol="0">
            <a:spAutoFit/>
          </a:bodyPr>
          <a:lstStyle/>
          <a:p>
            <a:r>
              <a:rPr lang="en-US" sz="2000" dirty="0" smtClean="0"/>
              <a:t>**</a:t>
            </a:r>
            <a:endParaRPr lang="en-US" sz="2000" dirty="0"/>
          </a:p>
        </p:txBody>
      </p:sp>
    </p:spTree>
    <p:extLst>
      <p:ext uri="{BB962C8B-B14F-4D97-AF65-F5344CB8AC3E}">
        <p14:creationId xmlns:p14="http://schemas.microsoft.com/office/powerpoint/2010/main" val="259869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Picture 4"/>
          <p:cNvGraphicFramePr/>
          <p:nvPr>
            <p:extLst>
              <p:ext uri="{D42A27DB-BD31-4B8C-83A1-F6EECF244321}">
                <p14:modId xmlns:p14="http://schemas.microsoft.com/office/powerpoint/2010/main" val="2575934327"/>
              </p:ext>
            </p:extLst>
          </p:nvPr>
        </p:nvGraphicFramePr>
        <p:xfrm>
          <a:off x="214282" y="285728"/>
          <a:ext cx="8715436" cy="19288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Picture 5"/>
          <p:cNvGraphicFramePr/>
          <p:nvPr>
            <p:extLst>
              <p:ext uri="{D42A27DB-BD31-4B8C-83A1-F6EECF244321}">
                <p14:modId xmlns:p14="http://schemas.microsoft.com/office/powerpoint/2010/main" val="663726533"/>
              </p:ext>
            </p:extLst>
          </p:nvPr>
        </p:nvGraphicFramePr>
        <p:xfrm>
          <a:off x="214282" y="2403431"/>
          <a:ext cx="8643998" cy="195426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Object 6"/>
          <p:cNvGraphicFramePr/>
          <p:nvPr>
            <p:extLst>
              <p:ext uri="{D42A27DB-BD31-4B8C-83A1-F6EECF244321}">
                <p14:modId xmlns:p14="http://schemas.microsoft.com/office/powerpoint/2010/main" val="342047414"/>
              </p:ext>
            </p:extLst>
          </p:nvPr>
        </p:nvGraphicFramePr>
        <p:xfrm>
          <a:off x="142844" y="4429132"/>
          <a:ext cx="8858312" cy="2143140"/>
        </p:xfrm>
        <a:graphic>
          <a:graphicData uri="http://schemas.openxmlformats.org/drawingml/2006/chart">
            <c:chart xmlns:c="http://schemas.openxmlformats.org/drawingml/2006/chart" xmlns:r="http://schemas.openxmlformats.org/officeDocument/2006/relationships" r:id="rId5"/>
          </a:graphicData>
        </a:graphic>
      </p:graphicFrame>
      <p:sp>
        <p:nvSpPr>
          <p:cNvPr id="9" name="TextBox 8"/>
          <p:cNvSpPr txBox="1"/>
          <p:nvPr/>
        </p:nvSpPr>
        <p:spPr>
          <a:xfrm>
            <a:off x="7286644" y="2357430"/>
            <a:ext cx="428628" cy="461665"/>
          </a:xfrm>
          <a:prstGeom prst="rect">
            <a:avLst/>
          </a:prstGeom>
          <a:noFill/>
        </p:spPr>
        <p:txBody>
          <a:bodyPr wrap="square" rtlCol="0">
            <a:spAutoFit/>
          </a:bodyPr>
          <a:lstStyle/>
          <a:p>
            <a:r>
              <a:rPr lang="en-US" sz="2400" dirty="0" smtClean="0"/>
              <a:t>**</a:t>
            </a:r>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Introduction: Adjustment to Retirement</a:t>
            </a:r>
            <a:endParaRPr lang="he-IL" dirty="0"/>
          </a:p>
        </p:txBody>
      </p:sp>
      <p:sp>
        <p:nvSpPr>
          <p:cNvPr id="3" name="Content Placeholder 2"/>
          <p:cNvSpPr>
            <a:spLocks noGrp="1"/>
          </p:cNvSpPr>
          <p:nvPr>
            <p:ph sz="quarter" idx="1"/>
          </p:nvPr>
        </p:nvSpPr>
        <p:spPr>
          <a:xfrm>
            <a:off x="457200" y="1484784"/>
            <a:ext cx="8229600" cy="5040560"/>
          </a:xfrm>
        </p:spPr>
        <p:txBody>
          <a:bodyPr>
            <a:normAutofit lnSpcReduction="10000"/>
          </a:bodyPr>
          <a:lstStyle/>
          <a:p>
            <a:pPr algn="l" rtl="0"/>
            <a:r>
              <a:rPr lang="en-US" sz="3200" dirty="0" smtClean="0"/>
              <a:t>Retirement has become a long and meaningful phase in the older adult’s life (</a:t>
            </a:r>
            <a:r>
              <a:rPr lang="en-US" sz="3200" dirty="0" err="1" smtClean="0"/>
              <a:t>e.g</a:t>
            </a:r>
            <a:r>
              <a:rPr lang="en-US" sz="3200" dirty="0" smtClean="0"/>
              <a:t>: </a:t>
            </a:r>
            <a:r>
              <a:rPr lang="en-US" sz="3200" dirty="0" err="1" smtClean="0"/>
              <a:t>Wiatrowski</a:t>
            </a:r>
            <a:r>
              <a:rPr lang="en-US" sz="3200" dirty="0" smtClean="0"/>
              <a:t>, 2001).</a:t>
            </a:r>
          </a:p>
          <a:p>
            <a:pPr algn="l" rtl="0"/>
            <a:r>
              <a:rPr lang="en-US" sz="3200" dirty="0" smtClean="0"/>
              <a:t>Encompasses many changes in lifestyle and requires adjustment    </a:t>
            </a:r>
          </a:p>
          <a:p>
            <a:pPr algn="l" rtl="0"/>
            <a:r>
              <a:rPr lang="en-US" sz="3200" dirty="0" smtClean="0"/>
              <a:t>Inconsistencies regarding the effect of retirement on well-being (positive effects, negative effects or no effects) and the factors shaping the adjustment process (Wang, 2007). </a:t>
            </a:r>
            <a:endParaRPr lang="he-IL" sz="3200" dirty="0"/>
          </a:p>
        </p:txBody>
      </p:sp>
    </p:spTree>
    <p:extLst>
      <p:ext uri="{BB962C8B-B14F-4D97-AF65-F5344CB8AC3E}">
        <p14:creationId xmlns:p14="http://schemas.microsoft.com/office/powerpoint/2010/main" val="21696159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7416824" cy="720080"/>
          </a:xfrm>
        </p:spPr>
        <p:txBody>
          <a:bodyPr>
            <a:normAutofit fontScale="90000"/>
          </a:bodyPr>
          <a:lstStyle/>
          <a:p>
            <a:r>
              <a:rPr lang="en-US" dirty="0" smtClean="0"/>
              <a:t>Discussion and Conclusions </a:t>
            </a:r>
            <a:endParaRPr lang="en-US" dirty="0"/>
          </a:p>
        </p:txBody>
      </p:sp>
      <p:sp>
        <p:nvSpPr>
          <p:cNvPr id="3" name="Content Placeholder 2"/>
          <p:cNvSpPr>
            <a:spLocks noGrp="1"/>
          </p:cNvSpPr>
          <p:nvPr>
            <p:ph sz="quarter" idx="1"/>
          </p:nvPr>
        </p:nvSpPr>
        <p:spPr>
          <a:xfrm>
            <a:off x="179512" y="836712"/>
            <a:ext cx="8856984" cy="5832648"/>
          </a:xfrm>
        </p:spPr>
        <p:txBody>
          <a:bodyPr>
            <a:normAutofit/>
          </a:bodyPr>
          <a:lstStyle/>
          <a:p>
            <a:r>
              <a:rPr lang="en-US" sz="2800" b="1" dirty="0" smtClean="0"/>
              <a:t>The </a:t>
            </a:r>
            <a:r>
              <a:rPr lang="en-US" sz="2800" b="1" dirty="0"/>
              <a:t>effects of changes experienced </a:t>
            </a:r>
            <a:r>
              <a:rPr lang="en-US" sz="2800" b="1" dirty="0" smtClean="0"/>
              <a:t>in </a:t>
            </a:r>
            <a:r>
              <a:rPr lang="en-US" sz="2800" b="1" dirty="0"/>
              <a:t>retirement on well-being are conditioned by </a:t>
            </a:r>
            <a:r>
              <a:rPr lang="en-US" sz="2800" b="1" dirty="0" smtClean="0"/>
              <a:t>individuals’ attachment. </a:t>
            </a:r>
          </a:p>
          <a:p>
            <a:r>
              <a:rPr lang="en-US" sz="2800" b="1" dirty="0" smtClean="0"/>
              <a:t>Attachment anxiety and avoidance are boundary conditions for the effects of changes in income and involvement on well-being</a:t>
            </a:r>
          </a:p>
          <a:p>
            <a:r>
              <a:rPr lang="en-US" sz="2800" b="1" dirty="0" smtClean="0">
                <a:solidFill>
                  <a:schemeClr val="accent1"/>
                </a:solidFill>
              </a:rPr>
              <a:t>Income</a:t>
            </a:r>
            <a:r>
              <a:rPr lang="en-US" sz="2800" b="1" dirty="0" smtClean="0"/>
              <a:t> drop has negative effect on well-being </a:t>
            </a:r>
            <a:r>
              <a:rPr lang="en-US" sz="2800" b="1" dirty="0" smtClean="0">
                <a:solidFill>
                  <a:schemeClr val="accent1"/>
                </a:solidFill>
              </a:rPr>
              <a:t>only</a:t>
            </a:r>
            <a:r>
              <a:rPr lang="en-US" sz="2800" b="1" dirty="0" smtClean="0"/>
              <a:t> when attachment avoidance is high. </a:t>
            </a:r>
          </a:p>
          <a:p>
            <a:r>
              <a:rPr lang="en-US" sz="2800" b="1" dirty="0">
                <a:solidFill>
                  <a:schemeClr val="accent1"/>
                </a:solidFill>
              </a:rPr>
              <a:t>Involvement</a:t>
            </a:r>
            <a:r>
              <a:rPr lang="en-US" sz="2800" b="1" dirty="0"/>
              <a:t> contributes to well-being when attachment </a:t>
            </a:r>
            <a:r>
              <a:rPr lang="en-US" sz="2800" b="1" dirty="0" smtClean="0"/>
              <a:t>is relatively secure. </a:t>
            </a:r>
            <a:r>
              <a:rPr lang="en-US" b="1" dirty="0"/>
              <a:t/>
            </a:r>
            <a:br>
              <a:rPr lang="en-US" b="1" dirty="0"/>
            </a:br>
            <a:endParaRPr lang="en-US" b="1"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8"/>
            <a:ext cx="7772400" cy="854968"/>
          </a:xfrm>
        </p:spPr>
        <p:txBody>
          <a:bodyPr>
            <a:normAutofit/>
          </a:bodyPr>
          <a:lstStyle/>
          <a:p>
            <a:r>
              <a:rPr lang="en-US" dirty="0" smtClean="0"/>
              <a:t>Income and Avoidance</a:t>
            </a:r>
            <a:endParaRPr lang="he-IL" dirty="0"/>
          </a:p>
        </p:txBody>
      </p:sp>
      <p:sp>
        <p:nvSpPr>
          <p:cNvPr id="3" name="Content Placeholder 2"/>
          <p:cNvSpPr>
            <a:spLocks noGrp="1"/>
          </p:cNvSpPr>
          <p:nvPr>
            <p:ph sz="quarter" idx="1"/>
          </p:nvPr>
        </p:nvSpPr>
        <p:spPr>
          <a:xfrm>
            <a:off x="323528" y="1124744"/>
            <a:ext cx="8568952" cy="5544616"/>
          </a:xfrm>
        </p:spPr>
        <p:txBody>
          <a:bodyPr>
            <a:normAutofit fontScale="92500"/>
          </a:bodyPr>
          <a:lstStyle/>
          <a:p>
            <a:pPr lvl="1"/>
            <a:r>
              <a:rPr lang="en-US" sz="2600" dirty="0" smtClean="0"/>
              <a:t>Decline </a:t>
            </a:r>
            <a:r>
              <a:rPr lang="en-US" sz="2600" dirty="0"/>
              <a:t>in income may be perceived as uncontrollable and inevitable, thus destructive to those who are most reluctant to lose control and fear of dependence. </a:t>
            </a:r>
            <a:r>
              <a:rPr lang="en-US" sz="2600" dirty="0" smtClean="0"/>
              <a:t/>
            </a:r>
            <a:br>
              <a:rPr lang="en-US" sz="2600" dirty="0" smtClean="0"/>
            </a:br>
            <a:endParaRPr lang="en-US" sz="2600" dirty="0"/>
          </a:p>
          <a:p>
            <a:pPr lvl="1"/>
            <a:r>
              <a:rPr lang="en-US" sz="2600" dirty="0"/>
              <a:t>Avoidant individuals tendency to suppress emotions and avoid coping with their distress may be especially ineffective and extremely resource demanding in the long run dealing with chronic stress</a:t>
            </a:r>
            <a:r>
              <a:rPr lang="en-US" sz="2600" dirty="0" smtClean="0"/>
              <a:t>.</a:t>
            </a:r>
            <a:br>
              <a:rPr lang="en-US" sz="2600" dirty="0" smtClean="0"/>
            </a:br>
            <a:endParaRPr lang="en-US" sz="2600" dirty="0"/>
          </a:p>
          <a:p>
            <a:pPr lvl="1"/>
            <a:r>
              <a:rPr lang="en-US" sz="2600" dirty="0"/>
              <a:t>Alternative: Severe income decline may promote social withdrawal and aggravate avoidance tendencies. </a:t>
            </a:r>
            <a:endParaRPr lang="en-US" sz="2600" dirty="0" smtClean="0"/>
          </a:p>
          <a:p>
            <a:pPr marL="320040" lvl="1" indent="0">
              <a:buNone/>
            </a:pPr>
            <a:endParaRPr lang="en-US" dirty="0"/>
          </a:p>
          <a:p>
            <a:pPr lvl="1"/>
            <a:r>
              <a:rPr lang="en-US" dirty="0"/>
              <a:t>Attachment anxiety has no effect, perhaps due to the long time gaps. </a:t>
            </a:r>
          </a:p>
          <a:p>
            <a:endParaRPr lang="he-IL" dirty="0"/>
          </a:p>
        </p:txBody>
      </p:sp>
    </p:spTree>
    <p:extLst>
      <p:ext uri="{BB962C8B-B14F-4D97-AF65-F5344CB8AC3E}">
        <p14:creationId xmlns:p14="http://schemas.microsoft.com/office/powerpoint/2010/main" val="36747600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07504" y="1196752"/>
            <a:ext cx="9001000" cy="5400599"/>
          </a:xfrm>
        </p:spPr>
        <p:txBody>
          <a:bodyPr>
            <a:normAutofit fontScale="92500"/>
          </a:bodyPr>
          <a:lstStyle/>
          <a:p>
            <a:r>
              <a:rPr lang="en-US" dirty="0" smtClean="0"/>
              <a:t>Increased </a:t>
            </a:r>
            <a:r>
              <a:rPr lang="en-US" dirty="0"/>
              <a:t>social involvement </a:t>
            </a:r>
            <a:r>
              <a:rPr lang="en-US" dirty="0" smtClean="0"/>
              <a:t>decreases depression </a:t>
            </a:r>
            <a:r>
              <a:rPr lang="en-US" dirty="0"/>
              <a:t>when </a:t>
            </a:r>
            <a:r>
              <a:rPr lang="en-US" dirty="0" smtClean="0"/>
              <a:t>anxiety </a:t>
            </a:r>
            <a:r>
              <a:rPr lang="en-US" dirty="0"/>
              <a:t>is low or average. </a:t>
            </a:r>
            <a:endParaRPr lang="en-US" dirty="0" smtClean="0"/>
          </a:p>
          <a:p>
            <a:r>
              <a:rPr lang="en-US" dirty="0" smtClean="0"/>
              <a:t>Increased social involvement when attachment anxiety is high results in elevated levels of psychosomatic complaints. </a:t>
            </a:r>
          </a:p>
          <a:p>
            <a:r>
              <a:rPr lang="en-US" dirty="0" smtClean="0"/>
              <a:t>High </a:t>
            </a:r>
            <a:r>
              <a:rPr lang="en-US" dirty="0"/>
              <a:t>levels of anxiety are related to worries about rejection and </a:t>
            </a:r>
            <a:r>
              <a:rPr lang="en-US" dirty="0" smtClean="0"/>
              <a:t>abandonment. </a:t>
            </a:r>
          </a:p>
          <a:p>
            <a:r>
              <a:rPr lang="en-US" dirty="0" smtClean="0"/>
              <a:t>It poses </a:t>
            </a:r>
            <a:r>
              <a:rPr lang="en-US" dirty="0"/>
              <a:t>individuals at risk for experiencing distress caused by social interactions and </a:t>
            </a:r>
            <a:r>
              <a:rPr lang="en-US" dirty="0" smtClean="0"/>
              <a:t>hinders the </a:t>
            </a:r>
            <a:r>
              <a:rPr lang="en-US" dirty="0"/>
              <a:t>ability to benefit from it</a:t>
            </a:r>
            <a:r>
              <a:rPr lang="en-US" dirty="0" smtClean="0"/>
              <a:t>.</a:t>
            </a:r>
            <a:br>
              <a:rPr lang="en-US" dirty="0" smtClean="0"/>
            </a:br>
            <a:endParaRPr lang="en-US" dirty="0" smtClean="0"/>
          </a:p>
          <a:p>
            <a:r>
              <a:rPr lang="en-US" dirty="0" smtClean="0"/>
              <a:t>Avoidant individuals </a:t>
            </a:r>
            <a:r>
              <a:rPr lang="en-US" dirty="0"/>
              <a:t>are </a:t>
            </a:r>
            <a:r>
              <a:rPr lang="en-US" dirty="0" smtClean="0"/>
              <a:t>not as sensitive to social activities, more </a:t>
            </a:r>
            <a:r>
              <a:rPr lang="en-US" dirty="0"/>
              <a:t>prone to experience physiological reactivity as a </a:t>
            </a:r>
            <a:r>
              <a:rPr lang="en-US" dirty="0" smtClean="0"/>
              <a:t>response to stress. Hence </a:t>
            </a:r>
            <a:r>
              <a:rPr lang="en-US" dirty="0"/>
              <a:t>physical health is more adversely affected when avoidance is high, but not when anxiety is high.</a:t>
            </a:r>
          </a:p>
          <a:p>
            <a:pPr lvl="1"/>
            <a:endParaRPr lang="he-IL" dirty="0"/>
          </a:p>
        </p:txBody>
      </p:sp>
      <p:sp>
        <p:nvSpPr>
          <p:cNvPr id="2" name="TextBox 1"/>
          <p:cNvSpPr txBox="1"/>
          <p:nvPr/>
        </p:nvSpPr>
        <p:spPr>
          <a:xfrm>
            <a:off x="323528" y="402928"/>
            <a:ext cx="6624736" cy="646331"/>
          </a:xfrm>
          <a:prstGeom prst="rect">
            <a:avLst/>
          </a:prstGeom>
          <a:noFill/>
        </p:spPr>
        <p:txBody>
          <a:bodyPr wrap="square" rtlCol="1">
            <a:spAutoFit/>
          </a:bodyPr>
          <a:lstStyle/>
          <a:p>
            <a:r>
              <a:rPr lang="en-US" sz="3600" dirty="0">
                <a:solidFill>
                  <a:schemeClr val="tx2"/>
                </a:solidFill>
                <a:latin typeface="+mj-lt"/>
                <a:ea typeface="+mj-ea"/>
                <a:cs typeface="+mj-cs"/>
              </a:rPr>
              <a:t>Involvement and Attachment </a:t>
            </a:r>
            <a:endParaRPr lang="he-IL" sz="3600" dirty="0">
              <a:solidFill>
                <a:schemeClr val="tx2"/>
              </a:solidFill>
              <a:latin typeface="+mj-lt"/>
              <a:ea typeface="+mj-ea"/>
              <a:cs typeface="+mj-cs"/>
            </a:endParaRPr>
          </a:p>
        </p:txBody>
      </p:sp>
    </p:spTree>
    <p:extLst>
      <p:ext uri="{BB962C8B-B14F-4D97-AF65-F5344CB8AC3E}">
        <p14:creationId xmlns:p14="http://schemas.microsoft.com/office/powerpoint/2010/main" val="19824260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7772400" cy="1143000"/>
          </a:xfrm>
        </p:spPr>
        <p:txBody>
          <a:bodyPr>
            <a:normAutofit fontScale="90000"/>
          </a:bodyPr>
          <a:lstStyle/>
          <a:p>
            <a:r>
              <a:rPr lang="en-US" dirty="0" smtClean="0"/>
              <a:t>Practical Implications and Limitations </a:t>
            </a:r>
            <a:endParaRPr lang="he-IL" dirty="0"/>
          </a:p>
        </p:txBody>
      </p:sp>
      <p:sp>
        <p:nvSpPr>
          <p:cNvPr id="3" name="Content Placeholder 2"/>
          <p:cNvSpPr>
            <a:spLocks noGrp="1"/>
          </p:cNvSpPr>
          <p:nvPr>
            <p:ph sz="quarter" idx="1"/>
          </p:nvPr>
        </p:nvSpPr>
        <p:spPr>
          <a:xfrm>
            <a:off x="251520" y="1340768"/>
            <a:ext cx="8640960" cy="5328592"/>
          </a:xfrm>
        </p:spPr>
        <p:txBody>
          <a:bodyPr>
            <a:normAutofit/>
          </a:bodyPr>
          <a:lstStyle/>
          <a:p>
            <a:r>
              <a:rPr lang="en-US" dirty="0" smtClean="0"/>
              <a:t>Help map </a:t>
            </a:r>
            <a:r>
              <a:rPr lang="en-US" dirty="0"/>
              <a:t>populations in risk for experiencing difficulties in the adjustment </a:t>
            </a:r>
            <a:r>
              <a:rPr lang="en-US" dirty="0" smtClean="0"/>
              <a:t>process</a:t>
            </a:r>
            <a:r>
              <a:rPr lang="en-US" dirty="0"/>
              <a:t> </a:t>
            </a:r>
            <a:r>
              <a:rPr lang="en-US" dirty="0" smtClean="0"/>
              <a:t>(those who may not benefit from involvement and may be distressed by income decline)</a:t>
            </a:r>
          </a:p>
          <a:p>
            <a:r>
              <a:rPr lang="en-US" dirty="0" smtClean="0"/>
              <a:t>Limitations and future research:</a:t>
            </a:r>
          </a:p>
          <a:p>
            <a:pPr lvl="1"/>
            <a:r>
              <a:rPr lang="en-US" dirty="0" smtClean="0"/>
              <a:t>Results </a:t>
            </a:r>
            <a:r>
              <a:rPr lang="en-US" dirty="0"/>
              <a:t>may be similar for other losses and gains experienced in older adulthood</a:t>
            </a:r>
            <a:r>
              <a:rPr lang="en-US" dirty="0" smtClean="0"/>
              <a:t>. We only accounted for 2 independent variables. </a:t>
            </a:r>
            <a:endParaRPr lang="en-US" dirty="0"/>
          </a:p>
          <a:p>
            <a:pPr lvl="1"/>
            <a:r>
              <a:rPr lang="en-US" dirty="0"/>
              <a:t>Other boundary conditions for adaptation to retirement</a:t>
            </a:r>
            <a:r>
              <a:rPr lang="en-US" dirty="0" smtClean="0"/>
              <a:t>.</a:t>
            </a:r>
          </a:p>
          <a:p>
            <a:pPr lvl="1"/>
            <a:r>
              <a:rPr lang="en-US" dirty="0" smtClean="0"/>
              <a:t>Additional measurements to account for both the short and long term effects. </a:t>
            </a:r>
            <a:endParaRPr lang="en-US" dirty="0"/>
          </a:p>
          <a:p>
            <a:pPr lvl="1"/>
            <a:endParaRPr lang="en-US" dirty="0" smtClean="0"/>
          </a:p>
          <a:p>
            <a:pPr marL="0" indent="0">
              <a:buNone/>
            </a:pPr>
            <a:endParaRPr lang="he-IL" dirty="0"/>
          </a:p>
        </p:txBody>
      </p:sp>
    </p:spTree>
    <p:extLst>
      <p:ext uri="{BB962C8B-B14F-4D97-AF65-F5344CB8AC3E}">
        <p14:creationId xmlns:p14="http://schemas.microsoft.com/office/powerpoint/2010/main" val="25512410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1124744"/>
            <a:ext cx="7772400" cy="4572000"/>
          </a:xfrm>
        </p:spPr>
        <p:txBody>
          <a:bodyPr>
            <a:normAutofit fontScale="92500" lnSpcReduction="10000"/>
          </a:bodyPr>
          <a:lstStyle/>
          <a:p>
            <a:pPr marL="0" indent="0" algn="r">
              <a:buNone/>
            </a:pPr>
            <a:endParaRPr lang="en-US" dirty="0" smtClean="0"/>
          </a:p>
          <a:p>
            <a:pPr marL="0" indent="0" algn="r">
              <a:buNone/>
            </a:pPr>
            <a:endParaRPr lang="en-US" dirty="0"/>
          </a:p>
          <a:p>
            <a:pPr marL="0" indent="0" algn="r">
              <a:buNone/>
            </a:pPr>
            <a:endParaRPr lang="en-US" dirty="0" smtClean="0"/>
          </a:p>
          <a:p>
            <a:pPr marL="0" indent="0" algn="ctr">
              <a:buNone/>
            </a:pPr>
            <a:r>
              <a:rPr lang="en-US" sz="9600" dirty="0" smtClean="0">
                <a:solidFill>
                  <a:schemeClr val="accent1"/>
                </a:solidFill>
              </a:rPr>
              <a:t>Thank You!</a:t>
            </a:r>
          </a:p>
          <a:p>
            <a:pPr marL="0" indent="0" algn="ctr">
              <a:buNone/>
            </a:pPr>
            <a:r>
              <a:rPr lang="en-US" sz="9600" dirty="0" smtClean="0">
                <a:solidFill>
                  <a:schemeClr val="accent1"/>
                </a:solidFill>
              </a:rPr>
              <a:t> </a:t>
            </a:r>
          </a:p>
          <a:p>
            <a:pPr marL="0" indent="0" algn="r">
              <a:buNone/>
            </a:pPr>
            <a:r>
              <a:rPr lang="en-US" sz="3200" dirty="0" smtClean="0">
                <a:solidFill>
                  <a:srgbClr val="C00000"/>
                </a:solidFill>
                <a:hlinkClick r:id="rId3"/>
              </a:rPr>
              <a:t>dikas@tx.technion.ac.il</a:t>
            </a:r>
            <a:r>
              <a:rPr lang="en-US" sz="3200" dirty="0" smtClean="0">
                <a:solidFill>
                  <a:srgbClr val="C00000"/>
                </a:solidFill>
              </a:rPr>
              <a:t> </a:t>
            </a:r>
            <a:endParaRPr lang="he-IL" sz="3200" dirty="0">
              <a:solidFill>
                <a:srgbClr val="C00000"/>
              </a:solidFill>
            </a:endParaRPr>
          </a:p>
        </p:txBody>
      </p:sp>
    </p:spTree>
    <p:extLst>
      <p:ext uri="{BB962C8B-B14F-4D97-AF65-F5344CB8AC3E}">
        <p14:creationId xmlns:p14="http://schemas.microsoft.com/office/powerpoint/2010/main" val="5804028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677053513"/>
              </p:ext>
            </p:extLst>
          </p:nvPr>
        </p:nvGraphicFramePr>
        <p:xfrm>
          <a:off x="0" y="145360"/>
          <a:ext cx="8929719" cy="6625265"/>
        </p:xfrm>
        <a:graphic>
          <a:graphicData uri="http://schemas.openxmlformats.org/drawingml/2006/table">
            <a:tbl>
              <a:tblPr>
                <a:tableStyleId>{8A107856-5554-42FB-B03E-39F5DBC370BA}</a:tableStyleId>
              </a:tblPr>
              <a:tblGrid>
                <a:gridCol w="1473405"/>
                <a:gridCol w="1466262"/>
                <a:gridCol w="1276949"/>
                <a:gridCol w="800103"/>
                <a:gridCol w="1276949"/>
                <a:gridCol w="800103"/>
                <a:gridCol w="1276949"/>
                <a:gridCol w="558999"/>
              </a:tblGrid>
              <a:tr h="236162">
                <a:tc>
                  <a:txBody>
                    <a:bodyPr/>
                    <a:lstStyle/>
                    <a:p>
                      <a:pPr marL="0" marR="0" algn="l" rtl="0">
                        <a:lnSpc>
                          <a:spcPct val="115000"/>
                        </a:lnSpc>
                        <a:spcBef>
                          <a:spcPts val="0"/>
                        </a:spcBef>
                        <a:spcAft>
                          <a:spcPts val="0"/>
                        </a:spcAft>
                      </a:pPr>
                      <a:endParaRPr lang="en-US" sz="600" dirty="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endParaRPr lang="en-US" sz="600">
                        <a:latin typeface="Calibri"/>
                        <a:ea typeface="Calibri"/>
                        <a:cs typeface="Arial"/>
                      </a:endParaRPr>
                    </a:p>
                  </a:txBody>
                  <a:tcPr marL="36642" marR="36642" marT="0" marB="0"/>
                </a:tc>
                <a:tc gridSpan="2">
                  <a:txBody>
                    <a:bodyPr/>
                    <a:lstStyle/>
                    <a:p>
                      <a:pPr marL="0" marR="0" algn="ctr" rtl="0">
                        <a:lnSpc>
                          <a:spcPct val="115000"/>
                        </a:lnSpc>
                        <a:spcBef>
                          <a:spcPts val="0"/>
                        </a:spcBef>
                        <a:spcAft>
                          <a:spcPts val="0"/>
                        </a:spcAft>
                      </a:pPr>
                      <a:r>
                        <a:rPr lang="en-US" sz="1200" dirty="0"/>
                        <a:t>Depression</a:t>
                      </a:r>
                      <a:endParaRPr lang="en-US" sz="1200" dirty="0">
                        <a:latin typeface="Calibri"/>
                        <a:ea typeface="Calibri"/>
                        <a:cs typeface="Arial"/>
                      </a:endParaRPr>
                    </a:p>
                  </a:txBody>
                  <a:tcPr marL="36642" marR="36642" marT="0" marB="0"/>
                </a:tc>
                <a:tc hMerge="1">
                  <a:txBody>
                    <a:bodyPr/>
                    <a:lstStyle/>
                    <a:p>
                      <a:endParaRPr lang="en-US"/>
                    </a:p>
                  </a:txBody>
                  <a:tcPr/>
                </a:tc>
                <a:tc gridSpan="2">
                  <a:txBody>
                    <a:bodyPr/>
                    <a:lstStyle/>
                    <a:p>
                      <a:pPr marL="0" marR="0" algn="ctr" rtl="0">
                        <a:lnSpc>
                          <a:spcPct val="115000"/>
                        </a:lnSpc>
                        <a:spcBef>
                          <a:spcPts val="0"/>
                        </a:spcBef>
                        <a:spcAft>
                          <a:spcPts val="0"/>
                        </a:spcAft>
                      </a:pPr>
                      <a:r>
                        <a:rPr lang="en-US" sz="1400" dirty="0"/>
                        <a:t>somatic</a:t>
                      </a:r>
                      <a:endParaRPr lang="en-US" sz="1400" dirty="0">
                        <a:latin typeface="Calibri"/>
                        <a:ea typeface="Calibri"/>
                        <a:cs typeface="Arial"/>
                      </a:endParaRPr>
                    </a:p>
                  </a:txBody>
                  <a:tcPr marL="36642" marR="36642" marT="0" marB="0"/>
                </a:tc>
                <a:tc hMerge="1">
                  <a:txBody>
                    <a:bodyPr/>
                    <a:lstStyle/>
                    <a:p>
                      <a:endParaRPr lang="en-US"/>
                    </a:p>
                  </a:txBody>
                  <a:tcPr/>
                </a:tc>
                <a:tc gridSpan="2">
                  <a:txBody>
                    <a:bodyPr/>
                    <a:lstStyle/>
                    <a:p>
                      <a:pPr marL="0" marR="0" algn="ctr" rtl="0">
                        <a:lnSpc>
                          <a:spcPct val="115000"/>
                        </a:lnSpc>
                        <a:spcBef>
                          <a:spcPts val="0"/>
                        </a:spcBef>
                        <a:spcAft>
                          <a:spcPts val="0"/>
                        </a:spcAft>
                      </a:pPr>
                      <a:r>
                        <a:rPr lang="en-US" sz="1400" dirty="0"/>
                        <a:t>Health </a:t>
                      </a:r>
                      <a:endParaRPr lang="en-US" sz="1400" dirty="0">
                        <a:latin typeface="Calibri"/>
                        <a:ea typeface="Calibri"/>
                        <a:cs typeface="Arial"/>
                      </a:endParaRPr>
                    </a:p>
                  </a:txBody>
                  <a:tcPr marL="36642" marR="36642" marT="0" marB="0"/>
                </a:tc>
                <a:tc hMerge="1">
                  <a:txBody>
                    <a:bodyPr/>
                    <a:lstStyle/>
                    <a:p>
                      <a:endParaRPr lang="en-US"/>
                    </a:p>
                  </a:txBody>
                  <a:tcPr/>
                </a:tc>
              </a:tr>
              <a:tr h="236162">
                <a:tc>
                  <a:txBody>
                    <a:bodyPr/>
                    <a:lstStyle/>
                    <a:p>
                      <a:pPr marL="0" marR="0" algn="l" rtl="0">
                        <a:lnSpc>
                          <a:spcPct val="115000"/>
                        </a:lnSpc>
                        <a:spcBef>
                          <a:spcPts val="0"/>
                        </a:spcBef>
                        <a:spcAft>
                          <a:spcPts val="0"/>
                        </a:spcAft>
                      </a:pPr>
                      <a:endParaRPr lang="en-US" sz="60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endParaRPr lang="en-US" sz="1400" dirty="0">
                        <a:latin typeface="Calibri"/>
                        <a:ea typeface="Calibri"/>
                        <a:cs typeface="Arial"/>
                      </a:endParaRPr>
                    </a:p>
                  </a:txBody>
                  <a:tcPr marL="36642" marR="36642" marT="0" marB="0"/>
                </a:tc>
                <a:tc>
                  <a:txBody>
                    <a:bodyPr/>
                    <a:lstStyle/>
                    <a:p>
                      <a:pPr marL="0" marR="0" algn="ctr" rtl="0">
                        <a:lnSpc>
                          <a:spcPct val="115000"/>
                        </a:lnSpc>
                        <a:spcBef>
                          <a:spcPts val="0"/>
                        </a:spcBef>
                        <a:spcAft>
                          <a:spcPts val="0"/>
                        </a:spcAft>
                      </a:pPr>
                      <a:r>
                        <a:rPr lang="en-US" sz="1400"/>
                        <a:t>Estimate</a:t>
                      </a:r>
                      <a:endParaRPr lang="en-US" sz="1400">
                        <a:latin typeface="Calibri"/>
                        <a:ea typeface="Calibri"/>
                        <a:cs typeface="Arial"/>
                      </a:endParaRPr>
                    </a:p>
                  </a:txBody>
                  <a:tcPr marL="36642" marR="36642" marT="0" marB="0"/>
                </a:tc>
                <a:tc>
                  <a:txBody>
                    <a:bodyPr/>
                    <a:lstStyle/>
                    <a:p>
                      <a:pPr marL="0" marR="0" algn="ctr" rtl="0">
                        <a:lnSpc>
                          <a:spcPct val="115000"/>
                        </a:lnSpc>
                        <a:spcBef>
                          <a:spcPts val="0"/>
                        </a:spcBef>
                        <a:spcAft>
                          <a:spcPts val="0"/>
                        </a:spcAft>
                      </a:pPr>
                      <a:r>
                        <a:rPr lang="en-US" sz="1400"/>
                        <a:t>SE</a:t>
                      </a:r>
                      <a:endParaRPr lang="en-US" sz="1400">
                        <a:latin typeface="Calibri"/>
                        <a:ea typeface="Calibri"/>
                        <a:cs typeface="Arial"/>
                      </a:endParaRPr>
                    </a:p>
                  </a:txBody>
                  <a:tcPr marL="36642" marR="36642" marT="0" marB="0"/>
                </a:tc>
                <a:tc>
                  <a:txBody>
                    <a:bodyPr/>
                    <a:lstStyle/>
                    <a:p>
                      <a:pPr marL="0" marR="0" algn="ctr" rtl="0">
                        <a:lnSpc>
                          <a:spcPct val="115000"/>
                        </a:lnSpc>
                        <a:spcBef>
                          <a:spcPts val="0"/>
                        </a:spcBef>
                        <a:spcAft>
                          <a:spcPts val="0"/>
                        </a:spcAft>
                      </a:pPr>
                      <a:r>
                        <a:rPr lang="en-US" sz="1400"/>
                        <a:t>Estimate</a:t>
                      </a:r>
                      <a:endParaRPr lang="en-US" sz="1400">
                        <a:latin typeface="Calibri"/>
                        <a:ea typeface="Calibri"/>
                        <a:cs typeface="Arial"/>
                      </a:endParaRPr>
                    </a:p>
                  </a:txBody>
                  <a:tcPr marL="36642" marR="36642" marT="0" marB="0"/>
                </a:tc>
                <a:tc>
                  <a:txBody>
                    <a:bodyPr/>
                    <a:lstStyle/>
                    <a:p>
                      <a:pPr marL="0" marR="0" algn="ctr" rtl="0">
                        <a:lnSpc>
                          <a:spcPct val="115000"/>
                        </a:lnSpc>
                        <a:spcBef>
                          <a:spcPts val="0"/>
                        </a:spcBef>
                        <a:spcAft>
                          <a:spcPts val="0"/>
                        </a:spcAft>
                      </a:pPr>
                      <a:r>
                        <a:rPr lang="en-US" sz="1400"/>
                        <a:t>SE</a:t>
                      </a:r>
                      <a:endParaRPr lang="en-US" sz="1400">
                        <a:latin typeface="Calibri"/>
                        <a:ea typeface="Calibri"/>
                        <a:cs typeface="Arial"/>
                      </a:endParaRPr>
                    </a:p>
                  </a:txBody>
                  <a:tcPr marL="36642" marR="36642" marT="0" marB="0"/>
                </a:tc>
                <a:tc>
                  <a:txBody>
                    <a:bodyPr/>
                    <a:lstStyle/>
                    <a:p>
                      <a:pPr marL="0" marR="0" algn="ctr" rtl="0">
                        <a:lnSpc>
                          <a:spcPct val="115000"/>
                        </a:lnSpc>
                        <a:spcBef>
                          <a:spcPts val="0"/>
                        </a:spcBef>
                        <a:spcAft>
                          <a:spcPts val="0"/>
                        </a:spcAft>
                      </a:pPr>
                      <a:r>
                        <a:rPr lang="en-US" sz="1400"/>
                        <a:t>Estimate</a:t>
                      </a:r>
                      <a:endParaRPr lang="en-US" sz="1400">
                        <a:latin typeface="Calibri"/>
                        <a:ea typeface="Calibri"/>
                        <a:cs typeface="Arial"/>
                      </a:endParaRPr>
                    </a:p>
                  </a:txBody>
                  <a:tcPr marL="36642" marR="36642" marT="0" marB="0"/>
                </a:tc>
                <a:tc>
                  <a:txBody>
                    <a:bodyPr/>
                    <a:lstStyle/>
                    <a:p>
                      <a:pPr marL="0" marR="0" algn="ctr" rtl="0">
                        <a:lnSpc>
                          <a:spcPct val="115000"/>
                        </a:lnSpc>
                        <a:spcBef>
                          <a:spcPts val="0"/>
                        </a:spcBef>
                        <a:spcAft>
                          <a:spcPts val="0"/>
                        </a:spcAft>
                      </a:pPr>
                      <a:r>
                        <a:rPr lang="en-US" sz="1400"/>
                        <a:t>SE</a:t>
                      </a:r>
                      <a:endParaRPr lang="en-US" sz="1400">
                        <a:latin typeface="Calibri"/>
                        <a:ea typeface="Calibri"/>
                        <a:cs typeface="Arial"/>
                      </a:endParaRPr>
                    </a:p>
                  </a:txBody>
                  <a:tcPr marL="36642" marR="36642" marT="0" marB="0"/>
                </a:tc>
              </a:tr>
              <a:tr h="202425">
                <a:tc>
                  <a:txBody>
                    <a:bodyPr/>
                    <a:lstStyle/>
                    <a:p>
                      <a:pPr marL="0" marR="0" algn="l" rtl="0">
                        <a:lnSpc>
                          <a:spcPct val="115000"/>
                        </a:lnSpc>
                        <a:spcBef>
                          <a:spcPts val="0"/>
                        </a:spcBef>
                        <a:spcAft>
                          <a:spcPts val="0"/>
                        </a:spcAft>
                      </a:pPr>
                      <a:r>
                        <a:rPr lang="en-US" sz="1200" dirty="0"/>
                        <a:t>Income</a:t>
                      </a:r>
                      <a:endParaRPr lang="en-US" sz="1400" dirty="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endParaRPr lang="en-US" sz="1200" dirty="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endParaRPr lang="en-US" sz="120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endParaRPr lang="en-US" sz="120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endParaRPr lang="en-US" sz="120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endParaRPr lang="en-US" sz="120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endParaRPr lang="en-US" sz="120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endParaRPr lang="en-US" sz="1200">
                        <a:latin typeface="Calibri"/>
                        <a:ea typeface="Calibri"/>
                        <a:cs typeface="Calibri"/>
                      </a:endParaRPr>
                    </a:p>
                  </a:txBody>
                  <a:tcPr marL="36642" marR="36642" marT="0" marB="0"/>
                </a:tc>
              </a:tr>
              <a:tr h="607274">
                <a:tc>
                  <a:txBody>
                    <a:bodyPr/>
                    <a:lstStyle/>
                    <a:p>
                      <a:pPr marL="0" marR="0" algn="l" rtl="0">
                        <a:lnSpc>
                          <a:spcPct val="115000"/>
                        </a:lnSpc>
                        <a:spcBef>
                          <a:spcPts val="0"/>
                        </a:spcBef>
                        <a:spcAft>
                          <a:spcPts val="0"/>
                        </a:spcAft>
                      </a:pPr>
                      <a:endParaRPr lang="en-US" sz="1200" dirty="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r>
                        <a:rPr lang="en-US" sz="1200" dirty="0"/>
                        <a:t>Slope of income when avoidance is low</a:t>
                      </a:r>
                      <a:endParaRPr lang="en-US" sz="1400" dirty="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dirty="0"/>
                        <a:t>-</a:t>
                      </a:r>
                      <a:r>
                        <a:rPr lang="en-US" sz="1200" dirty="0" smtClean="0"/>
                        <a:t>0.03</a:t>
                      </a:r>
                      <a:r>
                        <a:rPr lang="en-US" sz="1400" dirty="0" smtClean="0"/>
                        <a:t>†</a:t>
                      </a:r>
                      <a:endParaRPr lang="en-US" sz="1400" dirty="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dirty="0" smtClean="0"/>
                        <a:t>0.16</a:t>
                      </a:r>
                      <a:endParaRPr lang="en-US" sz="1400" dirty="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a:t>-0.02</a:t>
                      </a:r>
                      <a:endParaRPr lang="en-US" sz="140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a:t>0.01</a:t>
                      </a:r>
                      <a:endParaRPr lang="en-US" sz="140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a:t>-.05</a:t>
                      </a:r>
                      <a:endParaRPr lang="en-US" sz="140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a:t>.03</a:t>
                      </a:r>
                      <a:endParaRPr lang="en-US" sz="1400">
                        <a:latin typeface="Calibri"/>
                        <a:ea typeface="Calibri"/>
                        <a:cs typeface="Arial"/>
                      </a:endParaRPr>
                    </a:p>
                  </a:txBody>
                  <a:tcPr marL="36642" marR="36642" marT="0" marB="0"/>
                </a:tc>
              </a:tr>
              <a:tr h="607274">
                <a:tc>
                  <a:txBody>
                    <a:bodyPr/>
                    <a:lstStyle/>
                    <a:p>
                      <a:pPr marL="0" marR="0" algn="l" rtl="0">
                        <a:lnSpc>
                          <a:spcPct val="115000"/>
                        </a:lnSpc>
                        <a:spcBef>
                          <a:spcPts val="0"/>
                        </a:spcBef>
                        <a:spcAft>
                          <a:spcPts val="0"/>
                        </a:spcAft>
                      </a:pPr>
                      <a:endParaRPr lang="en-US" sz="1200" dirty="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r>
                        <a:rPr lang="en-US" sz="1200" dirty="0"/>
                        <a:t>Slope of income when avoidance is mean </a:t>
                      </a:r>
                      <a:endParaRPr lang="en-US" sz="1400" dirty="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dirty="0"/>
                        <a:t>0.005</a:t>
                      </a:r>
                      <a:endParaRPr lang="en-US" sz="1400" dirty="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a:t>0.01</a:t>
                      </a:r>
                      <a:endParaRPr lang="en-US" sz="140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dirty="0"/>
                        <a:t>0.02†</a:t>
                      </a:r>
                      <a:endParaRPr lang="en-US" sz="1400" dirty="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a:t>0.009</a:t>
                      </a:r>
                      <a:endParaRPr lang="en-US" sz="140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a:t>.02</a:t>
                      </a:r>
                      <a:endParaRPr lang="en-US" sz="140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a:t>.02</a:t>
                      </a:r>
                      <a:endParaRPr lang="en-US" sz="1400">
                        <a:latin typeface="Calibri"/>
                        <a:ea typeface="Calibri"/>
                        <a:cs typeface="Arial"/>
                      </a:endParaRPr>
                    </a:p>
                  </a:txBody>
                  <a:tcPr marL="36642" marR="36642" marT="0" marB="0"/>
                </a:tc>
              </a:tr>
              <a:tr h="607274">
                <a:tc>
                  <a:txBody>
                    <a:bodyPr/>
                    <a:lstStyle/>
                    <a:p>
                      <a:pPr marL="0" marR="0" algn="l" rtl="0">
                        <a:lnSpc>
                          <a:spcPct val="115000"/>
                        </a:lnSpc>
                        <a:spcBef>
                          <a:spcPts val="0"/>
                        </a:spcBef>
                        <a:spcAft>
                          <a:spcPts val="0"/>
                        </a:spcAft>
                      </a:pPr>
                      <a:endParaRPr lang="en-US" sz="1200" dirty="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r>
                        <a:rPr lang="en-US" sz="1200" dirty="0"/>
                        <a:t>Slope of income when avoidance is high </a:t>
                      </a:r>
                      <a:endParaRPr lang="en-US" sz="1400" dirty="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dirty="0"/>
                        <a:t>0.04*</a:t>
                      </a:r>
                      <a:endParaRPr lang="en-US" sz="1400" dirty="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dirty="0"/>
                        <a:t>0.03</a:t>
                      </a:r>
                      <a:endParaRPr lang="en-US" sz="1400" dirty="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a:t>.055**</a:t>
                      </a:r>
                      <a:endParaRPr lang="en-US" sz="140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a:t>0.02</a:t>
                      </a:r>
                      <a:endParaRPr lang="en-US" sz="140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a:t>.08**</a:t>
                      </a:r>
                      <a:endParaRPr lang="en-US" sz="140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a:t>.03</a:t>
                      </a:r>
                      <a:endParaRPr lang="en-US" sz="1400">
                        <a:latin typeface="Calibri"/>
                        <a:ea typeface="Calibri"/>
                        <a:cs typeface="Arial"/>
                      </a:endParaRPr>
                    </a:p>
                  </a:txBody>
                  <a:tcPr marL="36642" marR="36642" marT="0" marB="0"/>
                </a:tc>
              </a:tr>
              <a:tr h="202425">
                <a:tc>
                  <a:txBody>
                    <a:bodyPr/>
                    <a:lstStyle/>
                    <a:p>
                      <a:pPr marL="0" marR="0" algn="l" rtl="0">
                        <a:lnSpc>
                          <a:spcPct val="115000"/>
                        </a:lnSpc>
                        <a:spcBef>
                          <a:spcPts val="0"/>
                        </a:spcBef>
                        <a:spcAft>
                          <a:spcPts val="0"/>
                        </a:spcAft>
                      </a:pPr>
                      <a:r>
                        <a:rPr lang="en-US" sz="1200" dirty="0"/>
                        <a:t>Involvement </a:t>
                      </a:r>
                      <a:endParaRPr lang="en-US" sz="1400" dirty="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endParaRPr lang="en-US" sz="120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endParaRPr lang="en-US" sz="120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endParaRPr lang="en-US" sz="120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endParaRPr lang="en-US" sz="120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endParaRPr lang="en-US" sz="120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endParaRPr lang="en-US" sz="120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endParaRPr lang="en-US" sz="1200">
                        <a:latin typeface="Calibri"/>
                        <a:ea typeface="Calibri"/>
                        <a:cs typeface="Calibri"/>
                      </a:endParaRPr>
                    </a:p>
                  </a:txBody>
                  <a:tcPr marL="36642" marR="36642" marT="0" marB="0"/>
                </a:tc>
              </a:tr>
              <a:tr h="607274">
                <a:tc>
                  <a:txBody>
                    <a:bodyPr/>
                    <a:lstStyle/>
                    <a:p>
                      <a:pPr marL="0" marR="0" algn="l" rtl="0">
                        <a:lnSpc>
                          <a:spcPct val="115000"/>
                        </a:lnSpc>
                        <a:spcBef>
                          <a:spcPts val="0"/>
                        </a:spcBef>
                        <a:spcAft>
                          <a:spcPts val="0"/>
                        </a:spcAft>
                      </a:pPr>
                      <a:endParaRPr lang="en-US" sz="1200" dirty="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r>
                        <a:rPr lang="en-US" sz="1200" dirty="0"/>
                        <a:t>Slope of involvement when anxiety is low</a:t>
                      </a:r>
                      <a:endParaRPr lang="en-US" sz="1400" dirty="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dirty="0"/>
                        <a:t>-0.12*</a:t>
                      </a:r>
                      <a:endParaRPr lang="en-US" sz="1400" dirty="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a:t>0.06</a:t>
                      </a:r>
                      <a:endParaRPr lang="en-US" sz="140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a:t>-0.04</a:t>
                      </a:r>
                      <a:endParaRPr lang="en-US" sz="140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a:t>0.02</a:t>
                      </a:r>
                      <a:endParaRPr lang="en-US" sz="140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endParaRPr lang="en-US" sz="120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endParaRPr lang="en-US" sz="1200">
                        <a:latin typeface="Calibri"/>
                        <a:ea typeface="Calibri"/>
                        <a:cs typeface="Calibri"/>
                      </a:endParaRPr>
                    </a:p>
                  </a:txBody>
                  <a:tcPr marL="36642" marR="36642" marT="0" marB="0"/>
                </a:tc>
              </a:tr>
              <a:tr h="607274">
                <a:tc>
                  <a:txBody>
                    <a:bodyPr/>
                    <a:lstStyle/>
                    <a:p>
                      <a:pPr marL="0" marR="0" algn="l" rtl="0">
                        <a:lnSpc>
                          <a:spcPct val="115000"/>
                        </a:lnSpc>
                        <a:spcBef>
                          <a:spcPts val="0"/>
                        </a:spcBef>
                        <a:spcAft>
                          <a:spcPts val="0"/>
                        </a:spcAft>
                      </a:pPr>
                      <a:endParaRPr lang="en-US" sz="1200" dirty="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r>
                        <a:rPr lang="en-US" sz="1200" dirty="0"/>
                        <a:t>Slope of involvement when anxiety is mean</a:t>
                      </a:r>
                      <a:endParaRPr lang="en-US" sz="1400" dirty="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dirty="0"/>
                        <a:t>-0.02†</a:t>
                      </a:r>
                      <a:endParaRPr lang="en-US" sz="1400" dirty="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a:t>0.04</a:t>
                      </a:r>
                      <a:endParaRPr lang="en-US" sz="140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dirty="0"/>
                        <a:t>0.06</a:t>
                      </a:r>
                      <a:endParaRPr lang="en-US" sz="1400" dirty="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a:t>0.04</a:t>
                      </a:r>
                      <a:endParaRPr lang="en-US" sz="140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endParaRPr lang="en-US" sz="120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endParaRPr lang="en-US" sz="1200">
                        <a:latin typeface="Calibri"/>
                        <a:ea typeface="Calibri"/>
                        <a:cs typeface="Calibri"/>
                      </a:endParaRPr>
                    </a:p>
                  </a:txBody>
                  <a:tcPr marL="36642" marR="36642" marT="0" marB="0"/>
                </a:tc>
              </a:tr>
              <a:tr h="607274">
                <a:tc>
                  <a:txBody>
                    <a:bodyPr/>
                    <a:lstStyle/>
                    <a:p>
                      <a:pPr marL="0" marR="0" algn="l" rtl="0">
                        <a:lnSpc>
                          <a:spcPct val="115000"/>
                        </a:lnSpc>
                        <a:spcBef>
                          <a:spcPts val="0"/>
                        </a:spcBef>
                        <a:spcAft>
                          <a:spcPts val="0"/>
                        </a:spcAft>
                      </a:pPr>
                      <a:endParaRPr lang="en-US" sz="500" dirty="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r>
                        <a:rPr lang="en-US" sz="1200"/>
                        <a:t>Slope of involvement when anxiety is high </a:t>
                      </a:r>
                      <a:endParaRPr lang="en-US" sz="140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dirty="0"/>
                        <a:t>0.08</a:t>
                      </a:r>
                      <a:endParaRPr lang="en-US" sz="1400" dirty="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a:t>0.06</a:t>
                      </a:r>
                      <a:endParaRPr lang="en-US" sz="140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a:t>.16**</a:t>
                      </a:r>
                      <a:endParaRPr lang="en-US" sz="140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a:t>.06</a:t>
                      </a:r>
                      <a:endParaRPr lang="en-US" sz="140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endParaRPr lang="en-US" sz="120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endParaRPr lang="en-US" sz="1200">
                        <a:latin typeface="Calibri"/>
                        <a:ea typeface="Calibri"/>
                        <a:cs typeface="Calibri"/>
                      </a:endParaRPr>
                    </a:p>
                  </a:txBody>
                  <a:tcPr marL="36642" marR="36642" marT="0" marB="0"/>
                </a:tc>
              </a:tr>
              <a:tr h="668565">
                <a:tc>
                  <a:txBody>
                    <a:bodyPr/>
                    <a:lstStyle/>
                    <a:p>
                      <a:pPr marL="0" marR="0" algn="l" rtl="0">
                        <a:lnSpc>
                          <a:spcPct val="115000"/>
                        </a:lnSpc>
                        <a:spcBef>
                          <a:spcPts val="0"/>
                        </a:spcBef>
                        <a:spcAft>
                          <a:spcPts val="0"/>
                        </a:spcAft>
                      </a:pPr>
                      <a:endParaRPr lang="en-US" sz="50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r>
                        <a:rPr lang="en-US" sz="1200" dirty="0"/>
                        <a:t>Slope of involvement when avoidance is low</a:t>
                      </a:r>
                      <a:endParaRPr lang="en-US" sz="1400" dirty="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endParaRPr lang="en-US" sz="1200" dirty="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endParaRPr lang="en-US" sz="120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endParaRPr lang="en-US" sz="120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endParaRPr lang="en-US" sz="120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r>
                        <a:rPr lang="en-US" sz="1200"/>
                        <a:t>-.62**</a:t>
                      </a:r>
                      <a:endParaRPr lang="en-US" sz="140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a:t>.12</a:t>
                      </a:r>
                      <a:endParaRPr lang="en-US" sz="1400">
                        <a:latin typeface="Calibri"/>
                        <a:ea typeface="Calibri"/>
                        <a:cs typeface="Arial"/>
                      </a:endParaRPr>
                    </a:p>
                  </a:txBody>
                  <a:tcPr marL="36642" marR="36642" marT="0" marB="0"/>
                </a:tc>
              </a:tr>
              <a:tr h="668565">
                <a:tc>
                  <a:txBody>
                    <a:bodyPr/>
                    <a:lstStyle/>
                    <a:p>
                      <a:pPr marL="0" marR="0" algn="l" rtl="0">
                        <a:lnSpc>
                          <a:spcPct val="115000"/>
                        </a:lnSpc>
                        <a:spcBef>
                          <a:spcPts val="0"/>
                        </a:spcBef>
                        <a:spcAft>
                          <a:spcPts val="0"/>
                        </a:spcAft>
                      </a:pPr>
                      <a:endParaRPr lang="en-US" sz="50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r>
                        <a:rPr lang="en-US" sz="1200"/>
                        <a:t>Slope of involvement when avoidance is mean</a:t>
                      </a:r>
                      <a:endParaRPr lang="en-US" sz="140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endParaRPr lang="en-US" sz="1200" dirty="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endParaRPr lang="en-US" sz="1200" dirty="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endParaRPr lang="en-US" sz="120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endParaRPr lang="en-US" sz="120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r>
                        <a:rPr lang="en-US" sz="1200"/>
                        <a:t>-.12</a:t>
                      </a:r>
                      <a:endParaRPr lang="en-US" sz="140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a:t>.08</a:t>
                      </a:r>
                      <a:endParaRPr lang="en-US" sz="1400">
                        <a:latin typeface="Calibri"/>
                        <a:ea typeface="Calibri"/>
                        <a:cs typeface="Arial"/>
                      </a:endParaRPr>
                    </a:p>
                  </a:txBody>
                  <a:tcPr marL="36642" marR="36642" marT="0" marB="0"/>
                </a:tc>
              </a:tr>
              <a:tr h="668565">
                <a:tc>
                  <a:txBody>
                    <a:bodyPr/>
                    <a:lstStyle/>
                    <a:p>
                      <a:pPr marL="0" marR="0" algn="l" rtl="0">
                        <a:lnSpc>
                          <a:spcPct val="115000"/>
                        </a:lnSpc>
                        <a:spcBef>
                          <a:spcPts val="0"/>
                        </a:spcBef>
                        <a:spcAft>
                          <a:spcPts val="0"/>
                        </a:spcAft>
                      </a:pPr>
                      <a:endParaRPr lang="en-US" sz="500" dirty="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r>
                        <a:rPr lang="en-US" sz="1200"/>
                        <a:t>Slope of involvement when avoidance is high </a:t>
                      </a:r>
                      <a:endParaRPr lang="en-US" sz="140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endParaRPr lang="en-US" sz="120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endParaRPr lang="en-US" sz="1200" dirty="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endParaRPr lang="en-US" sz="1200" dirty="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endParaRPr lang="en-US" sz="1200" dirty="0">
                        <a:latin typeface="Calibri"/>
                        <a:ea typeface="Calibri"/>
                        <a:cs typeface="Calibri"/>
                      </a:endParaRPr>
                    </a:p>
                  </a:txBody>
                  <a:tcPr marL="36642" marR="36642" marT="0" marB="0"/>
                </a:tc>
                <a:tc>
                  <a:txBody>
                    <a:bodyPr/>
                    <a:lstStyle/>
                    <a:p>
                      <a:pPr marL="0" marR="0" algn="l" rtl="0">
                        <a:lnSpc>
                          <a:spcPct val="115000"/>
                        </a:lnSpc>
                        <a:spcBef>
                          <a:spcPts val="0"/>
                        </a:spcBef>
                        <a:spcAft>
                          <a:spcPts val="0"/>
                        </a:spcAft>
                      </a:pPr>
                      <a:r>
                        <a:rPr lang="en-US" sz="1200" dirty="0"/>
                        <a:t>.12</a:t>
                      </a:r>
                      <a:endParaRPr lang="en-US" sz="1400" dirty="0">
                        <a:latin typeface="Calibri"/>
                        <a:ea typeface="Calibri"/>
                        <a:cs typeface="Arial"/>
                      </a:endParaRPr>
                    </a:p>
                  </a:txBody>
                  <a:tcPr marL="36642" marR="36642" marT="0" marB="0"/>
                </a:tc>
                <a:tc>
                  <a:txBody>
                    <a:bodyPr/>
                    <a:lstStyle/>
                    <a:p>
                      <a:pPr marL="0" marR="0" algn="l" rtl="0">
                        <a:lnSpc>
                          <a:spcPct val="115000"/>
                        </a:lnSpc>
                        <a:spcBef>
                          <a:spcPts val="0"/>
                        </a:spcBef>
                        <a:spcAft>
                          <a:spcPts val="0"/>
                        </a:spcAft>
                      </a:pPr>
                      <a:r>
                        <a:rPr lang="en-US" sz="1200" dirty="0"/>
                        <a:t>.12</a:t>
                      </a:r>
                      <a:endParaRPr lang="en-US" sz="1400" dirty="0">
                        <a:latin typeface="Calibri"/>
                        <a:ea typeface="Calibri"/>
                        <a:cs typeface="Arial"/>
                      </a:endParaRPr>
                    </a:p>
                  </a:txBody>
                  <a:tcPr marL="36642" marR="36642" marT="0" marB="0"/>
                </a:tc>
              </a:tr>
            </a:tbl>
          </a:graphicData>
        </a:graphic>
      </p:graphicFrame>
    </p:spTree>
    <p:extLst>
      <p:ext uri="{BB962C8B-B14F-4D97-AF65-F5344CB8AC3E}">
        <p14:creationId xmlns:p14="http://schemas.microsoft.com/office/powerpoint/2010/main" val="10832439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413180731"/>
              </p:ext>
            </p:extLst>
          </p:nvPr>
        </p:nvGraphicFramePr>
        <p:xfrm>
          <a:off x="142844" y="214291"/>
          <a:ext cx="8858312" cy="6627920"/>
        </p:xfrm>
        <a:graphic>
          <a:graphicData uri="http://schemas.openxmlformats.org/drawingml/2006/table">
            <a:tbl>
              <a:tblPr>
                <a:tableStyleId>{5DA37D80-6434-44D0-A028-1B22A696006F}</a:tableStyleId>
              </a:tblPr>
              <a:tblGrid>
                <a:gridCol w="942707"/>
                <a:gridCol w="465303"/>
                <a:gridCol w="465909"/>
                <a:gridCol w="465303"/>
                <a:gridCol w="465909"/>
                <a:gridCol w="465303"/>
                <a:gridCol w="465909"/>
                <a:gridCol w="465303"/>
                <a:gridCol w="465909"/>
                <a:gridCol w="465303"/>
                <a:gridCol w="465909"/>
                <a:gridCol w="465303"/>
                <a:gridCol w="465909"/>
                <a:gridCol w="465303"/>
                <a:gridCol w="465909"/>
                <a:gridCol w="465303"/>
                <a:gridCol w="465909"/>
                <a:gridCol w="465909"/>
              </a:tblGrid>
              <a:tr h="375132">
                <a:tc>
                  <a:txBody>
                    <a:bodyPr/>
                    <a:lstStyle/>
                    <a:p>
                      <a:pPr marL="0" marR="0" algn="ctr" rtl="1">
                        <a:lnSpc>
                          <a:spcPct val="115000"/>
                        </a:lnSpc>
                        <a:spcBef>
                          <a:spcPts val="0"/>
                        </a:spcBef>
                        <a:spcAft>
                          <a:spcPts val="0"/>
                        </a:spcAft>
                      </a:pPr>
                      <a:r>
                        <a:rPr lang="en-US" sz="1100" dirty="0"/>
                        <a:t>Variable</a:t>
                      </a:r>
                      <a:endParaRPr lang="en-US" sz="1200" dirty="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a:t>Mean</a:t>
                      </a:r>
                      <a:endParaRPr lang="en-US" sz="120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a:t>SD</a:t>
                      </a:r>
                      <a:endParaRPr lang="en-US" sz="120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a:t>1.00</a:t>
                      </a:r>
                      <a:endParaRPr lang="en-US" sz="120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a:t>2.00</a:t>
                      </a:r>
                      <a:endParaRPr lang="en-US" sz="120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a:t>3.00</a:t>
                      </a:r>
                      <a:endParaRPr lang="en-US" sz="120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a:t>4.00</a:t>
                      </a:r>
                      <a:endParaRPr lang="en-US" sz="120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a:t>5.00</a:t>
                      </a:r>
                      <a:endParaRPr lang="en-US" sz="120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a:t>6.00</a:t>
                      </a:r>
                      <a:endParaRPr lang="en-US" sz="120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a:t>7.00</a:t>
                      </a:r>
                      <a:endParaRPr lang="en-US" sz="120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a:t>8.00</a:t>
                      </a:r>
                      <a:endParaRPr lang="en-US" sz="120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a:t>9.00</a:t>
                      </a:r>
                      <a:endParaRPr lang="en-US" sz="120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a:t>10.00</a:t>
                      </a:r>
                      <a:endParaRPr lang="en-US" sz="120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a:t>11.00</a:t>
                      </a:r>
                      <a:endParaRPr lang="en-US" sz="120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a:t>12.00</a:t>
                      </a:r>
                      <a:endParaRPr lang="en-US" sz="120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a:t>13.00</a:t>
                      </a:r>
                      <a:endParaRPr lang="en-US" sz="120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a:t>14.00</a:t>
                      </a:r>
                      <a:endParaRPr lang="en-US" sz="120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a:t>15.00</a:t>
                      </a:r>
                      <a:endParaRPr lang="en-US" sz="1200">
                        <a:latin typeface="Calibri"/>
                        <a:ea typeface="Calibri"/>
                        <a:cs typeface="Arial"/>
                      </a:endParaRPr>
                    </a:p>
                  </a:txBody>
                  <a:tcPr marL="44970" marR="44970" marT="0" marB="0" anchor="ctr"/>
                </a:tc>
              </a:tr>
              <a:tr h="356517">
                <a:tc>
                  <a:txBody>
                    <a:bodyPr/>
                    <a:lstStyle/>
                    <a:p>
                      <a:pPr algn="l" rtl="0">
                        <a:spcAft>
                          <a:spcPts val="0"/>
                        </a:spcAft>
                      </a:pPr>
                      <a:r>
                        <a:rPr lang="en-US" sz="1100" dirty="0"/>
                        <a:t>1)gender (1=male)</a:t>
                      </a:r>
                      <a:endParaRPr lang="en-US" sz="1200" dirty="0">
                        <a:latin typeface="Calibri"/>
                        <a:ea typeface="Times New Roman"/>
                        <a:cs typeface="Arial"/>
                      </a:endParaRPr>
                    </a:p>
                  </a:txBody>
                  <a:tcPr marL="44970" marR="44970" marT="0" marB="0"/>
                </a:tc>
                <a:tc>
                  <a:txBody>
                    <a:bodyPr/>
                    <a:lstStyle/>
                    <a:p>
                      <a:pPr marL="0" marR="0" algn="ctr" rtl="1">
                        <a:lnSpc>
                          <a:spcPct val="115000"/>
                        </a:lnSpc>
                        <a:spcBef>
                          <a:spcPts val="0"/>
                        </a:spcBef>
                        <a:spcAft>
                          <a:spcPts val="0"/>
                        </a:spcAft>
                      </a:pPr>
                      <a:r>
                        <a:rPr lang="en-US" sz="1100" dirty="0"/>
                        <a:t>.63</a:t>
                      </a:r>
                      <a:endParaRPr lang="en-US" sz="1200" dirty="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a:t>.48</a:t>
                      </a:r>
                      <a:endParaRPr lang="en-US" sz="1200">
                        <a:latin typeface="Calibri"/>
                        <a:ea typeface="Calibri"/>
                        <a:cs typeface="Arial"/>
                      </a:endParaRPr>
                    </a:p>
                  </a:txBody>
                  <a:tcPr marL="44970" marR="44970" marT="0" marB="0" anchor="ctr"/>
                </a:tc>
                <a:tc>
                  <a:txBody>
                    <a:bodyPr/>
                    <a:lstStyle/>
                    <a:p>
                      <a:pPr algn="l"/>
                      <a:endParaRPr lang="en-US" sz="1200">
                        <a:latin typeface="Calibri"/>
                        <a:ea typeface="Times New Roman"/>
                        <a:cs typeface="Arial"/>
                      </a:endParaRPr>
                    </a:p>
                  </a:txBody>
                  <a:tcPr marL="44970" marR="44970" marT="0" marB="0" anchor="ctr"/>
                </a:tc>
                <a:tc>
                  <a:txBody>
                    <a:bodyPr/>
                    <a:lstStyle/>
                    <a:p>
                      <a:pPr algn="l"/>
                      <a:endParaRPr lang="en-US" sz="1200" dirty="0">
                        <a:latin typeface="Calibri"/>
                        <a:ea typeface="Times New Roman"/>
                        <a:cs typeface="Arial"/>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r>
              <a:tr h="502059">
                <a:tc>
                  <a:txBody>
                    <a:bodyPr/>
                    <a:lstStyle/>
                    <a:p>
                      <a:pPr algn="l" rtl="0">
                        <a:spcAft>
                          <a:spcPts val="0"/>
                        </a:spcAft>
                      </a:pPr>
                      <a:r>
                        <a:rPr lang="en-US" sz="1100" dirty="0"/>
                        <a:t>2)marital status (1=married) </a:t>
                      </a:r>
                      <a:endParaRPr lang="en-US" sz="1200" dirty="0">
                        <a:latin typeface="Calibri"/>
                        <a:ea typeface="Times New Roman"/>
                        <a:cs typeface="Arial"/>
                      </a:endParaRPr>
                    </a:p>
                  </a:txBody>
                  <a:tcPr marL="44970" marR="44970" marT="0" marB="0"/>
                </a:tc>
                <a:tc>
                  <a:txBody>
                    <a:bodyPr/>
                    <a:lstStyle/>
                    <a:p>
                      <a:pPr marL="0" marR="0" algn="ctr" rtl="1">
                        <a:lnSpc>
                          <a:spcPct val="115000"/>
                        </a:lnSpc>
                        <a:spcBef>
                          <a:spcPts val="0"/>
                        </a:spcBef>
                        <a:spcAft>
                          <a:spcPts val="0"/>
                        </a:spcAft>
                      </a:pPr>
                      <a:r>
                        <a:rPr lang="en-US" sz="1100" dirty="0"/>
                        <a:t>.72</a:t>
                      </a:r>
                      <a:endParaRPr lang="en-US" sz="1200" dirty="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a:t>.45</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.23**</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dirty="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dirty="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r>
              <a:tr h="669412">
                <a:tc>
                  <a:txBody>
                    <a:bodyPr/>
                    <a:lstStyle/>
                    <a:p>
                      <a:pPr algn="l" rtl="0">
                        <a:spcAft>
                          <a:spcPts val="0"/>
                        </a:spcAft>
                      </a:pPr>
                      <a:r>
                        <a:rPr lang="en-US" sz="1100" dirty="0"/>
                        <a:t>3) retirement</a:t>
                      </a:r>
                      <a:endParaRPr lang="en-US" sz="1200" dirty="0"/>
                    </a:p>
                    <a:p>
                      <a:pPr algn="l" rtl="0">
                        <a:spcAft>
                          <a:spcPts val="0"/>
                        </a:spcAft>
                      </a:pPr>
                      <a:r>
                        <a:rPr lang="en-US" sz="1100" dirty="0"/>
                        <a:t>status (1=fully retired)</a:t>
                      </a:r>
                      <a:endParaRPr lang="en-US" sz="1200" dirty="0">
                        <a:latin typeface="Calibri"/>
                        <a:ea typeface="Times New Roman"/>
                        <a:cs typeface="Arial"/>
                      </a:endParaRPr>
                    </a:p>
                  </a:txBody>
                  <a:tcPr marL="44970" marR="44970" marT="0" marB="0"/>
                </a:tc>
                <a:tc>
                  <a:txBody>
                    <a:bodyPr/>
                    <a:lstStyle/>
                    <a:p>
                      <a:pPr marL="0" marR="0" algn="ctr" rtl="1">
                        <a:lnSpc>
                          <a:spcPct val="115000"/>
                        </a:lnSpc>
                        <a:spcBef>
                          <a:spcPts val="0"/>
                        </a:spcBef>
                        <a:spcAft>
                          <a:spcPts val="0"/>
                        </a:spcAft>
                      </a:pPr>
                      <a:r>
                        <a:rPr lang="en-US" sz="1100" dirty="0"/>
                        <a:t>.78</a:t>
                      </a:r>
                      <a:endParaRPr lang="en-US" sz="1200" dirty="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dirty="0"/>
                        <a:t>.41</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.07</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.04</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r>
              <a:tr h="366559">
                <a:tc>
                  <a:txBody>
                    <a:bodyPr/>
                    <a:lstStyle/>
                    <a:p>
                      <a:pPr algn="l"/>
                      <a:r>
                        <a:rPr lang="en-US" sz="1100" dirty="0" smtClean="0"/>
                        <a:t>4</a:t>
                      </a:r>
                      <a:r>
                        <a:rPr lang="en-US" sz="1100" dirty="0"/>
                        <a:t>) education</a:t>
                      </a:r>
                      <a:r>
                        <a:rPr lang="en-US" sz="1200" dirty="0"/>
                        <a:t> </a:t>
                      </a:r>
                      <a:endParaRPr lang="en-US" sz="1200" dirty="0">
                        <a:latin typeface="Calibri"/>
                        <a:ea typeface="Times New Roman"/>
                        <a:cs typeface="Arial"/>
                      </a:endParaRPr>
                    </a:p>
                  </a:txBody>
                  <a:tcPr marL="44970" marR="44970" marT="0" marB="0"/>
                </a:tc>
                <a:tc>
                  <a:txBody>
                    <a:bodyPr/>
                    <a:lstStyle/>
                    <a:p>
                      <a:pPr marL="0" marR="0" algn="ctr" rtl="1">
                        <a:lnSpc>
                          <a:spcPct val="115000"/>
                        </a:lnSpc>
                        <a:spcBef>
                          <a:spcPts val="0"/>
                        </a:spcBef>
                        <a:spcAft>
                          <a:spcPts val="0"/>
                        </a:spcAft>
                      </a:pPr>
                      <a:r>
                        <a:rPr lang="en-US" sz="1100" dirty="0"/>
                        <a:t>3.21</a:t>
                      </a:r>
                      <a:endParaRPr lang="en-US" sz="1200" dirty="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dirty="0"/>
                        <a:t>1.28</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-.5***</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-.14*</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-.08</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r>
              <a:tr h="334756">
                <a:tc>
                  <a:txBody>
                    <a:bodyPr/>
                    <a:lstStyle/>
                    <a:p>
                      <a:pPr algn="l" rtl="0">
                        <a:spcAft>
                          <a:spcPts val="0"/>
                        </a:spcAft>
                      </a:pPr>
                      <a:r>
                        <a:rPr lang="en-US" sz="1100" dirty="0"/>
                        <a:t>5) time retired</a:t>
                      </a:r>
                      <a:endParaRPr lang="en-US" sz="1200" dirty="0">
                        <a:latin typeface="Calibri"/>
                        <a:ea typeface="Times New Roman"/>
                        <a:cs typeface="Arial"/>
                      </a:endParaRPr>
                    </a:p>
                  </a:txBody>
                  <a:tcPr marL="44970" marR="44970" marT="0" marB="0"/>
                </a:tc>
                <a:tc>
                  <a:txBody>
                    <a:bodyPr/>
                    <a:lstStyle/>
                    <a:p>
                      <a:pPr marL="0" marR="0" algn="ctr" rtl="1">
                        <a:lnSpc>
                          <a:spcPct val="115000"/>
                        </a:lnSpc>
                        <a:spcBef>
                          <a:spcPts val="0"/>
                        </a:spcBef>
                        <a:spcAft>
                          <a:spcPts val="0"/>
                        </a:spcAft>
                      </a:pPr>
                      <a:r>
                        <a:rPr lang="en-US" sz="1100" dirty="0"/>
                        <a:t>1.61</a:t>
                      </a:r>
                      <a:endParaRPr lang="en-US" sz="1200" dirty="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dirty="0"/>
                        <a:t>.84</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.15*</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.01</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-.08</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-.08</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endParaRPr lang="en-US" sz="1100" dirty="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r>
              <a:tr h="334756">
                <a:tc>
                  <a:txBody>
                    <a:bodyPr/>
                    <a:lstStyle/>
                    <a:p>
                      <a:pPr algn="l" rtl="0">
                        <a:spcAft>
                          <a:spcPts val="0"/>
                        </a:spcAft>
                      </a:pPr>
                      <a:r>
                        <a:rPr lang="en-US" sz="1100" dirty="0" smtClean="0"/>
                        <a:t>6)Age</a:t>
                      </a:r>
                      <a:endParaRPr lang="en-US" sz="1200" dirty="0">
                        <a:latin typeface="Calibri"/>
                        <a:ea typeface="Times New Roman"/>
                        <a:cs typeface="Arial"/>
                      </a:endParaRPr>
                    </a:p>
                  </a:txBody>
                  <a:tcPr marL="44970" marR="44970" marT="0" marB="0"/>
                </a:tc>
                <a:tc>
                  <a:txBody>
                    <a:bodyPr/>
                    <a:lstStyle/>
                    <a:p>
                      <a:pPr marL="0" marR="0" algn="ctr" rtl="1">
                        <a:lnSpc>
                          <a:spcPct val="115000"/>
                        </a:lnSpc>
                        <a:spcBef>
                          <a:spcPts val="0"/>
                        </a:spcBef>
                        <a:spcAft>
                          <a:spcPts val="0"/>
                        </a:spcAft>
                      </a:pPr>
                      <a:r>
                        <a:rPr lang="en-US" sz="1100"/>
                        <a:t>65.2</a:t>
                      </a:r>
                      <a:endParaRPr lang="en-US" sz="120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dirty="0"/>
                        <a:t>3.67</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.15*</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.04</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.25***</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-.16</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-.08</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Arial"/>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r>
              <a:tr h="397969">
                <a:tc>
                  <a:txBody>
                    <a:bodyPr/>
                    <a:lstStyle/>
                    <a:p>
                      <a:pPr algn="l" rtl="0">
                        <a:spcAft>
                          <a:spcPts val="0"/>
                        </a:spcAft>
                      </a:pPr>
                      <a:r>
                        <a:rPr lang="en-US" sz="1100"/>
                        <a:t>7) income change</a:t>
                      </a:r>
                      <a:endParaRPr lang="en-US" sz="1200">
                        <a:latin typeface="Calibri"/>
                        <a:ea typeface="Times New Roman"/>
                        <a:cs typeface="Arial"/>
                      </a:endParaRPr>
                    </a:p>
                  </a:txBody>
                  <a:tcPr marL="44970" marR="44970" marT="0" marB="0"/>
                </a:tc>
                <a:tc>
                  <a:txBody>
                    <a:bodyPr/>
                    <a:lstStyle/>
                    <a:p>
                      <a:pPr marL="0" marR="0" algn="ctr" rtl="1">
                        <a:lnSpc>
                          <a:spcPct val="115000"/>
                        </a:lnSpc>
                        <a:spcBef>
                          <a:spcPts val="0"/>
                        </a:spcBef>
                        <a:spcAft>
                          <a:spcPts val="0"/>
                        </a:spcAft>
                      </a:pPr>
                      <a:r>
                        <a:rPr lang="en-US" sz="1100"/>
                        <a:t>1.14</a:t>
                      </a:r>
                      <a:endParaRPr lang="en-US" sz="120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dirty="0"/>
                        <a:t>2.51</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-.06</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-.24***</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.02</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-.008</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-.05</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.06</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r>
              <a:tr h="502059">
                <a:tc>
                  <a:txBody>
                    <a:bodyPr/>
                    <a:lstStyle/>
                    <a:p>
                      <a:pPr algn="l" rtl="0">
                        <a:spcAft>
                          <a:spcPts val="0"/>
                        </a:spcAft>
                      </a:pPr>
                      <a:r>
                        <a:rPr lang="en-US" sz="1100" dirty="0"/>
                        <a:t>8) involvement change</a:t>
                      </a:r>
                      <a:endParaRPr lang="en-US" sz="1200" dirty="0">
                        <a:latin typeface="Calibri"/>
                        <a:ea typeface="Times New Roman"/>
                        <a:cs typeface="Arial"/>
                      </a:endParaRPr>
                    </a:p>
                  </a:txBody>
                  <a:tcPr marL="44970" marR="44970" marT="0" marB="0"/>
                </a:tc>
                <a:tc>
                  <a:txBody>
                    <a:bodyPr/>
                    <a:lstStyle/>
                    <a:p>
                      <a:pPr marL="0" marR="0" algn="ctr" rtl="1">
                        <a:lnSpc>
                          <a:spcPct val="115000"/>
                        </a:lnSpc>
                        <a:spcBef>
                          <a:spcPts val="0"/>
                        </a:spcBef>
                        <a:spcAft>
                          <a:spcPts val="0"/>
                        </a:spcAft>
                      </a:pPr>
                      <a:r>
                        <a:rPr lang="en-US" sz="1100"/>
                        <a:t>.04</a:t>
                      </a:r>
                      <a:endParaRPr lang="en-US" sz="120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dirty="0"/>
                        <a:t>.60</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-.10†</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.005</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-.13*</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.03</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-.01</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-.223</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-.04</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r>
              <a:tr h="334756">
                <a:tc>
                  <a:txBody>
                    <a:bodyPr/>
                    <a:lstStyle/>
                    <a:p>
                      <a:pPr algn="l" rtl="0">
                        <a:spcAft>
                          <a:spcPts val="0"/>
                        </a:spcAft>
                      </a:pPr>
                      <a:r>
                        <a:rPr lang="en-US" sz="1100"/>
                        <a:t>9) anxiety</a:t>
                      </a:r>
                      <a:endParaRPr lang="en-US" sz="1200">
                        <a:latin typeface="Calibri"/>
                        <a:ea typeface="Times New Roman"/>
                        <a:cs typeface="Arial"/>
                      </a:endParaRPr>
                    </a:p>
                  </a:txBody>
                  <a:tcPr marL="44970" marR="44970" marT="0" marB="0"/>
                </a:tc>
                <a:tc>
                  <a:txBody>
                    <a:bodyPr/>
                    <a:lstStyle/>
                    <a:p>
                      <a:pPr marL="0" marR="0" algn="ctr" rtl="1">
                        <a:lnSpc>
                          <a:spcPct val="115000"/>
                        </a:lnSpc>
                        <a:spcBef>
                          <a:spcPts val="0"/>
                        </a:spcBef>
                        <a:spcAft>
                          <a:spcPts val="0"/>
                        </a:spcAft>
                      </a:pPr>
                      <a:r>
                        <a:rPr lang="en-US" sz="1100"/>
                        <a:t>2.44</a:t>
                      </a:r>
                      <a:endParaRPr lang="en-US" sz="120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a:t>.89</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.12*</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.04</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.006</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-.09</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.11†</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-.1</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-.12†</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-.06</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r>
              <a:tr h="334756">
                <a:tc>
                  <a:txBody>
                    <a:bodyPr/>
                    <a:lstStyle/>
                    <a:p>
                      <a:pPr algn="l" rtl="0">
                        <a:spcAft>
                          <a:spcPts val="0"/>
                        </a:spcAft>
                      </a:pPr>
                      <a:r>
                        <a:rPr lang="en-US" sz="1100"/>
                        <a:t>10) avoidance</a:t>
                      </a:r>
                      <a:endParaRPr lang="en-US" sz="1200">
                        <a:latin typeface="Calibri"/>
                        <a:ea typeface="Times New Roman"/>
                        <a:cs typeface="Arial"/>
                      </a:endParaRPr>
                    </a:p>
                  </a:txBody>
                  <a:tcPr marL="44970" marR="44970" marT="0" marB="0"/>
                </a:tc>
                <a:tc>
                  <a:txBody>
                    <a:bodyPr/>
                    <a:lstStyle/>
                    <a:p>
                      <a:pPr marL="0" marR="0" algn="ctr" rtl="1">
                        <a:lnSpc>
                          <a:spcPct val="115000"/>
                        </a:lnSpc>
                        <a:spcBef>
                          <a:spcPts val="0"/>
                        </a:spcBef>
                        <a:spcAft>
                          <a:spcPts val="0"/>
                        </a:spcAft>
                      </a:pPr>
                      <a:r>
                        <a:rPr lang="en-US" sz="1100"/>
                        <a:t>2.23</a:t>
                      </a:r>
                      <a:endParaRPr lang="en-US" sz="120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a:t>.91</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.25***</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-.06</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.14*</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-.12*</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.10</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.09</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-.02</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-.09</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.42***</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r>
              <a:tr h="356517">
                <a:tc>
                  <a:txBody>
                    <a:bodyPr/>
                    <a:lstStyle/>
                    <a:p>
                      <a:pPr algn="l" rtl="0">
                        <a:spcAft>
                          <a:spcPts val="0"/>
                        </a:spcAft>
                      </a:pPr>
                      <a:r>
                        <a:rPr lang="en-US" sz="1100"/>
                        <a:t>11) depression T1</a:t>
                      </a:r>
                      <a:endParaRPr lang="en-US" sz="1200">
                        <a:latin typeface="Calibri"/>
                        <a:ea typeface="Times New Roman"/>
                        <a:cs typeface="Arial"/>
                      </a:endParaRPr>
                    </a:p>
                  </a:txBody>
                  <a:tcPr marL="44970" marR="44970" marT="0" marB="0"/>
                </a:tc>
                <a:tc>
                  <a:txBody>
                    <a:bodyPr/>
                    <a:lstStyle/>
                    <a:p>
                      <a:pPr marL="0" marR="0" algn="ctr" rtl="1">
                        <a:lnSpc>
                          <a:spcPct val="115000"/>
                        </a:lnSpc>
                        <a:spcBef>
                          <a:spcPts val="0"/>
                        </a:spcBef>
                        <a:spcAft>
                          <a:spcPts val="0"/>
                        </a:spcAft>
                      </a:pPr>
                      <a:r>
                        <a:rPr lang="en-US" sz="1100"/>
                        <a:t>1.64</a:t>
                      </a:r>
                      <a:endParaRPr lang="en-US" sz="120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a:t>.53</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-.22**</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-.15*</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-.02</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.14*</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.11†</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-.11†</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-.03</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-.07</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.19**</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.17**</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r>
              <a:tr h="356517">
                <a:tc>
                  <a:txBody>
                    <a:bodyPr/>
                    <a:lstStyle/>
                    <a:p>
                      <a:pPr algn="l" rtl="0">
                        <a:spcAft>
                          <a:spcPts val="0"/>
                        </a:spcAft>
                      </a:pPr>
                      <a:r>
                        <a:rPr lang="en-US" sz="1100"/>
                        <a:t>12)  depression T3</a:t>
                      </a:r>
                      <a:endParaRPr lang="en-US" sz="1200">
                        <a:latin typeface="Calibri"/>
                        <a:ea typeface="Times New Roman"/>
                        <a:cs typeface="Arial"/>
                      </a:endParaRPr>
                    </a:p>
                  </a:txBody>
                  <a:tcPr marL="44970" marR="44970" marT="0" marB="0"/>
                </a:tc>
                <a:tc>
                  <a:txBody>
                    <a:bodyPr/>
                    <a:lstStyle/>
                    <a:p>
                      <a:pPr marL="0" marR="0" algn="ctr" rtl="1">
                        <a:lnSpc>
                          <a:spcPct val="115000"/>
                        </a:lnSpc>
                        <a:spcBef>
                          <a:spcPts val="0"/>
                        </a:spcBef>
                        <a:spcAft>
                          <a:spcPts val="0"/>
                        </a:spcAft>
                      </a:pPr>
                      <a:r>
                        <a:rPr lang="en-US" sz="1100"/>
                        <a:t>1.58</a:t>
                      </a:r>
                      <a:endParaRPr lang="en-US" sz="120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a:t>.52</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-.13*</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-.14*</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-.01</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.13*</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.14*</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-.10</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-.03</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-.07</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.34***</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.21***</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.57***</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r>
              <a:tr h="397969">
                <a:tc>
                  <a:txBody>
                    <a:bodyPr/>
                    <a:lstStyle/>
                    <a:p>
                      <a:pPr algn="l" rtl="0">
                        <a:spcAft>
                          <a:spcPts val="0"/>
                        </a:spcAft>
                      </a:pPr>
                      <a:r>
                        <a:rPr lang="en-US" sz="1100"/>
                        <a:t>13) somatic T1</a:t>
                      </a:r>
                      <a:endParaRPr lang="en-US" sz="1200">
                        <a:latin typeface="Calibri"/>
                        <a:ea typeface="Times New Roman"/>
                        <a:cs typeface="Arial"/>
                      </a:endParaRPr>
                    </a:p>
                  </a:txBody>
                  <a:tcPr marL="44970" marR="44970" marT="0" marB="0"/>
                </a:tc>
                <a:tc>
                  <a:txBody>
                    <a:bodyPr/>
                    <a:lstStyle/>
                    <a:p>
                      <a:pPr marL="0" marR="0" algn="ctr" rtl="1">
                        <a:lnSpc>
                          <a:spcPct val="115000"/>
                        </a:lnSpc>
                        <a:spcBef>
                          <a:spcPts val="0"/>
                        </a:spcBef>
                        <a:spcAft>
                          <a:spcPts val="0"/>
                        </a:spcAft>
                      </a:pPr>
                      <a:r>
                        <a:rPr lang="en-US" sz="1100"/>
                        <a:t>1.67</a:t>
                      </a:r>
                      <a:endParaRPr lang="en-US" sz="120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a:t>.51</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-.24***</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-.07</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-.05</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.17**</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.07</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.10</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-.05</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-.08</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.19**</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.10</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.78***</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.51***</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nchor="ctr"/>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r>
              <a:tr h="334756">
                <a:tc>
                  <a:txBody>
                    <a:bodyPr/>
                    <a:lstStyle/>
                    <a:p>
                      <a:pPr algn="l" rtl="0">
                        <a:spcAft>
                          <a:spcPts val="0"/>
                        </a:spcAft>
                      </a:pPr>
                      <a:r>
                        <a:rPr lang="en-US" sz="1100"/>
                        <a:t>14) somatic T3</a:t>
                      </a:r>
                      <a:endParaRPr lang="en-US" sz="1200">
                        <a:latin typeface="Calibri"/>
                        <a:ea typeface="Times New Roman"/>
                        <a:cs typeface="Arial"/>
                      </a:endParaRPr>
                    </a:p>
                  </a:txBody>
                  <a:tcPr marL="44970" marR="44970" marT="0" marB="0"/>
                </a:tc>
                <a:tc>
                  <a:txBody>
                    <a:bodyPr/>
                    <a:lstStyle/>
                    <a:p>
                      <a:pPr marL="0" marR="0" algn="ctr" rtl="1">
                        <a:lnSpc>
                          <a:spcPct val="115000"/>
                        </a:lnSpc>
                        <a:spcBef>
                          <a:spcPts val="0"/>
                        </a:spcBef>
                        <a:spcAft>
                          <a:spcPts val="0"/>
                        </a:spcAft>
                      </a:pPr>
                      <a:r>
                        <a:rPr lang="en-US" sz="1100"/>
                        <a:t>1.61</a:t>
                      </a:r>
                      <a:endParaRPr lang="en-US" sz="1200">
                        <a:latin typeface="Calibri"/>
                        <a:ea typeface="Calibri"/>
                        <a:cs typeface="Arial"/>
                      </a:endParaRPr>
                    </a:p>
                  </a:txBody>
                  <a:tcPr marL="44970" marR="44970" marT="0" marB="0" anchor="ctr"/>
                </a:tc>
                <a:tc>
                  <a:txBody>
                    <a:bodyPr/>
                    <a:lstStyle/>
                    <a:p>
                      <a:pPr marL="0" marR="0" algn="ctr" rtl="1">
                        <a:lnSpc>
                          <a:spcPct val="115000"/>
                        </a:lnSpc>
                        <a:spcBef>
                          <a:spcPts val="0"/>
                        </a:spcBef>
                        <a:spcAft>
                          <a:spcPts val="0"/>
                        </a:spcAft>
                      </a:pPr>
                      <a:r>
                        <a:rPr lang="en-US" sz="1100"/>
                        <a:t>.46</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-.15*</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-.008</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-.016</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.13*</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.09</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-.05</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.00</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a:t>.01</a:t>
                      </a:r>
                      <a:endParaRPr lang="en-US" sz="120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.33***</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.12†</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.45***</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.73***</a:t>
                      </a:r>
                      <a:endParaRPr lang="en-US" sz="1200" dirty="0">
                        <a:latin typeface="Calibri"/>
                        <a:ea typeface="Calibri"/>
                        <a:cs typeface="Arial"/>
                      </a:endParaRPr>
                    </a:p>
                  </a:txBody>
                  <a:tcPr marL="44970" marR="44970" marT="0" marB="0" anchor="ctr"/>
                </a:tc>
                <a:tc>
                  <a:txBody>
                    <a:bodyPr/>
                    <a:lstStyle/>
                    <a:p>
                      <a:pPr marL="0" marR="0" algn="ctr" rtl="0">
                        <a:lnSpc>
                          <a:spcPct val="115000"/>
                        </a:lnSpc>
                        <a:spcBef>
                          <a:spcPts val="0"/>
                        </a:spcBef>
                        <a:spcAft>
                          <a:spcPts val="0"/>
                        </a:spcAft>
                      </a:pPr>
                      <a:r>
                        <a:rPr lang="en-US" sz="1100" dirty="0"/>
                        <a:t>.55***</a:t>
                      </a:r>
                      <a:endParaRPr lang="en-US" sz="1200" dirty="0">
                        <a:latin typeface="Calibri"/>
                        <a:ea typeface="Calibri"/>
                        <a:cs typeface="Arial"/>
                      </a:endParaRPr>
                    </a:p>
                  </a:txBody>
                  <a:tcPr marL="44970" marR="44970" marT="0" marB="0" anchor="ctr"/>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c>
                  <a:txBody>
                    <a:bodyPr/>
                    <a:lstStyle/>
                    <a:p>
                      <a:pPr marL="0" marR="0" algn="l" rtl="0">
                        <a:lnSpc>
                          <a:spcPct val="115000"/>
                        </a:lnSpc>
                        <a:spcBef>
                          <a:spcPts val="0"/>
                        </a:spcBef>
                        <a:spcAft>
                          <a:spcPts val="0"/>
                        </a:spcAft>
                      </a:pPr>
                      <a:endParaRPr lang="en-US" sz="1100">
                        <a:solidFill>
                          <a:srgbClr val="000000"/>
                        </a:solidFill>
                        <a:latin typeface="Calibri"/>
                        <a:ea typeface="Times New Roman"/>
                        <a:cs typeface="Calibri"/>
                      </a:endParaRPr>
                    </a:p>
                  </a:txBody>
                  <a:tcPr marL="44970" marR="44970" marT="0" marB="0"/>
                </a:tc>
              </a:tr>
              <a:tr h="334756">
                <a:tc>
                  <a:txBody>
                    <a:bodyPr/>
                    <a:lstStyle/>
                    <a:p>
                      <a:pPr algn="l" rtl="0">
                        <a:spcAft>
                          <a:spcPts val="0"/>
                        </a:spcAft>
                      </a:pPr>
                      <a:r>
                        <a:rPr lang="en-US" sz="1100"/>
                        <a:t>15) health T1</a:t>
                      </a:r>
                      <a:endParaRPr lang="en-US" sz="1200">
                        <a:latin typeface="Calibri"/>
                        <a:ea typeface="Times New Roman"/>
                        <a:cs typeface="Arial"/>
                      </a:endParaRPr>
                    </a:p>
                  </a:txBody>
                  <a:tcPr marL="44970" marR="44970" marT="0" marB="0"/>
                </a:tc>
                <a:tc>
                  <a:txBody>
                    <a:bodyPr/>
                    <a:lstStyle/>
                    <a:p>
                      <a:pPr marL="0" marR="0" algn="ctr" rtl="1">
                        <a:lnSpc>
                          <a:spcPct val="115000"/>
                        </a:lnSpc>
                        <a:spcBef>
                          <a:spcPts val="0"/>
                        </a:spcBef>
                        <a:spcAft>
                          <a:spcPts val="0"/>
                        </a:spcAft>
                      </a:pPr>
                      <a:r>
                        <a:rPr lang="en-US" sz="1100"/>
                        <a:t>.92</a:t>
                      </a:r>
                      <a:endParaRPr lang="en-US" sz="1200">
                        <a:latin typeface="Calibri"/>
                        <a:ea typeface="Calibri"/>
                        <a:cs typeface="Arial"/>
                      </a:endParaRPr>
                    </a:p>
                  </a:txBody>
                  <a:tcPr marL="44970" marR="44970" marT="0" marB="0"/>
                </a:tc>
                <a:tc>
                  <a:txBody>
                    <a:bodyPr/>
                    <a:lstStyle/>
                    <a:p>
                      <a:pPr marL="0" marR="0" algn="ctr" rtl="1">
                        <a:lnSpc>
                          <a:spcPct val="115000"/>
                        </a:lnSpc>
                        <a:spcBef>
                          <a:spcPts val="0"/>
                        </a:spcBef>
                        <a:spcAft>
                          <a:spcPts val="0"/>
                        </a:spcAft>
                      </a:pPr>
                      <a:r>
                        <a:rPr lang="en-US" sz="1100"/>
                        <a:t>.92</a:t>
                      </a:r>
                      <a:endParaRPr lang="en-US" sz="1200">
                        <a:latin typeface="Calibri"/>
                        <a:ea typeface="Calibri"/>
                        <a:cs typeface="Arial"/>
                      </a:endParaRPr>
                    </a:p>
                  </a:txBody>
                  <a:tcPr marL="44970" marR="44970" marT="0" marB="0"/>
                </a:tc>
                <a:tc>
                  <a:txBody>
                    <a:bodyPr/>
                    <a:lstStyle/>
                    <a:p>
                      <a:pPr marL="0" marR="0" algn="ctr" rtl="0">
                        <a:lnSpc>
                          <a:spcPct val="115000"/>
                        </a:lnSpc>
                        <a:spcBef>
                          <a:spcPts val="0"/>
                        </a:spcBef>
                        <a:spcAft>
                          <a:spcPts val="0"/>
                        </a:spcAft>
                      </a:pPr>
                      <a:r>
                        <a:rPr lang="en-US" sz="1100"/>
                        <a:t>.12†</a:t>
                      </a:r>
                      <a:endParaRPr lang="en-US" sz="1200">
                        <a:latin typeface="Calibri"/>
                        <a:ea typeface="Calibri"/>
                        <a:cs typeface="Arial"/>
                      </a:endParaRPr>
                    </a:p>
                  </a:txBody>
                  <a:tcPr marL="44970" marR="44970" marT="0" marB="0"/>
                </a:tc>
                <a:tc>
                  <a:txBody>
                    <a:bodyPr/>
                    <a:lstStyle/>
                    <a:p>
                      <a:pPr marL="0" marR="0" algn="ctr" rtl="0">
                        <a:lnSpc>
                          <a:spcPct val="115000"/>
                        </a:lnSpc>
                        <a:spcBef>
                          <a:spcPts val="0"/>
                        </a:spcBef>
                        <a:spcAft>
                          <a:spcPts val="0"/>
                        </a:spcAft>
                      </a:pPr>
                      <a:r>
                        <a:rPr lang="en-US" sz="1100"/>
                        <a:t>-.02</a:t>
                      </a:r>
                      <a:endParaRPr lang="en-US" sz="1200">
                        <a:latin typeface="Calibri"/>
                        <a:ea typeface="Calibri"/>
                        <a:cs typeface="Arial"/>
                      </a:endParaRPr>
                    </a:p>
                  </a:txBody>
                  <a:tcPr marL="44970" marR="44970" marT="0" marB="0"/>
                </a:tc>
                <a:tc>
                  <a:txBody>
                    <a:bodyPr/>
                    <a:lstStyle/>
                    <a:p>
                      <a:pPr marL="0" marR="0" algn="ctr" rtl="0">
                        <a:lnSpc>
                          <a:spcPct val="115000"/>
                        </a:lnSpc>
                        <a:spcBef>
                          <a:spcPts val="0"/>
                        </a:spcBef>
                        <a:spcAft>
                          <a:spcPts val="0"/>
                        </a:spcAft>
                      </a:pPr>
                      <a:r>
                        <a:rPr lang="en-US" sz="1100"/>
                        <a:t>-.11†</a:t>
                      </a:r>
                      <a:endParaRPr lang="en-US" sz="1200">
                        <a:latin typeface="Calibri"/>
                        <a:ea typeface="Calibri"/>
                        <a:cs typeface="Arial"/>
                      </a:endParaRPr>
                    </a:p>
                  </a:txBody>
                  <a:tcPr marL="44970" marR="44970" marT="0" marB="0"/>
                </a:tc>
                <a:tc>
                  <a:txBody>
                    <a:bodyPr/>
                    <a:lstStyle/>
                    <a:p>
                      <a:pPr marL="0" marR="0" algn="ctr" rtl="0">
                        <a:lnSpc>
                          <a:spcPct val="115000"/>
                        </a:lnSpc>
                        <a:spcBef>
                          <a:spcPts val="0"/>
                        </a:spcBef>
                        <a:spcAft>
                          <a:spcPts val="0"/>
                        </a:spcAft>
                      </a:pPr>
                      <a:r>
                        <a:rPr lang="en-US" sz="1100"/>
                        <a:t>-.06</a:t>
                      </a:r>
                      <a:endParaRPr lang="en-US" sz="1200">
                        <a:latin typeface="Calibri"/>
                        <a:ea typeface="Calibri"/>
                        <a:cs typeface="Arial"/>
                      </a:endParaRPr>
                    </a:p>
                  </a:txBody>
                  <a:tcPr marL="44970" marR="44970" marT="0" marB="0"/>
                </a:tc>
                <a:tc>
                  <a:txBody>
                    <a:bodyPr/>
                    <a:lstStyle/>
                    <a:p>
                      <a:pPr marL="0" marR="0" algn="ctr" rtl="0">
                        <a:lnSpc>
                          <a:spcPct val="115000"/>
                        </a:lnSpc>
                        <a:spcBef>
                          <a:spcPts val="0"/>
                        </a:spcBef>
                        <a:spcAft>
                          <a:spcPts val="0"/>
                        </a:spcAft>
                      </a:pPr>
                      <a:r>
                        <a:rPr lang="en-US" sz="1100" dirty="0"/>
                        <a:t>.06</a:t>
                      </a:r>
                      <a:endParaRPr lang="en-US" sz="1200" dirty="0">
                        <a:latin typeface="Calibri"/>
                        <a:ea typeface="Calibri"/>
                        <a:cs typeface="Arial"/>
                      </a:endParaRPr>
                    </a:p>
                  </a:txBody>
                  <a:tcPr marL="44970" marR="44970" marT="0" marB="0"/>
                </a:tc>
                <a:tc>
                  <a:txBody>
                    <a:bodyPr/>
                    <a:lstStyle/>
                    <a:p>
                      <a:pPr marL="0" marR="0" algn="ctr" rtl="0">
                        <a:lnSpc>
                          <a:spcPct val="115000"/>
                        </a:lnSpc>
                        <a:spcBef>
                          <a:spcPts val="0"/>
                        </a:spcBef>
                        <a:spcAft>
                          <a:spcPts val="0"/>
                        </a:spcAft>
                      </a:pPr>
                      <a:r>
                        <a:rPr lang="en-US" sz="1100" dirty="0"/>
                        <a:t>.04</a:t>
                      </a:r>
                      <a:endParaRPr lang="en-US" sz="1200" dirty="0">
                        <a:latin typeface="Calibri"/>
                        <a:ea typeface="Calibri"/>
                        <a:cs typeface="Arial"/>
                      </a:endParaRPr>
                    </a:p>
                  </a:txBody>
                  <a:tcPr marL="44970" marR="44970" marT="0" marB="0"/>
                </a:tc>
                <a:tc>
                  <a:txBody>
                    <a:bodyPr/>
                    <a:lstStyle/>
                    <a:p>
                      <a:pPr marL="0" marR="0" algn="ctr" rtl="0">
                        <a:lnSpc>
                          <a:spcPct val="115000"/>
                        </a:lnSpc>
                        <a:spcBef>
                          <a:spcPts val="0"/>
                        </a:spcBef>
                        <a:spcAft>
                          <a:spcPts val="0"/>
                        </a:spcAft>
                      </a:pPr>
                      <a:r>
                        <a:rPr lang="en-US" sz="1100" dirty="0"/>
                        <a:t>.08</a:t>
                      </a:r>
                      <a:endParaRPr lang="en-US" sz="1200" dirty="0">
                        <a:latin typeface="Calibri"/>
                        <a:ea typeface="Calibri"/>
                        <a:cs typeface="Arial"/>
                      </a:endParaRPr>
                    </a:p>
                  </a:txBody>
                  <a:tcPr marL="44970" marR="44970" marT="0" marB="0"/>
                </a:tc>
                <a:tc>
                  <a:txBody>
                    <a:bodyPr/>
                    <a:lstStyle/>
                    <a:p>
                      <a:pPr marL="0" marR="0" algn="ctr" rtl="0">
                        <a:lnSpc>
                          <a:spcPct val="115000"/>
                        </a:lnSpc>
                        <a:spcBef>
                          <a:spcPts val="0"/>
                        </a:spcBef>
                        <a:spcAft>
                          <a:spcPts val="0"/>
                        </a:spcAft>
                      </a:pPr>
                      <a:r>
                        <a:rPr lang="en-US" sz="1100" dirty="0"/>
                        <a:t>-.13*</a:t>
                      </a:r>
                      <a:endParaRPr lang="en-US" sz="1200" dirty="0">
                        <a:latin typeface="Calibri"/>
                        <a:ea typeface="Calibri"/>
                        <a:cs typeface="Arial"/>
                      </a:endParaRPr>
                    </a:p>
                  </a:txBody>
                  <a:tcPr marL="44970" marR="44970" marT="0" marB="0"/>
                </a:tc>
                <a:tc>
                  <a:txBody>
                    <a:bodyPr/>
                    <a:lstStyle/>
                    <a:p>
                      <a:pPr marL="0" marR="0" algn="ctr" rtl="0">
                        <a:lnSpc>
                          <a:spcPct val="115000"/>
                        </a:lnSpc>
                        <a:spcBef>
                          <a:spcPts val="0"/>
                        </a:spcBef>
                        <a:spcAft>
                          <a:spcPts val="0"/>
                        </a:spcAft>
                      </a:pPr>
                      <a:r>
                        <a:rPr lang="en-US" sz="1100" dirty="0"/>
                        <a:t>-.04</a:t>
                      </a:r>
                      <a:endParaRPr lang="en-US" sz="1200" dirty="0">
                        <a:latin typeface="Calibri"/>
                        <a:ea typeface="Calibri"/>
                        <a:cs typeface="Arial"/>
                      </a:endParaRPr>
                    </a:p>
                  </a:txBody>
                  <a:tcPr marL="44970" marR="44970" marT="0" marB="0"/>
                </a:tc>
                <a:tc>
                  <a:txBody>
                    <a:bodyPr/>
                    <a:lstStyle/>
                    <a:p>
                      <a:pPr marL="0" marR="0" algn="ctr" rtl="0">
                        <a:lnSpc>
                          <a:spcPct val="115000"/>
                        </a:lnSpc>
                        <a:spcBef>
                          <a:spcPts val="0"/>
                        </a:spcBef>
                        <a:spcAft>
                          <a:spcPts val="0"/>
                        </a:spcAft>
                      </a:pPr>
                      <a:r>
                        <a:rPr lang="en-US" sz="1100" dirty="0"/>
                        <a:t>.03</a:t>
                      </a:r>
                      <a:endParaRPr lang="en-US" sz="1200" dirty="0">
                        <a:latin typeface="Calibri"/>
                        <a:ea typeface="Calibri"/>
                        <a:cs typeface="Arial"/>
                      </a:endParaRPr>
                    </a:p>
                  </a:txBody>
                  <a:tcPr marL="44970" marR="44970" marT="0" marB="0"/>
                </a:tc>
                <a:tc>
                  <a:txBody>
                    <a:bodyPr/>
                    <a:lstStyle/>
                    <a:p>
                      <a:pPr marL="0" marR="0" algn="ctr" rtl="0">
                        <a:lnSpc>
                          <a:spcPct val="115000"/>
                        </a:lnSpc>
                        <a:spcBef>
                          <a:spcPts val="0"/>
                        </a:spcBef>
                        <a:spcAft>
                          <a:spcPts val="0"/>
                        </a:spcAft>
                      </a:pPr>
                      <a:r>
                        <a:rPr lang="en-US" sz="1100" dirty="0"/>
                        <a:t>.11†</a:t>
                      </a:r>
                      <a:endParaRPr lang="en-US" sz="1200" dirty="0">
                        <a:latin typeface="Calibri"/>
                        <a:ea typeface="Calibri"/>
                        <a:cs typeface="Arial"/>
                      </a:endParaRPr>
                    </a:p>
                  </a:txBody>
                  <a:tcPr marL="44970" marR="44970" marT="0" marB="0"/>
                </a:tc>
                <a:tc>
                  <a:txBody>
                    <a:bodyPr/>
                    <a:lstStyle/>
                    <a:p>
                      <a:pPr marL="0" marR="0" algn="ctr" rtl="0">
                        <a:lnSpc>
                          <a:spcPct val="115000"/>
                        </a:lnSpc>
                        <a:spcBef>
                          <a:spcPts val="0"/>
                        </a:spcBef>
                        <a:spcAft>
                          <a:spcPts val="0"/>
                        </a:spcAft>
                      </a:pPr>
                      <a:r>
                        <a:rPr lang="en-US" sz="1100" dirty="0"/>
                        <a:t>.06</a:t>
                      </a:r>
                      <a:endParaRPr lang="en-US" sz="1200" dirty="0">
                        <a:latin typeface="Calibri"/>
                        <a:ea typeface="Calibri"/>
                        <a:cs typeface="Arial"/>
                      </a:endParaRPr>
                    </a:p>
                  </a:txBody>
                  <a:tcPr marL="44970" marR="44970" marT="0" marB="0"/>
                </a:tc>
                <a:tc>
                  <a:txBody>
                    <a:bodyPr/>
                    <a:lstStyle/>
                    <a:p>
                      <a:pPr marL="0" marR="0" algn="ctr" rtl="0">
                        <a:lnSpc>
                          <a:spcPct val="115000"/>
                        </a:lnSpc>
                        <a:spcBef>
                          <a:spcPts val="0"/>
                        </a:spcBef>
                        <a:spcAft>
                          <a:spcPts val="0"/>
                        </a:spcAft>
                      </a:pPr>
                      <a:r>
                        <a:rPr lang="en-US" sz="1100" dirty="0"/>
                        <a:t>.16</a:t>
                      </a:r>
                      <a:endParaRPr lang="en-US" sz="1200" dirty="0">
                        <a:latin typeface="Calibri"/>
                        <a:ea typeface="Calibri"/>
                        <a:cs typeface="Arial"/>
                      </a:endParaRPr>
                    </a:p>
                  </a:txBody>
                  <a:tcPr marL="44970" marR="44970" marT="0" marB="0"/>
                </a:tc>
                <a:tc>
                  <a:txBody>
                    <a:bodyPr/>
                    <a:lstStyle/>
                    <a:p>
                      <a:pPr marL="0" marR="0" algn="l" rtl="0">
                        <a:lnSpc>
                          <a:spcPct val="115000"/>
                        </a:lnSpc>
                        <a:spcBef>
                          <a:spcPts val="0"/>
                        </a:spcBef>
                        <a:spcAft>
                          <a:spcPts val="0"/>
                        </a:spcAft>
                      </a:pPr>
                      <a:r>
                        <a:rPr lang="en-US" sz="1100" dirty="0"/>
                        <a:t>.11†</a:t>
                      </a:r>
                      <a:endParaRPr lang="en-US" sz="1200" dirty="0">
                        <a:latin typeface="Calibri"/>
                        <a:ea typeface="Calibri"/>
                        <a:cs typeface="Arial"/>
                      </a:endParaRPr>
                    </a:p>
                  </a:txBody>
                  <a:tcPr marL="44970" marR="44970" marT="0" marB="0"/>
                </a:tc>
                <a:tc>
                  <a:txBody>
                    <a:bodyPr/>
                    <a:lstStyle/>
                    <a:p>
                      <a:pPr marL="0" marR="0" algn="l" rtl="0">
                        <a:lnSpc>
                          <a:spcPct val="115000"/>
                        </a:lnSpc>
                        <a:spcBef>
                          <a:spcPts val="0"/>
                        </a:spcBef>
                        <a:spcAft>
                          <a:spcPts val="0"/>
                        </a:spcAft>
                      </a:pPr>
                      <a:endParaRPr lang="en-US" sz="1100" dirty="0">
                        <a:solidFill>
                          <a:srgbClr val="000000"/>
                        </a:solidFill>
                        <a:latin typeface="Calibri"/>
                        <a:ea typeface="Times New Roman"/>
                        <a:cs typeface="Calibri"/>
                      </a:endParaRPr>
                    </a:p>
                  </a:txBody>
                  <a:tcPr marL="44970" marR="44970" marT="0" marB="0"/>
                </a:tc>
              </a:tr>
              <a:tr h="334756">
                <a:tc>
                  <a:txBody>
                    <a:bodyPr/>
                    <a:lstStyle/>
                    <a:p>
                      <a:pPr algn="l" rtl="0">
                        <a:spcAft>
                          <a:spcPts val="0"/>
                        </a:spcAft>
                      </a:pPr>
                      <a:r>
                        <a:rPr lang="en-US" sz="1100"/>
                        <a:t>16) health T3</a:t>
                      </a:r>
                      <a:endParaRPr lang="en-US" sz="1200">
                        <a:latin typeface="Calibri"/>
                        <a:ea typeface="Times New Roman"/>
                        <a:cs typeface="Arial"/>
                      </a:endParaRPr>
                    </a:p>
                  </a:txBody>
                  <a:tcPr marL="44970" marR="44970" marT="0" marB="0"/>
                </a:tc>
                <a:tc>
                  <a:txBody>
                    <a:bodyPr/>
                    <a:lstStyle/>
                    <a:p>
                      <a:pPr marL="0" marR="0" algn="ctr" rtl="1">
                        <a:lnSpc>
                          <a:spcPct val="115000"/>
                        </a:lnSpc>
                        <a:spcBef>
                          <a:spcPts val="0"/>
                        </a:spcBef>
                        <a:spcAft>
                          <a:spcPts val="0"/>
                        </a:spcAft>
                      </a:pPr>
                      <a:r>
                        <a:rPr lang="en-US" sz="1100"/>
                        <a:t>1.22</a:t>
                      </a:r>
                      <a:endParaRPr lang="en-US" sz="1200">
                        <a:latin typeface="Calibri"/>
                        <a:ea typeface="Calibri"/>
                        <a:cs typeface="Arial"/>
                      </a:endParaRPr>
                    </a:p>
                  </a:txBody>
                  <a:tcPr marL="44970" marR="44970" marT="0" marB="0"/>
                </a:tc>
                <a:tc>
                  <a:txBody>
                    <a:bodyPr/>
                    <a:lstStyle/>
                    <a:p>
                      <a:pPr marL="0" marR="0" algn="ctr" rtl="1">
                        <a:lnSpc>
                          <a:spcPct val="115000"/>
                        </a:lnSpc>
                        <a:spcBef>
                          <a:spcPts val="0"/>
                        </a:spcBef>
                        <a:spcAft>
                          <a:spcPts val="0"/>
                        </a:spcAft>
                      </a:pPr>
                      <a:r>
                        <a:rPr lang="en-US" sz="1100"/>
                        <a:t>1.08</a:t>
                      </a:r>
                      <a:endParaRPr lang="en-US" sz="1200">
                        <a:latin typeface="Calibri"/>
                        <a:ea typeface="Calibri"/>
                        <a:cs typeface="Arial"/>
                      </a:endParaRPr>
                    </a:p>
                  </a:txBody>
                  <a:tcPr marL="44970" marR="44970" marT="0" marB="0"/>
                </a:tc>
                <a:tc>
                  <a:txBody>
                    <a:bodyPr/>
                    <a:lstStyle/>
                    <a:p>
                      <a:pPr marL="0" marR="0" algn="ctr" rtl="0">
                        <a:lnSpc>
                          <a:spcPct val="115000"/>
                        </a:lnSpc>
                        <a:spcBef>
                          <a:spcPts val="0"/>
                        </a:spcBef>
                        <a:spcAft>
                          <a:spcPts val="0"/>
                        </a:spcAft>
                      </a:pPr>
                      <a:r>
                        <a:rPr lang="en-US" sz="1100"/>
                        <a:t>.17**</a:t>
                      </a:r>
                      <a:endParaRPr lang="en-US" sz="1200">
                        <a:latin typeface="Calibri"/>
                        <a:ea typeface="Calibri"/>
                        <a:cs typeface="Arial"/>
                      </a:endParaRPr>
                    </a:p>
                  </a:txBody>
                  <a:tcPr marL="44970" marR="44970" marT="0" marB="0"/>
                </a:tc>
                <a:tc>
                  <a:txBody>
                    <a:bodyPr/>
                    <a:lstStyle/>
                    <a:p>
                      <a:pPr marL="0" marR="0" algn="ctr" rtl="0">
                        <a:lnSpc>
                          <a:spcPct val="115000"/>
                        </a:lnSpc>
                        <a:spcBef>
                          <a:spcPts val="0"/>
                        </a:spcBef>
                        <a:spcAft>
                          <a:spcPts val="0"/>
                        </a:spcAft>
                      </a:pPr>
                      <a:r>
                        <a:rPr lang="en-US" sz="1100"/>
                        <a:t>.02</a:t>
                      </a:r>
                      <a:endParaRPr lang="en-US" sz="1200">
                        <a:latin typeface="Calibri"/>
                        <a:ea typeface="Calibri"/>
                        <a:cs typeface="Arial"/>
                      </a:endParaRPr>
                    </a:p>
                  </a:txBody>
                  <a:tcPr marL="44970" marR="44970" marT="0" marB="0"/>
                </a:tc>
                <a:tc>
                  <a:txBody>
                    <a:bodyPr/>
                    <a:lstStyle/>
                    <a:p>
                      <a:pPr marL="0" marR="0" algn="ctr" rtl="0">
                        <a:lnSpc>
                          <a:spcPct val="115000"/>
                        </a:lnSpc>
                        <a:spcBef>
                          <a:spcPts val="0"/>
                        </a:spcBef>
                        <a:spcAft>
                          <a:spcPts val="0"/>
                        </a:spcAft>
                      </a:pPr>
                      <a:r>
                        <a:rPr lang="en-US" sz="1100"/>
                        <a:t>-.04</a:t>
                      </a:r>
                      <a:endParaRPr lang="en-US" sz="1200">
                        <a:latin typeface="Calibri"/>
                        <a:ea typeface="Calibri"/>
                        <a:cs typeface="Arial"/>
                      </a:endParaRPr>
                    </a:p>
                  </a:txBody>
                  <a:tcPr marL="44970" marR="44970" marT="0" marB="0"/>
                </a:tc>
                <a:tc>
                  <a:txBody>
                    <a:bodyPr/>
                    <a:lstStyle/>
                    <a:p>
                      <a:pPr marL="0" marR="0" algn="ctr" rtl="0">
                        <a:lnSpc>
                          <a:spcPct val="115000"/>
                        </a:lnSpc>
                        <a:spcBef>
                          <a:spcPts val="0"/>
                        </a:spcBef>
                        <a:spcAft>
                          <a:spcPts val="0"/>
                        </a:spcAft>
                      </a:pPr>
                      <a:r>
                        <a:rPr lang="en-US" sz="1100"/>
                        <a:t>-.11†</a:t>
                      </a:r>
                      <a:endParaRPr lang="en-US" sz="1200">
                        <a:latin typeface="Calibri"/>
                        <a:ea typeface="Calibri"/>
                        <a:cs typeface="Arial"/>
                      </a:endParaRPr>
                    </a:p>
                  </a:txBody>
                  <a:tcPr marL="44970" marR="44970" marT="0" marB="0"/>
                </a:tc>
                <a:tc>
                  <a:txBody>
                    <a:bodyPr/>
                    <a:lstStyle/>
                    <a:p>
                      <a:pPr marL="0" marR="0" algn="ctr" rtl="0">
                        <a:lnSpc>
                          <a:spcPct val="115000"/>
                        </a:lnSpc>
                        <a:spcBef>
                          <a:spcPts val="0"/>
                        </a:spcBef>
                        <a:spcAft>
                          <a:spcPts val="0"/>
                        </a:spcAft>
                      </a:pPr>
                      <a:r>
                        <a:rPr lang="en-US" sz="1100"/>
                        <a:t>.11†</a:t>
                      </a:r>
                      <a:endParaRPr lang="en-US" sz="1200">
                        <a:latin typeface="Calibri"/>
                        <a:ea typeface="Calibri"/>
                        <a:cs typeface="Arial"/>
                      </a:endParaRPr>
                    </a:p>
                  </a:txBody>
                  <a:tcPr marL="44970" marR="44970" marT="0" marB="0"/>
                </a:tc>
                <a:tc>
                  <a:txBody>
                    <a:bodyPr/>
                    <a:lstStyle/>
                    <a:p>
                      <a:pPr marL="0" marR="0" algn="ctr" rtl="0">
                        <a:lnSpc>
                          <a:spcPct val="115000"/>
                        </a:lnSpc>
                        <a:spcBef>
                          <a:spcPts val="0"/>
                        </a:spcBef>
                        <a:spcAft>
                          <a:spcPts val="0"/>
                        </a:spcAft>
                      </a:pPr>
                      <a:r>
                        <a:rPr lang="en-US" sz="1100"/>
                        <a:t>.18**</a:t>
                      </a:r>
                      <a:endParaRPr lang="en-US" sz="1200">
                        <a:latin typeface="Calibri"/>
                        <a:ea typeface="Calibri"/>
                        <a:cs typeface="Arial"/>
                      </a:endParaRPr>
                    </a:p>
                  </a:txBody>
                  <a:tcPr marL="44970" marR="44970" marT="0" marB="0"/>
                </a:tc>
                <a:tc>
                  <a:txBody>
                    <a:bodyPr/>
                    <a:lstStyle/>
                    <a:p>
                      <a:pPr marL="0" marR="0" algn="ctr" rtl="0">
                        <a:lnSpc>
                          <a:spcPct val="115000"/>
                        </a:lnSpc>
                        <a:spcBef>
                          <a:spcPts val="0"/>
                        </a:spcBef>
                        <a:spcAft>
                          <a:spcPts val="0"/>
                        </a:spcAft>
                      </a:pPr>
                      <a:r>
                        <a:rPr lang="en-US" sz="1100"/>
                        <a:t>.09</a:t>
                      </a:r>
                      <a:endParaRPr lang="en-US" sz="1200">
                        <a:latin typeface="Calibri"/>
                        <a:ea typeface="Calibri"/>
                        <a:cs typeface="Arial"/>
                      </a:endParaRPr>
                    </a:p>
                  </a:txBody>
                  <a:tcPr marL="44970" marR="44970" marT="0" marB="0"/>
                </a:tc>
                <a:tc>
                  <a:txBody>
                    <a:bodyPr/>
                    <a:lstStyle/>
                    <a:p>
                      <a:pPr marL="0" marR="0" algn="ctr" rtl="0">
                        <a:lnSpc>
                          <a:spcPct val="115000"/>
                        </a:lnSpc>
                        <a:spcBef>
                          <a:spcPts val="0"/>
                        </a:spcBef>
                        <a:spcAft>
                          <a:spcPts val="0"/>
                        </a:spcAft>
                      </a:pPr>
                      <a:r>
                        <a:rPr lang="en-US" sz="1100" dirty="0"/>
                        <a:t>-.15*</a:t>
                      </a:r>
                      <a:endParaRPr lang="en-US" sz="1200" dirty="0">
                        <a:latin typeface="Calibri"/>
                        <a:ea typeface="Calibri"/>
                        <a:cs typeface="Arial"/>
                      </a:endParaRPr>
                    </a:p>
                  </a:txBody>
                  <a:tcPr marL="44970" marR="44970" marT="0" marB="0"/>
                </a:tc>
                <a:tc>
                  <a:txBody>
                    <a:bodyPr/>
                    <a:lstStyle/>
                    <a:p>
                      <a:pPr marL="0" marR="0" algn="ctr" rtl="0">
                        <a:lnSpc>
                          <a:spcPct val="115000"/>
                        </a:lnSpc>
                        <a:spcBef>
                          <a:spcPts val="0"/>
                        </a:spcBef>
                        <a:spcAft>
                          <a:spcPts val="0"/>
                        </a:spcAft>
                      </a:pPr>
                      <a:r>
                        <a:rPr lang="en-US" sz="1100" dirty="0"/>
                        <a:t>-.06</a:t>
                      </a:r>
                      <a:endParaRPr lang="en-US" sz="1200" dirty="0">
                        <a:latin typeface="Calibri"/>
                        <a:ea typeface="Calibri"/>
                        <a:cs typeface="Arial"/>
                      </a:endParaRPr>
                    </a:p>
                  </a:txBody>
                  <a:tcPr marL="44970" marR="44970" marT="0" marB="0"/>
                </a:tc>
                <a:tc>
                  <a:txBody>
                    <a:bodyPr/>
                    <a:lstStyle/>
                    <a:p>
                      <a:pPr marL="0" marR="0" algn="ctr" rtl="0">
                        <a:lnSpc>
                          <a:spcPct val="115000"/>
                        </a:lnSpc>
                        <a:spcBef>
                          <a:spcPts val="0"/>
                        </a:spcBef>
                        <a:spcAft>
                          <a:spcPts val="0"/>
                        </a:spcAft>
                      </a:pPr>
                      <a:r>
                        <a:rPr lang="en-US" sz="1100" dirty="0"/>
                        <a:t>-.06</a:t>
                      </a:r>
                      <a:endParaRPr lang="en-US" sz="1200" dirty="0">
                        <a:latin typeface="Calibri"/>
                        <a:ea typeface="Calibri"/>
                        <a:cs typeface="Arial"/>
                      </a:endParaRPr>
                    </a:p>
                  </a:txBody>
                  <a:tcPr marL="44970" marR="44970" marT="0" marB="0"/>
                </a:tc>
                <a:tc>
                  <a:txBody>
                    <a:bodyPr/>
                    <a:lstStyle/>
                    <a:p>
                      <a:pPr marL="0" marR="0" algn="ctr" rtl="0">
                        <a:lnSpc>
                          <a:spcPct val="115000"/>
                        </a:lnSpc>
                        <a:spcBef>
                          <a:spcPts val="0"/>
                        </a:spcBef>
                        <a:spcAft>
                          <a:spcPts val="0"/>
                        </a:spcAft>
                      </a:pPr>
                      <a:r>
                        <a:rPr lang="en-US" sz="1100"/>
                        <a:t>.10†</a:t>
                      </a:r>
                      <a:endParaRPr lang="en-US" sz="1200">
                        <a:latin typeface="Calibri"/>
                        <a:ea typeface="Calibri"/>
                        <a:cs typeface="Arial"/>
                      </a:endParaRPr>
                    </a:p>
                  </a:txBody>
                  <a:tcPr marL="44970" marR="44970" marT="0" marB="0"/>
                </a:tc>
                <a:tc>
                  <a:txBody>
                    <a:bodyPr/>
                    <a:lstStyle/>
                    <a:p>
                      <a:pPr marL="0" marR="0" algn="ctr" rtl="0">
                        <a:lnSpc>
                          <a:spcPct val="115000"/>
                        </a:lnSpc>
                        <a:spcBef>
                          <a:spcPts val="0"/>
                        </a:spcBef>
                        <a:spcAft>
                          <a:spcPts val="0"/>
                        </a:spcAft>
                      </a:pPr>
                      <a:r>
                        <a:rPr lang="en-US" sz="1100"/>
                        <a:t>.07</a:t>
                      </a:r>
                      <a:endParaRPr lang="en-US" sz="1200">
                        <a:latin typeface="Calibri"/>
                        <a:ea typeface="Calibri"/>
                        <a:cs typeface="Arial"/>
                      </a:endParaRPr>
                    </a:p>
                  </a:txBody>
                  <a:tcPr marL="44970" marR="44970" marT="0" marB="0"/>
                </a:tc>
                <a:tc>
                  <a:txBody>
                    <a:bodyPr/>
                    <a:lstStyle/>
                    <a:p>
                      <a:pPr marL="0" marR="0" algn="ctr" rtl="0">
                        <a:lnSpc>
                          <a:spcPct val="115000"/>
                        </a:lnSpc>
                        <a:spcBef>
                          <a:spcPts val="0"/>
                        </a:spcBef>
                        <a:spcAft>
                          <a:spcPts val="0"/>
                        </a:spcAft>
                      </a:pPr>
                      <a:r>
                        <a:rPr lang="en-US" sz="1100" dirty="0"/>
                        <a:t>.09</a:t>
                      </a:r>
                      <a:endParaRPr lang="en-US" sz="1200" dirty="0">
                        <a:latin typeface="Calibri"/>
                        <a:ea typeface="Calibri"/>
                        <a:cs typeface="Arial"/>
                      </a:endParaRPr>
                    </a:p>
                  </a:txBody>
                  <a:tcPr marL="44970" marR="44970" marT="0" marB="0"/>
                </a:tc>
                <a:tc>
                  <a:txBody>
                    <a:bodyPr/>
                    <a:lstStyle/>
                    <a:p>
                      <a:pPr marL="0" marR="0" algn="l" rtl="0">
                        <a:lnSpc>
                          <a:spcPct val="115000"/>
                        </a:lnSpc>
                        <a:spcBef>
                          <a:spcPts val="0"/>
                        </a:spcBef>
                        <a:spcAft>
                          <a:spcPts val="0"/>
                        </a:spcAft>
                      </a:pPr>
                      <a:r>
                        <a:rPr lang="en-US" sz="1100" dirty="0"/>
                        <a:t>.12*</a:t>
                      </a:r>
                      <a:endParaRPr lang="en-US" sz="1200" dirty="0">
                        <a:latin typeface="Calibri"/>
                        <a:ea typeface="Calibri"/>
                        <a:cs typeface="Arial"/>
                      </a:endParaRPr>
                    </a:p>
                  </a:txBody>
                  <a:tcPr marL="44970" marR="44970" marT="0" marB="0"/>
                </a:tc>
                <a:tc>
                  <a:txBody>
                    <a:bodyPr/>
                    <a:lstStyle/>
                    <a:p>
                      <a:pPr marL="0" marR="0" algn="l" rtl="0">
                        <a:lnSpc>
                          <a:spcPct val="115000"/>
                        </a:lnSpc>
                        <a:spcBef>
                          <a:spcPts val="0"/>
                        </a:spcBef>
                        <a:spcAft>
                          <a:spcPts val="0"/>
                        </a:spcAft>
                      </a:pPr>
                      <a:r>
                        <a:rPr lang="en-US" sz="1100" dirty="0"/>
                        <a:t>.61***</a:t>
                      </a:r>
                      <a:endParaRPr lang="en-US" sz="1200" dirty="0">
                        <a:latin typeface="Calibri"/>
                        <a:ea typeface="Calibri"/>
                        <a:cs typeface="Arial"/>
                      </a:endParaRPr>
                    </a:p>
                  </a:txBody>
                  <a:tcPr marL="44970" marR="44970" marT="0" marB="0"/>
                </a:tc>
              </a:tr>
            </a:tbl>
          </a:graphicData>
        </a:graphic>
      </p:graphicFrame>
    </p:spTree>
    <p:extLst>
      <p:ext uri="{BB962C8B-B14F-4D97-AF65-F5344CB8AC3E}">
        <p14:creationId xmlns:p14="http://schemas.microsoft.com/office/powerpoint/2010/main" val="1823626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7772400" cy="1143000"/>
          </a:xfrm>
        </p:spPr>
        <p:txBody>
          <a:bodyPr>
            <a:normAutofit fontScale="90000"/>
          </a:bodyPr>
          <a:lstStyle/>
          <a:p>
            <a:pPr algn="l" rtl="0"/>
            <a:r>
              <a:rPr lang="en-US" dirty="0" smtClean="0"/>
              <a:t>Existing Research and Research Gaps 	</a:t>
            </a:r>
            <a:endParaRPr lang="he-IL" dirty="0"/>
          </a:p>
        </p:txBody>
      </p:sp>
      <p:sp>
        <p:nvSpPr>
          <p:cNvPr id="4" name="Content Placeholder 3"/>
          <p:cNvSpPr>
            <a:spLocks noGrp="1"/>
          </p:cNvSpPr>
          <p:nvPr>
            <p:ph sz="quarter" idx="1"/>
          </p:nvPr>
        </p:nvSpPr>
        <p:spPr>
          <a:xfrm>
            <a:off x="457200" y="1412776"/>
            <a:ext cx="8229600" cy="5040560"/>
          </a:xfrm>
        </p:spPr>
        <p:txBody>
          <a:bodyPr>
            <a:normAutofit fontScale="92500"/>
          </a:bodyPr>
          <a:lstStyle/>
          <a:p>
            <a:pPr algn="l" rtl="0"/>
            <a:r>
              <a:rPr lang="en-US" sz="3200" dirty="0" smtClean="0"/>
              <a:t>Research mainly focused on social attributes as predictors of adjustment (wealth, marital status, previous employment). </a:t>
            </a:r>
          </a:p>
          <a:p>
            <a:r>
              <a:rPr lang="en-US" sz="3200" dirty="0" smtClean="0"/>
              <a:t>Psychological variables and personality attributes have been relatively neglected </a:t>
            </a:r>
            <a:r>
              <a:rPr lang="en-US" sz="3200" dirty="0"/>
              <a:t>(Wang &amp; Shultz, 2009)</a:t>
            </a:r>
            <a:r>
              <a:rPr lang="en-US" sz="3200" dirty="0" smtClean="0"/>
              <a:t>.</a:t>
            </a:r>
          </a:p>
          <a:p>
            <a:pPr algn="l" rtl="0"/>
            <a:r>
              <a:rPr lang="en-US" sz="3200" dirty="0" smtClean="0"/>
              <a:t>Personality attributes may affect how the retirement transition is framed and thus condition the effects of changes experienced</a:t>
            </a:r>
          </a:p>
          <a:p>
            <a:pPr algn="l" rtl="0"/>
            <a:endParaRPr lang="en-US" dirty="0" smtClean="0"/>
          </a:p>
          <a:p>
            <a:pPr algn="l" rtl="0"/>
            <a:endParaRPr lang="en-US" dirty="0" smtClean="0"/>
          </a:p>
          <a:p>
            <a:pPr algn="l" rtl="0"/>
            <a:endParaRPr lang="he-IL" dirty="0"/>
          </a:p>
        </p:txBody>
      </p:sp>
    </p:spTree>
    <p:extLst>
      <p:ext uri="{BB962C8B-B14F-4D97-AF65-F5344CB8AC3E}">
        <p14:creationId xmlns:p14="http://schemas.microsoft.com/office/powerpoint/2010/main" val="32346732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5354"/>
            <a:ext cx="7988424" cy="1143000"/>
          </a:xfrm>
        </p:spPr>
        <p:txBody>
          <a:bodyPr/>
          <a:lstStyle/>
          <a:p>
            <a:r>
              <a:rPr lang="en-US" dirty="0" smtClean="0"/>
              <a:t>This research: 	</a:t>
            </a:r>
            <a:endParaRPr lang="he-IL" dirty="0"/>
          </a:p>
        </p:txBody>
      </p:sp>
      <p:sp>
        <p:nvSpPr>
          <p:cNvPr id="3" name="Content Placeholder 2"/>
          <p:cNvSpPr>
            <a:spLocks noGrp="1"/>
          </p:cNvSpPr>
          <p:nvPr>
            <p:ph sz="quarter" idx="1"/>
          </p:nvPr>
        </p:nvSpPr>
        <p:spPr>
          <a:xfrm>
            <a:off x="251520" y="1052736"/>
            <a:ext cx="8640960" cy="5472608"/>
          </a:xfrm>
        </p:spPr>
        <p:txBody>
          <a:bodyPr>
            <a:normAutofit/>
          </a:bodyPr>
          <a:lstStyle/>
          <a:p>
            <a:pPr algn="l" rtl="0"/>
            <a:r>
              <a:rPr lang="en-US" sz="2800" dirty="0" smtClean="0"/>
              <a:t>Aims: To reconcile research inconsistencies and fill research gaps by: </a:t>
            </a:r>
          </a:p>
          <a:p>
            <a:pPr lvl="1" algn="l" rtl="0"/>
            <a:r>
              <a:rPr lang="en-US" sz="2800" dirty="0" smtClean="0"/>
              <a:t>Identifying boundary conditions</a:t>
            </a:r>
          </a:p>
          <a:p>
            <a:pPr lvl="1"/>
            <a:r>
              <a:rPr lang="en-US" sz="2800" dirty="0"/>
              <a:t>Using </a:t>
            </a:r>
            <a:r>
              <a:rPr lang="en-US" sz="2800" dirty="0" smtClean="0"/>
              <a:t>a </a:t>
            </a:r>
            <a:r>
              <a:rPr lang="en-US" sz="2800" dirty="0"/>
              <a:t>psychological </a:t>
            </a:r>
            <a:r>
              <a:rPr lang="en-US" sz="2800" dirty="0" smtClean="0"/>
              <a:t>framework – attachment theory</a:t>
            </a:r>
            <a:endParaRPr lang="en-US" sz="2800" dirty="0"/>
          </a:p>
          <a:p>
            <a:pPr lvl="2"/>
            <a:r>
              <a:rPr lang="en-US" sz="2800" dirty="0" smtClean="0"/>
              <a:t>Attachment </a:t>
            </a:r>
            <a:r>
              <a:rPr lang="en-US" sz="2800" dirty="0"/>
              <a:t>will condition the </a:t>
            </a:r>
            <a:r>
              <a:rPr lang="en-US" sz="2800" dirty="0" smtClean="0"/>
              <a:t>effects </a:t>
            </a:r>
            <a:r>
              <a:rPr lang="en-US" sz="2800" dirty="0"/>
              <a:t>of changes experienced in retirement (focusing on changes in financial situation and social involvement) on </a:t>
            </a:r>
            <a:r>
              <a:rPr lang="en-US" sz="2800" dirty="0" smtClean="0"/>
              <a:t>well-being</a:t>
            </a:r>
          </a:p>
          <a:p>
            <a:pPr lvl="1"/>
            <a:r>
              <a:rPr lang="en-US" sz="2800" dirty="0"/>
              <a:t>Longitudinal research design </a:t>
            </a:r>
          </a:p>
        </p:txBody>
      </p:sp>
    </p:spTree>
    <p:extLst>
      <p:ext uri="{BB962C8B-B14F-4D97-AF65-F5344CB8AC3E}">
        <p14:creationId xmlns:p14="http://schemas.microsoft.com/office/powerpoint/2010/main" val="1117530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Attachment Theory as a Key Personality Attribute </a:t>
            </a:r>
            <a:endParaRPr lang="he-IL" dirty="0"/>
          </a:p>
        </p:txBody>
      </p:sp>
      <p:sp>
        <p:nvSpPr>
          <p:cNvPr id="3" name="Content Placeholder 2"/>
          <p:cNvSpPr>
            <a:spLocks noGrp="1"/>
          </p:cNvSpPr>
          <p:nvPr>
            <p:ph sz="quarter" idx="1"/>
          </p:nvPr>
        </p:nvSpPr>
        <p:spPr>
          <a:xfrm>
            <a:off x="323528" y="1628800"/>
            <a:ext cx="8496944" cy="4896544"/>
          </a:xfrm>
        </p:spPr>
        <p:txBody>
          <a:bodyPr>
            <a:normAutofit fontScale="92500" lnSpcReduction="10000"/>
          </a:bodyPr>
          <a:lstStyle/>
          <a:p>
            <a:pPr algn="l" rtl="0"/>
            <a:r>
              <a:rPr lang="en-US" sz="3200" dirty="0" smtClean="0"/>
              <a:t>Attachment is an innate behavioral system that functions to protect from danger by proximity seeking behaviors. </a:t>
            </a:r>
          </a:p>
          <a:p>
            <a:pPr algn="l" rtl="0"/>
            <a:r>
              <a:rPr lang="en-US" sz="3200" dirty="0" smtClean="0"/>
              <a:t>It is shaped at infancy as a result of early interactions with the caregiver. </a:t>
            </a:r>
          </a:p>
          <a:p>
            <a:pPr algn="l" rtl="0"/>
            <a:r>
              <a:rPr lang="en-US" sz="3200" dirty="0" smtClean="0"/>
              <a:t>Shapes later development of other personal attributes, shapes expectation and behaviors in personal relations, coping and adjustment capabilities. </a:t>
            </a:r>
          </a:p>
          <a:p>
            <a:pPr algn="l" rtl="0"/>
            <a:r>
              <a:rPr lang="en-US" sz="3200" dirty="0" smtClean="0"/>
              <a:t>Two orthogonal dimensions underlie attachment style: avoidance and anxiety.  </a:t>
            </a:r>
          </a:p>
        </p:txBody>
      </p:sp>
    </p:spTree>
    <p:extLst>
      <p:ext uri="{BB962C8B-B14F-4D97-AF65-F5344CB8AC3E}">
        <p14:creationId xmlns:p14="http://schemas.microsoft.com/office/powerpoint/2010/main" val="2703064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7772400" cy="707678"/>
          </a:xfrm>
        </p:spPr>
        <p:txBody>
          <a:bodyPr>
            <a:normAutofit fontScale="90000"/>
          </a:bodyPr>
          <a:lstStyle/>
          <a:p>
            <a:r>
              <a:rPr lang="en-US" dirty="0" smtClean="0"/>
              <a:t>Attachment Style </a:t>
            </a:r>
            <a:endParaRPr lang="he-IL" dirty="0"/>
          </a:p>
        </p:txBody>
      </p:sp>
      <p:sp>
        <p:nvSpPr>
          <p:cNvPr id="5" name="Text Placeholder 4"/>
          <p:cNvSpPr>
            <a:spLocks noGrp="1"/>
          </p:cNvSpPr>
          <p:nvPr>
            <p:ph type="body" idx="1"/>
          </p:nvPr>
        </p:nvSpPr>
        <p:spPr>
          <a:xfrm>
            <a:off x="375556" y="945130"/>
            <a:ext cx="4160439" cy="576064"/>
          </a:xfrm>
        </p:spPr>
        <p:txBody>
          <a:bodyPr/>
          <a:lstStyle/>
          <a:p>
            <a:pPr algn="l"/>
            <a:r>
              <a:rPr lang="en-US" dirty="0" smtClean="0"/>
              <a:t>Attachment avoidance –deactivation strategy	</a:t>
            </a:r>
            <a:endParaRPr lang="he-IL" dirty="0"/>
          </a:p>
        </p:txBody>
      </p:sp>
      <p:sp>
        <p:nvSpPr>
          <p:cNvPr id="7" name="Text Placeholder 6"/>
          <p:cNvSpPr>
            <a:spLocks noGrp="1"/>
          </p:cNvSpPr>
          <p:nvPr>
            <p:ph type="body" sz="half" idx="3"/>
          </p:nvPr>
        </p:nvSpPr>
        <p:spPr>
          <a:xfrm>
            <a:off x="4729509" y="908720"/>
            <a:ext cx="4041775" cy="639762"/>
          </a:xfrm>
        </p:spPr>
        <p:txBody>
          <a:bodyPr/>
          <a:lstStyle/>
          <a:p>
            <a:pPr algn="l" rtl="0"/>
            <a:r>
              <a:rPr lang="en-US" dirty="0" smtClean="0"/>
              <a:t>Attachment anxiety – hyperactivation strategy</a:t>
            </a:r>
            <a:endParaRPr lang="he-IL" dirty="0"/>
          </a:p>
        </p:txBody>
      </p:sp>
      <p:sp>
        <p:nvSpPr>
          <p:cNvPr id="6" name="Content Placeholder 5"/>
          <p:cNvSpPr>
            <a:spLocks noGrp="1"/>
          </p:cNvSpPr>
          <p:nvPr>
            <p:ph sz="half" idx="2"/>
          </p:nvPr>
        </p:nvSpPr>
        <p:spPr>
          <a:xfrm>
            <a:off x="323528" y="1556792"/>
            <a:ext cx="4212468" cy="4104456"/>
          </a:xfrm>
        </p:spPr>
        <p:txBody>
          <a:bodyPr>
            <a:normAutofit/>
          </a:bodyPr>
          <a:lstStyle/>
          <a:p>
            <a:r>
              <a:rPr lang="en-US" sz="2400" dirty="0"/>
              <a:t>Uncomfortable with dependence and closeness to others</a:t>
            </a:r>
          </a:p>
          <a:p>
            <a:pPr algn="l" rtl="0"/>
            <a:r>
              <a:rPr lang="en-US" sz="2400" dirty="0" smtClean="0"/>
              <a:t>Emotionally distant and self reliant</a:t>
            </a:r>
          </a:p>
          <a:p>
            <a:pPr algn="l" rtl="0"/>
            <a:r>
              <a:rPr lang="en-US" sz="2400" dirty="0" smtClean="0"/>
              <a:t>Suppress distress</a:t>
            </a:r>
          </a:p>
          <a:p>
            <a:pPr algn="l" rtl="0"/>
            <a:r>
              <a:rPr lang="en-US" sz="2400" dirty="0" smtClean="0"/>
              <a:t>Avoid support seeking  </a:t>
            </a:r>
          </a:p>
          <a:p>
            <a:pPr marL="0" indent="0" algn="l" rtl="0">
              <a:buNone/>
            </a:pPr>
            <a:endParaRPr lang="he-IL" dirty="0"/>
          </a:p>
        </p:txBody>
      </p:sp>
      <p:sp>
        <p:nvSpPr>
          <p:cNvPr id="8" name="Content Placeholder 7"/>
          <p:cNvSpPr>
            <a:spLocks noGrp="1"/>
          </p:cNvSpPr>
          <p:nvPr>
            <p:ph sz="half" idx="4"/>
          </p:nvPr>
        </p:nvSpPr>
        <p:spPr>
          <a:xfrm>
            <a:off x="4572000" y="1484784"/>
            <a:ext cx="4257799" cy="4032448"/>
          </a:xfrm>
        </p:spPr>
        <p:txBody>
          <a:bodyPr>
            <a:noAutofit/>
          </a:bodyPr>
          <a:lstStyle/>
          <a:p>
            <a:r>
              <a:rPr lang="en-US" sz="2400" dirty="0"/>
              <a:t>Desire very close relations and seek proximity</a:t>
            </a:r>
          </a:p>
          <a:p>
            <a:pPr algn="l" rtl="0"/>
            <a:r>
              <a:rPr lang="en-US" sz="2400" dirty="0" smtClean="0"/>
              <a:t>Depend </a:t>
            </a:r>
            <a:r>
              <a:rPr lang="en-US" sz="2400" dirty="0"/>
              <a:t>on others for feelings of confidence and self-worth</a:t>
            </a:r>
          </a:p>
          <a:p>
            <a:pPr algn="l" rtl="0"/>
            <a:r>
              <a:rPr lang="en-US" sz="2400" dirty="0" smtClean="0"/>
              <a:t>Make </a:t>
            </a:r>
            <a:r>
              <a:rPr lang="en-US" sz="2400" dirty="0"/>
              <a:t>catastrophic  evaluations of situation</a:t>
            </a:r>
          </a:p>
          <a:p>
            <a:pPr algn="l" rtl="0"/>
            <a:r>
              <a:rPr lang="en-US" sz="2400" dirty="0" smtClean="0"/>
              <a:t>Dwell </a:t>
            </a:r>
            <a:r>
              <a:rPr lang="en-US" sz="2400" dirty="0"/>
              <a:t>on negative </a:t>
            </a:r>
            <a:r>
              <a:rPr lang="en-US" sz="2400" dirty="0" smtClean="0"/>
              <a:t>emotions</a:t>
            </a:r>
            <a:endParaRPr lang="en-US" sz="2400" dirty="0"/>
          </a:p>
        </p:txBody>
      </p:sp>
    </p:spTree>
    <p:extLst>
      <p:ext uri="{BB962C8B-B14F-4D97-AF65-F5344CB8AC3E}">
        <p14:creationId xmlns:p14="http://schemas.microsoft.com/office/powerpoint/2010/main" val="40661754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7772400" cy="707678"/>
          </a:xfrm>
        </p:spPr>
        <p:txBody>
          <a:bodyPr>
            <a:normAutofit fontScale="90000"/>
          </a:bodyPr>
          <a:lstStyle/>
          <a:p>
            <a:r>
              <a:rPr lang="en-US" dirty="0" smtClean="0"/>
              <a:t>Attachment Style </a:t>
            </a:r>
            <a:endParaRPr lang="he-IL" dirty="0"/>
          </a:p>
        </p:txBody>
      </p:sp>
      <p:sp>
        <p:nvSpPr>
          <p:cNvPr id="5" name="Text Placeholder 4"/>
          <p:cNvSpPr>
            <a:spLocks noGrp="1"/>
          </p:cNvSpPr>
          <p:nvPr>
            <p:ph type="body" idx="1"/>
          </p:nvPr>
        </p:nvSpPr>
        <p:spPr>
          <a:xfrm>
            <a:off x="375556" y="945130"/>
            <a:ext cx="4160439" cy="576064"/>
          </a:xfrm>
        </p:spPr>
        <p:txBody>
          <a:bodyPr/>
          <a:lstStyle/>
          <a:p>
            <a:pPr algn="l"/>
            <a:r>
              <a:rPr lang="en-US" dirty="0" smtClean="0"/>
              <a:t>Attachment avoidance – deactivation strategy	</a:t>
            </a:r>
            <a:endParaRPr lang="he-IL" dirty="0"/>
          </a:p>
        </p:txBody>
      </p:sp>
      <p:sp>
        <p:nvSpPr>
          <p:cNvPr id="7" name="Text Placeholder 6"/>
          <p:cNvSpPr>
            <a:spLocks noGrp="1"/>
          </p:cNvSpPr>
          <p:nvPr>
            <p:ph type="body" sz="half" idx="3"/>
          </p:nvPr>
        </p:nvSpPr>
        <p:spPr>
          <a:xfrm>
            <a:off x="4729509" y="908720"/>
            <a:ext cx="4041775" cy="639762"/>
          </a:xfrm>
        </p:spPr>
        <p:txBody>
          <a:bodyPr/>
          <a:lstStyle/>
          <a:p>
            <a:pPr algn="l" rtl="0"/>
            <a:r>
              <a:rPr lang="en-US" dirty="0" smtClean="0"/>
              <a:t>Attachment anxiety - hyperactivation strategy </a:t>
            </a:r>
            <a:endParaRPr lang="he-IL" dirty="0"/>
          </a:p>
        </p:txBody>
      </p:sp>
      <p:sp>
        <p:nvSpPr>
          <p:cNvPr id="6" name="Content Placeholder 5"/>
          <p:cNvSpPr>
            <a:spLocks noGrp="1"/>
          </p:cNvSpPr>
          <p:nvPr>
            <p:ph sz="half" idx="2"/>
          </p:nvPr>
        </p:nvSpPr>
        <p:spPr>
          <a:xfrm>
            <a:off x="323528" y="1556792"/>
            <a:ext cx="4212468" cy="4104456"/>
          </a:xfrm>
        </p:spPr>
        <p:txBody>
          <a:bodyPr>
            <a:normAutofit/>
          </a:bodyPr>
          <a:lstStyle/>
          <a:p>
            <a:r>
              <a:rPr lang="en-US" sz="2400" dirty="0"/>
              <a:t>Uncomfortable with dependence and closeness to others</a:t>
            </a:r>
          </a:p>
          <a:p>
            <a:pPr algn="l" rtl="0"/>
            <a:r>
              <a:rPr lang="en-US" sz="2400" dirty="0" smtClean="0"/>
              <a:t>Emotionally distant and self reliant</a:t>
            </a:r>
          </a:p>
          <a:p>
            <a:pPr algn="l" rtl="0"/>
            <a:r>
              <a:rPr lang="en-US" sz="2400" dirty="0" smtClean="0"/>
              <a:t>Suppress distress</a:t>
            </a:r>
          </a:p>
          <a:p>
            <a:pPr algn="l" rtl="0"/>
            <a:r>
              <a:rPr lang="en-US" sz="2400" dirty="0" smtClean="0"/>
              <a:t>Avoid support seeking  </a:t>
            </a:r>
            <a:br>
              <a:rPr lang="en-US" sz="2400" dirty="0" smtClean="0"/>
            </a:br>
            <a:endParaRPr lang="en-US" sz="2400" dirty="0" smtClean="0"/>
          </a:p>
          <a:p>
            <a:pPr algn="l" rtl="0"/>
            <a:r>
              <a:rPr lang="en-US" sz="2400" dirty="0" smtClean="0"/>
              <a:t>Exposed to maladjustment </a:t>
            </a:r>
          </a:p>
          <a:p>
            <a:pPr marL="0" indent="0" algn="l" rtl="0">
              <a:buNone/>
            </a:pPr>
            <a:endParaRPr lang="he-IL" dirty="0"/>
          </a:p>
        </p:txBody>
      </p:sp>
      <p:sp>
        <p:nvSpPr>
          <p:cNvPr id="8" name="Content Placeholder 7"/>
          <p:cNvSpPr>
            <a:spLocks noGrp="1"/>
          </p:cNvSpPr>
          <p:nvPr>
            <p:ph sz="half" idx="4"/>
          </p:nvPr>
        </p:nvSpPr>
        <p:spPr>
          <a:xfrm>
            <a:off x="4572000" y="1484784"/>
            <a:ext cx="4257799" cy="4032448"/>
          </a:xfrm>
        </p:spPr>
        <p:txBody>
          <a:bodyPr>
            <a:noAutofit/>
          </a:bodyPr>
          <a:lstStyle/>
          <a:p>
            <a:r>
              <a:rPr lang="en-US" sz="2400" dirty="0"/>
              <a:t> Desire very close relations and seek proximity</a:t>
            </a:r>
          </a:p>
          <a:p>
            <a:pPr algn="l" rtl="0"/>
            <a:r>
              <a:rPr lang="en-US" sz="2400" dirty="0" smtClean="0"/>
              <a:t>Depend </a:t>
            </a:r>
            <a:r>
              <a:rPr lang="en-US" sz="2400" dirty="0"/>
              <a:t>on others for feelings of confidence and self-worth</a:t>
            </a:r>
          </a:p>
          <a:p>
            <a:pPr algn="l" rtl="0"/>
            <a:r>
              <a:rPr lang="en-US" sz="2400" dirty="0" smtClean="0"/>
              <a:t>Make </a:t>
            </a:r>
            <a:r>
              <a:rPr lang="en-US" sz="2400" dirty="0"/>
              <a:t>catastrophic  evaluations of situation</a:t>
            </a:r>
          </a:p>
          <a:p>
            <a:pPr algn="l" rtl="0"/>
            <a:r>
              <a:rPr lang="en-US" sz="2400" dirty="0" smtClean="0"/>
              <a:t>Dwell </a:t>
            </a:r>
            <a:r>
              <a:rPr lang="en-US" sz="2400" dirty="0"/>
              <a:t>on negative emotions</a:t>
            </a:r>
          </a:p>
          <a:p>
            <a:pPr algn="l" rtl="0"/>
            <a:r>
              <a:rPr lang="en-US" sz="2400" dirty="0"/>
              <a:t>Exposed to maladjustment </a:t>
            </a:r>
            <a:endParaRPr lang="he-IL" sz="2400" dirty="0"/>
          </a:p>
        </p:txBody>
      </p:sp>
      <p:sp>
        <p:nvSpPr>
          <p:cNvPr id="2" name="TextBox 1"/>
          <p:cNvSpPr txBox="1"/>
          <p:nvPr/>
        </p:nvSpPr>
        <p:spPr>
          <a:xfrm>
            <a:off x="395536" y="4689140"/>
            <a:ext cx="4104456" cy="648072"/>
          </a:xfrm>
          <a:prstGeom prst="rect">
            <a:avLst/>
          </a:prstGeom>
          <a:noFill/>
          <a:ln>
            <a:solidFill>
              <a:schemeClr val="accent1"/>
            </a:solidFill>
          </a:ln>
        </p:spPr>
        <p:txBody>
          <a:bodyPr wrap="square" rtlCol="1">
            <a:spAutoFit/>
          </a:bodyPr>
          <a:lstStyle/>
          <a:p>
            <a:endParaRPr lang="he-IL" dirty="0"/>
          </a:p>
        </p:txBody>
      </p:sp>
      <p:sp>
        <p:nvSpPr>
          <p:cNvPr id="9" name="TextBox 8"/>
          <p:cNvSpPr txBox="1"/>
          <p:nvPr/>
        </p:nvSpPr>
        <p:spPr>
          <a:xfrm>
            <a:off x="4618290" y="4689140"/>
            <a:ext cx="4104456" cy="648072"/>
          </a:xfrm>
          <a:prstGeom prst="rect">
            <a:avLst/>
          </a:prstGeom>
          <a:noFill/>
          <a:ln>
            <a:solidFill>
              <a:schemeClr val="accent1"/>
            </a:solidFill>
          </a:ln>
        </p:spPr>
        <p:txBody>
          <a:bodyPr wrap="square" rtlCol="1">
            <a:spAutoFit/>
          </a:bodyPr>
          <a:lstStyle/>
          <a:p>
            <a:endParaRPr lang="he-IL" dirty="0"/>
          </a:p>
        </p:txBody>
      </p:sp>
    </p:spTree>
    <p:extLst>
      <p:ext uri="{BB962C8B-B14F-4D97-AF65-F5344CB8AC3E}">
        <p14:creationId xmlns:p14="http://schemas.microsoft.com/office/powerpoint/2010/main" val="33296531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15"/>
          <p:cNvSpPr>
            <a:spLocks noGrp="1"/>
          </p:cNvSpPr>
          <p:nvPr>
            <p:ph sz="quarter" idx="1"/>
          </p:nvPr>
        </p:nvSpPr>
        <p:spPr>
          <a:xfrm>
            <a:off x="323528" y="404664"/>
            <a:ext cx="8424936" cy="6047809"/>
          </a:xfrm>
          <a:prstGeom prst="rect">
            <a:avLst/>
          </a:prstGeom>
        </p:spPr>
        <p:txBody>
          <a:bodyPr wrap="square">
            <a:spAutoFit/>
          </a:bodyPr>
          <a:lstStyle/>
          <a:p>
            <a:pPr marL="0" indent="0">
              <a:buNone/>
            </a:pPr>
            <a:r>
              <a:rPr lang="en-US" sz="2800" b="1" dirty="0" smtClean="0">
                <a:solidFill>
                  <a:schemeClr val="accent1"/>
                </a:solidFill>
              </a:rPr>
              <a:t>Attachment Security: when attachment anxiety and attachment avoidance are low </a:t>
            </a:r>
            <a:endParaRPr lang="en-US" sz="2800" dirty="0" smtClean="0"/>
          </a:p>
          <a:p>
            <a:r>
              <a:rPr lang="en-US" dirty="0" smtClean="0"/>
              <a:t> Comfortable </a:t>
            </a:r>
            <a:r>
              <a:rPr lang="en-US" dirty="0"/>
              <a:t>in close </a:t>
            </a:r>
            <a:r>
              <a:rPr lang="en-US" dirty="0" smtClean="0"/>
              <a:t>relationships</a:t>
            </a:r>
          </a:p>
          <a:p>
            <a:r>
              <a:rPr lang="en-US" dirty="0" smtClean="0"/>
              <a:t> Efficient in mobilizing </a:t>
            </a:r>
            <a:r>
              <a:rPr lang="en-US" dirty="0"/>
              <a:t>and </a:t>
            </a:r>
            <a:r>
              <a:rPr lang="en-US" dirty="0" smtClean="0"/>
              <a:t>using </a:t>
            </a:r>
            <a:r>
              <a:rPr lang="en-US" dirty="0"/>
              <a:t>social </a:t>
            </a:r>
            <a:r>
              <a:rPr lang="en-US" dirty="0" smtClean="0"/>
              <a:t>support</a:t>
            </a:r>
          </a:p>
          <a:p>
            <a:r>
              <a:rPr lang="en-US" dirty="0"/>
              <a:t> </a:t>
            </a:r>
            <a:r>
              <a:rPr lang="en-US" dirty="0" smtClean="0"/>
              <a:t>Appraise </a:t>
            </a:r>
            <a:r>
              <a:rPr lang="en-US" dirty="0"/>
              <a:t>situations in a benign </a:t>
            </a:r>
            <a:r>
              <a:rPr lang="en-US" dirty="0" smtClean="0"/>
              <a:t>way</a:t>
            </a:r>
          </a:p>
          <a:p>
            <a:r>
              <a:rPr lang="en-US" dirty="0" smtClean="0"/>
              <a:t>Sense of self-worth and high levels of self-esteem </a:t>
            </a:r>
          </a:p>
          <a:p>
            <a:r>
              <a:rPr lang="en-US" dirty="0" smtClean="0"/>
              <a:t> Perceive </a:t>
            </a:r>
            <a:r>
              <a:rPr lang="en-US" dirty="0"/>
              <a:t>distress and </a:t>
            </a:r>
            <a:r>
              <a:rPr lang="en-US" dirty="0" smtClean="0"/>
              <a:t>manageable</a:t>
            </a:r>
          </a:p>
          <a:p>
            <a:r>
              <a:rPr lang="en-US" dirty="0" smtClean="0"/>
              <a:t>Relatively </a:t>
            </a:r>
            <a:r>
              <a:rPr lang="en-US" dirty="0"/>
              <a:t>resilient to </a:t>
            </a:r>
            <a:r>
              <a:rPr lang="en-US" dirty="0" smtClean="0"/>
              <a:t>stressors</a:t>
            </a:r>
          </a:p>
          <a:p>
            <a:pPr marL="0" indent="0">
              <a:buNone/>
            </a:pPr>
            <a:endParaRPr lang="en-US" dirty="0"/>
          </a:p>
          <a:p>
            <a:pPr marL="0" indent="0">
              <a:buNone/>
            </a:pPr>
            <a:endParaRPr lang="en-US" dirty="0" smtClean="0"/>
          </a:p>
          <a:p>
            <a:r>
              <a:rPr lang="en-US" dirty="0" smtClean="0"/>
              <a:t>Attachment security considered a valuable personal resource while attachment insecurities (avoidance and anxiety) are a burden. </a:t>
            </a:r>
            <a:endParaRPr lang="en-US" dirty="0"/>
          </a:p>
        </p:txBody>
      </p:sp>
      <p:sp>
        <p:nvSpPr>
          <p:cNvPr id="17" name="Down Arrow 16"/>
          <p:cNvSpPr/>
          <p:nvPr/>
        </p:nvSpPr>
        <p:spPr>
          <a:xfrm>
            <a:off x="4355976" y="4437112"/>
            <a:ext cx="504056"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37815102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7772400" cy="1143000"/>
          </a:xfrm>
        </p:spPr>
        <p:txBody>
          <a:bodyPr>
            <a:normAutofit/>
          </a:bodyPr>
          <a:lstStyle/>
          <a:p>
            <a:r>
              <a:rPr lang="en-US" sz="3200" dirty="0" smtClean="0"/>
              <a:t>Financial Situation in Retirement and Well-being </a:t>
            </a:r>
            <a:endParaRPr lang="he-IL" sz="3200" dirty="0"/>
          </a:p>
        </p:txBody>
      </p:sp>
      <p:sp>
        <p:nvSpPr>
          <p:cNvPr id="3" name="Content Placeholder 2"/>
          <p:cNvSpPr>
            <a:spLocks noGrp="1"/>
          </p:cNvSpPr>
          <p:nvPr>
            <p:ph sz="quarter" idx="1"/>
          </p:nvPr>
        </p:nvSpPr>
        <p:spPr>
          <a:xfrm>
            <a:off x="251520" y="1345857"/>
            <a:ext cx="8712968" cy="5544616"/>
          </a:xfrm>
        </p:spPr>
        <p:txBody>
          <a:bodyPr>
            <a:normAutofit/>
          </a:bodyPr>
          <a:lstStyle/>
          <a:p>
            <a:pPr algn="l" rtl="0"/>
            <a:r>
              <a:rPr lang="en-US" dirty="0" smtClean="0"/>
              <a:t>Inconsistencies in research: some report no relation between financial situation or financial changes and well-being in retirement (</a:t>
            </a:r>
            <a:r>
              <a:rPr lang="en-US" dirty="0" err="1" smtClean="0"/>
              <a:t>e.g</a:t>
            </a:r>
            <a:r>
              <a:rPr lang="en-US" dirty="0" smtClean="0"/>
              <a:t>: Zimmerman, 2005); others do (Cummins</a:t>
            </a:r>
            <a:r>
              <a:rPr lang="en-US" dirty="0"/>
              <a:t>, </a:t>
            </a:r>
            <a:r>
              <a:rPr lang="en-US" dirty="0" smtClean="0"/>
              <a:t>2000).</a:t>
            </a:r>
          </a:p>
          <a:p>
            <a:pPr algn="l" rtl="0"/>
            <a:r>
              <a:rPr lang="en-US" dirty="0" smtClean="0"/>
              <a:t>The moderating role of attachment: </a:t>
            </a:r>
            <a:r>
              <a:rPr lang="en-US" dirty="0" smtClean="0">
                <a:solidFill>
                  <a:schemeClr val="accent1"/>
                </a:solidFill>
              </a:rPr>
              <a:t>Attachment </a:t>
            </a:r>
            <a:r>
              <a:rPr lang="en-US" dirty="0">
                <a:solidFill>
                  <a:schemeClr val="accent1"/>
                </a:solidFill>
              </a:rPr>
              <a:t>insecurity </a:t>
            </a:r>
            <a:r>
              <a:rPr lang="en-US" dirty="0" smtClean="0">
                <a:solidFill>
                  <a:schemeClr val="accent1"/>
                </a:solidFill>
              </a:rPr>
              <a:t>places the </a:t>
            </a:r>
            <a:r>
              <a:rPr lang="en-US" dirty="0">
                <a:solidFill>
                  <a:schemeClr val="accent1"/>
                </a:solidFill>
              </a:rPr>
              <a:t>individual </a:t>
            </a:r>
            <a:r>
              <a:rPr lang="en-US" dirty="0" smtClean="0">
                <a:solidFill>
                  <a:schemeClr val="accent1"/>
                </a:solidFill>
              </a:rPr>
              <a:t>at a disadvantage when dealing with decline in income: </a:t>
            </a:r>
          </a:p>
          <a:p>
            <a:pPr lvl="1"/>
            <a:endParaRPr lang="en-US" dirty="0" smtClean="0"/>
          </a:p>
        </p:txBody>
      </p:sp>
    </p:spTree>
    <p:extLst>
      <p:ext uri="{BB962C8B-B14F-4D97-AF65-F5344CB8AC3E}">
        <p14:creationId xmlns:p14="http://schemas.microsoft.com/office/powerpoint/2010/main" val="14722214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Equity</Template>
  <TotalTime>5953</TotalTime>
  <Words>3698</Words>
  <Application>Microsoft Office PowerPoint</Application>
  <PresentationFormat>On-screen Show (4:3)</PresentationFormat>
  <Paragraphs>577</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Equity</vt:lpstr>
      <vt:lpstr>Adjustment to Retirement: The Moderating Role of Attachment</vt:lpstr>
      <vt:lpstr>Introduction: Adjustment to Retirement</vt:lpstr>
      <vt:lpstr>Existing Research and Research Gaps  </vt:lpstr>
      <vt:lpstr>This research:  </vt:lpstr>
      <vt:lpstr>Attachment Theory as a Key Personality Attribute </vt:lpstr>
      <vt:lpstr>Attachment Style </vt:lpstr>
      <vt:lpstr>Attachment Style </vt:lpstr>
      <vt:lpstr>PowerPoint Presentation</vt:lpstr>
      <vt:lpstr>Financial Situation in Retirement and Well-being </vt:lpstr>
      <vt:lpstr>PowerPoint Presentation</vt:lpstr>
      <vt:lpstr>PowerPoint Presentation</vt:lpstr>
      <vt:lpstr>Involvement Changes and Attachment </vt:lpstr>
      <vt:lpstr>PowerPoint Presentation</vt:lpstr>
      <vt:lpstr>PowerPoint Presentation</vt:lpstr>
      <vt:lpstr>Method </vt:lpstr>
      <vt:lpstr>Measurements  </vt:lpstr>
      <vt:lpstr>PowerPoint Presentation</vt:lpstr>
      <vt:lpstr>PowerPoint Presentation</vt:lpstr>
      <vt:lpstr>PowerPoint Presentation</vt:lpstr>
      <vt:lpstr>Discussion and Conclusions </vt:lpstr>
      <vt:lpstr>Income and Avoidance</vt:lpstr>
      <vt:lpstr>PowerPoint Presentation</vt:lpstr>
      <vt:lpstr>Practical Implications and Limitations </vt:lpstr>
      <vt:lpstr>PowerPoint Presentation</vt:lpstr>
      <vt:lpstr>PowerPoint Presentation</vt:lpstr>
      <vt:lpstr>PowerPoint Presentation</vt:lpstr>
    </vt:vector>
  </TitlesOfParts>
  <Company>IECC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Adjustment to Retirement: The Moderating Role of Attachment</dc:title>
  <dc:creator>Dikla</dc:creator>
  <cp:lastModifiedBy>Nati</cp:lastModifiedBy>
  <cp:revision>146</cp:revision>
  <cp:lastPrinted>2012-05-26T19:24:03Z</cp:lastPrinted>
  <dcterms:created xsi:type="dcterms:W3CDTF">2012-05-07T06:14:34Z</dcterms:created>
  <dcterms:modified xsi:type="dcterms:W3CDTF">2012-05-26T19:28:36Z</dcterms:modified>
</cp:coreProperties>
</file>