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59" r:id="rId4"/>
    <p:sldId id="277" r:id="rId5"/>
    <p:sldId id="257" r:id="rId6"/>
    <p:sldId id="262" r:id="rId7"/>
    <p:sldId id="266" r:id="rId8"/>
    <p:sldId id="261" r:id="rId9"/>
    <p:sldId id="270" r:id="rId10"/>
    <p:sldId id="267" r:id="rId11"/>
    <p:sldId id="264" r:id="rId12"/>
    <p:sldId id="271" r:id="rId13"/>
    <p:sldId id="272" r:id="rId14"/>
    <p:sldId id="273" r:id="rId15"/>
    <p:sldId id="274" r:id="rId16"/>
    <p:sldId id="275" r:id="rId17"/>
    <p:sldId id="276" r:id="rId18"/>
    <p:sldId id="268" r:id="rId19"/>
    <p:sldId id="26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C5A676-E0F5-445F-8688-312418C38256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AU"/>
        </a:p>
      </dgm:t>
    </dgm:pt>
    <dgm:pt modelId="{683177B1-B55F-426B-A01F-B9C3D6258BC4}">
      <dgm:prSet phldrT="[Text]" custT="1"/>
      <dgm:spPr/>
      <dgm:t>
        <a:bodyPr/>
        <a:lstStyle/>
        <a:p>
          <a:r>
            <a:rPr lang="en-AU" sz="1800" b="1" dirty="0"/>
            <a:t>2003</a:t>
          </a:r>
        </a:p>
        <a:p>
          <a:r>
            <a:rPr lang="en-AU" sz="1800" b="1" dirty="0"/>
            <a:t>Information System -70</a:t>
          </a:r>
        </a:p>
        <a:p>
          <a:endParaRPr lang="en-AU" sz="2900" dirty="0"/>
        </a:p>
      </dgm:t>
    </dgm:pt>
    <dgm:pt modelId="{C97A3D61-160C-4283-807D-5B4A47DF8E56}" type="parTrans" cxnId="{12278291-6AAF-4681-BD6C-EB26C28C7F66}">
      <dgm:prSet/>
      <dgm:spPr/>
      <dgm:t>
        <a:bodyPr/>
        <a:lstStyle/>
        <a:p>
          <a:endParaRPr lang="en-AU"/>
        </a:p>
      </dgm:t>
    </dgm:pt>
    <dgm:pt modelId="{85EF798D-B942-40DE-9198-4D1017F997F6}" type="sibTrans" cxnId="{12278291-6AAF-4681-BD6C-EB26C28C7F66}">
      <dgm:prSet/>
      <dgm:spPr/>
      <dgm:t>
        <a:bodyPr/>
        <a:lstStyle/>
        <a:p>
          <a:endParaRPr lang="en-AU"/>
        </a:p>
      </dgm:t>
    </dgm:pt>
    <dgm:pt modelId="{E9A743BF-693A-43E3-B179-AC703FDFAA5E}">
      <dgm:prSet phldrT="[Text]"/>
      <dgm:spPr/>
      <dgm:t>
        <a:bodyPr/>
        <a:lstStyle/>
        <a:p>
          <a:r>
            <a:rPr lang="en-AU" b="1" dirty="0"/>
            <a:t>2006 Information System - 75</a:t>
          </a:r>
        </a:p>
      </dgm:t>
    </dgm:pt>
    <dgm:pt modelId="{D61880A5-8A98-4577-B372-0714FC50D68E}" type="parTrans" cxnId="{E8F10E31-C7FB-45D0-BD3D-19A69AFEC074}">
      <dgm:prSet/>
      <dgm:spPr/>
      <dgm:t>
        <a:bodyPr/>
        <a:lstStyle/>
        <a:p>
          <a:endParaRPr lang="en-AU"/>
        </a:p>
      </dgm:t>
    </dgm:pt>
    <dgm:pt modelId="{90FBF851-E41C-4D43-B014-5A374729C7EB}" type="sibTrans" cxnId="{E8F10E31-C7FB-45D0-BD3D-19A69AFEC074}">
      <dgm:prSet/>
      <dgm:spPr/>
      <dgm:t>
        <a:bodyPr/>
        <a:lstStyle/>
        <a:p>
          <a:endParaRPr lang="en-AU"/>
        </a:p>
      </dgm:t>
    </dgm:pt>
    <dgm:pt modelId="{FEFA7756-82BD-43FA-8D9C-84382970654E}">
      <dgm:prSet phldrT="[Text]" custT="1"/>
      <dgm:spPr/>
      <dgm:t>
        <a:bodyPr/>
        <a:lstStyle/>
        <a:p>
          <a:r>
            <a:rPr lang="en-AU" sz="1800" b="1" dirty="0"/>
            <a:t>2009 Information System-72</a:t>
          </a:r>
        </a:p>
      </dgm:t>
    </dgm:pt>
    <dgm:pt modelId="{6229AC69-352A-478F-8E3E-2B74CE80DAF2}" type="parTrans" cxnId="{93DDF164-58E1-4683-B9DF-BE580F22728B}">
      <dgm:prSet/>
      <dgm:spPr/>
      <dgm:t>
        <a:bodyPr/>
        <a:lstStyle/>
        <a:p>
          <a:endParaRPr lang="en-AU"/>
        </a:p>
      </dgm:t>
    </dgm:pt>
    <dgm:pt modelId="{53C371A0-6849-4821-95E4-A9A8BDC47CA9}" type="sibTrans" cxnId="{93DDF164-58E1-4683-B9DF-BE580F22728B}">
      <dgm:prSet/>
      <dgm:spPr/>
      <dgm:t>
        <a:bodyPr/>
        <a:lstStyle/>
        <a:p>
          <a:endParaRPr lang="en-AU"/>
        </a:p>
      </dgm:t>
    </dgm:pt>
    <dgm:pt modelId="{65EED484-63B9-4868-A55C-9DC87C9B6B72}">
      <dgm:prSet/>
      <dgm:spPr/>
      <dgm:t>
        <a:bodyPr/>
        <a:lstStyle/>
        <a:p>
          <a:r>
            <a:rPr lang="en-AU" b="1" dirty="0" smtClean="0"/>
            <a:t>Non Compliance with Standard 1.8 Information System  (</a:t>
          </a:r>
          <a:r>
            <a:rPr lang="en-AU" b="1" i="1" dirty="0" smtClean="0"/>
            <a:t>The Standard </a:t>
          </a:r>
          <a:r>
            <a:rPr lang="en-AU" b="1" dirty="0" smtClean="0"/>
            <a:t>Special Edition 2009) </a:t>
          </a:r>
          <a:endParaRPr lang="en-AU" b="1" dirty="0"/>
        </a:p>
      </dgm:t>
    </dgm:pt>
    <dgm:pt modelId="{9F32C294-8059-4471-A989-120B9DC9FD75}" type="parTrans" cxnId="{8D872D6D-B3BC-48B3-8498-22ED8ACEB43C}">
      <dgm:prSet/>
      <dgm:spPr/>
      <dgm:t>
        <a:bodyPr/>
        <a:lstStyle/>
        <a:p>
          <a:endParaRPr lang="en-AU"/>
        </a:p>
      </dgm:t>
    </dgm:pt>
    <dgm:pt modelId="{004D59BF-9651-4847-B592-924095CFBF81}" type="sibTrans" cxnId="{8D872D6D-B3BC-48B3-8498-22ED8ACEB43C}">
      <dgm:prSet/>
      <dgm:spPr/>
      <dgm:t>
        <a:bodyPr/>
        <a:lstStyle/>
        <a:p>
          <a:endParaRPr lang="en-AU"/>
        </a:p>
      </dgm:t>
    </dgm:pt>
    <dgm:pt modelId="{441BE2DA-5544-458D-8E33-4173D20ED58E}" type="pres">
      <dgm:prSet presAssocID="{A8C5A676-E0F5-445F-8688-312418C3825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70C9AF2-C33C-4F18-8780-9A9AA84DEF99}" type="pres">
      <dgm:prSet presAssocID="{A8C5A676-E0F5-445F-8688-312418C38256}" presName="arrow" presStyleLbl="bgShp" presStyleIdx="0" presStyleCnt="1"/>
      <dgm:spPr/>
    </dgm:pt>
    <dgm:pt modelId="{27A1FBA9-FBE3-469F-AFA3-7C8423E36CB6}" type="pres">
      <dgm:prSet presAssocID="{A8C5A676-E0F5-445F-8688-312418C38256}" presName="arrowDiagram4" presStyleCnt="0"/>
      <dgm:spPr/>
    </dgm:pt>
    <dgm:pt modelId="{8CD5C366-5330-4C00-ABD0-EA339B3E6497}" type="pres">
      <dgm:prSet presAssocID="{683177B1-B55F-426B-A01F-B9C3D6258BC4}" presName="bullet4a" presStyleLbl="node1" presStyleIdx="0" presStyleCnt="4"/>
      <dgm:spPr/>
    </dgm:pt>
    <dgm:pt modelId="{3C85B59F-3512-4F95-B6CB-FA71A47B5EEE}" type="pres">
      <dgm:prSet presAssocID="{683177B1-B55F-426B-A01F-B9C3D6258BC4}" presName="textBox4a" presStyleLbl="revTx" presStyleIdx="0" presStyleCnt="4" custScaleX="17494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07EFF8B-8B40-40D2-ACE1-F8ABFB251C62}" type="pres">
      <dgm:prSet presAssocID="{E9A743BF-693A-43E3-B179-AC703FDFAA5E}" presName="bullet4b" presStyleLbl="node1" presStyleIdx="1" presStyleCnt="4"/>
      <dgm:spPr/>
    </dgm:pt>
    <dgm:pt modelId="{4E18C980-1899-4BFB-95DC-62CDB0B705D2}" type="pres">
      <dgm:prSet presAssocID="{E9A743BF-693A-43E3-B179-AC703FDFAA5E}" presName="textBox4b" presStyleLbl="revTx" presStyleIdx="1" presStyleCnt="4" custScaleX="11397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808F19C-B7A3-4713-9BF4-C5714BF63EC5}" type="pres">
      <dgm:prSet presAssocID="{FEFA7756-82BD-43FA-8D9C-84382970654E}" presName="bullet4c" presStyleLbl="node1" presStyleIdx="2" presStyleCnt="4"/>
      <dgm:spPr/>
    </dgm:pt>
    <dgm:pt modelId="{92CCD03B-6473-40F4-A0F6-65E34FCDC5C2}" type="pres">
      <dgm:prSet presAssocID="{FEFA7756-82BD-43FA-8D9C-84382970654E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2994FF9-77DE-4986-A65C-DE79D20B40CC}" type="pres">
      <dgm:prSet presAssocID="{65EED484-63B9-4868-A55C-9DC87C9B6B72}" presName="bullet4d" presStyleLbl="node1" presStyleIdx="3" presStyleCnt="4" custFlipVert="0" custFlipHor="1" custScaleX="38643" custScaleY="16814" custLinFactNeighborX="-6893" custLinFactNeighborY="682"/>
      <dgm:spPr/>
    </dgm:pt>
    <dgm:pt modelId="{080041ED-02B9-401C-AB0C-AF9FD53BB40A}" type="pres">
      <dgm:prSet presAssocID="{65EED484-63B9-4868-A55C-9DC87C9B6B72}" presName="textBox4d" presStyleLbl="revTx" presStyleIdx="3" presStyleCnt="4" custScaleX="251047" custScaleY="34966" custLinFactX="-100000" custLinFactNeighborX="-171832" custLinFactNeighborY="-6888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A92B4EF-59F2-46AE-9528-538AD6273D5C}" type="presOf" srcId="{FEFA7756-82BD-43FA-8D9C-84382970654E}" destId="{92CCD03B-6473-40F4-A0F6-65E34FCDC5C2}" srcOrd="0" destOrd="0" presId="urn:microsoft.com/office/officeart/2005/8/layout/arrow2"/>
    <dgm:cxn modelId="{93DDF164-58E1-4683-B9DF-BE580F22728B}" srcId="{A8C5A676-E0F5-445F-8688-312418C38256}" destId="{FEFA7756-82BD-43FA-8D9C-84382970654E}" srcOrd="2" destOrd="0" parTransId="{6229AC69-352A-478F-8E3E-2B74CE80DAF2}" sibTransId="{53C371A0-6849-4821-95E4-A9A8BDC47CA9}"/>
    <dgm:cxn modelId="{45628E7C-F87C-4CA8-99E9-F04117E88E6A}" type="presOf" srcId="{683177B1-B55F-426B-A01F-B9C3D6258BC4}" destId="{3C85B59F-3512-4F95-B6CB-FA71A47B5EEE}" srcOrd="0" destOrd="0" presId="urn:microsoft.com/office/officeart/2005/8/layout/arrow2"/>
    <dgm:cxn modelId="{12278291-6AAF-4681-BD6C-EB26C28C7F66}" srcId="{A8C5A676-E0F5-445F-8688-312418C38256}" destId="{683177B1-B55F-426B-A01F-B9C3D6258BC4}" srcOrd="0" destOrd="0" parTransId="{C97A3D61-160C-4283-807D-5B4A47DF8E56}" sibTransId="{85EF798D-B942-40DE-9198-4D1017F997F6}"/>
    <dgm:cxn modelId="{E8F10E31-C7FB-45D0-BD3D-19A69AFEC074}" srcId="{A8C5A676-E0F5-445F-8688-312418C38256}" destId="{E9A743BF-693A-43E3-B179-AC703FDFAA5E}" srcOrd="1" destOrd="0" parTransId="{D61880A5-8A98-4577-B372-0714FC50D68E}" sibTransId="{90FBF851-E41C-4D43-B014-5A374729C7EB}"/>
    <dgm:cxn modelId="{8D872D6D-B3BC-48B3-8498-22ED8ACEB43C}" srcId="{A8C5A676-E0F5-445F-8688-312418C38256}" destId="{65EED484-63B9-4868-A55C-9DC87C9B6B72}" srcOrd="3" destOrd="0" parTransId="{9F32C294-8059-4471-A989-120B9DC9FD75}" sibTransId="{004D59BF-9651-4847-B592-924095CFBF81}"/>
    <dgm:cxn modelId="{8DD67D59-D766-4A12-AA93-163BA77490D8}" type="presOf" srcId="{65EED484-63B9-4868-A55C-9DC87C9B6B72}" destId="{080041ED-02B9-401C-AB0C-AF9FD53BB40A}" srcOrd="0" destOrd="0" presId="urn:microsoft.com/office/officeart/2005/8/layout/arrow2"/>
    <dgm:cxn modelId="{ABFB9BC6-064D-475F-A455-65E3A0D24AC6}" type="presOf" srcId="{E9A743BF-693A-43E3-B179-AC703FDFAA5E}" destId="{4E18C980-1899-4BFB-95DC-62CDB0B705D2}" srcOrd="0" destOrd="0" presId="urn:microsoft.com/office/officeart/2005/8/layout/arrow2"/>
    <dgm:cxn modelId="{1909A971-EFAB-4E45-AC83-9C526AE07543}" type="presOf" srcId="{A8C5A676-E0F5-445F-8688-312418C38256}" destId="{441BE2DA-5544-458D-8E33-4173D20ED58E}" srcOrd="0" destOrd="0" presId="urn:microsoft.com/office/officeart/2005/8/layout/arrow2"/>
    <dgm:cxn modelId="{C9CFE42A-DD67-4EDD-9DD7-053DCFD2247F}" type="presParOf" srcId="{441BE2DA-5544-458D-8E33-4173D20ED58E}" destId="{B70C9AF2-C33C-4F18-8780-9A9AA84DEF99}" srcOrd="0" destOrd="0" presId="urn:microsoft.com/office/officeart/2005/8/layout/arrow2"/>
    <dgm:cxn modelId="{A0BFE969-141D-4519-80EB-9AEE4195770D}" type="presParOf" srcId="{441BE2DA-5544-458D-8E33-4173D20ED58E}" destId="{27A1FBA9-FBE3-469F-AFA3-7C8423E36CB6}" srcOrd="1" destOrd="0" presId="urn:microsoft.com/office/officeart/2005/8/layout/arrow2"/>
    <dgm:cxn modelId="{5A695167-E3E2-420B-B742-13CD1D16BC9B}" type="presParOf" srcId="{27A1FBA9-FBE3-469F-AFA3-7C8423E36CB6}" destId="{8CD5C366-5330-4C00-ABD0-EA339B3E6497}" srcOrd="0" destOrd="0" presId="urn:microsoft.com/office/officeart/2005/8/layout/arrow2"/>
    <dgm:cxn modelId="{A05036B6-8D4B-4740-A44E-87AC8E67675B}" type="presParOf" srcId="{27A1FBA9-FBE3-469F-AFA3-7C8423E36CB6}" destId="{3C85B59F-3512-4F95-B6CB-FA71A47B5EEE}" srcOrd="1" destOrd="0" presId="urn:microsoft.com/office/officeart/2005/8/layout/arrow2"/>
    <dgm:cxn modelId="{D0478A31-1AFE-438E-B10F-93724453BE9F}" type="presParOf" srcId="{27A1FBA9-FBE3-469F-AFA3-7C8423E36CB6}" destId="{107EFF8B-8B40-40D2-ACE1-F8ABFB251C62}" srcOrd="2" destOrd="0" presId="urn:microsoft.com/office/officeart/2005/8/layout/arrow2"/>
    <dgm:cxn modelId="{76066F9C-2057-412F-9845-52508501B2B9}" type="presParOf" srcId="{27A1FBA9-FBE3-469F-AFA3-7C8423E36CB6}" destId="{4E18C980-1899-4BFB-95DC-62CDB0B705D2}" srcOrd="3" destOrd="0" presId="urn:microsoft.com/office/officeart/2005/8/layout/arrow2"/>
    <dgm:cxn modelId="{8EDFCE83-5334-460E-A99A-0D4A233F8558}" type="presParOf" srcId="{27A1FBA9-FBE3-469F-AFA3-7C8423E36CB6}" destId="{A808F19C-B7A3-4713-9BF4-C5714BF63EC5}" srcOrd="4" destOrd="0" presId="urn:microsoft.com/office/officeart/2005/8/layout/arrow2"/>
    <dgm:cxn modelId="{945F20B4-2658-4D8B-85D9-CFAE8D6B5754}" type="presParOf" srcId="{27A1FBA9-FBE3-469F-AFA3-7C8423E36CB6}" destId="{92CCD03B-6473-40F4-A0F6-65E34FCDC5C2}" srcOrd="5" destOrd="0" presId="urn:microsoft.com/office/officeart/2005/8/layout/arrow2"/>
    <dgm:cxn modelId="{18231B6C-5955-4E0B-AA54-987F2F54AAD8}" type="presParOf" srcId="{27A1FBA9-FBE3-469F-AFA3-7C8423E36CB6}" destId="{B2994FF9-77DE-4986-A65C-DE79D20B40CC}" srcOrd="6" destOrd="0" presId="urn:microsoft.com/office/officeart/2005/8/layout/arrow2"/>
    <dgm:cxn modelId="{275AB2B9-CBEA-4CDD-A4E6-5C830DBE11ED}" type="presParOf" srcId="{27A1FBA9-FBE3-469F-AFA3-7C8423E36CB6}" destId="{080041ED-02B9-401C-AB0C-AF9FD53BB40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C9AF2-C33C-4F18-8780-9A9AA84DEF99}">
      <dsp:nvSpPr>
        <dsp:cNvPr id="0" name=""/>
        <dsp:cNvSpPr/>
      </dsp:nvSpPr>
      <dsp:spPr>
        <a:xfrm>
          <a:off x="233882" y="0"/>
          <a:ext cx="7315200" cy="4572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5C366-5330-4C00-ABD0-EA339B3E6497}">
      <dsp:nvSpPr>
        <dsp:cNvPr id="0" name=""/>
        <dsp:cNvSpPr/>
      </dsp:nvSpPr>
      <dsp:spPr>
        <a:xfrm>
          <a:off x="954429" y="3399739"/>
          <a:ext cx="168249" cy="168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5B59F-3512-4F95-B6CB-FA71A47B5EEE}">
      <dsp:nvSpPr>
        <dsp:cNvPr id="0" name=""/>
        <dsp:cNvSpPr/>
      </dsp:nvSpPr>
      <dsp:spPr>
        <a:xfrm>
          <a:off x="569798" y="3483864"/>
          <a:ext cx="2188410" cy="1088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15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/>
            <a:t>2003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/>
            <a:t>Information System -70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900" kern="1200" dirty="0"/>
        </a:p>
      </dsp:txBody>
      <dsp:txXfrm>
        <a:off x="569798" y="3483864"/>
        <a:ext cx="2188410" cy="1088136"/>
      </dsp:txXfrm>
    </dsp:sp>
    <dsp:sp modelId="{107EFF8B-8B40-40D2-ACE1-F8ABFB251C62}">
      <dsp:nvSpPr>
        <dsp:cNvPr id="0" name=""/>
        <dsp:cNvSpPr/>
      </dsp:nvSpPr>
      <dsp:spPr>
        <a:xfrm>
          <a:off x="2143149" y="2336291"/>
          <a:ext cx="292608" cy="2926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8C980-1899-4BFB-95DC-62CDB0B705D2}">
      <dsp:nvSpPr>
        <dsp:cNvPr id="0" name=""/>
        <dsp:cNvSpPr/>
      </dsp:nvSpPr>
      <dsp:spPr>
        <a:xfrm>
          <a:off x="2182142" y="2482595"/>
          <a:ext cx="1750813" cy="2089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4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/>
            <a:t>2006 Information System - 75</a:t>
          </a:r>
        </a:p>
      </dsp:txBody>
      <dsp:txXfrm>
        <a:off x="2182142" y="2482595"/>
        <a:ext cx="1750813" cy="2089404"/>
      </dsp:txXfrm>
    </dsp:sp>
    <dsp:sp modelId="{A808F19C-B7A3-4713-9BF4-C5714BF63EC5}">
      <dsp:nvSpPr>
        <dsp:cNvPr id="0" name=""/>
        <dsp:cNvSpPr/>
      </dsp:nvSpPr>
      <dsp:spPr>
        <a:xfrm>
          <a:off x="3661053" y="1552651"/>
          <a:ext cx="387705" cy="387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CCD03B-6473-40F4-A0F6-65E34FCDC5C2}">
      <dsp:nvSpPr>
        <dsp:cNvPr id="0" name=""/>
        <dsp:cNvSpPr/>
      </dsp:nvSpPr>
      <dsp:spPr>
        <a:xfrm>
          <a:off x="3854906" y="1746504"/>
          <a:ext cx="1536192" cy="2825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4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b="1" kern="1200" dirty="0"/>
            <a:t>2009 Information System-72</a:t>
          </a:r>
        </a:p>
      </dsp:txBody>
      <dsp:txXfrm>
        <a:off x="3854906" y="1746504"/>
        <a:ext cx="1536192" cy="2825496"/>
      </dsp:txXfrm>
    </dsp:sp>
    <dsp:sp modelId="{B2994FF9-77DE-4986-A65C-DE79D20B40CC}">
      <dsp:nvSpPr>
        <dsp:cNvPr id="0" name=""/>
        <dsp:cNvSpPr/>
      </dsp:nvSpPr>
      <dsp:spPr>
        <a:xfrm flipH="1">
          <a:off x="5437825" y="1253753"/>
          <a:ext cx="200703" cy="873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041ED-02B9-401C-AB0C-AF9FD53BB40A}">
      <dsp:nvSpPr>
        <dsp:cNvPr id="0" name=""/>
        <dsp:cNvSpPr/>
      </dsp:nvSpPr>
      <dsp:spPr>
        <a:xfrm>
          <a:off x="237930" y="101622"/>
          <a:ext cx="3856563" cy="114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208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b="1" kern="1200" dirty="0" smtClean="0"/>
            <a:t>Non Compliance with Standard 1.8 Information System  (</a:t>
          </a:r>
          <a:r>
            <a:rPr lang="en-AU" sz="1700" b="1" i="1" kern="1200" dirty="0" smtClean="0"/>
            <a:t>The Standard </a:t>
          </a:r>
          <a:r>
            <a:rPr lang="en-AU" sz="1700" b="1" kern="1200" dirty="0" smtClean="0"/>
            <a:t>Special Edition 2009) </a:t>
          </a:r>
          <a:endParaRPr lang="en-AU" sz="1700" b="1" kern="1200" dirty="0"/>
        </a:p>
      </dsp:txBody>
      <dsp:txXfrm>
        <a:off x="237930" y="101622"/>
        <a:ext cx="3856563" cy="1146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endParaRPr lang="en-A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fld id="{6B8236AB-6477-479F-87B1-873D7ABE5B5B}" type="datetimeFigureOut">
              <a:rPr lang="en-AU"/>
              <a:pPr/>
              <a:t>29/05/2012</a:t>
            </a:fld>
            <a:endParaRPr lang="en-A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eorgia" pitchFamily="18" charset="0"/>
              </a:defRPr>
            </a:lvl1pPr>
          </a:lstStyle>
          <a:p>
            <a:endParaRPr lang="en-A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pitchFamily="18" charset="0"/>
              </a:defRPr>
            </a:lvl1pPr>
          </a:lstStyle>
          <a:p>
            <a:fld id="{AAA3A0C8-FC2A-454E-953F-953D9A165FE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9752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0A8B8A9-3778-400E-B0DD-0F289DECCA45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D7C4AC8-4341-417E-8698-AD888174BA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599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9126-ED3F-4EA5-8615-D9B62E42EF82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499FB95-5ED2-4AE3-B17E-6832FACAD48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0B24E-F03B-4C49-83C3-80507CF28B41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BC87A-F570-4F2C-8B47-D893F80144D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4D4A7-07C8-4BA4-B08A-3D9C1347D85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D52A-F3C9-4095-B062-D0A4B55A8C77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5FBE2-2078-4408-ADEC-9AF0BA4FAB75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5D7F2-F78A-4F7A-AD60-ABA47CD62B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44E2-973C-4C3D-81E6-749C14AA6115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3B16C5-7A06-46EB-B4BB-5D53F276983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4552-3D66-445D-AC78-118A81921E12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D76F5-69E2-4D7F-95F5-D0C09B599AA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7506C-AB96-4ACC-909F-7D406DDE60FE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6C2FEEDF-4628-4D6B-8FDE-0EDADB50585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A0586-07AD-4F11-8F83-F30E5E3F0FB6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B1AD-DFCB-47CF-A6B1-699F9912C3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A5DE-33F3-40D4-A3AB-3093BCEC80C7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82BB96-EA06-4A72-AFB5-98BB3AFA4C0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2702C5A-7EE3-4A34-A37F-42F00319467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F80D3-D2E6-4EA1-9D11-B816821E6E6A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748E8-8AF4-4B48-860A-C38471C04B8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09A20-C711-4ACE-B4A7-D6D515C32642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46B3BFF-C401-4D7A-8586-F1B5F2CBAB9D}" type="datetimeFigureOut">
              <a:rPr lang="en-AU"/>
              <a:pPr>
                <a:defRPr/>
              </a:pPr>
              <a:t>29/05/2012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D67AA7-8B73-4E05-ABA3-BC562AD97EF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791" r:id="rId10"/>
    <p:sldLayoutId id="21474838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graph.co.uk/news/newstopics/howaboutthat/8296304/British-airports-get-first-holographic-helper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jixerox.com.au/sustainabilityreport/" TargetMode="External"/><Relationship Id="rId7" Type="http://schemas.openxmlformats.org/officeDocument/2006/relationships/hyperlink" Target="http://www.accreditation.org.au/about-us/the-standard/" TargetMode="External"/><Relationship Id="rId2" Type="http://schemas.openxmlformats.org/officeDocument/2006/relationships/hyperlink" Target="http://www.bunnings.com.au/contact-us_bunnings-sustainability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oraenso.com/about-us/Pages/welcome-to-stora-enso.aspx" TargetMode="External"/><Relationship Id="rId5" Type="http://schemas.openxmlformats.org/officeDocument/2006/relationships/hyperlink" Target="http://reports.shell.com/sustainability-report/2011/servicepages/welcome.html" TargetMode="External"/><Relationship Id="rId4" Type="http://schemas.openxmlformats.org/officeDocument/2006/relationships/hyperlink" Target="http://www.scandichotels.com/settings/Side-foot/About-us-Container/Responsible-living/Society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1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hyperlink" Target="http://www.shell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andichotels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gif"/><Relationship Id="rId10" Type="http://schemas.openxmlformats.org/officeDocument/2006/relationships/image" Target="../media/image9.png"/><Relationship Id="rId4" Type="http://schemas.openxmlformats.org/officeDocument/2006/relationships/hyperlink" Target="http://www.fujixerox.co.nz/content/default.html" TargetMode="External"/><Relationship Id="rId9" Type="http://schemas.openxmlformats.org/officeDocument/2006/relationships/hyperlink" Target="http://www.storaenso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41625"/>
          </a:xfrm>
        </p:spPr>
        <p:txBody>
          <a:bodyPr>
            <a:normAutofit/>
          </a:bodyPr>
          <a:lstStyle/>
          <a:p>
            <a:r>
              <a:rPr lang="en-AU" cap="none" dirty="0" smtClean="0">
                <a:solidFill>
                  <a:schemeClr val="tx1"/>
                </a:solidFill>
              </a:rPr>
              <a:t>PRESENTED BY </a:t>
            </a:r>
          </a:p>
          <a:p>
            <a:endParaRPr lang="en-AU" cap="none" dirty="0" smtClean="0">
              <a:solidFill>
                <a:schemeClr val="tx1"/>
              </a:solidFill>
            </a:endParaRPr>
          </a:p>
          <a:p>
            <a:r>
              <a:rPr lang="en-AU" cap="none" dirty="0" smtClean="0">
                <a:solidFill>
                  <a:schemeClr val="tx1"/>
                </a:solidFill>
              </a:rPr>
              <a:t>STANIKA RJAZANCEW- DJURDJEVIC </a:t>
            </a:r>
          </a:p>
          <a:p>
            <a:endParaRPr lang="en-AU" cap="none" dirty="0" smtClean="0">
              <a:solidFill>
                <a:schemeClr val="tx1"/>
              </a:solidFill>
            </a:endParaRPr>
          </a:p>
          <a:p>
            <a:endParaRPr lang="en-AU" cap="none" dirty="0" smtClean="0">
              <a:solidFill>
                <a:schemeClr val="tx1"/>
              </a:solidFill>
            </a:endParaRPr>
          </a:p>
          <a:p>
            <a:r>
              <a:rPr lang="en-AU" cap="none" dirty="0" smtClean="0">
                <a:solidFill>
                  <a:schemeClr val="tx1"/>
                </a:solidFill>
              </a:rPr>
              <a:t>IFA 11</a:t>
            </a:r>
            <a:r>
              <a:rPr lang="en-AU" cap="none" baseline="30000" dirty="0" smtClean="0">
                <a:solidFill>
                  <a:schemeClr val="tx1"/>
                </a:solidFill>
              </a:rPr>
              <a:t>TH</a:t>
            </a:r>
            <a:r>
              <a:rPr lang="en-AU" cap="none" dirty="0" smtClean="0">
                <a:solidFill>
                  <a:schemeClr val="tx1"/>
                </a:solidFill>
              </a:rPr>
              <a:t> GLOBAL CONFERENCE ON AGEING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dirty="0" smtClean="0">
                <a:solidFill>
                  <a:srgbClr val="002060"/>
                </a:solidFill>
              </a:rPr>
              <a:t>Workforce planning for the future </a:t>
            </a:r>
            <a:endParaRPr lang="en-AU" dirty="0">
              <a:solidFill>
                <a:srgbClr val="002060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AU" b="1" dirty="0" smtClean="0"/>
              <a:t>Planning for the workforce for the future :</a:t>
            </a:r>
          </a:p>
          <a:p>
            <a:pPr>
              <a:buFont typeface="Wingdings 2" pitchFamily="18" charset="2"/>
              <a:buNone/>
            </a:pPr>
            <a:r>
              <a:rPr lang="en-AU" b="1" dirty="0" smtClean="0"/>
              <a:t>			- What is our business?</a:t>
            </a:r>
          </a:p>
          <a:p>
            <a:pPr>
              <a:buFont typeface="Wingdings 2" pitchFamily="18" charset="2"/>
              <a:buNone/>
            </a:pPr>
            <a:r>
              <a:rPr lang="en-AU" b="1" dirty="0" smtClean="0"/>
              <a:t>			- Where are we now?</a:t>
            </a:r>
          </a:p>
          <a:p>
            <a:pPr>
              <a:buFont typeface="Wingdings 2" pitchFamily="18" charset="2"/>
              <a:buNone/>
            </a:pPr>
            <a:r>
              <a:rPr lang="en-AU" b="1" dirty="0" smtClean="0"/>
              <a:t>			- Where are we heading?</a:t>
            </a:r>
          </a:p>
          <a:p>
            <a:pPr>
              <a:buFont typeface="Wingdings 2" pitchFamily="18" charset="2"/>
              <a:buNone/>
            </a:pPr>
            <a:r>
              <a:rPr lang="en-AU" b="1" dirty="0" smtClean="0"/>
              <a:t>			- What don’t we have?</a:t>
            </a:r>
          </a:p>
          <a:p>
            <a:pPr>
              <a:buFont typeface="Wingdings 2" pitchFamily="18" charset="2"/>
              <a:buNone/>
            </a:pPr>
            <a:r>
              <a:rPr lang="en-AU" b="1" dirty="0" smtClean="0"/>
              <a:t>			- What don’t we have?</a:t>
            </a:r>
          </a:p>
          <a:p>
            <a:pPr>
              <a:buFont typeface="Wingdings 2" pitchFamily="18" charset="2"/>
              <a:buNone/>
            </a:pPr>
            <a:r>
              <a:rPr lang="en-AU" b="1" dirty="0" smtClean="0"/>
              <a:t>			- What can we learn from other industries? </a:t>
            </a:r>
          </a:p>
          <a:p>
            <a:endParaRPr lang="en-AU" b="1" dirty="0" smtClean="0"/>
          </a:p>
          <a:p>
            <a:pPr>
              <a:buFont typeface="Wingdings 2" pitchFamily="18" charset="2"/>
              <a:buNone/>
            </a:pPr>
            <a:endParaRPr lang="en-AU" b="1" dirty="0" smtClean="0"/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749300" cy="758825"/>
          </a:xfrm>
          <a:noFill/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763713" y="620713"/>
            <a:ext cx="6337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800" b="1">
                <a:solidFill>
                  <a:schemeClr val="accent1"/>
                </a:solidFill>
                <a:latin typeface="Georgia" pitchFamily="18" charset="0"/>
              </a:rPr>
              <a:t>BRANDING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1856"/>
          </a:xfrm>
        </p:spPr>
        <p:txBody>
          <a:bodyPr/>
          <a:lstStyle/>
          <a:p>
            <a:r>
              <a:rPr lang="en-AU" dirty="0" smtClean="0"/>
              <a:t>TECHNOLOGY 1960’s and 2000’s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ommunicato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5" y="2304141"/>
            <a:ext cx="3863976" cy="4106184"/>
          </a:xfrm>
          <a:noFill/>
        </p:spPr>
      </p:pic>
      <p:pic>
        <p:nvPicPr>
          <p:cNvPr id="6" name="Picture 4" descr="samsung_d900_ad_lr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2492896"/>
            <a:ext cx="3417373" cy="3384376"/>
          </a:xfrm>
          <a:noFill/>
        </p:spPr>
      </p:pic>
      <p:pic>
        <p:nvPicPr>
          <p:cNvPr id="8" name="Picture 4" descr="samsung_d900_ad_l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2492896"/>
            <a:ext cx="381674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116632"/>
            <a:ext cx="8534400" cy="1152128"/>
          </a:xfrm>
        </p:spPr>
        <p:txBody>
          <a:bodyPr/>
          <a:lstStyle/>
          <a:p>
            <a:r>
              <a:rPr lang="en-AU" sz="3200" b="1" dirty="0">
                <a:solidFill>
                  <a:schemeClr val="accent1"/>
                </a:solidFill>
              </a:rPr>
              <a:t>August 28, 2009 3:57 PM PDT </a:t>
            </a:r>
            <a:br>
              <a:rPr lang="en-AU" sz="3200" b="1" dirty="0">
                <a:solidFill>
                  <a:schemeClr val="accent1"/>
                </a:solidFill>
              </a:rPr>
            </a:br>
            <a:r>
              <a:rPr lang="en-AU" sz="3200" b="1" dirty="0">
                <a:solidFill>
                  <a:schemeClr val="accent1"/>
                </a:solidFill>
              </a:rPr>
              <a:t>Japanese create teddy bear robot nurse</a:t>
            </a:r>
            <a:endParaRPr lang="en-AU" sz="3200" dirty="0">
              <a:solidFill>
                <a:schemeClr val="accent1"/>
              </a:solidFill>
            </a:endParaRPr>
          </a:p>
        </p:txBody>
      </p:sp>
      <p:pic>
        <p:nvPicPr>
          <p:cNvPr id="4" name="Picture 5" descr="RIBA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45234"/>
            <a:ext cx="6480720" cy="44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1"/>
                </a:solidFill>
              </a:rPr>
              <a:t>HOLOGRAPHIC STAFF AT 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AU" sz="2800" i="1" dirty="0"/>
              <a:t>In an attempt to quicken the pace at security checks at the London Luton and Manchester , a staff of holograms </a:t>
            </a:r>
            <a:r>
              <a:rPr lang="en-AU" sz="2800" i="1" dirty="0" smtClean="0"/>
              <a:t>have </a:t>
            </a:r>
            <a:r>
              <a:rPr lang="en-AU" sz="2800" i="1" dirty="0"/>
              <a:t>been introduced.</a:t>
            </a:r>
          </a:p>
          <a:p>
            <a:pPr>
              <a:lnSpc>
                <a:spcPct val="80000"/>
              </a:lnSpc>
            </a:pPr>
            <a:r>
              <a:rPr lang="en-AU" sz="2800" i="1" dirty="0"/>
              <a:t>Replicas of "John" and "Julie" -- actual Manchester  employees -- were designed by </a:t>
            </a:r>
            <a:r>
              <a:rPr lang="en-AU" sz="2800" i="1" dirty="0" err="1"/>
              <a:t>Musion</a:t>
            </a:r>
            <a:r>
              <a:rPr lang="en-AU" sz="2800" i="1" dirty="0"/>
              <a:t>, and are now always on hand to "explain the liquid restrictions and remind passengers to have their boarding cards ready," according to </a:t>
            </a:r>
            <a:r>
              <a:rPr lang="en-AU" sz="2800" i="1" dirty="0">
                <a:hlinkClick r:id="rId2"/>
              </a:rPr>
              <a:t>The Telegraph</a:t>
            </a:r>
            <a:r>
              <a:rPr lang="en-AU" sz="2800" dirty="0"/>
              <a:t/>
            </a:r>
            <a:br>
              <a:rPr lang="en-AU" sz="2800" dirty="0"/>
            </a:br>
            <a:r>
              <a:rPr lang="en-AU" sz="2800" dirty="0"/>
              <a:t/>
            </a:r>
            <a:br>
              <a:rPr lang="en-AU" sz="2800" dirty="0"/>
            </a:br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51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1"/>
                </a:solidFill>
              </a:rPr>
              <a:t>Hologram staff</a:t>
            </a:r>
          </a:p>
        </p:txBody>
      </p:sp>
      <p:pic>
        <p:nvPicPr>
          <p:cNvPr id="4" name="Picture 5" descr="&quot;Holly&quot; the hologram at Luton Airport, north of London. The holograms will be used for a trial period to brief passengers on procedures as they pass through the security area -- and hopefully reduce processing times.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34" y="1527175"/>
            <a:ext cx="693181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0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/>
                </a:solidFill>
              </a:rPr>
              <a:t>ROBOTIC WHEELCHAIR</a:t>
            </a:r>
            <a:endParaRPr lang="en-AU" b="1" dirty="0">
              <a:solidFill>
                <a:schemeClr val="accent1"/>
              </a:solidFill>
            </a:endParaRPr>
          </a:p>
        </p:txBody>
      </p:sp>
      <p:pic>
        <p:nvPicPr>
          <p:cNvPr id="4" name="Picture 5" descr="Wheelchair-Robotic-Japa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94" y="1908175"/>
            <a:ext cx="5905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8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b="1" dirty="0">
                <a:solidFill>
                  <a:schemeClr val="accent1"/>
                </a:solidFill>
              </a:rPr>
              <a:t>E-LEARNING AND VIRTUAL CLASSES</a:t>
            </a:r>
          </a:p>
        </p:txBody>
      </p:sp>
      <p:pic>
        <p:nvPicPr>
          <p:cNvPr id="4" name="Picture 5" descr="classes-computers-link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7559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edu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16113"/>
            <a:ext cx="4286250" cy="360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/>
                </a:solidFill>
              </a:rPr>
              <a:t>IN CONCLUSION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/>
              <a:t>Commitment to people </a:t>
            </a:r>
          </a:p>
          <a:p>
            <a:r>
              <a:rPr lang="en-AU" dirty="0" smtClean="0"/>
              <a:t>Systematic building of human capacities</a:t>
            </a:r>
          </a:p>
          <a:p>
            <a:r>
              <a:rPr lang="en-AU" dirty="0" smtClean="0"/>
              <a:t>Employees feel part of the organisation</a:t>
            </a:r>
          </a:p>
          <a:p>
            <a:r>
              <a:rPr lang="en-AU" dirty="0" smtClean="0"/>
              <a:t>Respect for innovation</a:t>
            </a:r>
          </a:p>
          <a:p>
            <a:r>
              <a:rPr lang="en-AU" dirty="0" smtClean="0"/>
              <a:t>Technology is part of social change </a:t>
            </a:r>
          </a:p>
          <a:p>
            <a:r>
              <a:rPr lang="en-AU" dirty="0" smtClean="0"/>
              <a:t>World best practice </a:t>
            </a:r>
          </a:p>
          <a:p>
            <a:r>
              <a:rPr lang="en-AU" dirty="0" smtClean="0"/>
              <a:t>The new business may be totally irrelevant to today’s business model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96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/>
                </a:solidFill>
              </a:rPr>
              <a:t>References 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AU" sz="1200" dirty="0" smtClean="0"/>
              <a:t>A case study in Strategic sustainability, Fuji Xerox eco Manufacturing Centre; </a:t>
            </a:r>
            <a:r>
              <a:rPr lang="en-AU" sz="1200" i="1" dirty="0" smtClean="0"/>
              <a:t>Innovation</a:t>
            </a:r>
            <a:r>
              <a:rPr lang="en-AU" sz="1200" i="1" dirty="0"/>
              <a:t>: management, policy &amp; practice </a:t>
            </a:r>
            <a:r>
              <a:rPr lang="en-AU" sz="1200" dirty="0"/>
              <a:t>(2004) </a:t>
            </a:r>
            <a:r>
              <a:rPr lang="en-AU" sz="1200" dirty="0" smtClean="0"/>
              <a:t>Volume 6, Issue 2: </a:t>
            </a:r>
            <a:r>
              <a:rPr lang="en-AU" sz="1200" dirty="0"/>
              <a:t>258–268</a:t>
            </a:r>
            <a:r>
              <a:rPr lang="en-AU" sz="1200" dirty="0" smtClean="0"/>
              <a:t>.   </a:t>
            </a:r>
          </a:p>
          <a:p>
            <a:pPr>
              <a:buFontTx/>
              <a:buChar char="-"/>
            </a:pPr>
            <a:r>
              <a:rPr lang="en-AU" sz="1200" dirty="0" smtClean="0"/>
              <a:t>Bunning's and Sustainability , </a:t>
            </a:r>
            <a:r>
              <a:rPr lang="en-AU" sz="1200" dirty="0" smtClean="0">
                <a:hlinkClick r:id="rId2"/>
              </a:rPr>
              <a:t>http</a:t>
            </a:r>
            <a:r>
              <a:rPr lang="en-AU" sz="1200" dirty="0">
                <a:hlinkClick r:id="rId2"/>
              </a:rPr>
              <a:t>://</a:t>
            </a:r>
            <a:r>
              <a:rPr lang="en-AU" sz="1200" dirty="0" smtClean="0">
                <a:hlinkClick r:id="rId2"/>
              </a:rPr>
              <a:t>www.bunnings.com.au/contact-us_bunnings-sustainability.aspx</a:t>
            </a:r>
            <a:r>
              <a:rPr lang="en-AU" sz="1200" dirty="0" smtClean="0"/>
              <a:t>, viewed 11/11/2011</a:t>
            </a:r>
          </a:p>
          <a:p>
            <a:pPr>
              <a:buFontTx/>
              <a:buChar char="-"/>
            </a:pPr>
            <a:r>
              <a:rPr lang="en-AU" sz="1200" dirty="0" err="1"/>
              <a:t>Dunphy</a:t>
            </a:r>
            <a:r>
              <a:rPr lang="en-AU" sz="1200" dirty="0"/>
              <a:t>, D Griffiths, A and Benn, S (2003) </a:t>
            </a:r>
            <a:r>
              <a:rPr lang="en-AU" sz="1200" i="1" dirty="0"/>
              <a:t>Organisational Change for Corporate Responsibility</a:t>
            </a:r>
            <a:r>
              <a:rPr lang="en-AU" sz="1200" dirty="0"/>
              <a:t>. </a:t>
            </a:r>
            <a:r>
              <a:rPr lang="en-AU" sz="1200" dirty="0" err="1"/>
              <a:t>Routledge</a:t>
            </a:r>
            <a:r>
              <a:rPr lang="en-AU" sz="1200" dirty="0"/>
              <a:t>, New York</a:t>
            </a:r>
            <a:endParaRPr lang="en-AU" sz="1200" dirty="0" smtClean="0"/>
          </a:p>
          <a:p>
            <a:pPr>
              <a:buFontTx/>
              <a:buChar char="-"/>
            </a:pPr>
            <a:r>
              <a:rPr lang="en-AU" sz="1200" dirty="0"/>
              <a:t>Fuji Xerox sustainability Report  2010,    </a:t>
            </a:r>
            <a:r>
              <a:rPr lang="en-AU" sz="1200" dirty="0">
                <a:hlinkClick r:id="rId3"/>
              </a:rPr>
              <a:t>http://www.fujixerox.com.au/sustainabilityreport/</a:t>
            </a:r>
            <a:r>
              <a:rPr lang="en-AU" sz="1200" dirty="0"/>
              <a:t>, viewed </a:t>
            </a:r>
            <a:r>
              <a:rPr lang="en-AU" sz="1200" dirty="0" smtClean="0"/>
              <a:t>24/11/2011</a:t>
            </a:r>
          </a:p>
          <a:p>
            <a:pPr>
              <a:buFontTx/>
              <a:buChar char="-"/>
            </a:pPr>
            <a:r>
              <a:rPr lang="en-AU" sz="1200" dirty="0" smtClean="0"/>
              <a:t>Google pictures , viewed 13/11/2011</a:t>
            </a:r>
          </a:p>
          <a:p>
            <a:pPr>
              <a:buFontTx/>
              <a:buChar char="-"/>
            </a:pPr>
            <a:r>
              <a:rPr lang="en-AU" sz="1200" dirty="0" err="1"/>
              <a:t>Herold</a:t>
            </a:r>
            <a:r>
              <a:rPr lang="en-AU" sz="1200" dirty="0"/>
              <a:t>, MH&amp; .</a:t>
            </a:r>
            <a:r>
              <a:rPr lang="en-AU" sz="1200" dirty="0" err="1"/>
              <a:t>Fedor</a:t>
            </a:r>
            <a:r>
              <a:rPr lang="en-AU" sz="1200" dirty="0"/>
              <a:t>  DB 2008 </a:t>
            </a:r>
            <a:r>
              <a:rPr lang="en-AU" sz="1200" i="1" dirty="0"/>
              <a:t>Change the way you lead change, Leadership strategies that really work, </a:t>
            </a:r>
            <a:r>
              <a:rPr lang="en-AU" sz="1200" dirty="0"/>
              <a:t>Stanford, </a:t>
            </a:r>
            <a:r>
              <a:rPr lang="en-AU" sz="1200" dirty="0" smtClean="0"/>
              <a:t>California</a:t>
            </a:r>
          </a:p>
          <a:p>
            <a:pPr>
              <a:buFontTx/>
              <a:buChar char="-"/>
            </a:pPr>
            <a:r>
              <a:rPr lang="en-AU" sz="1200" dirty="0"/>
              <a:t>Peterson, J.L, 2008, </a:t>
            </a:r>
            <a:r>
              <a:rPr lang="en-AU" sz="1200" i="1" dirty="0"/>
              <a:t>Wild Cards: Thinking About Big Future Surprises, </a:t>
            </a:r>
            <a:r>
              <a:rPr lang="en-AU" sz="1200" dirty="0"/>
              <a:t>Knowledge Base of Future studies, Foresight International, Vol1, </a:t>
            </a:r>
            <a:r>
              <a:rPr lang="en-AU" sz="1200" dirty="0" smtClean="0"/>
              <a:t>CD-ROM</a:t>
            </a:r>
            <a:endParaRPr lang="en-AU" sz="1200" dirty="0"/>
          </a:p>
          <a:p>
            <a:pPr>
              <a:buFontTx/>
              <a:buChar char="-"/>
            </a:pPr>
            <a:r>
              <a:rPr lang="en-AU" sz="1200" dirty="0" err="1" smtClean="0">
                <a:hlinkClick r:id="rId4"/>
              </a:rPr>
              <a:t>Scantic</a:t>
            </a:r>
            <a:r>
              <a:rPr lang="en-AU" sz="1200" dirty="0" smtClean="0">
                <a:hlinkClick r:id="rId4"/>
              </a:rPr>
              <a:t> Hotels, http</a:t>
            </a:r>
            <a:r>
              <a:rPr lang="en-AU" sz="1200" dirty="0">
                <a:hlinkClick r:id="rId4"/>
              </a:rPr>
              <a:t>://www.scandichotels.com/settings/Side-foot/About-us-Container/Responsible-living/Society</a:t>
            </a:r>
            <a:r>
              <a:rPr lang="en-AU" sz="1200" dirty="0" smtClean="0">
                <a:hlinkClick r:id="rId4"/>
              </a:rPr>
              <a:t>/</a:t>
            </a:r>
            <a:r>
              <a:rPr lang="en-AU" sz="1200" dirty="0" smtClean="0"/>
              <a:t>, viewed 24/11/2011</a:t>
            </a:r>
          </a:p>
          <a:p>
            <a:pPr>
              <a:buFontTx/>
              <a:buChar char="-"/>
            </a:pPr>
            <a:r>
              <a:rPr lang="en-AU" sz="1200" dirty="0" smtClean="0"/>
              <a:t>Shell Royal Dutch Company, Sustainability Report 2011, </a:t>
            </a:r>
            <a:r>
              <a:rPr lang="en-AU" sz="1200" dirty="0">
                <a:hlinkClick r:id="rId5"/>
              </a:rPr>
              <a:t>http://</a:t>
            </a:r>
            <a:r>
              <a:rPr lang="en-AU" sz="1200" dirty="0" smtClean="0">
                <a:hlinkClick r:id="rId5"/>
              </a:rPr>
              <a:t>reports.shell.com/sustainability-report/2011/servicepages/welcome.html</a:t>
            </a:r>
            <a:r>
              <a:rPr lang="en-AU" sz="1200" dirty="0" smtClean="0"/>
              <a:t>, viewed 12/12/2011 and 3/3/2012</a:t>
            </a:r>
            <a:endParaRPr lang="en-AU" sz="1200" dirty="0"/>
          </a:p>
          <a:p>
            <a:pPr>
              <a:buFontTx/>
              <a:buChar char="-"/>
            </a:pPr>
            <a:endParaRPr lang="en-AU" sz="1200" dirty="0" smtClean="0"/>
          </a:p>
          <a:p>
            <a:pPr>
              <a:buFontTx/>
              <a:buChar char="-"/>
            </a:pPr>
            <a:r>
              <a:rPr lang="en-AU" sz="1200" dirty="0" err="1" smtClean="0"/>
              <a:t>Stora</a:t>
            </a:r>
            <a:r>
              <a:rPr lang="en-AU" sz="1200" dirty="0" smtClean="0"/>
              <a:t> Company, </a:t>
            </a:r>
            <a:r>
              <a:rPr lang="en-AU" sz="1200" dirty="0"/>
              <a:t>(dated since 1360’s) </a:t>
            </a:r>
            <a:r>
              <a:rPr lang="en-AU" sz="1200" dirty="0">
                <a:hlinkClick r:id="rId6"/>
              </a:rPr>
              <a:t>http://</a:t>
            </a:r>
            <a:r>
              <a:rPr lang="en-AU" sz="1200" dirty="0" smtClean="0">
                <a:hlinkClick r:id="rId6"/>
              </a:rPr>
              <a:t>www.storaenso.com/about-us/Pages/welcome-to-stora-enso.aspx</a:t>
            </a:r>
            <a:r>
              <a:rPr lang="en-AU" sz="1200" dirty="0" smtClean="0"/>
              <a:t>, viewed 11/11/2011 and 5/3/2012</a:t>
            </a:r>
          </a:p>
          <a:p>
            <a:pPr>
              <a:buFontTx/>
              <a:buChar char="-"/>
            </a:pPr>
            <a:endParaRPr lang="en-AU" sz="1200" dirty="0"/>
          </a:p>
          <a:p>
            <a:pPr>
              <a:buFontTx/>
              <a:buChar char="-"/>
            </a:pPr>
            <a:r>
              <a:rPr lang="en-AU" sz="1200" dirty="0" smtClean="0"/>
              <a:t>The Aged Care Standards and Accreditation  Agency, The Special Edition Report, 2009</a:t>
            </a:r>
            <a:r>
              <a:rPr lang="en-AU" sz="1200" dirty="0"/>
              <a:t>, </a:t>
            </a:r>
            <a:r>
              <a:rPr lang="en-AU" sz="1200" dirty="0">
                <a:hlinkClick r:id="rId7"/>
              </a:rPr>
              <a:t>http://www.accreditation.org.au/about-us/the-standard</a:t>
            </a:r>
            <a:r>
              <a:rPr lang="en-AU" sz="1200" dirty="0" smtClean="0">
                <a:hlinkClick r:id="rId7"/>
              </a:rPr>
              <a:t>/</a:t>
            </a:r>
            <a:r>
              <a:rPr lang="en-AU" sz="1200" dirty="0" smtClean="0"/>
              <a:t>, viewed  12/12/2012</a:t>
            </a:r>
          </a:p>
          <a:p>
            <a:pPr>
              <a:buFontTx/>
              <a:buChar char="-"/>
            </a:pPr>
            <a:endParaRPr lang="en-AU" sz="1200" dirty="0" smtClean="0"/>
          </a:p>
          <a:p>
            <a:r>
              <a:rPr lang="en-AU" sz="1200" dirty="0"/>
              <a:t> </a:t>
            </a:r>
          </a:p>
          <a:p>
            <a:pPr>
              <a:buFontTx/>
              <a:buChar char="-"/>
            </a:pPr>
            <a:endParaRPr lang="en-AU" sz="1200" dirty="0" smtClean="0"/>
          </a:p>
          <a:p>
            <a:pPr>
              <a:buFontTx/>
              <a:buChar char="-"/>
            </a:pPr>
            <a:endParaRPr lang="en-AU" sz="1200" dirty="0" smtClean="0"/>
          </a:p>
          <a:p>
            <a:endParaRPr lang="en-AU" sz="1200" dirty="0" smtClean="0"/>
          </a:p>
          <a:p>
            <a:pPr marL="0" indent="0">
              <a:buNone/>
            </a:pPr>
            <a:endParaRPr lang="en-AU" sz="1200" dirty="0" smtClean="0"/>
          </a:p>
          <a:p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1168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b="1" dirty="0" smtClean="0">
              <a:solidFill>
                <a:schemeClr val="accent1"/>
              </a:solidFill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1"/>
            <a:ext cx="792783" cy="8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043608" y="3244334"/>
            <a:ext cx="7200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>
                <a:solidFill>
                  <a:schemeClr val="accent1"/>
                </a:solidFill>
              </a:rPr>
              <a:t>QUESTIONS </a:t>
            </a:r>
            <a:r>
              <a:rPr lang="en-AU" sz="3600" b="1" dirty="0">
                <a:solidFill>
                  <a:schemeClr val="accent1"/>
                </a:solidFill>
              </a:rPr>
              <a:t>AND THANK YOU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The Dilemma and The Challenge 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sz="4400" u="sng" dirty="0" smtClean="0"/>
              <a:t>THE DILEMMA:</a:t>
            </a:r>
            <a:r>
              <a:rPr lang="en-AU" sz="4400" dirty="0" smtClean="0"/>
              <a:t> We cannot continue business as usual</a:t>
            </a:r>
          </a:p>
          <a:p>
            <a:r>
              <a:rPr lang="en-AU" sz="4400" u="sng" dirty="0" smtClean="0"/>
              <a:t>THE CHALLENGE </a:t>
            </a:r>
            <a:r>
              <a:rPr lang="en-AU" sz="4400" dirty="0" smtClean="0"/>
              <a:t>: To create a sustainable workforce, society and its economy 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65081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1039813"/>
          </a:xfrm>
        </p:spPr>
        <p:txBody>
          <a:bodyPr/>
          <a:lstStyle/>
          <a:p>
            <a:r>
              <a:rPr lang="en-AU" sz="2900" smtClean="0">
                <a:solidFill>
                  <a:srgbClr val="7B9899"/>
                </a:solidFill>
              </a:rPr>
              <a:t/>
            </a:r>
            <a:br>
              <a:rPr lang="en-AU" sz="2900" smtClean="0">
                <a:solidFill>
                  <a:srgbClr val="7B9899"/>
                </a:solidFill>
              </a:rPr>
            </a:br>
            <a:r>
              <a:rPr lang="en-AU" sz="2900" smtClean="0">
                <a:solidFill>
                  <a:srgbClr val="7B9899"/>
                </a:solidFill>
              </a:rPr>
              <a:t/>
            </a:r>
            <a:br>
              <a:rPr lang="en-AU" sz="2900" smtClean="0">
                <a:solidFill>
                  <a:srgbClr val="7B9899"/>
                </a:solidFill>
              </a:rPr>
            </a:br>
            <a:r>
              <a:rPr lang="en-AU" sz="2800" b="1" smtClean="0">
                <a:solidFill>
                  <a:schemeClr val="accent1"/>
                </a:solidFill>
              </a:rPr>
              <a:t>KEY AREAS</a:t>
            </a:r>
            <a:r>
              <a:rPr lang="en-AU" sz="2900" smtClean="0">
                <a:solidFill>
                  <a:srgbClr val="7B9899"/>
                </a:solidFill>
              </a:rPr>
              <a:t> </a:t>
            </a:r>
            <a:br>
              <a:rPr lang="en-AU" sz="2900" smtClean="0">
                <a:solidFill>
                  <a:srgbClr val="7B9899"/>
                </a:solidFill>
              </a:rPr>
            </a:br>
            <a:endParaRPr lang="en-AU" sz="2900" smtClean="0">
              <a:solidFill>
                <a:srgbClr val="7B98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AU" sz="3600" dirty="0" smtClean="0"/>
              <a:t>1) Information system – relevance/ importance  in retention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AU" sz="3600" dirty="0" smtClean="0"/>
              <a:t>2) Education – to retain or to re-deploy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AU" sz="3600" dirty="0" smtClean="0"/>
              <a:t>3) Migration – ethical and moral dilemma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AU" sz="3600" dirty="0"/>
              <a:t>4</a:t>
            </a:r>
            <a:r>
              <a:rPr lang="en-AU" sz="3600" dirty="0" smtClean="0"/>
              <a:t>) Branding and Social media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AU" sz="3600" dirty="0" smtClean="0"/>
              <a:t>5) Technology- Artificial Intelligence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AU" sz="2300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ference2012_0001.wm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250" y="1527175"/>
            <a:ext cx="8153400" cy="4572000"/>
          </a:xfrm>
        </p:spPr>
      </p:pic>
    </p:spTree>
    <p:extLst>
      <p:ext uri="{BB962C8B-B14F-4D97-AF65-F5344CB8AC3E}">
        <p14:creationId xmlns:p14="http://schemas.microsoft.com/office/powerpoint/2010/main" val="35912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smtClean="0">
                <a:solidFill>
                  <a:schemeClr val="accent1"/>
                </a:solidFill>
              </a:rPr>
              <a:t>Historical Data Analysis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26035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95288" y="2819400"/>
            <a:ext cx="8353425" cy="2625824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charset="0"/>
              <a:buChar char="•"/>
            </a:pPr>
            <a:r>
              <a:rPr lang="en-AU" sz="2800" cap="none" dirty="0" smtClean="0">
                <a:solidFill>
                  <a:schemeClr val="tx1"/>
                </a:solidFill>
              </a:rPr>
              <a:t>68%   Out-dated information </a:t>
            </a:r>
          </a:p>
          <a:p>
            <a:pPr algn="l">
              <a:buFont typeface="Arial" charset="0"/>
              <a:buChar char="•"/>
            </a:pPr>
            <a:r>
              <a:rPr lang="en-AU" sz="2800" cap="none" dirty="0" smtClean="0">
                <a:solidFill>
                  <a:schemeClr val="tx1"/>
                </a:solidFill>
              </a:rPr>
              <a:t>12%    Job description, Policies/procedures</a:t>
            </a:r>
          </a:p>
          <a:p>
            <a:pPr algn="l">
              <a:buFont typeface="Arial" charset="0"/>
              <a:buChar char="•"/>
            </a:pPr>
            <a:r>
              <a:rPr lang="en-AU" sz="2800" cap="none" dirty="0" smtClean="0">
                <a:solidFill>
                  <a:schemeClr val="tx1"/>
                </a:solidFill>
              </a:rPr>
              <a:t>8%      Lifestyle, work life balance </a:t>
            </a:r>
          </a:p>
          <a:p>
            <a:pPr algn="l">
              <a:buFont typeface="Arial" charset="0"/>
              <a:buChar char="•"/>
            </a:pPr>
            <a:r>
              <a:rPr lang="en-AU" sz="2800" cap="none" dirty="0" smtClean="0">
                <a:solidFill>
                  <a:schemeClr val="tx1"/>
                </a:solidFill>
              </a:rPr>
              <a:t>6%     IT - complicated software </a:t>
            </a:r>
          </a:p>
          <a:p>
            <a:pPr algn="l">
              <a:buFont typeface="Arial" charset="0"/>
              <a:buChar char="•"/>
            </a:pPr>
            <a:r>
              <a:rPr lang="en-AU" sz="2800" cap="none" dirty="0" smtClean="0">
                <a:solidFill>
                  <a:schemeClr val="tx1"/>
                </a:solidFill>
              </a:rPr>
              <a:t>4%     </a:t>
            </a:r>
            <a:r>
              <a:rPr lang="en-AU" sz="2800" cap="none" dirty="0">
                <a:solidFill>
                  <a:schemeClr val="tx1"/>
                </a:solidFill>
              </a:rPr>
              <a:t>O</a:t>
            </a:r>
            <a:r>
              <a:rPr lang="en-AU" sz="2800" cap="none" dirty="0" smtClean="0">
                <a:solidFill>
                  <a:schemeClr val="tx1"/>
                </a:solidFill>
              </a:rPr>
              <a:t>rientation and induction program </a:t>
            </a:r>
          </a:p>
          <a:p>
            <a:pPr algn="l">
              <a:buFont typeface="Arial" charset="0"/>
              <a:buChar char="•"/>
            </a:pPr>
            <a:endParaRPr lang="en-AU" sz="2800" cap="none" dirty="0" smtClean="0">
              <a:solidFill>
                <a:schemeClr val="tx1"/>
              </a:solidFill>
            </a:endParaRPr>
          </a:p>
          <a:p>
            <a:pPr algn="l">
              <a:buFont typeface="Arial" charset="0"/>
              <a:buChar char="•"/>
            </a:pPr>
            <a:endParaRPr lang="en-AU" sz="2800" cap="none" dirty="0" smtClean="0">
              <a:solidFill>
                <a:schemeClr val="tx1"/>
              </a:solidFill>
            </a:endParaRPr>
          </a:p>
        </p:txBody>
      </p:sp>
      <p:sp>
        <p:nvSpPr>
          <p:cNvPr id="17410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mtClean="0"/>
              <a:t>Information systems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AU" sz="2800" b="1" dirty="0" smtClean="0"/>
              <a:t>Information has cycle of life</a:t>
            </a:r>
          </a:p>
          <a:p>
            <a:r>
              <a:rPr lang="en-AU" sz="2800" b="1" dirty="0" smtClean="0"/>
              <a:t>Nurses/ potential staff will choose employer based on information provided</a:t>
            </a:r>
          </a:p>
          <a:p>
            <a:r>
              <a:rPr lang="en-AU" sz="2800" b="1" dirty="0" smtClean="0"/>
              <a:t>Workload  </a:t>
            </a:r>
            <a:r>
              <a:rPr lang="en-AU" sz="2800" b="1" dirty="0" err="1" smtClean="0"/>
              <a:t>vs</a:t>
            </a:r>
            <a:r>
              <a:rPr lang="en-AU" sz="2800" b="1" dirty="0" smtClean="0"/>
              <a:t>  Job description</a:t>
            </a:r>
          </a:p>
          <a:p>
            <a:r>
              <a:rPr lang="en-AU" sz="2800" b="1" dirty="0" smtClean="0"/>
              <a:t>Education, skills and best practice</a:t>
            </a:r>
          </a:p>
          <a:p>
            <a:r>
              <a:rPr lang="en-AU" sz="2800" b="1" dirty="0" smtClean="0"/>
              <a:t>Use diversity to advance</a:t>
            </a:r>
          </a:p>
          <a:p>
            <a:r>
              <a:rPr lang="en-AU" sz="2800" b="1" dirty="0" smtClean="0"/>
              <a:t>Retention starts on the day of orientation</a:t>
            </a:r>
          </a:p>
          <a:p>
            <a:pPr marL="0" indent="0">
              <a:buNone/>
            </a:pPr>
            <a:endParaRPr lang="en-AU" sz="3200" dirty="0" smtClean="0"/>
          </a:p>
          <a:p>
            <a:endParaRPr lang="en-AU" sz="3200" dirty="0" smtClean="0"/>
          </a:p>
        </p:txBody>
      </p:sp>
      <p:pic>
        <p:nvPicPr>
          <p:cNvPr id="34820" name="Picture 3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749300" cy="758825"/>
          </a:xfrm>
          <a:noFill/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619249" y="549275"/>
            <a:ext cx="633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2800" b="1" dirty="0" smtClean="0">
                <a:solidFill>
                  <a:schemeClr val="accent1"/>
                </a:solidFill>
                <a:latin typeface="Georgia" pitchFamily="18" charset="0"/>
              </a:rPr>
              <a:t>What have we learn</a:t>
            </a:r>
            <a:endParaRPr lang="en-AU" sz="2800" b="1" dirty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b="1" dirty="0" smtClean="0">
                <a:solidFill>
                  <a:schemeClr val="accent1"/>
                </a:solidFill>
              </a:rPr>
              <a:t>What other Industries do?</a:t>
            </a:r>
            <a:endParaRPr lang="en-AU" dirty="0" smtClean="0">
              <a:solidFill>
                <a:srgbClr val="7B9899"/>
              </a:solidFill>
            </a:endParaRPr>
          </a:p>
        </p:txBody>
      </p:sp>
      <p:pic>
        <p:nvPicPr>
          <p:cNvPr id="18434" name="Content Placeholder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36792" y="1793797"/>
            <a:ext cx="2828925" cy="419100"/>
          </a:xfrm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uji Xerox New Zealand Web sit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619442"/>
            <a:ext cx="37623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andic Hotel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6" y="3638717"/>
            <a:ext cx="937260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of Bunnings Wareho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610426"/>
            <a:ext cx="2088232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ora Enso">
            <a:hlinkClick r:id="rId9" tooltip="Stora Enso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-5102225"/>
            <a:ext cx="5619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ora Enso">
            <a:hlinkClick r:id="rId9" tooltip="Stora Enso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-4949825"/>
            <a:ext cx="5619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tora Enso">
            <a:hlinkClick r:id="rId9" tooltip="Stora Enso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-4797425"/>
            <a:ext cx="5619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tora Enso">
            <a:hlinkClick r:id="rId9" tooltip="Stora Enso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-4645025"/>
            <a:ext cx="5619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ora Enso">
            <a:hlinkClick r:id="rId9" tooltip="Stora Enso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-4492625"/>
            <a:ext cx="5619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tora Enso">
            <a:hlinkClick r:id="rId9" tooltip="Stora Enso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-4340225"/>
            <a:ext cx="56197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tora Ens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15779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Go to www.shell.com">
            <a:hlinkClick r:id="rId12" tooltip="Go to www.shell.com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934150"/>
            <a:ext cx="1365051" cy="122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1"/>
                </a:solidFill>
              </a:rPr>
              <a:t>Focus on Human Sustainability</a:t>
            </a: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758280"/>
          </a:xfrm>
        </p:spPr>
        <p:txBody>
          <a:bodyPr/>
          <a:lstStyle/>
          <a:p>
            <a:r>
              <a:rPr lang="en-AU" sz="2400" dirty="0" smtClean="0">
                <a:latin typeface="Georgia" pitchFamily="18" charset="0"/>
              </a:rPr>
              <a:t>Recruitment </a:t>
            </a:r>
            <a:r>
              <a:rPr lang="en-AU" sz="2400" dirty="0">
                <a:latin typeface="Georgia" pitchFamily="18" charset="0"/>
              </a:rPr>
              <a:t>and retention strategies form part of Strategic Planning and workforce planning</a:t>
            </a:r>
          </a:p>
          <a:p>
            <a:r>
              <a:rPr lang="en-AU" sz="2400" dirty="0" smtClean="0">
                <a:latin typeface="Georgia" pitchFamily="18" charset="0"/>
              </a:rPr>
              <a:t>Employees are the </a:t>
            </a:r>
            <a:r>
              <a:rPr lang="en-AU" sz="2400" dirty="0">
                <a:latin typeface="Georgia" pitchFamily="18" charset="0"/>
              </a:rPr>
              <a:t>most important </a:t>
            </a:r>
            <a:r>
              <a:rPr lang="en-AU" sz="2400" dirty="0" smtClean="0">
                <a:latin typeface="Georgia" pitchFamily="18" charset="0"/>
              </a:rPr>
              <a:t>customer- Organisation is a community of human beings</a:t>
            </a:r>
            <a:endParaRPr lang="en-AU" sz="2400" dirty="0"/>
          </a:p>
          <a:p>
            <a:r>
              <a:rPr lang="en-US" sz="2400" dirty="0"/>
              <a:t>Investment in people enhances present and future performance </a:t>
            </a:r>
            <a:r>
              <a:rPr lang="en-US" sz="2400" dirty="0" smtClean="0"/>
              <a:t>that result in human </a:t>
            </a:r>
            <a:r>
              <a:rPr lang="en-US" sz="2400" dirty="0"/>
              <a:t>sustainability </a:t>
            </a:r>
          </a:p>
          <a:p>
            <a:r>
              <a:rPr lang="en-AU" sz="2400" dirty="0" smtClean="0">
                <a:latin typeface="Georgia" pitchFamily="18" charset="0"/>
              </a:rPr>
              <a:t>Post </a:t>
            </a:r>
            <a:r>
              <a:rPr lang="en-AU" sz="2400" dirty="0">
                <a:latin typeface="Georgia" pitchFamily="18" charset="0"/>
              </a:rPr>
              <a:t>staff survey action- value their feedback and </a:t>
            </a:r>
            <a:r>
              <a:rPr lang="en-AU" sz="2400" dirty="0" smtClean="0">
                <a:latin typeface="Georgia" pitchFamily="18" charset="0"/>
              </a:rPr>
              <a:t>acts</a:t>
            </a:r>
            <a:endParaRPr lang="en-AU" sz="2400" dirty="0"/>
          </a:p>
          <a:p>
            <a:r>
              <a:rPr lang="en-US" sz="2400" dirty="0" smtClean="0"/>
              <a:t>Increase </a:t>
            </a:r>
            <a:r>
              <a:rPr lang="en-US" sz="2400" dirty="0"/>
              <a:t>employee role in decision making </a:t>
            </a:r>
            <a:endParaRPr lang="en-AU" sz="2400" dirty="0"/>
          </a:p>
          <a:p>
            <a:r>
              <a:rPr lang="en-AU" sz="2400" dirty="0" smtClean="0">
                <a:latin typeface="Georgia" pitchFamily="18" charset="0"/>
              </a:rPr>
              <a:t> </a:t>
            </a:r>
            <a:r>
              <a:rPr lang="en-AU" sz="2400" dirty="0">
                <a:latin typeface="Georgia" pitchFamily="18" charset="0"/>
              </a:rPr>
              <a:t>Plan staff retention with staff whilst they are still </a:t>
            </a:r>
            <a:r>
              <a:rPr lang="en-AU" sz="2400" dirty="0" smtClean="0">
                <a:latin typeface="Georgia" pitchFamily="18" charset="0"/>
              </a:rPr>
              <a:t>employed</a:t>
            </a:r>
            <a:endParaRPr lang="en-AU" sz="2400" dirty="0"/>
          </a:p>
          <a:p>
            <a:r>
              <a:rPr lang="en-US" sz="2400" dirty="0"/>
              <a:t>Develop capacity and capability for corporate reshaping and renewal </a:t>
            </a:r>
            <a:endParaRPr lang="en-AU" sz="2800" dirty="0">
              <a:latin typeface="Georgia" pitchFamily="18" charset="0"/>
            </a:endParaRPr>
          </a:p>
          <a:p>
            <a:r>
              <a:rPr lang="en-AU" sz="2400" dirty="0" smtClean="0">
                <a:latin typeface="Georgia" pitchFamily="18" charset="0"/>
              </a:rPr>
              <a:t>Ethical </a:t>
            </a:r>
            <a:r>
              <a:rPr lang="en-AU" sz="2400" dirty="0">
                <a:latin typeface="Georgia" pitchFamily="18" charset="0"/>
              </a:rPr>
              <a:t>leadership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04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420</TotalTime>
  <Words>608</Words>
  <Application>Microsoft Office PowerPoint</Application>
  <PresentationFormat>On-screen Show (4:3)</PresentationFormat>
  <Paragraphs>89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Workforce planning for the future </vt:lpstr>
      <vt:lpstr>The Dilemma and The Challenge </vt:lpstr>
      <vt:lpstr>  KEY AREAS  </vt:lpstr>
      <vt:lpstr>PowerPoint Presentation</vt:lpstr>
      <vt:lpstr>Historical Data Analysis</vt:lpstr>
      <vt:lpstr>Information systems</vt:lpstr>
      <vt:lpstr>PowerPoint Presentation</vt:lpstr>
      <vt:lpstr>What other Industries do?</vt:lpstr>
      <vt:lpstr>Focus on Human Sustainability</vt:lpstr>
      <vt:lpstr>PowerPoint Presentation</vt:lpstr>
      <vt:lpstr>TECHNOLOGY 1960’s and 2000’s</vt:lpstr>
      <vt:lpstr>August 28, 2009 3:57 PM PDT  Japanese create teddy bear robot nurse</vt:lpstr>
      <vt:lpstr>HOLOGRAPHIC STAFF AT UK</vt:lpstr>
      <vt:lpstr>Hologram staff</vt:lpstr>
      <vt:lpstr>ROBOTIC WHEELCHAIR</vt:lpstr>
      <vt:lpstr>E-LEARNING AND VIRTUAL CLASSES</vt:lpstr>
      <vt:lpstr>IN CONCLUSION</vt:lpstr>
      <vt:lpstr>References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1.8 Information system and Workforce planning for the future</dc:title>
  <dc:creator>Stanika</dc:creator>
  <cp:lastModifiedBy>PIT3</cp:lastModifiedBy>
  <cp:revision>44</cp:revision>
  <dcterms:created xsi:type="dcterms:W3CDTF">2011-05-01T13:43:15Z</dcterms:created>
  <dcterms:modified xsi:type="dcterms:W3CDTF">2012-05-29T09:38:21Z</dcterms:modified>
</cp:coreProperties>
</file>