
<file path=[Content_Types].xml><?xml version="1.0" encoding="utf-8"?>
<Types xmlns="http://schemas.openxmlformats.org/package/2006/content-types">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Override PartName="/ppt/notesSlides/notesSlide18.xml" ContentType="application/vnd.openxmlformats-officedocument.presentationml.notesSlide+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chart20.xml" ContentType="application/vnd.openxmlformats-officedocument.drawingml.chart+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charts/chart18.xml" ContentType="application/vnd.openxmlformats-officedocument.drawingml.char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61" r:id="rId4"/>
    <p:sldId id="302" r:id="rId5"/>
    <p:sldId id="306" r:id="rId6"/>
    <p:sldId id="314" r:id="rId7"/>
    <p:sldId id="315" r:id="rId8"/>
    <p:sldId id="307" r:id="rId9"/>
    <p:sldId id="286" r:id="rId10"/>
    <p:sldId id="316" r:id="rId11"/>
    <p:sldId id="287" r:id="rId12"/>
    <p:sldId id="285" r:id="rId13"/>
    <p:sldId id="293" r:id="rId14"/>
    <p:sldId id="263" r:id="rId15"/>
    <p:sldId id="288" r:id="rId16"/>
    <p:sldId id="318" r:id="rId17"/>
    <p:sldId id="331" r:id="rId18"/>
    <p:sldId id="332" r:id="rId19"/>
    <p:sldId id="324" r:id="rId20"/>
    <p:sldId id="323" r:id="rId21"/>
    <p:sldId id="333" r:id="rId22"/>
    <p:sldId id="320" r:id="rId23"/>
    <p:sldId id="319" r:id="rId24"/>
    <p:sldId id="312" r:id="rId25"/>
    <p:sldId id="311" r:id="rId26"/>
    <p:sldId id="334" r:id="rId27"/>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2" autoAdjust="0"/>
    <p:restoredTop sz="90317" autoAdjust="0"/>
  </p:normalViewPr>
  <p:slideViewPr>
    <p:cSldViewPr>
      <p:cViewPr varScale="1">
        <p:scale>
          <a:sx n="41" d="100"/>
          <a:sy n="41" d="100"/>
        </p:scale>
        <p:origin x="-8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F:\Working%20Folder%202011_4\conferences%20and%20presentations\IFA%20Conference%202012\Planning%20for%20healthy%20old%20age\Includes%20Graphs%20might%20be%20useful%20for%20planning%20for%20healthy%20old%20age%20presentation.lxlsx.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E:\Copy%20folder%20116\NWAHS\Positive%20Ageing%20Analysis%20and%20Plan\Level%202%20analysis%20cohort%20data%20Jan09\Sub_group_Singles\Graphs%20for%20self%20protection%20component_v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E:\Working%20Folder%202011_4\conferences%20and%20presentations\Aus%20Soc%20Policy%20Conf_2011\Graphs%20for%20ASPC%20Conference_JUL1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G:\Working%20Folder%202011_4\conferences%20and%20presentations\IFA%20Conference%202012\Planning%20for%20healthy%20old%20age\Data%20for%20IFA%20Planning%20for%20a%20healthy%20old%20age%20presentation_12APR1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E:\Copy%20folder%20116\NWAHS\Positive%20Ageing%20Analysis%20and%20Plan\Level%202%20analysis%20cohort%20data%20Jan09\Sub_group_Singles\Graphs%20for%20self%20protection%20component_v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F:\Working%20Folder%202011_4\conferences%20and%20presentations\IFA%20Conference%202012\Planning%20for%20healthy%20old%20age\Data%20for%20IFA%20Planning%20for%20a%20healthy%20old%20age%20presentation_12APR12.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F:\Working%20Folder%202011_4\conferences%20and%20presentations\IFA%20Conference%202012\Planning%20for%20healthy%20old%20age\Data%20for%20IFA%20Planning%20for%20a%20healthy%20old%20age%20presentation_12APR12.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G:\Working%20Folder%202011_4\conferences%20and%20presentations\IFA%20Conference%202012\Planning%20for%20healthy%20old%20age\Data%20for%20IFA%20Planning%20for%20a%20healthy%20old%20age%20presentation_12APR12.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E:\Working%20Folder%202011_4\conferences%20and%20presentations\Aus%20Soc%20Policy%20Conf_2011\Graphs%20for%20ASPC%20Conference_JUL1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Working%20Folder%202011_4\conferences%20and%20presentations\IFA%20Conference%202012\Planning%20for%20healthy%20old%20age\Data%20for%20IFA%20Planning%20for%20a%20healthy%20old%20age%20presentation_12APR12.xlsx" TargetMode="External"/></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E:\Copy%20folder%20116\NWAHS\Positive%20Ageing%20Analysis%20and%20Plan\Level%202%20analysis%20cohort%20data%20Jan09\Sub_group_Singles\Graphs%20for%20self%20protection%20component_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Working%20Folder%202011_4\conferences%20and%20presentations\IFA%20Conference%202012\Planning%20for%20healthy%20old%20age\Data%20for%20IFA%20Planning%20for%20a%20healthy%20old%20age%20presentation_12APR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Working%20Folder%202011_4\conferences%20and%20presentations\IFA%20Conference%202012\Planning%20for%20healthy%20old%20age\Data%20for%20IFA%20Planning%20for%20a%20healthy%20old%20age%20presentation_12APR1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Working%20Folder%202011_4\conferences%20and%20presentations\IFA%20Conference%202012\Planning%20for%20healthy%20old%20age\Data%20for%20IFA%20Planning%20for%20a%20healthy%20old%20age%20presentation_12APR1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Working%20Folder%202011_4\conferences%20and%20presentations\IFA%20Conference%202012\Planning%20for%20healthy%20old%20age\Data%20for%20IFA%20Planning%20for%20a%20healthy%20old%20age%20presentation_12APR1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col"/>
        <c:grouping val="clustered"/>
        <c:ser>
          <c:idx val="0"/>
          <c:order val="0"/>
          <c:tx>
            <c:strRef>
              <c:f>'CCs by Gender'!$K$2</c:f>
              <c:strCache>
                <c:ptCount val="1"/>
                <c:pt idx="0">
                  <c:v>Females</c:v>
                </c:pt>
              </c:strCache>
            </c:strRef>
          </c:tx>
          <c:cat>
            <c:strRef>
              <c:f>'CCs by Gender'!$J$3:$J$9</c:f>
              <c:strCache>
                <c:ptCount val="7"/>
                <c:pt idx="0">
                  <c:v>Arthritis</c:v>
                </c:pt>
                <c:pt idx="1">
                  <c:v>SR Mental Hlth Condt</c:v>
                </c:pt>
                <c:pt idx="2">
                  <c:v>Asthma</c:v>
                </c:pt>
                <c:pt idx="3">
                  <c:v>COPD</c:v>
                </c:pt>
                <c:pt idx="4">
                  <c:v>Diabetes</c:v>
                </c:pt>
                <c:pt idx="5">
                  <c:v>Kidney Disease</c:v>
                </c:pt>
                <c:pt idx="6">
                  <c:v>Cardiovascular</c:v>
                </c:pt>
              </c:strCache>
            </c:strRef>
          </c:cat>
          <c:val>
            <c:numRef>
              <c:f>'CCs by Gender'!$K$3:$K$9</c:f>
              <c:numCache>
                <c:formatCode>General</c:formatCode>
                <c:ptCount val="7"/>
                <c:pt idx="0">
                  <c:v>22.1</c:v>
                </c:pt>
                <c:pt idx="1">
                  <c:v>21.4</c:v>
                </c:pt>
                <c:pt idx="2">
                  <c:v>16.899999999999999</c:v>
                </c:pt>
                <c:pt idx="3">
                  <c:v>8.2000000000000011</c:v>
                </c:pt>
                <c:pt idx="4">
                  <c:v>4.9000000000000004</c:v>
                </c:pt>
                <c:pt idx="5">
                  <c:v>7.3</c:v>
                </c:pt>
                <c:pt idx="6">
                  <c:v>2.4</c:v>
                </c:pt>
              </c:numCache>
            </c:numRef>
          </c:val>
        </c:ser>
        <c:ser>
          <c:idx val="1"/>
          <c:order val="1"/>
          <c:tx>
            <c:strRef>
              <c:f>'CCs by Gender'!$L$2</c:f>
              <c:strCache>
                <c:ptCount val="1"/>
                <c:pt idx="0">
                  <c:v>Males</c:v>
                </c:pt>
              </c:strCache>
            </c:strRef>
          </c:tx>
          <c:cat>
            <c:strRef>
              <c:f>'CCs by Gender'!$J$3:$J$9</c:f>
              <c:strCache>
                <c:ptCount val="7"/>
                <c:pt idx="0">
                  <c:v>Arthritis</c:v>
                </c:pt>
                <c:pt idx="1">
                  <c:v>SR Mental Hlth Condt</c:v>
                </c:pt>
                <c:pt idx="2">
                  <c:v>Asthma</c:v>
                </c:pt>
                <c:pt idx="3">
                  <c:v>COPD</c:v>
                </c:pt>
                <c:pt idx="4">
                  <c:v>Diabetes</c:v>
                </c:pt>
                <c:pt idx="5">
                  <c:v>Kidney Disease</c:v>
                </c:pt>
                <c:pt idx="6">
                  <c:v>Cardiovascular</c:v>
                </c:pt>
              </c:strCache>
            </c:strRef>
          </c:cat>
          <c:val>
            <c:numRef>
              <c:f>'CCs by Gender'!$L$3:$L$9</c:f>
              <c:numCache>
                <c:formatCode>General</c:formatCode>
                <c:ptCount val="7"/>
                <c:pt idx="0">
                  <c:v>16.899999999999999</c:v>
                </c:pt>
                <c:pt idx="1">
                  <c:v>14.7</c:v>
                </c:pt>
                <c:pt idx="2">
                  <c:v>13.4</c:v>
                </c:pt>
                <c:pt idx="3">
                  <c:v>4.4000000000000004</c:v>
                </c:pt>
                <c:pt idx="4">
                  <c:v>7.1</c:v>
                </c:pt>
                <c:pt idx="5">
                  <c:v>3</c:v>
                </c:pt>
                <c:pt idx="6">
                  <c:v>5.3</c:v>
                </c:pt>
              </c:numCache>
            </c:numRef>
          </c:val>
        </c:ser>
        <c:axId val="58484608"/>
        <c:axId val="67060480"/>
      </c:barChart>
      <c:catAx>
        <c:axId val="58484608"/>
        <c:scaling>
          <c:orientation val="minMax"/>
        </c:scaling>
        <c:axPos val="b"/>
        <c:numFmt formatCode="General" sourceLinked="1"/>
        <c:tickLblPos val="nextTo"/>
        <c:txPr>
          <a:bodyPr/>
          <a:lstStyle/>
          <a:p>
            <a:pPr>
              <a:defRPr lang="en-US" sz="1600"/>
            </a:pPr>
            <a:endParaRPr lang="en-US"/>
          </a:p>
        </c:txPr>
        <c:crossAx val="67060480"/>
        <c:crosses val="autoZero"/>
        <c:auto val="1"/>
        <c:lblAlgn val="ctr"/>
        <c:lblOffset val="100"/>
      </c:catAx>
      <c:valAx>
        <c:axId val="67060480"/>
        <c:scaling>
          <c:orientation val="minMax"/>
        </c:scaling>
        <c:axPos val="l"/>
        <c:majorGridlines/>
        <c:title>
          <c:tx>
            <c:rich>
              <a:bodyPr rot="-5400000" vert="horz"/>
              <a:lstStyle/>
              <a:p>
                <a:pPr>
                  <a:defRPr lang="en-US" sz="1600"/>
                </a:pPr>
                <a:r>
                  <a:rPr lang="en-AU" sz="1600"/>
                  <a:t>Percentage %</a:t>
                </a:r>
              </a:p>
            </c:rich>
          </c:tx>
          <c:layout/>
        </c:title>
        <c:numFmt formatCode="General" sourceLinked="1"/>
        <c:tickLblPos val="nextTo"/>
        <c:txPr>
          <a:bodyPr/>
          <a:lstStyle/>
          <a:p>
            <a:pPr>
              <a:defRPr lang="en-US" sz="1600"/>
            </a:pPr>
            <a:endParaRPr lang="en-US"/>
          </a:p>
        </c:txPr>
        <c:crossAx val="58484608"/>
        <c:crosses val="autoZero"/>
        <c:crossBetween val="between"/>
      </c:valAx>
    </c:plotArea>
    <c:legend>
      <c:legendPos val="b"/>
      <c:layout/>
      <c:txPr>
        <a:bodyPr/>
        <a:lstStyle/>
        <a:p>
          <a:pPr>
            <a:defRPr lang="en-US" sz="1600"/>
          </a:pPr>
          <a:endParaRPr lang="en-US"/>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Sheet1!$A$46</c:f>
              <c:strCache>
                <c:ptCount val="1"/>
                <c:pt idx="0">
                  <c:v>Pension</c:v>
                </c:pt>
              </c:strCache>
            </c:strRef>
          </c:tx>
          <c:spPr>
            <a:solidFill>
              <a:srgbClr val="C00000"/>
            </a:solidFill>
          </c:spPr>
          <c:cat>
            <c:strRef>
              <c:f>Sheet1!$B$45:$F$45</c:f>
              <c:strCache>
                <c:ptCount val="5"/>
                <c:pt idx="0">
                  <c:v>Cardio</c:v>
                </c:pt>
                <c:pt idx="1">
                  <c:v>Diabetes</c:v>
                </c:pt>
                <c:pt idx="2">
                  <c:v>COPD</c:v>
                </c:pt>
                <c:pt idx="3">
                  <c:v>MH Cond</c:v>
                </c:pt>
                <c:pt idx="4">
                  <c:v>Arthritis</c:v>
                </c:pt>
              </c:strCache>
            </c:strRef>
          </c:cat>
          <c:val>
            <c:numRef>
              <c:f>Sheet1!$B$46:$F$46</c:f>
              <c:numCache>
                <c:formatCode>General</c:formatCode>
                <c:ptCount val="5"/>
                <c:pt idx="0">
                  <c:v>4.7</c:v>
                </c:pt>
                <c:pt idx="1">
                  <c:v>7.9</c:v>
                </c:pt>
                <c:pt idx="2">
                  <c:v>11.6</c:v>
                </c:pt>
                <c:pt idx="3">
                  <c:v>32.700000000000003</c:v>
                </c:pt>
                <c:pt idx="4">
                  <c:v>34.800000000000004</c:v>
                </c:pt>
              </c:numCache>
            </c:numRef>
          </c:val>
        </c:ser>
        <c:ser>
          <c:idx val="1"/>
          <c:order val="1"/>
          <c:tx>
            <c:strRef>
              <c:f>Sheet1!$A$47</c:f>
              <c:strCache>
                <c:ptCount val="1"/>
                <c:pt idx="0">
                  <c:v>No Pension</c:v>
                </c:pt>
              </c:strCache>
            </c:strRef>
          </c:tx>
          <c:spPr>
            <a:solidFill>
              <a:srgbClr val="0070C0"/>
            </a:solidFill>
          </c:spPr>
          <c:cat>
            <c:strRef>
              <c:f>Sheet1!$B$45:$F$45</c:f>
              <c:strCache>
                <c:ptCount val="5"/>
                <c:pt idx="0">
                  <c:v>Cardio</c:v>
                </c:pt>
                <c:pt idx="1">
                  <c:v>Diabetes</c:v>
                </c:pt>
                <c:pt idx="2">
                  <c:v>COPD</c:v>
                </c:pt>
                <c:pt idx="3">
                  <c:v>MH Cond</c:v>
                </c:pt>
                <c:pt idx="4">
                  <c:v>Arthritis</c:v>
                </c:pt>
              </c:strCache>
            </c:strRef>
          </c:cat>
          <c:val>
            <c:numRef>
              <c:f>Sheet1!$B$47:$F$47</c:f>
              <c:numCache>
                <c:formatCode>General</c:formatCode>
                <c:ptCount val="5"/>
                <c:pt idx="0">
                  <c:v>3.8</c:v>
                </c:pt>
                <c:pt idx="1">
                  <c:v>2.8</c:v>
                </c:pt>
                <c:pt idx="2">
                  <c:v>5</c:v>
                </c:pt>
                <c:pt idx="3">
                  <c:v>14</c:v>
                </c:pt>
                <c:pt idx="4">
                  <c:v>16.399999999999999</c:v>
                </c:pt>
              </c:numCache>
            </c:numRef>
          </c:val>
        </c:ser>
        <c:overlap val="100"/>
        <c:axId val="113149824"/>
        <c:axId val="113151360"/>
      </c:barChart>
      <c:catAx>
        <c:axId val="113149824"/>
        <c:scaling>
          <c:orientation val="minMax"/>
        </c:scaling>
        <c:axPos val="l"/>
        <c:tickLblPos val="nextTo"/>
        <c:txPr>
          <a:bodyPr/>
          <a:lstStyle/>
          <a:p>
            <a:pPr>
              <a:defRPr lang="en-US" sz="1200"/>
            </a:pPr>
            <a:endParaRPr lang="en-US"/>
          </a:p>
        </c:txPr>
        <c:crossAx val="113151360"/>
        <c:crosses val="autoZero"/>
        <c:auto val="1"/>
        <c:lblAlgn val="ctr"/>
        <c:lblOffset val="100"/>
      </c:catAx>
      <c:valAx>
        <c:axId val="113151360"/>
        <c:scaling>
          <c:orientation val="minMax"/>
        </c:scaling>
        <c:axPos val="b"/>
        <c:majorGridlines/>
        <c:title>
          <c:tx>
            <c:rich>
              <a:bodyPr/>
              <a:lstStyle/>
              <a:p>
                <a:pPr>
                  <a:defRPr lang="en-US" sz="1200"/>
                </a:pPr>
                <a:r>
                  <a:rPr lang="en-AU" sz="1200"/>
                  <a:t>Percentage %</a:t>
                </a:r>
              </a:p>
            </c:rich>
          </c:tx>
          <c:layout>
            <c:manualLayout>
              <c:xMode val="edge"/>
              <c:yMode val="edge"/>
              <c:x val="0.48631014873140882"/>
              <c:y val="0.82721880108559365"/>
            </c:manualLayout>
          </c:layout>
        </c:title>
        <c:numFmt formatCode="General" sourceLinked="1"/>
        <c:tickLblPos val="nextTo"/>
        <c:txPr>
          <a:bodyPr/>
          <a:lstStyle/>
          <a:p>
            <a:pPr>
              <a:defRPr lang="en-US" sz="1200"/>
            </a:pPr>
            <a:endParaRPr lang="en-US"/>
          </a:p>
        </c:txPr>
        <c:crossAx val="113149824"/>
        <c:crosses val="autoZero"/>
        <c:crossBetween val="between"/>
      </c:valAx>
    </c:plotArea>
    <c:legend>
      <c:legendPos val="t"/>
      <c:txPr>
        <a:bodyPr/>
        <a:lstStyle/>
        <a:p>
          <a:pPr>
            <a:defRPr lang="en-US" sz="1200"/>
          </a:pPr>
          <a:endParaRPr lang="en-US"/>
        </a:p>
      </c:txPr>
    </c:legend>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Sheet1!$A$50</c:f>
              <c:strCache>
                <c:ptCount val="1"/>
                <c:pt idx="0">
                  <c:v>Retired</c:v>
                </c:pt>
              </c:strCache>
            </c:strRef>
          </c:tx>
          <c:spPr>
            <a:solidFill>
              <a:srgbClr val="C00000"/>
            </a:solidFill>
          </c:spPr>
          <c:cat>
            <c:strRef>
              <c:f>Sheet1!$B$49:$F$49</c:f>
              <c:strCache>
                <c:ptCount val="5"/>
                <c:pt idx="0">
                  <c:v>Cardio</c:v>
                </c:pt>
                <c:pt idx="1">
                  <c:v>Diabetes</c:v>
                </c:pt>
                <c:pt idx="2">
                  <c:v>COPD</c:v>
                </c:pt>
                <c:pt idx="3">
                  <c:v>MH Cond</c:v>
                </c:pt>
                <c:pt idx="4">
                  <c:v>Arthritis</c:v>
                </c:pt>
              </c:strCache>
            </c:strRef>
          </c:cat>
          <c:val>
            <c:numRef>
              <c:f>Sheet1!$B$50:$F$50</c:f>
              <c:numCache>
                <c:formatCode>General</c:formatCode>
                <c:ptCount val="5"/>
                <c:pt idx="0">
                  <c:v>7.2</c:v>
                </c:pt>
                <c:pt idx="1">
                  <c:v>7.5</c:v>
                </c:pt>
                <c:pt idx="2">
                  <c:v>13.4</c:v>
                </c:pt>
                <c:pt idx="3">
                  <c:v>26.6</c:v>
                </c:pt>
                <c:pt idx="4">
                  <c:v>37.5</c:v>
                </c:pt>
              </c:numCache>
            </c:numRef>
          </c:val>
        </c:ser>
        <c:ser>
          <c:idx val="1"/>
          <c:order val="1"/>
          <c:tx>
            <c:strRef>
              <c:f>Sheet1!$A$51</c:f>
              <c:strCache>
                <c:ptCount val="1"/>
                <c:pt idx="0">
                  <c:v>Not Retired</c:v>
                </c:pt>
              </c:strCache>
            </c:strRef>
          </c:tx>
          <c:spPr>
            <a:solidFill>
              <a:srgbClr val="0070C0"/>
            </a:solidFill>
          </c:spPr>
          <c:cat>
            <c:strRef>
              <c:f>Sheet1!$B$49:$F$49</c:f>
              <c:strCache>
                <c:ptCount val="5"/>
                <c:pt idx="0">
                  <c:v>Cardio</c:v>
                </c:pt>
                <c:pt idx="1">
                  <c:v>Diabetes</c:v>
                </c:pt>
                <c:pt idx="2">
                  <c:v>COPD</c:v>
                </c:pt>
                <c:pt idx="3">
                  <c:v>MH Cond</c:v>
                </c:pt>
                <c:pt idx="4">
                  <c:v>Arthritis</c:v>
                </c:pt>
              </c:strCache>
            </c:strRef>
          </c:cat>
          <c:val>
            <c:numRef>
              <c:f>Sheet1!$B$51:$F$51</c:f>
              <c:numCache>
                <c:formatCode>General</c:formatCode>
                <c:ptCount val="5"/>
                <c:pt idx="0">
                  <c:v>3.7</c:v>
                </c:pt>
                <c:pt idx="1">
                  <c:v>3.6</c:v>
                </c:pt>
                <c:pt idx="2">
                  <c:v>5.4</c:v>
                </c:pt>
                <c:pt idx="3">
                  <c:v>16.100000000000001</c:v>
                </c:pt>
                <c:pt idx="4">
                  <c:v>16.899999999999999</c:v>
                </c:pt>
              </c:numCache>
            </c:numRef>
          </c:val>
        </c:ser>
        <c:overlap val="100"/>
        <c:axId val="115102848"/>
        <c:axId val="116507008"/>
      </c:barChart>
      <c:catAx>
        <c:axId val="115102848"/>
        <c:scaling>
          <c:orientation val="minMax"/>
        </c:scaling>
        <c:axPos val="l"/>
        <c:tickLblPos val="nextTo"/>
        <c:txPr>
          <a:bodyPr/>
          <a:lstStyle/>
          <a:p>
            <a:pPr>
              <a:defRPr lang="en-US" sz="1200"/>
            </a:pPr>
            <a:endParaRPr lang="en-US"/>
          </a:p>
        </c:txPr>
        <c:crossAx val="116507008"/>
        <c:crosses val="autoZero"/>
        <c:auto val="1"/>
        <c:lblAlgn val="ctr"/>
        <c:lblOffset val="100"/>
      </c:catAx>
      <c:valAx>
        <c:axId val="116507008"/>
        <c:scaling>
          <c:orientation val="minMax"/>
        </c:scaling>
        <c:axPos val="b"/>
        <c:majorGridlines/>
        <c:title>
          <c:tx>
            <c:rich>
              <a:bodyPr/>
              <a:lstStyle/>
              <a:p>
                <a:pPr>
                  <a:defRPr lang="en-US" sz="1200"/>
                </a:pPr>
                <a:r>
                  <a:rPr lang="en-AU" sz="1200"/>
                  <a:t>Percentage %</a:t>
                </a:r>
              </a:p>
            </c:rich>
          </c:tx>
        </c:title>
        <c:numFmt formatCode="General" sourceLinked="1"/>
        <c:tickLblPos val="nextTo"/>
        <c:txPr>
          <a:bodyPr/>
          <a:lstStyle/>
          <a:p>
            <a:pPr>
              <a:defRPr lang="en-US" sz="1200"/>
            </a:pPr>
            <a:endParaRPr lang="en-US"/>
          </a:p>
        </c:txPr>
        <c:crossAx val="115102848"/>
        <c:crosses val="autoZero"/>
        <c:crossBetween val="between"/>
      </c:valAx>
    </c:plotArea>
    <c:legend>
      <c:legendPos val="t"/>
      <c:txPr>
        <a:bodyPr/>
        <a:lstStyle/>
        <a:p>
          <a:pPr>
            <a:defRPr lang="en-US" sz="1200"/>
          </a:pPr>
          <a:endParaRPr lang="en-US"/>
        </a:p>
      </c:txPr>
    </c:legend>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barChart>
        <c:barDir val="bar"/>
        <c:grouping val="clustered"/>
        <c:ser>
          <c:idx val="0"/>
          <c:order val="0"/>
          <c:tx>
            <c:v>Baby Boomers 1946-1965</c:v>
          </c:tx>
          <c:cat>
            <c:strRef>
              <c:f>Health!$A$4:$A$8</c:f>
              <c:strCache>
                <c:ptCount val="5"/>
                <c:pt idx="0">
                  <c:v>Friends</c:v>
                </c:pt>
                <c:pt idx="1">
                  <c:v>Curiosity/passion for life</c:v>
                </c:pt>
                <c:pt idx="2">
                  <c:v>Exercise</c:v>
                </c:pt>
                <c:pt idx="3">
                  <c:v>Healthy weight</c:v>
                </c:pt>
                <c:pt idx="4">
                  <c:v>Good diet</c:v>
                </c:pt>
              </c:strCache>
            </c:strRef>
          </c:cat>
          <c:val>
            <c:numRef>
              <c:f>Health!$D$4:$D$8</c:f>
              <c:numCache>
                <c:formatCode>0.0%</c:formatCode>
                <c:ptCount val="5"/>
                <c:pt idx="0">
                  <c:v>0.87000000000000555</c:v>
                </c:pt>
                <c:pt idx="1">
                  <c:v>0.88300000000000078</c:v>
                </c:pt>
                <c:pt idx="2">
                  <c:v>0.92400000000000004</c:v>
                </c:pt>
                <c:pt idx="3">
                  <c:v>0.94900000000000062</c:v>
                </c:pt>
                <c:pt idx="4">
                  <c:v>0.96000000000000063</c:v>
                </c:pt>
              </c:numCache>
            </c:numRef>
          </c:val>
        </c:ser>
        <c:axId val="116752384"/>
        <c:axId val="117453952"/>
      </c:barChart>
      <c:catAx>
        <c:axId val="116752384"/>
        <c:scaling>
          <c:orientation val="minMax"/>
        </c:scaling>
        <c:axPos val="l"/>
        <c:tickLblPos val="nextTo"/>
        <c:txPr>
          <a:bodyPr/>
          <a:lstStyle/>
          <a:p>
            <a:pPr>
              <a:defRPr lang="en-US"/>
            </a:pPr>
            <a:endParaRPr lang="en-US"/>
          </a:p>
        </c:txPr>
        <c:crossAx val="117453952"/>
        <c:crosses val="autoZero"/>
        <c:auto val="1"/>
        <c:lblAlgn val="ctr"/>
        <c:lblOffset val="100"/>
      </c:catAx>
      <c:valAx>
        <c:axId val="117453952"/>
        <c:scaling>
          <c:orientation val="minMax"/>
        </c:scaling>
        <c:axPos val="b"/>
        <c:majorGridlines/>
        <c:numFmt formatCode="0%" sourceLinked="0"/>
        <c:minorTickMark val="out"/>
        <c:tickLblPos val="nextTo"/>
        <c:txPr>
          <a:bodyPr/>
          <a:lstStyle/>
          <a:p>
            <a:pPr>
              <a:defRPr lang="en-US"/>
            </a:pPr>
            <a:endParaRPr lang="en-US"/>
          </a:p>
        </c:txPr>
        <c:crossAx val="116752384"/>
        <c:crosses val="autoZero"/>
        <c:crossBetween val="between"/>
        <c:majorUnit val="2.0000000000000032E-2"/>
        <c:minorUnit val="1.0000000000000021E-2"/>
      </c:valAx>
    </c:plotArea>
    <c:plotVisOnly val="1"/>
  </c:chart>
  <c:txPr>
    <a:bodyPr/>
    <a:lstStyle/>
    <a:p>
      <a:pPr>
        <a:defRPr sz="1600" b="1" i="0" baseline="0">
          <a:latin typeface="Book Antiqua" pitchFamily="18" charset="0"/>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Sheet1!$EH$2</c:f>
              <c:strCache>
                <c:ptCount val="1"/>
                <c:pt idx="0">
                  <c:v>Time</c:v>
                </c:pt>
              </c:strCache>
            </c:strRef>
          </c:tx>
          <c:cat>
            <c:strRef>
              <c:f>Sheet1!$EG$3:$EG$10</c:f>
              <c:strCache>
                <c:ptCount val="8"/>
                <c:pt idx="0">
                  <c:v>Retired</c:v>
                </c:pt>
                <c:pt idx="1">
                  <c:v>&lt;$40,000</c:v>
                </c:pt>
                <c:pt idx="2">
                  <c:v>Singles</c:v>
                </c:pt>
                <c:pt idx="3">
                  <c:v>Cas/Unemployed</c:v>
                </c:pt>
                <c:pt idx="4">
                  <c:v>Not Planners</c:v>
                </c:pt>
                <c:pt idx="5">
                  <c:v>Depressed</c:v>
                </c:pt>
                <c:pt idx="7">
                  <c:v>All Baby Boomers</c:v>
                </c:pt>
              </c:strCache>
            </c:strRef>
          </c:cat>
          <c:val>
            <c:numRef>
              <c:f>Sheet1!$EH$3:$EH$10</c:f>
              <c:numCache>
                <c:formatCode>General</c:formatCode>
                <c:ptCount val="8"/>
                <c:pt idx="0">
                  <c:v>25.1</c:v>
                </c:pt>
                <c:pt idx="1">
                  <c:v>38.4</c:v>
                </c:pt>
                <c:pt idx="2">
                  <c:v>41.7</c:v>
                </c:pt>
                <c:pt idx="3">
                  <c:v>27.6</c:v>
                </c:pt>
                <c:pt idx="4">
                  <c:v>53.5</c:v>
                </c:pt>
                <c:pt idx="5">
                  <c:v>52.4</c:v>
                </c:pt>
                <c:pt idx="7">
                  <c:v>49.1</c:v>
                </c:pt>
              </c:numCache>
            </c:numRef>
          </c:val>
        </c:ser>
        <c:ser>
          <c:idx val="1"/>
          <c:order val="1"/>
          <c:tx>
            <c:strRef>
              <c:f>Sheet1!$EI$2</c:f>
              <c:strCache>
                <c:ptCount val="1"/>
                <c:pt idx="0">
                  <c:v>Money</c:v>
                </c:pt>
              </c:strCache>
            </c:strRef>
          </c:tx>
          <c:cat>
            <c:strRef>
              <c:f>Sheet1!$EG$3:$EG$10</c:f>
              <c:strCache>
                <c:ptCount val="8"/>
                <c:pt idx="0">
                  <c:v>Retired</c:v>
                </c:pt>
                <c:pt idx="1">
                  <c:v>&lt;$40,000</c:v>
                </c:pt>
                <c:pt idx="2">
                  <c:v>Singles</c:v>
                </c:pt>
                <c:pt idx="3">
                  <c:v>Cas/Unemployed</c:v>
                </c:pt>
                <c:pt idx="4">
                  <c:v>Not Planners</c:v>
                </c:pt>
                <c:pt idx="5">
                  <c:v>Depressed</c:v>
                </c:pt>
                <c:pt idx="7">
                  <c:v>All Baby Boomers</c:v>
                </c:pt>
              </c:strCache>
            </c:strRef>
          </c:cat>
          <c:val>
            <c:numRef>
              <c:f>Sheet1!$EI$3:$EI$10</c:f>
              <c:numCache>
                <c:formatCode>General</c:formatCode>
                <c:ptCount val="8"/>
                <c:pt idx="0">
                  <c:v>25.1</c:v>
                </c:pt>
                <c:pt idx="1">
                  <c:v>56</c:v>
                </c:pt>
                <c:pt idx="2">
                  <c:v>49.4</c:v>
                </c:pt>
                <c:pt idx="3">
                  <c:v>59.6</c:v>
                </c:pt>
                <c:pt idx="4">
                  <c:v>48.6</c:v>
                </c:pt>
                <c:pt idx="5">
                  <c:v>58.5</c:v>
                </c:pt>
                <c:pt idx="7">
                  <c:v>38.1</c:v>
                </c:pt>
              </c:numCache>
            </c:numRef>
          </c:val>
        </c:ser>
        <c:ser>
          <c:idx val="2"/>
          <c:order val="2"/>
          <c:tx>
            <c:strRef>
              <c:f>Sheet1!$EJ$2</c:f>
              <c:strCache>
                <c:ptCount val="1"/>
                <c:pt idx="0">
                  <c:v>No Energy/Motivation</c:v>
                </c:pt>
              </c:strCache>
            </c:strRef>
          </c:tx>
          <c:spPr>
            <a:solidFill>
              <a:srgbClr val="00B050"/>
            </a:solidFill>
          </c:spPr>
          <c:cat>
            <c:strRef>
              <c:f>Sheet1!$EG$3:$EG$10</c:f>
              <c:strCache>
                <c:ptCount val="8"/>
                <c:pt idx="0">
                  <c:v>Retired</c:v>
                </c:pt>
                <c:pt idx="1">
                  <c:v>&lt;$40,000</c:v>
                </c:pt>
                <c:pt idx="2">
                  <c:v>Singles</c:v>
                </c:pt>
                <c:pt idx="3">
                  <c:v>Cas/Unemployed</c:v>
                </c:pt>
                <c:pt idx="4">
                  <c:v>Not Planners</c:v>
                </c:pt>
                <c:pt idx="5">
                  <c:v>Depressed</c:v>
                </c:pt>
                <c:pt idx="7">
                  <c:v>All Baby Boomers</c:v>
                </c:pt>
              </c:strCache>
            </c:strRef>
          </c:cat>
          <c:val>
            <c:numRef>
              <c:f>Sheet1!$EJ$3:$EJ$10</c:f>
              <c:numCache>
                <c:formatCode>General</c:formatCode>
                <c:ptCount val="8"/>
                <c:pt idx="0">
                  <c:v>26.3</c:v>
                </c:pt>
                <c:pt idx="1">
                  <c:v>30.7</c:v>
                </c:pt>
                <c:pt idx="2">
                  <c:v>37.200000000000003</c:v>
                </c:pt>
                <c:pt idx="3">
                  <c:v>40.1</c:v>
                </c:pt>
                <c:pt idx="4">
                  <c:v>34.1</c:v>
                </c:pt>
                <c:pt idx="5">
                  <c:v>57.2</c:v>
                </c:pt>
                <c:pt idx="7">
                  <c:v>29.9</c:v>
                </c:pt>
              </c:numCache>
            </c:numRef>
          </c:val>
        </c:ser>
        <c:ser>
          <c:idx val="3"/>
          <c:order val="3"/>
          <c:tx>
            <c:strRef>
              <c:f>Sheet1!$EK$2</c:f>
              <c:strCache>
                <c:ptCount val="1"/>
                <c:pt idx="0">
                  <c:v>Stress</c:v>
                </c:pt>
              </c:strCache>
            </c:strRef>
          </c:tx>
          <c:cat>
            <c:strRef>
              <c:f>Sheet1!$EG$3:$EG$10</c:f>
              <c:strCache>
                <c:ptCount val="8"/>
                <c:pt idx="0">
                  <c:v>Retired</c:v>
                </c:pt>
                <c:pt idx="1">
                  <c:v>&lt;$40,000</c:v>
                </c:pt>
                <c:pt idx="2">
                  <c:v>Singles</c:v>
                </c:pt>
                <c:pt idx="3">
                  <c:v>Cas/Unemployed</c:v>
                </c:pt>
                <c:pt idx="4">
                  <c:v>Not Planners</c:v>
                </c:pt>
                <c:pt idx="5">
                  <c:v>Depressed</c:v>
                </c:pt>
                <c:pt idx="7">
                  <c:v>All Baby Boomers</c:v>
                </c:pt>
              </c:strCache>
            </c:strRef>
          </c:cat>
          <c:val>
            <c:numRef>
              <c:f>Sheet1!$EK$3:$EK$10</c:f>
              <c:numCache>
                <c:formatCode>General</c:formatCode>
                <c:ptCount val="8"/>
                <c:pt idx="0">
                  <c:v>18.399999999999999</c:v>
                </c:pt>
                <c:pt idx="1">
                  <c:v>22.6</c:v>
                </c:pt>
                <c:pt idx="2">
                  <c:v>25</c:v>
                </c:pt>
                <c:pt idx="3">
                  <c:v>23</c:v>
                </c:pt>
                <c:pt idx="4">
                  <c:v>20.7</c:v>
                </c:pt>
                <c:pt idx="5">
                  <c:v>45.4</c:v>
                </c:pt>
                <c:pt idx="7">
                  <c:v>18.7</c:v>
                </c:pt>
              </c:numCache>
            </c:numRef>
          </c:val>
        </c:ser>
        <c:ser>
          <c:idx val="4"/>
          <c:order val="4"/>
          <c:tx>
            <c:strRef>
              <c:f>Sheet1!$EL$2</c:f>
              <c:strCache>
                <c:ptCount val="1"/>
                <c:pt idx="0">
                  <c:v>Lack of Knowledge</c:v>
                </c:pt>
              </c:strCache>
            </c:strRef>
          </c:tx>
          <c:cat>
            <c:strRef>
              <c:f>Sheet1!$EG$3:$EG$10</c:f>
              <c:strCache>
                <c:ptCount val="8"/>
                <c:pt idx="0">
                  <c:v>Retired</c:v>
                </c:pt>
                <c:pt idx="1">
                  <c:v>&lt;$40,000</c:v>
                </c:pt>
                <c:pt idx="2">
                  <c:v>Singles</c:v>
                </c:pt>
                <c:pt idx="3">
                  <c:v>Cas/Unemployed</c:v>
                </c:pt>
                <c:pt idx="4">
                  <c:v>Not Planners</c:v>
                </c:pt>
                <c:pt idx="5">
                  <c:v>Depressed</c:v>
                </c:pt>
                <c:pt idx="7">
                  <c:v>All Baby Boomers</c:v>
                </c:pt>
              </c:strCache>
            </c:strRef>
          </c:cat>
          <c:val>
            <c:numRef>
              <c:f>Sheet1!$EL$3:$EL$10</c:f>
              <c:numCache>
                <c:formatCode>General</c:formatCode>
                <c:ptCount val="8"/>
                <c:pt idx="0">
                  <c:v>7.1</c:v>
                </c:pt>
                <c:pt idx="1">
                  <c:v>11.8</c:v>
                </c:pt>
                <c:pt idx="2">
                  <c:v>10.5</c:v>
                </c:pt>
                <c:pt idx="3">
                  <c:v>14.6</c:v>
                </c:pt>
                <c:pt idx="4">
                  <c:v>12.4</c:v>
                </c:pt>
                <c:pt idx="5">
                  <c:v>13.2</c:v>
                </c:pt>
                <c:pt idx="7">
                  <c:v>9</c:v>
                </c:pt>
              </c:numCache>
            </c:numRef>
          </c:val>
        </c:ser>
        <c:overlap val="100"/>
        <c:axId val="118327168"/>
        <c:axId val="118328704"/>
      </c:barChart>
      <c:catAx>
        <c:axId val="118327168"/>
        <c:scaling>
          <c:orientation val="minMax"/>
        </c:scaling>
        <c:axPos val="l"/>
        <c:tickLblPos val="nextTo"/>
        <c:txPr>
          <a:bodyPr/>
          <a:lstStyle/>
          <a:p>
            <a:pPr>
              <a:defRPr lang="en-US" sz="1600"/>
            </a:pPr>
            <a:endParaRPr lang="en-US"/>
          </a:p>
        </c:txPr>
        <c:crossAx val="118328704"/>
        <c:crosses val="autoZero"/>
        <c:auto val="1"/>
        <c:lblAlgn val="ctr"/>
        <c:lblOffset val="100"/>
      </c:catAx>
      <c:valAx>
        <c:axId val="118328704"/>
        <c:scaling>
          <c:orientation val="minMax"/>
        </c:scaling>
        <c:axPos val="b"/>
        <c:majorGridlines/>
        <c:title>
          <c:tx>
            <c:rich>
              <a:bodyPr/>
              <a:lstStyle/>
              <a:p>
                <a:pPr>
                  <a:defRPr lang="en-US" sz="1600"/>
                </a:pPr>
                <a:r>
                  <a:rPr lang="en-US" sz="1600"/>
                  <a:t>Percentage</a:t>
                </a:r>
                <a:r>
                  <a:rPr lang="en-US" sz="1600" baseline="0"/>
                  <a:t> %</a:t>
                </a:r>
                <a:endParaRPr lang="en-US" sz="1600"/>
              </a:p>
            </c:rich>
          </c:tx>
        </c:title>
        <c:numFmt formatCode="General" sourceLinked="1"/>
        <c:tickLblPos val="nextTo"/>
        <c:txPr>
          <a:bodyPr/>
          <a:lstStyle/>
          <a:p>
            <a:pPr>
              <a:defRPr lang="en-US" sz="1600"/>
            </a:pPr>
            <a:endParaRPr lang="en-US"/>
          </a:p>
        </c:txPr>
        <c:crossAx val="118327168"/>
        <c:crosses val="autoZero"/>
        <c:crossBetween val="between"/>
      </c:valAx>
    </c:plotArea>
    <c:legend>
      <c:legendPos val="b"/>
      <c:txPr>
        <a:bodyPr/>
        <a:lstStyle/>
        <a:p>
          <a:pPr>
            <a:defRPr lang="en-US" sz="1600"/>
          </a:pPr>
          <a:endParaRPr lang="en-US"/>
        </a:p>
      </c:txPr>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27"/>
  <c:chart>
    <c:plotArea>
      <c:layout/>
      <c:barChart>
        <c:barDir val="bar"/>
        <c:grouping val="clustered"/>
        <c:ser>
          <c:idx val="0"/>
          <c:order val="0"/>
          <c:dPt>
            <c:idx val="0"/>
            <c:spPr>
              <a:solidFill>
                <a:schemeClr val="tx2">
                  <a:lumMod val="40000"/>
                  <a:lumOff val="60000"/>
                </a:schemeClr>
              </a:solidFill>
            </c:spPr>
          </c:dPt>
          <c:dPt>
            <c:idx val="1"/>
            <c:spPr>
              <a:solidFill>
                <a:schemeClr val="tx2">
                  <a:lumMod val="40000"/>
                  <a:lumOff val="60000"/>
                </a:schemeClr>
              </a:solidFill>
            </c:spPr>
          </c:dPt>
          <c:dPt>
            <c:idx val="2"/>
            <c:spPr>
              <a:solidFill>
                <a:schemeClr val="tx2">
                  <a:lumMod val="40000"/>
                  <a:lumOff val="60000"/>
                </a:schemeClr>
              </a:solidFill>
            </c:spPr>
          </c:dPt>
          <c:dPt>
            <c:idx val="3"/>
            <c:spPr>
              <a:solidFill>
                <a:srgbClr val="1F497D"/>
              </a:solidFill>
            </c:spPr>
          </c:dPt>
          <c:dPt>
            <c:idx val="4"/>
            <c:spPr>
              <a:solidFill>
                <a:schemeClr val="tx2"/>
              </a:solidFill>
            </c:spPr>
          </c:dPt>
          <c:dPt>
            <c:idx val="5"/>
            <c:spPr>
              <a:solidFill>
                <a:srgbClr val="1F497D"/>
              </a:solidFill>
            </c:spPr>
          </c:dPt>
          <c:cat>
            <c:strRef>
              <c:f>'Perceptions re benefits of ex'!$A$4:$A$12</c:f>
              <c:strCache>
                <c:ptCount val="9"/>
                <c:pt idx="0">
                  <c:v>Do better at  job  </c:v>
                </c:pt>
                <c:pt idx="1">
                  <c:v>Feel more attractive </c:v>
                </c:pt>
                <c:pt idx="2">
                  <c:v>Meet new people </c:v>
                </c:pt>
                <c:pt idx="3">
                  <c:v>Less depressed</c:v>
                </c:pt>
                <c:pt idx="4">
                  <c:v>Reduce tension and stress </c:v>
                </c:pt>
                <c:pt idx="5">
                  <c:v>Improve self-esteem</c:v>
                </c:pt>
                <c:pt idx="6">
                  <c:v>Build muscle strength </c:v>
                </c:pt>
                <c:pt idx="7">
                  <c:v>Lose weight </c:v>
                </c:pt>
                <c:pt idx="8">
                  <c:v>Improve health reduce  risk</c:v>
                </c:pt>
              </c:strCache>
            </c:strRef>
          </c:cat>
          <c:val>
            <c:numRef>
              <c:f>'Perceptions re benefits of ex'!$B$4:$B$12</c:f>
              <c:numCache>
                <c:formatCode>General</c:formatCode>
                <c:ptCount val="9"/>
                <c:pt idx="0">
                  <c:v>53.2</c:v>
                </c:pt>
                <c:pt idx="1">
                  <c:v>54</c:v>
                </c:pt>
                <c:pt idx="2">
                  <c:v>56.6</c:v>
                </c:pt>
                <c:pt idx="3">
                  <c:v>68.900000000000006</c:v>
                </c:pt>
                <c:pt idx="4">
                  <c:v>75.5</c:v>
                </c:pt>
                <c:pt idx="5">
                  <c:v>75.5</c:v>
                </c:pt>
                <c:pt idx="6">
                  <c:v>82.5</c:v>
                </c:pt>
                <c:pt idx="7">
                  <c:v>86.9</c:v>
                </c:pt>
                <c:pt idx="8">
                  <c:v>92.9</c:v>
                </c:pt>
              </c:numCache>
            </c:numRef>
          </c:val>
        </c:ser>
        <c:axId val="119117312"/>
        <c:axId val="119118848"/>
      </c:barChart>
      <c:catAx>
        <c:axId val="119117312"/>
        <c:scaling>
          <c:orientation val="minMax"/>
        </c:scaling>
        <c:axPos val="l"/>
        <c:tickLblPos val="nextTo"/>
        <c:txPr>
          <a:bodyPr/>
          <a:lstStyle/>
          <a:p>
            <a:pPr>
              <a:defRPr lang="en-US" sz="1400"/>
            </a:pPr>
            <a:endParaRPr lang="en-US"/>
          </a:p>
        </c:txPr>
        <c:crossAx val="119118848"/>
        <c:crosses val="autoZero"/>
        <c:auto val="1"/>
        <c:lblAlgn val="ctr"/>
        <c:lblOffset val="100"/>
      </c:catAx>
      <c:valAx>
        <c:axId val="119118848"/>
        <c:scaling>
          <c:orientation val="minMax"/>
        </c:scaling>
        <c:axPos val="b"/>
        <c:majorGridlines/>
        <c:title>
          <c:tx>
            <c:rich>
              <a:bodyPr/>
              <a:lstStyle/>
              <a:p>
                <a:pPr>
                  <a:defRPr lang="en-US" sz="1400"/>
                </a:pPr>
                <a:r>
                  <a:rPr lang="en-US" sz="1400"/>
                  <a:t>Percentage %</a:t>
                </a:r>
              </a:p>
            </c:rich>
          </c:tx>
        </c:title>
        <c:numFmt formatCode="General" sourceLinked="1"/>
        <c:tickLblPos val="nextTo"/>
        <c:txPr>
          <a:bodyPr/>
          <a:lstStyle/>
          <a:p>
            <a:pPr>
              <a:defRPr lang="en-US" sz="1400"/>
            </a:pPr>
            <a:endParaRPr lang="en-US"/>
          </a:p>
        </c:txPr>
        <c:crossAx val="119117312"/>
        <c:crosses val="autoZero"/>
        <c:crossBetween val="between"/>
      </c:valAx>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barChart>
        <c:barDir val="bar"/>
        <c:grouping val="stacked"/>
        <c:ser>
          <c:idx val="0"/>
          <c:order val="0"/>
          <c:tx>
            <c:strRef>
              <c:f>Health!$L$106</c:f>
              <c:strCache>
                <c:ptCount val="1"/>
                <c:pt idx="0">
                  <c:v>Baby Boomer Cohort 1946-1965</c:v>
                </c:pt>
              </c:strCache>
            </c:strRef>
          </c:tx>
          <c:spPr>
            <a:solidFill>
              <a:srgbClr val="0070C0"/>
            </a:solidFill>
          </c:spPr>
          <c:cat>
            <c:strRef>
              <c:f>Health!$J$107:$K$116</c:f>
              <c:strCache>
                <c:ptCount val="10"/>
                <c:pt idx="0">
                  <c:v>Self conscious re looks</c:v>
                </c:pt>
                <c:pt idx="1">
                  <c:v>Lack of money</c:v>
                </c:pt>
                <c:pt idx="2">
                  <c:v>Poor access to facilities</c:v>
                </c:pt>
                <c:pt idx="3">
                  <c:v>Lack of good health</c:v>
                </c:pt>
                <c:pt idx="4">
                  <c:v>Lack of company</c:v>
                </c:pt>
                <c:pt idx="5">
                  <c:v>Lack of enjoyment</c:v>
                </c:pt>
                <c:pt idx="6">
                  <c:v>Lack of interest</c:v>
                </c:pt>
                <c:pt idx="7">
                  <c:v>Lack of energy</c:v>
                </c:pt>
                <c:pt idx="8">
                  <c:v>Poor self-discipline</c:v>
                </c:pt>
                <c:pt idx="9">
                  <c:v>Lack of time</c:v>
                </c:pt>
              </c:strCache>
            </c:strRef>
          </c:cat>
          <c:val>
            <c:numRef>
              <c:f>Health!$L$107:$L$116</c:f>
              <c:numCache>
                <c:formatCode>General</c:formatCode>
                <c:ptCount val="10"/>
                <c:pt idx="0">
                  <c:v>9.5</c:v>
                </c:pt>
                <c:pt idx="1">
                  <c:v>11.7</c:v>
                </c:pt>
                <c:pt idx="2">
                  <c:v>12</c:v>
                </c:pt>
                <c:pt idx="3">
                  <c:v>12.1</c:v>
                </c:pt>
                <c:pt idx="4">
                  <c:v>15.7</c:v>
                </c:pt>
                <c:pt idx="5">
                  <c:v>18.5</c:v>
                </c:pt>
                <c:pt idx="6">
                  <c:v>20.100000000000001</c:v>
                </c:pt>
                <c:pt idx="7">
                  <c:v>27.2</c:v>
                </c:pt>
                <c:pt idx="8">
                  <c:v>33.300000000000004</c:v>
                </c:pt>
                <c:pt idx="9">
                  <c:v>37.200000000000003</c:v>
                </c:pt>
              </c:numCache>
            </c:numRef>
          </c:val>
        </c:ser>
        <c:gapWidth val="94"/>
        <c:overlap val="100"/>
        <c:axId val="125147776"/>
        <c:axId val="125207296"/>
      </c:barChart>
      <c:catAx>
        <c:axId val="125147776"/>
        <c:scaling>
          <c:orientation val="minMax"/>
        </c:scaling>
        <c:axPos val="l"/>
        <c:tickLblPos val="nextTo"/>
        <c:txPr>
          <a:bodyPr/>
          <a:lstStyle/>
          <a:p>
            <a:pPr>
              <a:defRPr lang="en-US" sz="1600"/>
            </a:pPr>
            <a:endParaRPr lang="en-US"/>
          </a:p>
        </c:txPr>
        <c:crossAx val="125207296"/>
        <c:crosses val="autoZero"/>
        <c:auto val="1"/>
        <c:lblAlgn val="ctr"/>
        <c:lblOffset val="100"/>
        <c:tickLblSkip val="1"/>
      </c:catAx>
      <c:valAx>
        <c:axId val="125207296"/>
        <c:scaling>
          <c:orientation val="minMax"/>
        </c:scaling>
        <c:axPos val="b"/>
        <c:majorGridlines/>
        <c:title>
          <c:tx>
            <c:rich>
              <a:bodyPr rot="0" vert="horz"/>
              <a:lstStyle/>
              <a:p>
                <a:pPr>
                  <a:defRPr lang="en-US" sz="1600"/>
                </a:pPr>
                <a:r>
                  <a:rPr lang="en-US" sz="1600"/>
                  <a:t>Percentage %</a:t>
                </a:r>
              </a:p>
            </c:rich>
          </c:tx>
        </c:title>
        <c:numFmt formatCode="General" sourceLinked="1"/>
        <c:tickLblPos val="nextTo"/>
        <c:txPr>
          <a:bodyPr/>
          <a:lstStyle/>
          <a:p>
            <a:pPr>
              <a:defRPr lang="en-US" sz="1600"/>
            </a:pPr>
            <a:endParaRPr lang="en-US"/>
          </a:p>
        </c:txPr>
        <c:crossAx val="125147776"/>
        <c:crosses val="autoZero"/>
        <c:crossBetween val="between"/>
      </c:valAx>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'constraints to phys activity'!$AG$5</c:f>
              <c:strCache>
                <c:ptCount val="1"/>
                <c:pt idx="0">
                  <c:v>Lack of Time</c:v>
                </c:pt>
              </c:strCache>
            </c:strRef>
          </c:tx>
          <c:cat>
            <c:strRef>
              <c:f>'constraints to phys activity'!$AF$6:$AF$12</c:f>
              <c:strCache>
                <c:ptCount val="7"/>
                <c:pt idx="0">
                  <c:v>Depressed</c:v>
                </c:pt>
                <c:pt idx="1">
                  <c:v>Not Planners</c:v>
                </c:pt>
                <c:pt idx="2">
                  <c:v>&lt;$40,000</c:v>
                </c:pt>
                <c:pt idx="3">
                  <c:v>Singles</c:v>
                </c:pt>
                <c:pt idx="4">
                  <c:v>Retired</c:v>
                </c:pt>
                <c:pt idx="6">
                  <c:v>All Baby Boomers</c:v>
                </c:pt>
              </c:strCache>
            </c:strRef>
          </c:cat>
          <c:val>
            <c:numRef>
              <c:f>'constraints to phys activity'!$AG$6:$AG$12</c:f>
              <c:numCache>
                <c:formatCode>General</c:formatCode>
                <c:ptCount val="7"/>
                <c:pt idx="0">
                  <c:v>37</c:v>
                </c:pt>
                <c:pt idx="1">
                  <c:v>40.700000000000003</c:v>
                </c:pt>
                <c:pt idx="2">
                  <c:v>32.6</c:v>
                </c:pt>
                <c:pt idx="3">
                  <c:v>27.4</c:v>
                </c:pt>
                <c:pt idx="4">
                  <c:v>13.9</c:v>
                </c:pt>
                <c:pt idx="6">
                  <c:v>37.200000000000003</c:v>
                </c:pt>
              </c:numCache>
            </c:numRef>
          </c:val>
        </c:ser>
        <c:ser>
          <c:idx val="1"/>
          <c:order val="1"/>
          <c:tx>
            <c:strRef>
              <c:f>'constraints to phys activity'!$AH$5</c:f>
              <c:strCache>
                <c:ptCount val="1"/>
                <c:pt idx="0">
                  <c:v>Lack of Money</c:v>
                </c:pt>
              </c:strCache>
            </c:strRef>
          </c:tx>
          <c:cat>
            <c:strRef>
              <c:f>'constraints to phys activity'!$AF$6:$AF$12</c:f>
              <c:strCache>
                <c:ptCount val="7"/>
                <c:pt idx="0">
                  <c:v>Depressed</c:v>
                </c:pt>
                <c:pt idx="1">
                  <c:v>Not Planners</c:v>
                </c:pt>
                <c:pt idx="2">
                  <c:v>&lt;$40,000</c:v>
                </c:pt>
                <c:pt idx="3">
                  <c:v>Singles</c:v>
                </c:pt>
                <c:pt idx="4">
                  <c:v>Retired</c:v>
                </c:pt>
                <c:pt idx="6">
                  <c:v>All Baby Boomers</c:v>
                </c:pt>
              </c:strCache>
            </c:strRef>
          </c:cat>
          <c:val>
            <c:numRef>
              <c:f>'constraints to phys activity'!$AH$6:$AH$12</c:f>
              <c:numCache>
                <c:formatCode>General</c:formatCode>
                <c:ptCount val="7"/>
                <c:pt idx="0">
                  <c:v>28.1</c:v>
                </c:pt>
                <c:pt idx="1">
                  <c:v>17.399999999999999</c:v>
                </c:pt>
                <c:pt idx="2">
                  <c:v>23.6</c:v>
                </c:pt>
                <c:pt idx="3">
                  <c:v>17.8</c:v>
                </c:pt>
                <c:pt idx="4">
                  <c:v>18</c:v>
                </c:pt>
                <c:pt idx="6">
                  <c:v>11.7</c:v>
                </c:pt>
              </c:numCache>
            </c:numRef>
          </c:val>
        </c:ser>
        <c:ser>
          <c:idx val="2"/>
          <c:order val="2"/>
          <c:tx>
            <c:strRef>
              <c:f>'constraints to phys activity'!$AI$5</c:f>
              <c:strCache>
                <c:ptCount val="1"/>
                <c:pt idx="0">
                  <c:v>Facilities</c:v>
                </c:pt>
              </c:strCache>
            </c:strRef>
          </c:tx>
          <c:spPr>
            <a:solidFill>
              <a:srgbClr val="00B050"/>
            </a:solidFill>
          </c:spPr>
          <c:cat>
            <c:strRef>
              <c:f>'constraints to phys activity'!$AF$6:$AF$12</c:f>
              <c:strCache>
                <c:ptCount val="7"/>
                <c:pt idx="0">
                  <c:v>Depressed</c:v>
                </c:pt>
                <c:pt idx="1">
                  <c:v>Not Planners</c:v>
                </c:pt>
                <c:pt idx="2">
                  <c:v>&lt;$40,000</c:v>
                </c:pt>
                <c:pt idx="3">
                  <c:v>Singles</c:v>
                </c:pt>
                <c:pt idx="4">
                  <c:v>Retired</c:v>
                </c:pt>
                <c:pt idx="6">
                  <c:v>All Baby Boomers</c:v>
                </c:pt>
              </c:strCache>
            </c:strRef>
          </c:cat>
          <c:val>
            <c:numRef>
              <c:f>'constraints to phys activity'!$AI$6:$AI$12</c:f>
              <c:numCache>
                <c:formatCode>General</c:formatCode>
                <c:ptCount val="7"/>
                <c:pt idx="0">
                  <c:v>20.8</c:v>
                </c:pt>
                <c:pt idx="1">
                  <c:v>15.5</c:v>
                </c:pt>
                <c:pt idx="2">
                  <c:v>17.399999999999999</c:v>
                </c:pt>
                <c:pt idx="3">
                  <c:v>15.2</c:v>
                </c:pt>
                <c:pt idx="4">
                  <c:v>12.3</c:v>
                </c:pt>
                <c:pt idx="6">
                  <c:v>11.9</c:v>
                </c:pt>
              </c:numCache>
            </c:numRef>
          </c:val>
        </c:ser>
        <c:ser>
          <c:idx val="3"/>
          <c:order val="3"/>
          <c:tx>
            <c:strRef>
              <c:f>'constraints to phys activity'!$AJ$5</c:f>
              <c:strCache>
                <c:ptCount val="1"/>
                <c:pt idx="0">
                  <c:v>Knowledge</c:v>
                </c:pt>
              </c:strCache>
            </c:strRef>
          </c:tx>
          <c:cat>
            <c:strRef>
              <c:f>'constraints to phys activity'!$AF$6:$AF$12</c:f>
              <c:strCache>
                <c:ptCount val="7"/>
                <c:pt idx="0">
                  <c:v>Depressed</c:v>
                </c:pt>
                <c:pt idx="1">
                  <c:v>Not Planners</c:v>
                </c:pt>
                <c:pt idx="2">
                  <c:v>&lt;$40,000</c:v>
                </c:pt>
                <c:pt idx="3">
                  <c:v>Singles</c:v>
                </c:pt>
                <c:pt idx="4">
                  <c:v>Retired</c:v>
                </c:pt>
                <c:pt idx="6">
                  <c:v>All Baby Boomers</c:v>
                </c:pt>
              </c:strCache>
            </c:strRef>
          </c:cat>
          <c:val>
            <c:numRef>
              <c:f>'constraints to phys activity'!$AJ$6:$AJ$12</c:f>
              <c:numCache>
                <c:formatCode>General</c:formatCode>
                <c:ptCount val="7"/>
                <c:pt idx="0">
                  <c:v>14</c:v>
                </c:pt>
                <c:pt idx="1">
                  <c:v>10.6</c:v>
                </c:pt>
                <c:pt idx="2">
                  <c:v>10</c:v>
                </c:pt>
                <c:pt idx="3">
                  <c:v>7.9</c:v>
                </c:pt>
                <c:pt idx="4">
                  <c:v>8</c:v>
                </c:pt>
                <c:pt idx="6">
                  <c:v>7.3</c:v>
                </c:pt>
              </c:numCache>
            </c:numRef>
          </c:val>
        </c:ser>
        <c:overlap val="100"/>
        <c:axId val="42859904"/>
        <c:axId val="42861696"/>
      </c:barChart>
      <c:catAx>
        <c:axId val="42859904"/>
        <c:scaling>
          <c:orientation val="minMax"/>
        </c:scaling>
        <c:axPos val="l"/>
        <c:tickLblPos val="nextTo"/>
        <c:txPr>
          <a:bodyPr/>
          <a:lstStyle/>
          <a:p>
            <a:pPr>
              <a:defRPr lang="en-US" sz="1400"/>
            </a:pPr>
            <a:endParaRPr lang="en-US"/>
          </a:p>
        </c:txPr>
        <c:crossAx val="42861696"/>
        <c:crosses val="autoZero"/>
        <c:auto val="1"/>
        <c:lblAlgn val="ctr"/>
        <c:lblOffset val="100"/>
      </c:catAx>
      <c:valAx>
        <c:axId val="42861696"/>
        <c:scaling>
          <c:orientation val="minMax"/>
        </c:scaling>
        <c:axPos val="b"/>
        <c:majorGridlines/>
        <c:title>
          <c:tx>
            <c:rich>
              <a:bodyPr/>
              <a:lstStyle/>
              <a:p>
                <a:pPr>
                  <a:defRPr lang="en-US" sz="1400"/>
                </a:pPr>
                <a:r>
                  <a:rPr lang="en-AU" sz="1400"/>
                  <a:t>Percentage %</a:t>
                </a:r>
              </a:p>
            </c:rich>
          </c:tx>
        </c:title>
        <c:numFmt formatCode="General" sourceLinked="1"/>
        <c:tickLblPos val="nextTo"/>
        <c:txPr>
          <a:bodyPr/>
          <a:lstStyle/>
          <a:p>
            <a:pPr>
              <a:defRPr lang="en-US" sz="1400"/>
            </a:pPr>
            <a:endParaRPr lang="en-US"/>
          </a:p>
        </c:txPr>
        <c:crossAx val="42859904"/>
        <c:crosses val="autoZero"/>
        <c:crossBetween val="between"/>
      </c:valAx>
    </c:plotArea>
    <c:legend>
      <c:legendPos val="b"/>
      <c:txPr>
        <a:bodyPr/>
        <a:lstStyle/>
        <a:p>
          <a:pPr>
            <a:defRPr lang="en-US" sz="1400"/>
          </a:pPr>
          <a:endParaRPr lang="en-US"/>
        </a:p>
      </c:txPr>
    </c:legend>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US"/>
  <c:style val="26"/>
  <c:chart>
    <c:plotArea>
      <c:layout/>
      <c:barChart>
        <c:barDir val="bar"/>
        <c:grouping val="stacked"/>
        <c:ser>
          <c:idx val="0"/>
          <c:order val="0"/>
          <c:tx>
            <c:strRef>
              <c:f>'constraints to phys activity'!$X$5</c:f>
              <c:strCache>
                <c:ptCount val="1"/>
                <c:pt idx="0">
                  <c:v>Lack of Self Discipline</c:v>
                </c:pt>
              </c:strCache>
            </c:strRef>
          </c:tx>
          <c:cat>
            <c:strRef>
              <c:f>'constraints to phys activity'!$W$6:$W$12</c:f>
              <c:strCache>
                <c:ptCount val="7"/>
                <c:pt idx="0">
                  <c:v>Depressed</c:v>
                </c:pt>
                <c:pt idx="1">
                  <c:v>Not Planners</c:v>
                </c:pt>
                <c:pt idx="2">
                  <c:v>Low Income</c:v>
                </c:pt>
                <c:pt idx="3">
                  <c:v>Singles</c:v>
                </c:pt>
                <c:pt idx="4">
                  <c:v>Retired</c:v>
                </c:pt>
                <c:pt idx="6">
                  <c:v>All Baby Boomers</c:v>
                </c:pt>
              </c:strCache>
            </c:strRef>
          </c:cat>
          <c:val>
            <c:numRef>
              <c:f>'constraints to phys activity'!$X$6:$X$12</c:f>
              <c:numCache>
                <c:formatCode>General</c:formatCode>
                <c:ptCount val="7"/>
                <c:pt idx="0">
                  <c:v>40.800000000000004</c:v>
                </c:pt>
                <c:pt idx="1">
                  <c:v>36.300000000000004</c:v>
                </c:pt>
                <c:pt idx="2">
                  <c:v>31.8</c:v>
                </c:pt>
                <c:pt idx="3">
                  <c:v>36.200000000000003</c:v>
                </c:pt>
                <c:pt idx="4">
                  <c:v>28</c:v>
                </c:pt>
                <c:pt idx="6">
                  <c:v>33.300000000000004</c:v>
                </c:pt>
              </c:numCache>
            </c:numRef>
          </c:val>
        </c:ser>
        <c:ser>
          <c:idx val="1"/>
          <c:order val="1"/>
          <c:tx>
            <c:strRef>
              <c:f>'constraints to phys activity'!$Y$5</c:f>
              <c:strCache>
                <c:ptCount val="1"/>
                <c:pt idx="0">
                  <c:v>Lack of Energy</c:v>
                </c:pt>
              </c:strCache>
            </c:strRef>
          </c:tx>
          <c:cat>
            <c:strRef>
              <c:f>'constraints to phys activity'!$W$6:$W$12</c:f>
              <c:strCache>
                <c:ptCount val="7"/>
                <c:pt idx="0">
                  <c:v>Depressed</c:v>
                </c:pt>
                <c:pt idx="1">
                  <c:v>Not Planners</c:v>
                </c:pt>
                <c:pt idx="2">
                  <c:v>Low Income</c:v>
                </c:pt>
                <c:pt idx="3">
                  <c:v>Singles</c:v>
                </c:pt>
                <c:pt idx="4">
                  <c:v>Retired</c:v>
                </c:pt>
                <c:pt idx="6">
                  <c:v>All Baby Boomers</c:v>
                </c:pt>
              </c:strCache>
            </c:strRef>
          </c:cat>
          <c:val>
            <c:numRef>
              <c:f>'constraints to phys activity'!$Y$6:$Y$12</c:f>
              <c:numCache>
                <c:formatCode>General</c:formatCode>
                <c:ptCount val="7"/>
                <c:pt idx="0">
                  <c:v>40.9</c:v>
                </c:pt>
                <c:pt idx="1">
                  <c:v>32.700000000000003</c:v>
                </c:pt>
                <c:pt idx="2">
                  <c:v>30</c:v>
                </c:pt>
                <c:pt idx="3">
                  <c:v>29.5</c:v>
                </c:pt>
                <c:pt idx="4">
                  <c:v>26.2</c:v>
                </c:pt>
                <c:pt idx="6">
                  <c:v>27.1</c:v>
                </c:pt>
              </c:numCache>
            </c:numRef>
          </c:val>
        </c:ser>
        <c:ser>
          <c:idx val="2"/>
          <c:order val="2"/>
          <c:tx>
            <c:strRef>
              <c:f>'constraints to phys activity'!$Z$5</c:f>
              <c:strCache>
                <c:ptCount val="1"/>
                <c:pt idx="0">
                  <c:v>Poor Health</c:v>
                </c:pt>
              </c:strCache>
            </c:strRef>
          </c:tx>
          <c:spPr>
            <a:solidFill>
              <a:srgbClr val="00B050"/>
            </a:solidFill>
          </c:spPr>
          <c:cat>
            <c:strRef>
              <c:f>'constraints to phys activity'!$W$6:$W$12</c:f>
              <c:strCache>
                <c:ptCount val="7"/>
                <c:pt idx="0">
                  <c:v>Depressed</c:v>
                </c:pt>
                <c:pt idx="1">
                  <c:v>Not Planners</c:v>
                </c:pt>
                <c:pt idx="2">
                  <c:v>Low Income</c:v>
                </c:pt>
                <c:pt idx="3">
                  <c:v>Singles</c:v>
                </c:pt>
                <c:pt idx="4">
                  <c:v>Retired</c:v>
                </c:pt>
                <c:pt idx="6">
                  <c:v>All Baby Boomers</c:v>
                </c:pt>
              </c:strCache>
            </c:strRef>
          </c:cat>
          <c:val>
            <c:numRef>
              <c:f>'constraints to phys activity'!$Z$6:$Z$12</c:f>
              <c:numCache>
                <c:formatCode>General</c:formatCode>
                <c:ptCount val="7"/>
                <c:pt idx="0">
                  <c:v>26.2</c:v>
                </c:pt>
                <c:pt idx="1">
                  <c:v>12.3</c:v>
                </c:pt>
                <c:pt idx="2">
                  <c:v>15.7</c:v>
                </c:pt>
                <c:pt idx="3">
                  <c:v>12.5</c:v>
                </c:pt>
                <c:pt idx="4">
                  <c:v>29.3</c:v>
                </c:pt>
                <c:pt idx="6">
                  <c:v>12.1</c:v>
                </c:pt>
              </c:numCache>
            </c:numRef>
          </c:val>
        </c:ser>
        <c:ser>
          <c:idx val="3"/>
          <c:order val="3"/>
          <c:tx>
            <c:strRef>
              <c:f>'constraints to phys activity'!$AA$5</c:f>
              <c:strCache>
                <c:ptCount val="1"/>
                <c:pt idx="0">
                  <c:v>Lack of Company</c:v>
                </c:pt>
              </c:strCache>
            </c:strRef>
          </c:tx>
          <c:cat>
            <c:strRef>
              <c:f>'constraints to phys activity'!$W$6:$W$12</c:f>
              <c:strCache>
                <c:ptCount val="7"/>
                <c:pt idx="0">
                  <c:v>Depressed</c:v>
                </c:pt>
                <c:pt idx="1">
                  <c:v>Not Planners</c:v>
                </c:pt>
                <c:pt idx="2">
                  <c:v>Low Income</c:v>
                </c:pt>
                <c:pt idx="3">
                  <c:v>Singles</c:v>
                </c:pt>
                <c:pt idx="4">
                  <c:v>Retired</c:v>
                </c:pt>
                <c:pt idx="6">
                  <c:v>All Baby Boomers</c:v>
                </c:pt>
              </c:strCache>
            </c:strRef>
          </c:cat>
          <c:val>
            <c:numRef>
              <c:f>'constraints to phys activity'!$AA$6:$AA$12</c:f>
              <c:numCache>
                <c:formatCode>General</c:formatCode>
                <c:ptCount val="7"/>
                <c:pt idx="0">
                  <c:v>25.8</c:v>
                </c:pt>
                <c:pt idx="1">
                  <c:v>17.600000000000001</c:v>
                </c:pt>
                <c:pt idx="2">
                  <c:v>20.6</c:v>
                </c:pt>
                <c:pt idx="3">
                  <c:v>23.7</c:v>
                </c:pt>
                <c:pt idx="4">
                  <c:v>15.5</c:v>
                </c:pt>
                <c:pt idx="6">
                  <c:v>15.7</c:v>
                </c:pt>
              </c:numCache>
            </c:numRef>
          </c:val>
        </c:ser>
        <c:overlap val="100"/>
        <c:axId val="42995712"/>
        <c:axId val="42997248"/>
      </c:barChart>
      <c:catAx>
        <c:axId val="42995712"/>
        <c:scaling>
          <c:orientation val="minMax"/>
        </c:scaling>
        <c:axPos val="l"/>
        <c:tickLblPos val="nextTo"/>
        <c:txPr>
          <a:bodyPr/>
          <a:lstStyle/>
          <a:p>
            <a:pPr>
              <a:defRPr lang="en-US" sz="1400"/>
            </a:pPr>
            <a:endParaRPr lang="en-US"/>
          </a:p>
        </c:txPr>
        <c:crossAx val="42997248"/>
        <c:crosses val="autoZero"/>
        <c:auto val="1"/>
        <c:lblAlgn val="ctr"/>
        <c:lblOffset val="100"/>
      </c:catAx>
      <c:valAx>
        <c:axId val="42997248"/>
        <c:scaling>
          <c:orientation val="minMax"/>
        </c:scaling>
        <c:axPos val="b"/>
        <c:majorGridlines/>
        <c:title>
          <c:tx>
            <c:rich>
              <a:bodyPr/>
              <a:lstStyle/>
              <a:p>
                <a:pPr>
                  <a:defRPr lang="en-US" sz="1400"/>
                </a:pPr>
                <a:r>
                  <a:rPr lang="en-AU" sz="1400"/>
                  <a:t>Percentage %</a:t>
                </a:r>
              </a:p>
            </c:rich>
          </c:tx>
        </c:title>
        <c:numFmt formatCode="General" sourceLinked="1"/>
        <c:tickLblPos val="nextTo"/>
        <c:txPr>
          <a:bodyPr/>
          <a:lstStyle/>
          <a:p>
            <a:pPr>
              <a:defRPr lang="en-US" sz="1400"/>
            </a:pPr>
            <a:endParaRPr lang="en-US"/>
          </a:p>
        </c:txPr>
        <c:crossAx val="42995712"/>
        <c:crosses val="autoZero"/>
        <c:crossBetween val="between"/>
      </c:valAx>
    </c:plotArea>
    <c:legend>
      <c:legendPos val="b"/>
      <c:txPr>
        <a:bodyPr/>
        <a:lstStyle/>
        <a:p>
          <a:pPr>
            <a:defRPr lang="en-US" sz="1400"/>
          </a:pPr>
          <a:endParaRPr lang="en-US"/>
        </a:p>
      </c:txPr>
    </c:legend>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'constraints to phys activity'!$P$2</c:f>
              <c:strCache>
                <c:ptCount val="1"/>
                <c:pt idx="0">
                  <c:v>Male</c:v>
                </c:pt>
              </c:strCache>
            </c:strRef>
          </c:tx>
          <c:cat>
            <c:strRef>
              <c:f>'constraints to phys activity'!$O$3:$O$17</c:f>
              <c:strCache>
                <c:ptCount val="15"/>
                <c:pt idx="0">
                  <c:v>Poor access to facilities</c:v>
                </c:pt>
                <c:pt idx="1">
                  <c:v>Lack of enjoyment</c:v>
                </c:pt>
                <c:pt idx="2">
                  <c:v>Lack of interest</c:v>
                </c:pt>
                <c:pt idx="3">
                  <c:v>Poor self-discipline</c:v>
                </c:pt>
                <c:pt idx="4">
                  <c:v>Lack of time</c:v>
                </c:pt>
                <c:pt idx="6">
                  <c:v>Lack of skills</c:v>
                </c:pt>
                <c:pt idx="7">
                  <c:v>Fear of Injury</c:v>
                </c:pt>
                <c:pt idx="8">
                  <c:v>Lack of knowledge</c:v>
                </c:pt>
                <c:pt idx="9">
                  <c:v>Discouragement</c:v>
                </c:pt>
                <c:pt idx="10">
                  <c:v>Self conscious re looks</c:v>
                </c:pt>
                <c:pt idx="11">
                  <c:v>Lack of good health</c:v>
                </c:pt>
                <c:pt idx="12">
                  <c:v>Lack of money</c:v>
                </c:pt>
                <c:pt idx="13">
                  <c:v>Lack of company</c:v>
                </c:pt>
                <c:pt idx="14">
                  <c:v>Lack of energy</c:v>
                </c:pt>
              </c:strCache>
            </c:strRef>
          </c:cat>
          <c:val>
            <c:numRef>
              <c:f>'constraints to phys activity'!$P$3:$P$17</c:f>
              <c:numCache>
                <c:formatCode>General</c:formatCode>
                <c:ptCount val="15"/>
                <c:pt idx="0">
                  <c:v>10.4</c:v>
                </c:pt>
                <c:pt idx="1">
                  <c:v>16.8</c:v>
                </c:pt>
                <c:pt idx="2">
                  <c:v>19.899999999999999</c:v>
                </c:pt>
                <c:pt idx="3">
                  <c:v>31.3</c:v>
                </c:pt>
                <c:pt idx="4">
                  <c:v>34.4</c:v>
                </c:pt>
                <c:pt idx="6">
                  <c:v>3.4</c:v>
                </c:pt>
                <c:pt idx="7">
                  <c:v>3.6</c:v>
                </c:pt>
                <c:pt idx="8">
                  <c:v>5.2</c:v>
                </c:pt>
                <c:pt idx="9">
                  <c:v>2.8</c:v>
                </c:pt>
                <c:pt idx="10">
                  <c:v>2.7</c:v>
                </c:pt>
                <c:pt idx="11">
                  <c:v>7.7</c:v>
                </c:pt>
                <c:pt idx="12">
                  <c:v>8.9</c:v>
                </c:pt>
                <c:pt idx="13">
                  <c:v>12.8</c:v>
                </c:pt>
                <c:pt idx="14">
                  <c:v>21.9</c:v>
                </c:pt>
              </c:numCache>
            </c:numRef>
          </c:val>
        </c:ser>
        <c:ser>
          <c:idx val="1"/>
          <c:order val="1"/>
          <c:tx>
            <c:strRef>
              <c:f>'constraints to phys activity'!$Q$2</c:f>
              <c:strCache>
                <c:ptCount val="1"/>
                <c:pt idx="0">
                  <c:v>Female</c:v>
                </c:pt>
              </c:strCache>
            </c:strRef>
          </c:tx>
          <c:cat>
            <c:strRef>
              <c:f>'constraints to phys activity'!$O$3:$O$17</c:f>
              <c:strCache>
                <c:ptCount val="15"/>
                <c:pt idx="0">
                  <c:v>Poor access to facilities</c:v>
                </c:pt>
                <c:pt idx="1">
                  <c:v>Lack of enjoyment</c:v>
                </c:pt>
                <c:pt idx="2">
                  <c:v>Lack of interest</c:v>
                </c:pt>
                <c:pt idx="3">
                  <c:v>Poor self-discipline</c:v>
                </c:pt>
                <c:pt idx="4">
                  <c:v>Lack of time</c:v>
                </c:pt>
                <c:pt idx="6">
                  <c:v>Lack of skills</c:v>
                </c:pt>
                <c:pt idx="7">
                  <c:v>Fear of Injury</c:v>
                </c:pt>
                <c:pt idx="8">
                  <c:v>Lack of knowledge</c:v>
                </c:pt>
                <c:pt idx="9">
                  <c:v>Discouragement</c:v>
                </c:pt>
                <c:pt idx="10">
                  <c:v>Self conscious re looks</c:v>
                </c:pt>
                <c:pt idx="11">
                  <c:v>Lack of good health</c:v>
                </c:pt>
                <c:pt idx="12">
                  <c:v>Lack of money</c:v>
                </c:pt>
                <c:pt idx="13">
                  <c:v>Lack of company</c:v>
                </c:pt>
                <c:pt idx="14">
                  <c:v>Lack of energy</c:v>
                </c:pt>
              </c:strCache>
            </c:strRef>
          </c:cat>
          <c:val>
            <c:numRef>
              <c:f>'constraints to phys activity'!$Q$3:$Q$17</c:f>
              <c:numCache>
                <c:formatCode>General</c:formatCode>
                <c:ptCount val="15"/>
                <c:pt idx="0">
                  <c:v>13.1</c:v>
                </c:pt>
                <c:pt idx="1">
                  <c:v>19.8</c:v>
                </c:pt>
                <c:pt idx="2">
                  <c:v>20.3</c:v>
                </c:pt>
                <c:pt idx="3">
                  <c:v>35</c:v>
                </c:pt>
                <c:pt idx="4">
                  <c:v>39.4</c:v>
                </c:pt>
                <c:pt idx="6">
                  <c:v>8</c:v>
                </c:pt>
                <c:pt idx="7">
                  <c:v>9.1</c:v>
                </c:pt>
                <c:pt idx="8">
                  <c:v>9</c:v>
                </c:pt>
                <c:pt idx="9">
                  <c:v>11.5</c:v>
                </c:pt>
                <c:pt idx="10">
                  <c:v>14.9</c:v>
                </c:pt>
                <c:pt idx="11">
                  <c:v>15.7</c:v>
                </c:pt>
                <c:pt idx="12">
                  <c:v>14</c:v>
                </c:pt>
                <c:pt idx="13">
                  <c:v>18</c:v>
                </c:pt>
                <c:pt idx="14">
                  <c:v>31.3</c:v>
                </c:pt>
              </c:numCache>
            </c:numRef>
          </c:val>
        </c:ser>
        <c:overlap val="100"/>
        <c:axId val="43011072"/>
        <c:axId val="43041536"/>
      </c:barChart>
      <c:catAx>
        <c:axId val="43011072"/>
        <c:scaling>
          <c:orientation val="minMax"/>
        </c:scaling>
        <c:axPos val="l"/>
        <c:tickLblPos val="nextTo"/>
        <c:txPr>
          <a:bodyPr/>
          <a:lstStyle/>
          <a:p>
            <a:pPr>
              <a:defRPr lang="en-US" sz="1400"/>
            </a:pPr>
            <a:endParaRPr lang="en-US"/>
          </a:p>
        </c:txPr>
        <c:crossAx val="43041536"/>
        <c:crosses val="autoZero"/>
        <c:auto val="1"/>
        <c:lblAlgn val="ctr"/>
        <c:lblOffset val="100"/>
      </c:catAx>
      <c:valAx>
        <c:axId val="43041536"/>
        <c:scaling>
          <c:orientation val="minMax"/>
        </c:scaling>
        <c:axPos val="b"/>
        <c:majorGridlines/>
        <c:title>
          <c:tx>
            <c:rich>
              <a:bodyPr/>
              <a:lstStyle/>
              <a:p>
                <a:pPr>
                  <a:defRPr lang="en-US" sz="1400"/>
                </a:pPr>
                <a:r>
                  <a:rPr lang="en-AU" sz="1400"/>
                  <a:t>Percentage %</a:t>
                </a:r>
              </a:p>
            </c:rich>
          </c:tx>
        </c:title>
        <c:numFmt formatCode="General" sourceLinked="1"/>
        <c:tickLblPos val="nextTo"/>
        <c:txPr>
          <a:bodyPr/>
          <a:lstStyle/>
          <a:p>
            <a:pPr>
              <a:defRPr lang="en-US" sz="1400"/>
            </a:pPr>
            <a:endParaRPr lang="en-US"/>
          </a:p>
        </c:txPr>
        <c:crossAx val="43011072"/>
        <c:crosses val="autoZero"/>
        <c:crossBetween val="between"/>
      </c:valAx>
    </c:plotArea>
    <c:legend>
      <c:legendPos val="b"/>
      <c:txPr>
        <a:bodyPr/>
        <a:lstStyle/>
        <a:p>
          <a:pPr>
            <a:defRPr lang="en-US" sz="1400"/>
          </a:pPr>
          <a:endParaRPr lang="en-US"/>
        </a:p>
      </c:txPr>
    </c:legend>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Sheet1!$DO$2</c:f>
              <c:strCache>
                <c:ptCount val="1"/>
                <c:pt idx="0">
                  <c:v>Informally with Friends</c:v>
                </c:pt>
              </c:strCache>
            </c:strRef>
          </c:tx>
          <c:cat>
            <c:strRef>
              <c:f>Sheet1!$DN$3:$DN$10</c:f>
              <c:strCache>
                <c:ptCount val="8"/>
                <c:pt idx="0">
                  <c:v>Depressed</c:v>
                </c:pt>
                <c:pt idx="1">
                  <c:v>Low Income</c:v>
                </c:pt>
                <c:pt idx="2">
                  <c:v>Singles</c:v>
                </c:pt>
                <c:pt idx="3">
                  <c:v>Casu/Unem</c:v>
                </c:pt>
                <c:pt idx="4">
                  <c:v>Non Planners</c:v>
                </c:pt>
                <c:pt idx="5">
                  <c:v>Retired</c:v>
                </c:pt>
                <c:pt idx="7">
                  <c:v>All Baby Boomers</c:v>
                </c:pt>
              </c:strCache>
            </c:strRef>
          </c:cat>
          <c:val>
            <c:numRef>
              <c:f>Sheet1!$DO$3:$DO$10</c:f>
              <c:numCache>
                <c:formatCode>General</c:formatCode>
                <c:ptCount val="8"/>
                <c:pt idx="0">
                  <c:v>49</c:v>
                </c:pt>
                <c:pt idx="1">
                  <c:v>57.3</c:v>
                </c:pt>
                <c:pt idx="2">
                  <c:v>57.6</c:v>
                </c:pt>
                <c:pt idx="3">
                  <c:v>59.2</c:v>
                </c:pt>
                <c:pt idx="4">
                  <c:v>59.3</c:v>
                </c:pt>
                <c:pt idx="5">
                  <c:v>61.2</c:v>
                </c:pt>
                <c:pt idx="7">
                  <c:v>66.400000000000006</c:v>
                </c:pt>
              </c:numCache>
            </c:numRef>
          </c:val>
        </c:ser>
        <c:ser>
          <c:idx val="1"/>
          <c:order val="1"/>
          <c:tx>
            <c:strRef>
              <c:f>Sheet1!$DP$2</c:f>
              <c:strCache>
                <c:ptCount val="1"/>
                <c:pt idx="0">
                  <c:v>Church Groups</c:v>
                </c:pt>
              </c:strCache>
            </c:strRef>
          </c:tx>
          <c:cat>
            <c:strRef>
              <c:f>Sheet1!$DN$3:$DN$10</c:f>
              <c:strCache>
                <c:ptCount val="8"/>
                <c:pt idx="0">
                  <c:v>Depressed</c:v>
                </c:pt>
                <c:pt idx="1">
                  <c:v>Low Income</c:v>
                </c:pt>
                <c:pt idx="2">
                  <c:v>Singles</c:v>
                </c:pt>
                <c:pt idx="3">
                  <c:v>Casu/Unem</c:v>
                </c:pt>
                <c:pt idx="4">
                  <c:v>Non Planners</c:v>
                </c:pt>
                <c:pt idx="5">
                  <c:v>Retired</c:v>
                </c:pt>
                <c:pt idx="7">
                  <c:v>All Baby Boomers</c:v>
                </c:pt>
              </c:strCache>
            </c:strRef>
          </c:cat>
          <c:val>
            <c:numRef>
              <c:f>Sheet1!$DP$3:$DP$10</c:f>
              <c:numCache>
                <c:formatCode>General</c:formatCode>
                <c:ptCount val="8"/>
                <c:pt idx="0">
                  <c:v>18.3</c:v>
                </c:pt>
                <c:pt idx="1">
                  <c:v>19.5</c:v>
                </c:pt>
                <c:pt idx="2">
                  <c:v>18.100000000000001</c:v>
                </c:pt>
                <c:pt idx="3">
                  <c:v>19.3</c:v>
                </c:pt>
                <c:pt idx="4">
                  <c:v>19.8</c:v>
                </c:pt>
                <c:pt idx="5">
                  <c:v>15.4</c:v>
                </c:pt>
                <c:pt idx="7">
                  <c:v>13.6</c:v>
                </c:pt>
              </c:numCache>
            </c:numRef>
          </c:val>
        </c:ser>
        <c:ser>
          <c:idx val="2"/>
          <c:order val="2"/>
          <c:tx>
            <c:strRef>
              <c:f>Sheet1!$DQ$2</c:f>
              <c:strCache>
                <c:ptCount val="1"/>
                <c:pt idx="0">
                  <c:v>Community Groups</c:v>
                </c:pt>
              </c:strCache>
            </c:strRef>
          </c:tx>
          <c:spPr>
            <a:solidFill>
              <a:srgbClr val="00B050"/>
            </a:solidFill>
          </c:spPr>
          <c:cat>
            <c:strRef>
              <c:f>Sheet1!$DN$3:$DN$10</c:f>
              <c:strCache>
                <c:ptCount val="8"/>
                <c:pt idx="0">
                  <c:v>Depressed</c:v>
                </c:pt>
                <c:pt idx="1">
                  <c:v>Low Income</c:v>
                </c:pt>
                <c:pt idx="2">
                  <c:v>Singles</c:v>
                </c:pt>
                <c:pt idx="3">
                  <c:v>Casu/Unem</c:v>
                </c:pt>
                <c:pt idx="4">
                  <c:v>Non Planners</c:v>
                </c:pt>
                <c:pt idx="5">
                  <c:v>Retired</c:v>
                </c:pt>
                <c:pt idx="7">
                  <c:v>All Baby Boomers</c:v>
                </c:pt>
              </c:strCache>
            </c:strRef>
          </c:cat>
          <c:val>
            <c:numRef>
              <c:f>Sheet1!$DQ$3:$DQ$10</c:f>
              <c:numCache>
                <c:formatCode>General</c:formatCode>
                <c:ptCount val="8"/>
                <c:pt idx="0">
                  <c:v>20.7</c:v>
                </c:pt>
                <c:pt idx="1">
                  <c:v>13.9</c:v>
                </c:pt>
                <c:pt idx="2">
                  <c:v>15.2</c:v>
                </c:pt>
                <c:pt idx="3">
                  <c:v>9.6</c:v>
                </c:pt>
                <c:pt idx="4">
                  <c:v>12.3</c:v>
                </c:pt>
                <c:pt idx="5">
                  <c:v>16.899999999999999</c:v>
                </c:pt>
                <c:pt idx="7">
                  <c:v>11.8</c:v>
                </c:pt>
              </c:numCache>
            </c:numRef>
          </c:val>
        </c:ser>
        <c:ser>
          <c:idx val="3"/>
          <c:order val="3"/>
          <c:tx>
            <c:strRef>
              <c:f>Sheet1!$DR$2</c:f>
              <c:strCache>
                <c:ptCount val="1"/>
                <c:pt idx="0">
                  <c:v>I don't socialise</c:v>
                </c:pt>
              </c:strCache>
            </c:strRef>
          </c:tx>
          <c:cat>
            <c:strRef>
              <c:f>Sheet1!$DN$3:$DN$10</c:f>
              <c:strCache>
                <c:ptCount val="8"/>
                <c:pt idx="0">
                  <c:v>Depressed</c:v>
                </c:pt>
                <c:pt idx="1">
                  <c:v>Low Income</c:v>
                </c:pt>
                <c:pt idx="2">
                  <c:v>Singles</c:v>
                </c:pt>
                <c:pt idx="3">
                  <c:v>Casu/Unem</c:v>
                </c:pt>
                <c:pt idx="4">
                  <c:v>Non Planners</c:v>
                </c:pt>
                <c:pt idx="5">
                  <c:v>Retired</c:v>
                </c:pt>
                <c:pt idx="7">
                  <c:v>All Baby Boomers</c:v>
                </c:pt>
              </c:strCache>
            </c:strRef>
          </c:cat>
          <c:val>
            <c:numRef>
              <c:f>Sheet1!$DR$3:$DR$10</c:f>
              <c:numCache>
                <c:formatCode>General</c:formatCode>
                <c:ptCount val="8"/>
                <c:pt idx="0">
                  <c:v>9.6</c:v>
                </c:pt>
                <c:pt idx="1">
                  <c:v>8.3000000000000007</c:v>
                </c:pt>
                <c:pt idx="2">
                  <c:v>10.3</c:v>
                </c:pt>
                <c:pt idx="3">
                  <c:v>7.6</c:v>
                </c:pt>
                <c:pt idx="4">
                  <c:v>5.8</c:v>
                </c:pt>
                <c:pt idx="5">
                  <c:v>5.6</c:v>
                </c:pt>
                <c:pt idx="7">
                  <c:v>4.5999999999999996</c:v>
                </c:pt>
              </c:numCache>
            </c:numRef>
          </c:val>
        </c:ser>
        <c:overlap val="100"/>
        <c:axId val="43057536"/>
        <c:axId val="43059072"/>
      </c:barChart>
      <c:catAx>
        <c:axId val="43057536"/>
        <c:scaling>
          <c:orientation val="minMax"/>
        </c:scaling>
        <c:axPos val="l"/>
        <c:tickLblPos val="nextTo"/>
        <c:txPr>
          <a:bodyPr/>
          <a:lstStyle/>
          <a:p>
            <a:pPr>
              <a:defRPr lang="en-US" sz="1600"/>
            </a:pPr>
            <a:endParaRPr lang="en-US"/>
          </a:p>
        </c:txPr>
        <c:crossAx val="43059072"/>
        <c:crosses val="autoZero"/>
        <c:auto val="1"/>
        <c:lblAlgn val="ctr"/>
        <c:lblOffset val="100"/>
      </c:catAx>
      <c:valAx>
        <c:axId val="43059072"/>
        <c:scaling>
          <c:orientation val="minMax"/>
        </c:scaling>
        <c:axPos val="b"/>
        <c:majorGridlines/>
        <c:title>
          <c:tx>
            <c:rich>
              <a:bodyPr/>
              <a:lstStyle/>
              <a:p>
                <a:pPr>
                  <a:defRPr lang="en-US"/>
                </a:pPr>
                <a:r>
                  <a:rPr lang="en-AU" sz="1600" dirty="0" smtClean="0"/>
                  <a:t>Percentage %</a:t>
                </a:r>
                <a:endParaRPr lang="en-AU" sz="1600" dirty="0"/>
              </a:p>
            </c:rich>
          </c:tx>
        </c:title>
        <c:numFmt formatCode="General" sourceLinked="1"/>
        <c:tickLblPos val="nextTo"/>
        <c:txPr>
          <a:bodyPr/>
          <a:lstStyle/>
          <a:p>
            <a:pPr>
              <a:defRPr lang="en-US" sz="1600"/>
            </a:pPr>
            <a:endParaRPr lang="en-US"/>
          </a:p>
        </c:txPr>
        <c:crossAx val="43057536"/>
        <c:crosses val="autoZero"/>
        <c:crossBetween val="between"/>
      </c:valAx>
    </c:plotArea>
    <c:legend>
      <c:legendPos val="b"/>
      <c:layout>
        <c:manualLayout>
          <c:xMode val="edge"/>
          <c:yMode val="edge"/>
          <c:x val="0.21101535919121309"/>
          <c:y val="0.84324838713882722"/>
          <c:w val="0.63815446680276078"/>
          <c:h val="0.13991541689580841"/>
        </c:manualLayout>
      </c:layout>
      <c:txPr>
        <a:bodyPr/>
        <a:lstStyle/>
        <a:p>
          <a:pPr>
            <a:defRPr lang="en-US" sz="16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a:pPr>
            <a:r>
              <a:rPr lang="en-US" sz="1800" dirty="0" smtClean="0"/>
              <a:t>Older boomers</a:t>
            </a:r>
            <a:endParaRPr lang="en-US" sz="1800" dirty="0"/>
          </a:p>
        </c:rich>
      </c:tx>
    </c:title>
    <c:plotArea>
      <c:layout/>
      <c:pieChart>
        <c:varyColors val="1"/>
        <c:ser>
          <c:idx val="0"/>
          <c:order val="0"/>
          <c:tx>
            <c:v>1946 Cohort</c:v>
          </c:tx>
          <c:dPt>
            <c:idx val="2"/>
            <c:spPr>
              <a:solidFill>
                <a:srgbClr val="00B050"/>
              </a:solidFill>
            </c:spPr>
          </c:dPt>
          <c:dLbls>
            <c:dLbl>
              <c:idx val="2"/>
              <c:tx>
                <c:rich>
                  <a:bodyPr/>
                  <a:lstStyle/>
                  <a:p>
                    <a:r>
                      <a:rPr lang="en-US" smtClean="0"/>
                      <a:t>**</a:t>
                    </a:r>
                  </a:p>
                  <a:p>
                    <a:r>
                      <a:rPr lang="en-US" smtClean="0"/>
                      <a:t>15.5</a:t>
                    </a:r>
                    <a:endParaRPr lang="en-US"/>
                  </a:p>
                </c:rich>
              </c:tx>
              <c:dLblPos val="inEnd"/>
              <c:showVal val="1"/>
            </c:dLbl>
            <c:dLbl>
              <c:idx val="3"/>
              <c:layout>
                <c:manualLayout>
                  <c:x val="-3.731506638409079E-3"/>
                  <c:y val="-1.3201320132013228E-2"/>
                </c:manualLayout>
              </c:layout>
              <c:tx>
                <c:rich>
                  <a:bodyPr/>
                  <a:lstStyle/>
                  <a:p>
                    <a:r>
                      <a:rPr lang="en-US" dirty="0" smtClean="0"/>
                      <a:t>**</a:t>
                    </a:r>
                  </a:p>
                  <a:p>
                    <a:r>
                      <a:rPr lang="en-US" dirty="0" smtClean="0"/>
                      <a:t>8.9</a:t>
                    </a:r>
                    <a:endParaRPr lang="en-US" dirty="0"/>
                  </a:p>
                </c:rich>
              </c:tx>
              <c:dLblPos val="inEnd"/>
              <c:showVal val="1"/>
            </c:dLbl>
            <c:txPr>
              <a:bodyPr/>
              <a:lstStyle/>
              <a:p>
                <a:pPr>
                  <a:defRPr lang="en-US" sz="1600" b="1">
                    <a:solidFill>
                      <a:schemeClr val="bg1"/>
                    </a:solidFill>
                  </a:defRPr>
                </a:pPr>
                <a:endParaRPr lang="en-US"/>
              </a:p>
            </c:txPr>
            <c:dLblPos val="inEnd"/>
            <c:showVal val="1"/>
            <c:showLeaderLines val="1"/>
          </c:dLbls>
          <c:cat>
            <c:strRef>
              <c:f>'Pie graphs CCs&amp;RFs'!$J$4:$J$7</c:f>
              <c:strCache>
                <c:ptCount val="4"/>
                <c:pt idx="0">
                  <c:v>No Chronic Conditions</c:v>
                </c:pt>
                <c:pt idx="1">
                  <c:v>1 Chronic Condition</c:v>
                </c:pt>
                <c:pt idx="2">
                  <c:v>2 Chronic Conditions</c:v>
                </c:pt>
                <c:pt idx="3">
                  <c:v>3 Chronic Conditions</c:v>
                </c:pt>
              </c:strCache>
            </c:strRef>
          </c:cat>
          <c:val>
            <c:numRef>
              <c:f>'Pie graphs CCs&amp;RFs'!$K$4:$K$7</c:f>
              <c:numCache>
                <c:formatCode>General</c:formatCode>
                <c:ptCount val="4"/>
                <c:pt idx="0">
                  <c:v>38.800000000000004</c:v>
                </c:pt>
                <c:pt idx="1">
                  <c:v>36.700000000000003</c:v>
                </c:pt>
                <c:pt idx="2">
                  <c:v>15.5</c:v>
                </c:pt>
                <c:pt idx="3">
                  <c:v>8.9</c:v>
                </c:pt>
              </c:numCache>
            </c:numRef>
          </c:val>
        </c:ser>
        <c:dLbls>
          <c:showVal val="1"/>
        </c:dLbls>
        <c:firstSliceAng val="0"/>
      </c:pieChart>
    </c:plotArea>
    <c:plotVisOnly val="1"/>
  </c:chart>
  <c:txPr>
    <a:bodyPr/>
    <a:lstStyle/>
    <a:p>
      <a:pPr>
        <a:defRPr sz="1400">
          <a:solidFill>
            <a:schemeClr val="tx1"/>
          </a:solidFill>
        </a:defRPr>
      </a:pPr>
      <a:endParaRPr lang="en-US"/>
    </a:p>
  </c:txPr>
  <c:externalData r:id="rId1"/>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26705623602605227"/>
          <c:y val="2.5254293948050392E-2"/>
          <c:w val="0.69436351706036747"/>
          <c:h val="0.67776294238376023"/>
        </c:manualLayout>
      </c:layout>
      <c:barChart>
        <c:barDir val="bar"/>
        <c:grouping val="stacked"/>
        <c:ser>
          <c:idx val="0"/>
          <c:order val="0"/>
          <c:tx>
            <c:strRef>
              <c:f>'For ERA Presentation'!$CW$51</c:f>
              <c:strCache>
                <c:ptCount val="1"/>
                <c:pt idx="0">
                  <c:v>Lack of Time</c:v>
                </c:pt>
              </c:strCache>
            </c:strRef>
          </c:tx>
          <c:cat>
            <c:strRef>
              <c:f>'For ERA Presentation'!$CV$52:$CV$59</c:f>
              <c:strCache>
                <c:ptCount val="8"/>
                <c:pt idx="0">
                  <c:v>Retired</c:v>
                </c:pt>
                <c:pt idx="1">
                  <c:v>Casual/Unemployed</c:v>
                </c:pt>
                <c:pt idx="2">
                  <c:v>&lt;$40,000</c:v>
                </c:pt>
                <c:pt idx="3">
                  <c:v>Not Planners</c:v>
                </c:pt>
                <c:pt idx="4">
                  <c:v>Singles</c:v>
                </c:pt>
                <c:pt idx="5">
                  <c:v>Depressed</c:v>
                </c:pt>
                <c:pt idx="7">
                  <c:v>All Baby Boomers</c:v>
                </c:pt>
              </c:strCache>
            </c:strRef>
          </c:cat>
          <c:val>
            <c:numRef>
              <c:f>'For ERA Presentation'!$CW$52:$CW$59</c:f>
              <c:numCache>
                <c:formatCode>0.0%</c:formatCode>
                <c:ptCount val="8"/>
                <c:pt idx="0">
                  <c:v>0.13300000000000001</c:v>
                </c:pt>
                <c:pt idx="1">
                  <c:v>0.29000000000000031</c:v>
                </c:pt>
                <c:pt idx="2">
                  <c:v>0.38000000000000272</c:v>
                </c:pt>
                <c:pt idx="3">
                  <c:v>0.49600000000000088</c:v>
                </c:pt>
                <c:pt idx="4">
                  <c:v>0.40700000000000008</c:v>
                </c:pt>
                <c:pt idx="5">
                  <c:v>0.50700000000000001</c:v>
                </c:pt>
                <c:pt idx="7">
                  <c:v>0.45800000000000002</c:v>
                </c:pt>
              </c:numCache>
            </c:numRef>
          </c:val>
        </c:ser>
        <c:ser>
          <c:idx val="1"/>
          <c:order val="1"/>
          <c:tx>
            <c:strRef>
              <c:f>'For ERA Presentation'!$CX$51</c:f>
              <c:strCache>
                <c:ptCount val="1"/>
                <c:pt idx="0">
                  <c:v>Lack of Money</c:v>
                </c:pt>
              </c:strCache>
            </c:strRef>
          </c:tx>
          <c:cat>
            <c:strRef>
              <c:f>'For ERA Presentation'!$CV$52:$CV$59</c:f>
              <c:strCache>
                <c:ptCount val="8"/>
                <c:pt idx="0">
                  <c:v>Retired</c:v>
                </c:pt>
                <c:pt idx="1">
                  <c:v>Casual/Unemployed</c:v>
                </c:pt>
                <c:pt idx="2">
                  <c:v>&lt;$40,000</c:v>
                </c:pt>
                <c:pt idx="3">
                  <c:v>Not Planners</c:v>
                </c:pt>
                <c:pt idx="4">
                  <c:v>Singles</c:v>
                </c:pt>
                <c:pt idx="5">
                  <c:v>Depressed</c:v>
                </c:pt>
                <c:pt idx="7">
                  <c:v>All Baby Boomers</c:v>
                </c:pt>
              </c:strCache>
            </c:strRef>
          </c:cat>
          <c:val>
            <c:numRef>
              <c:f>'For ERA Presentation'!$CX$52:$CX$59</c:f>
              <c:numCache>
                <c:formatCode>0.0%</c:formatCode>
                <c:ptCount val="8"/>
                <c:pt idx="0">
                  <c:v>0.26</c:v>
                </c:pt>
                <c:pt idx="1">
                  <c:v>0.42400000000000032</c:v>
                </c:pt>
                <c:pt idx="2">
                  <c:v>0.40800000000000008</c:v>
                </c:pt>
                <c:pt idx="3">
                  <c:v>0.32000000000000284</c:v>
                </c:pt>
                <c:pt idx="4">
                  <c:v>0.36700000000000038</c:v>
                </c:pt>
                <c:pt idx="5">
                  <c:v>0.3730000000000025</c:v>
                </c:pt>
                <c:pt idx="7">
                  <c:v>0.22500000000000001</c:v>
                </c:pt>
              </c:numCache>
            </c:numRef>
          </c:val>
        </c:ser>
        <c:ser>
          <c:idx val="2"/>
          <c:order val="2"/>
          <c:tx>
            <c:strRef>
              <c:f>'For ERA Presentation'!$CY$51</c:f>
              <c:strCache>
                <c:ptCount val="1"/>
                <c:pt idx="0">
                  <c:v>Socialising stressful</c:v>
                </c:pt>
              </c:strCache>
            </c:strRef>
          </c:tx>
          <c:spPr>
            <a:solidFill>
              <a:srgbClr val="00B050"/>
            </a:solidFill>
          </c:spPr>
          <c:cat>
            <c:strRef>
              <c:f>'For ERA Presentation'!$CV$52:$CV$59</c:f>
              <c:strCache>
                <c:ptCount val="8"/>
                <c:pt idx="0">
                  <c:v>Retired</c:v>
                </c:pt>
                <c:pt idx="1">
                  <c:v>Casual/Unemployed</c:v>
                </c:pt>
                <c:pt idx="2">
                  <c:v>&lt;$40,000</c:v>
                </c:pt>
                <c:pt idx="3">
                  <c:v>Not Planners</c:v>
                </c:pt>
                <c:pt idx="4">
                  <c:v>Singles</c:v>
                </c:pt>
                <c:pt idx="5">
                  <c:v>Depressed</c:v>
                </c:pt>
                <c:pt idx="7">
                  <c:v>All Baby Boomers</c:v>
                </c:pt>
              </c:strCache>
            </c:strRef>
          </c:cat>
          <c:val>
            <c:numRef>
              <c:f>'For ERA Presentation'!$CY$52:$CY$59</c:f>
              <c:numCache>
                <c:formatCode>0.0%</c:formatCode>
                <c:ptCount val="8"/>
                <c:pt idx="0">
                  <c:v>0.11900000000000002</c:v>
                </c:pt>
                <c:pt idx="1">
                  <c:v>0.21400000000000041</c:v>
                </c:pt>
                <c:pt idx="2">
                  <c:v>0.17900000000000021</c:v>
                </c:pt>
                <c:pt idx="3">
                  <c:v>0.191</c:v>
                </c:pt>
                <c:pt idx="4">
                  <c:v>0.21500000000000041</c:v>
                </c:pt>
                <c:pt idx="5">
                  <c:v>0.30800000000000038</c:v>
                </c:pt>
                <c:pt idx="7">
                  <c:v>0.13200000000000001</c:v>
                </c:pt>
              </c:numCache>
            </c:numRef>
          </c:val>
        </c:ser>
        <c:ser>
          <c:idx val="3"/>
          <c:order val="3"/>
          <c:tx>
            <c:strRef>
              <c:f>'For ERA Presentation'!$CZ$51</c:f>
              <c:strCache>
                <c:ptCount val="1"/>
                <c:pt idx="0">
                  <c:v>Being Single</c:v>
                </c:pt>
              </c:strCache>
            </c:strRef>
          </c:tx>
          <c:cat>
            <c:strRef>
              <c:f>'For ERA Presentation'!$CV$52:$CV$59</c:f>
              <c:strCache>
                <c:ptCount val="8"/>
                <c:pt idx="0">
                  <c:v>Retired</c:v>
                </c:pt>
                <c:pt idx="1">
                  <c:v>Casual/Unemployed</c:v>
                </c:pt>
                <c:pt idx="2">
                  <c:v>&lt;$40,000</c:v>
                </c:pt>
                <c:pt idx="3">
                  <c:v>Not Planners</c:v>
                </c:pt>
                <c:pt idx="4">
                  <c:v>Singles</c:v>
                </c:pt>
                <c:pt idx="5">
                  <c:v>Depressed</c:v>
                </c:pt>
                <c:pt idx="7">
                  <c:v>All Baby Boomers</c:v>
                </c:pt>
              </c:strCache>
            </c:strRef>
          </c:cat>
          <c:val>
            <c:numRef>
              <c:f>'For ERA Presentation'!$CZ$52:$CZ$59</c:f>
              <c:numCache>
                <c:formatCode>0.0%</c:formatCode>
                <c:ptCount val="8"/>
                <c:pt idx="0">
                  <c:v>0.113</c:v>
                </c:pt>
                <c:pt idx="1">
                  <c:v>0.17300000000000001</c:v>
                </c:pt>
                <c:pt idx="2">
                  <c:v>0.20900000000000021</c:v>
                </c:pt>
                <c:pt idx="3">
                  <c:v>0.19</c:v>
                </c:pt>
                <c:pt idx="4">
                  <c:v>0.46</c:v>
                </c:pt>
                <c:pt idx="5">
                  <c:v>0.19600000000000001</c:v>
                </c:pt>
                <c:pt idx="7">
                  <c:v>0.126</c:v>
                </c:pt>
              </c:numCache>
            </c:numRef>
          </c:val>
        </c:ser>
        <c:ser>
          <c:idx val="4"/>
          <c:order val="4"/>
          <c:tx>
            <c:strRef>
              <c:f>'For ERA Presentation'!$DA$51</c:f>
              <c:strCache>
                <c:ptCount val="1"/>
                <c:pt idx="0">
                  <c:v>Health</c:v>
                </c:pt>
              </c:strCache>
            </c:strRef>
          </c:tx>
          <c:cat>
            <c:strRef>
              <c:f>'For ERA Presentation'!$CV$52:$CV$59</c:f>
              <c:strCache>
                <c:ptCount val="8"/>
                <c:pt idx="0">
                  <c:v>Retired</c:v>
                </c:pt>
                <c:pt idx="1">
                  <c:v>Casual/Unemployed</c:v>
                </c:pt>
                <c:pt idx="2">
                  <c:v>&lt;$40,000</c:v>
                </c:pt>
                <c:pt idx="3">
                  <c:v>Not Planners</c:v>
                </c:pt>
                <c:pt idx="4">
                  <c:v>Singles</c:v>
                </c:pt>
                <c:pt idx="5">
                  <c:v>Depressed</c:v>
                </c:pt>
                <c:pt idx="7">
                  <c:v>All Baby Boomers</c:v>
                </c:pt>
              </c:strCache>
            </c:strRef>
          </c:cat>
          <c:val>
            <c:numRef>
              <c:f>'For ERA Presentation'!$DA$52:$DA$59</c:f>
              <c:numCache>
                <c:formatCode>0.0%</c:formatCode>
                <c:ptCount val="8"/>
                <c:pt idx="0">
                  <c:v>0.21900000000000044</c:v>
                </c:pt>
                <c:pt idx="1">
                  <c:v>9.8000000000000226E-2</c:v>
                </c:pt>
                <c:pt idx="2">
                  <c:v>0.13300000000000001</c:v>
                </c:pt>
                <c:pt idx="3">
                  <c:v>7.0999999999999994E-2</c:v>
                </c:pt>
                <c:pt idx="4">
                  <c:v>0.12100000000000002</c:v>
                </c:pt>
                <c:pt idx="5">
                  <c:v>0.14800000000000021</c:v>
                </c:pt>
                <c:pt idx="7">
                  <c:v>8.9000000000000065E-2</c:v>
                </c:pt>
              </c:numCache>
            </c:numRef>
          </c:val>
        </c:ser>
        <c:overlap val="100"/>
        <c:axId val="43107456"/>
        <c:axId val="43108992"/>
      </c:barChart>
      <c:catAx>
        <c:axId val="43107456"/>
        <c:scaling>
          <c:orientation val="minMax"/>
        </c:scaling>
        <c:axPos val="l"/>
        <c:tickLblPos val="nextTo"/>
        <c:txPr>
          <a:bodyPr/>
          <a:lstStyle/>
          <a:p>
            <a:pPr>
              <a:defRPr lang="en-US"/>
            </a:pPr>
            <a:endParaRPr lang="en-US"/>
          </a:p>
        </c:txPr>
        <c:crossAx val="43108992"/>
        <c:crosses val="autoZero"/>
        <c:auto val="1"/>
        <c:lblAlgn val="ctr"/>
        <c:lblOffset val="100"/>
      </c:catAx>
      <c:valAx>
        <c:axId val="43108992"/>
        <c:scaling>
          <c:orientation val="minMax"/>
        </c:scaling>
        <c:axPos val="b"/>
        <c:majorGridlines/>
        <c:numFmt formatCode="0%" sourceLinked="0"/>
        <c:minorTickMark val="out"/>
        <c:tickLblPos val="nextTo"/>
        <c:txPr>
          <a:bodyPr/>
          <a:lstStyle/>
          <a:p>
            <a:pPr>
              <a:defRPr lang="en-US"/>
            </a:pPr>
            <a:endParaRPr lang="en-US"/>
          </a:p>
        </c:txPr>
        <c:crossAx val="43107456"/>
        <c:crosses val="autoZero"/>
        <c:crossBetween val="between"/>
        <c:majorUnit val="0.5"/>
        <c:minorUnit val="0.25"/>
      </c:valAx>
    </c:plotArea>
    <c:legend>
      <c:legendPos val="b"/>
      <c:layout>
        <c:manualLayout>
          <c:xMode val="edge"/>
          <c:yMode val="edge"/>
          <c:x val="6.7901234567901902E-3"/>
          <c:y val="0.91350459559656139"/>
          <c:w val="0.99104938271604948"/>
          <c:h val="6.9659208438071635E-2"/>
        </c:manualLayout>
      </c:layout>
      <c:txPr>
        <a:bodyPr/>
        <a:lstStyle/>
        <a:p>
          <a:pPr>
            <a:defRPr lang="en-US"/>
          </a:pPr>
          <a:endParaRPr lang="en-US"/>
        </a:p>
      </c:txPr>
    </c:legend>
    <c:plotVisOnly val="1"/>
  </c:chart>
  <c:txPr>
    <a:bodyPr/>
    <a:lstStyle/>
    <a:p>
      <a:pPr>
        <a:defRPr sz="1600" b="1" i="0" baseline="0">
          <a:latin typeface="Book Antiqua" pitchFamily="18" charset="0"/>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a:pPr>
            <a:r>
              <a:rPr lang="en-AU"/>
              <a:t>Baby Boomers 1946-65</a:t>
            </a:r>
          </a:p>
        </c:rich>
      </c:tx>
    </c:title>
    <c:plotArea>
      <c:layout/>
      <c:pieChart>
        <c:varyColors val="1"/>
        <c:ser>
          <c:idx val="0"/>
          <c:order val="0"/>
          <c:dPt>
            <c:idx val="2"/>
            <c:spPr>
              <a:solidFill>
                <a:srgbClr val="00B050"/>
              </a:solidFill>
            </c:spPr>
          </c:dPt>
          <c:dLbls>
            <c:txPr>
              <a:bodyPr/>
              <a:lstStyle/>
              <a:p>
                <a:pPr>
                  <a:defRPr lang="en-US" sz="1600" b="1">
                    <a:solidFill>
                      <a:schemeClr val="bg1"/>
                    </a:solidFill>
                  </a:defRPr>
                </a:pPr>
                <a:endParaRPr lang="en-US"/>
              </a:p>
            </c:txPr>
            <c:dLblPos val="inEnd"/>
            <c:showVal val="1"/>
            <c:showLeaderLines val="1"/>
          </c:dLbls>
          <c:cat>
            <c:strRef>
              <c:f>'Pie graphs CCs&amp;RFs'!$A$7:$A$10</c:f>
              <c:strCache>
                <c:ptCount val="4"/>
                <c:pt idx="0">
                  <c:v>No Chronic Conditions</c:v>
                </c:pt>
                <c:pt idx="1">
                  <c:v>1 Chronic Condition</c:v>
                </c:pt>
                <c:pt idx="2">
                  <c:v>2 Chronic Conditions</c:v>
                </c:pt>
                <c:pt idx="3">
                  <c:v>3 Chronic Conditions</c:v>
                </c:pt>
              </c:strCache>
            </c:strRef>
          </c:cat>
          <c:val>
            <c:numRef>
              <c:f>'Pie graphs CCs&amp;RFs'!$B$7:$B$10</c:f>
              <c:numCache>
                <c:formatCode>General</c:formatCode>
                <c:ptCount val="4"/>
                <c:pt idx="0">
                  <c:v>45.5</c:v>
                </c:pt>
                <c:pt idx="1">
                  <c:v>36.1</c:v>
                </c:pt>
                <c:pt idx="2">
                  <c:v>12</c:v>
                </c:pt>
                <c:pt idx="3">
                  <c:v>6.3</c:v>
                </c:pt>
              </c:numCache>
            </c:numRef>
          </c:val>
        </c:ser>
        <c:firstSliceAng val="0"/>
      </c:pie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a:pPr>
            <a:r>
              <a:rPr lang="en-US" dirty="0" smtClean="0"/>
              <a:t>Younger boomers</a:t>
            </a:r>
            <a:endParaRPr lang="en-US" dirty="0"/>
          </a:p>
        </c:rich>
      </c:tx>
    </c:title>
    <c:plotArea>
      <c:layout/>
      <c:pieChart>
        <c:varyColors val="1"/>
        <c:ser>
          <c:idx val="0"/>
          <c:order val="0"/>
          <c:tx>
            <c:v>1956 Cohort</c:v>
          </c:tx>
          <c:dPt>
            <c:idx val="2"/>
            <c:spPr>
              <a:solidFill>
                <a:srgbClr val="00B050"/>
              </a:solidFill>
            </c:spPr>
          </c:dPt>
          <c:dLbls>
            <c:dLbl>
              <c:idx val="3"/>
              <c:layout>
                <c:manualLayout>
                  <c:x val="6.7851442233842997E-3"/>
                  <c:y val="2.2257421827899401E-2"/>
                </c:manualLayout>
              </c:layout>
              <c:tx>
                <c:rich>
                  <a:bodyPr/>
                  <a:lstStyle/>
                  <a:p>
                    <a:r>
                      <a:rPr lang="en-US" dirty="0" smtClean="0"/>
                      <a:t>4.1</a:t>
                    </a:r>
                  </a:p>
                  <a:p>
                    <a:r>
                      <a:rPr lang="en-US" dirty="0" smtClean="0"/>
                      <a:t>*</a:t>
                    </a:r>
                    <a:endParaRPr lang="en-US" dirty="0"/>
                  </a:p>
                </c:rich>
              </c:tx>
              <c:dLblPos val="inEnd"/>
              <c:showVal val="1"/>
            </c:dLbl>
            <c:txPr>
              <a:bodyPr/>
              <a:lstStyle/>
              <a:p>
                <a:pPr>
                  <a:defRPr lang="en-US" sz="1600" b="1">
                    <a:solidFill>
                      <a:schemeClr val="bg1"/>
                    </a:solidFill>
                  </a:defRPr>
                </a:pPr>
                <a:endParaRPr lang="en-US"/>
              </a:p>
            </c:txPr>
            <c:dLblPos val="inEnd"/>
            <c:showVal val="1"/>
            <c:showLeaderLines val="1"/>
          </c:dLbls>
          <c:cat>
            <c:strRef>
              <c:f>'Pie graphs CCs&amp;RFs'!$J$24:$K$27</c:f>
              <c:strCache>
                <c:ptCount val="4"/>
                <c:pt idx="0">
                  <c:v>No Chronic Conditions</c:v>
                </c:pt>
                <c:pt idx="1">
                  <c:v>1 Chronic Condition</c:v>
                </c:pt>
                <c:pt idx="2">
                  <c:v>2 Chronic Conditions</c:v>
                </c:pt>
                <c:pt idx="3">
                  <c:v>3 Chronic Conditions</c:v>
                </c:pt>
              </c:strCache>
            </c:strRef>
          </c:cat>
          <c:val>
            <c:numRef>
              <c:f>'Pie graphs CCs&amp;RFs'!$L$24:$L$27</c:f>
              <c:numCache>
                <c:formatCode>General</c:formatCode>
                <c:ptCount val="4"/>
                <c:pt idx="0">
                  <c:v>51.4</c:v>
                </c:pt>
                <c:pt idx="1">
                  <c:v>35.6</c:v>
                </c:pt>
                <c:pt idx="2">
                  <c:v>8.9</c:v>
                </c:pt>
                <c:pt idx="3">
                  <c:v>4.0999999999999996</c:v>
                </c:pt>
              </c:numCache>
            </c:numRef>
          </c:val>
        </c:ser>
        <c:dLbls>
          <c:showVal val="1"/>
        </c:dLbls>
        <c:firstSliceAng val="0"/>
      </c:pieChart>
    </c:plotArea>
    <c:plotVisOnly val="1"/>
  </c:chart>
  <c:txPr>
    <a:bodyPr/>
    <a:lstStyle/>
    <a:p>
      <a:pPr>
        <a:defRPr>
          <a:solidFill>
            <a:schemeClr val="tx1"/>
          </a:solidFil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6"/>
  <c:chart>
    <c:title>
      <c:txPr>
        <a:bodyPr/>
        <a:lstStyle/>
        <a:p>
          <a:pPr>
            <a:defRPr lang="en-US">
              <a:solidFill>
                <a:schemeClr val="tx1"/>
              </a:solidFill>
            </a:defRPr>
          </a:pPr>
          <a:endParaRPr lang="en-US"/>
        </a:p>
      </c:txPr>
    </c:title>
    <c:plotArea>
      <c:layout/>
      <c:pieChart>
        <c:varyColors val="1"/>
        <c:ser>
          <c:idx val="0"/>
          <c:order val="0"/>
          <c:tx>
            <c:v>Males 1946-1965</c:v>
          </c:tx>
          <c:dPt>
            <c:idx val="2"/>
            <c:spPr>
              <a:solidFill>
                <a:srgbClr val="00B050"/>
              </a:solidFill>
            </c:spPr>
          </c:dPt>
          <c:dLbls>
            <c:txPr>
              <a:bodyPr/>
              <a:lstStyle/>
              <a:p>
                <a:pPr>
                  <a:defRPr lang="en-US" sz="1600" b="1"/>
                </a:pPr>
                <a:endParaRPr lang="en-US"/>
              </a:p>
            </c:txPr>
            <c:dLblPos val="inEnd"/>
            <c:showVal val="1"/>
            <c:showLeaderLines val="1"/>
          </c:dLbls>
          <c:cat>
            <c:strRef>
              <c:f>'Pie graphs CCs&amp;RFs'!$S$4:$S$7</c:f>
              <c:strCache>
                <c:ptCount val="4"/>
                <c:pt idx="0">
                  <c:v>No Chronic Conditions</c:v>
                </c:pt>
                <c:pt idx="1">
                  <c:v>1 Chronic Condition</c:v>
                </c:pt>
                <c:pt idx="2">
                  <c:v>2 Chronic Conditions</c:v>
                </c:pt>
                <c:pt idx="3">
                  <c:v>3 Chronic Conditions</c:v>
                </c:pt>
              </c:strCache>
            </c:strRef>
          </c:cat>
          <c:val>
            <c:numRef>
              <c:f>'Pie graphs CCs&amp;RFs'!$T$4:$T$7</c:f>
              <c:numCache>
                <c:formatCode>General</c:formatCode>
                <c:ptCount val="4"/>
                <c:pt idx="0">
                  <c:v>48.3</c:v>
                </c:pt>
                <c:pt idx="1">
                  <c:v>36.700000000000003</c:v>
                </c:pt>
                <c:pt idx="2">
                  <c:v>10.7</c:v>
                </c:pt>
                <c:pt idx="3">
                  <c:v>4.4000000000000004</c:v>
                </c:pt>
              </c:numCache>
            </c:numRef>
          </c:val>
        </c:ser>
        <c:dLbls>
          <c:showVal val="1"/>
        </c:dLbls>
        <c:firstSliceAng val="0"/>
      </c:pieChart>
    </c:plotArea>
    <c:plotVisOnly val="1"/>
  </c:chart>
  <c:txPr>
    <a:bodyPr/>
    <a:lstStyle/>
    <a:p>
      <a:pPr>
        <a:defRPr sz="1400">
          <a:solidFill>
            <a:schemeClr val="bg1"/>
          </a:solidFill>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6"/>
  <c:chart>
    <c:title>
      <c:txPr>
        <a:bodyPr/>
        <a:lstStyle/>
        <a:p>
          <a:pPr>
            <a:defRPr lang="en-US">
              <a:solidFill>
                <a:schemeClr val="tx1"/>
              </a:solidFill>
            </a:defRPr>
          </a:pPr>
          <a:endParaRPr lang="en-US"/>
        </a:p>
      </c:txPr>
    </c:title>
    <c:plotArea>
      <c:layout/>
      <c:pieChart>
        <c:varyColors val="1"/>
        <c:ser>
          <c:idx val="0"/>
          <c:order val="0"/>
          <c:tx>
            <c:v>Females 1946-1965</c:v>
          </c:tx>
          <c:dPt>
            <c:idx val="2"/>
            <c:spPr>
              <a:solidFill>
                <a:srgbClr val="00B050"/>
              </a:solidFill>
            </c:spPr>
          </c:dPt>
          <c:dLbls>
            <c:txPr>
              <a:bodyPr/>
              <a:lstStyle/>
              <a:p>
                <a:pPr>
                  <a:defRPr lang="en-US" sz="1600" b="1"/>
                </a:pPr>
                <a:endParaRPr lang="en-US"/>
              </a:p>
            </c:txPr>
            <c:dLblPos val="inEnd"/>
            <c:showVal val="1"/>
            <c:showLeaderLines val="1"/>
          </c:dLbls>
          <c:cat>
            <c:strRef>
              <c:f>'Pie graphs CCs&amp;RFs'!$S$25:$S$28</c:f>
              <c:strCache>
                <c:ptCount val="4"/>
                <c:pt idx="0">
                  <c:v>No Chronic Conditions</c:v>
                </c:pt>
                <c:pt idx="1">
                  <c:v>1 Chronic Condition</c:v>
                </c:pt>
                <c:pt idx="2">
                  <c:v>2 Chronic Conditions</c:v>
                </c:pt>
                <c:pt idx="3">
                  <c:v>3 Chronic Conditions</c:v>
                </c:pt>
              </c:strCache>
            </c:strRef>
          </c:cat>
          <c:val>
            <c:numRef>
              <c:f>'Pie graphs CCs&amp;RFs'!$T$25:$T$28</c:f>
              <c:numCache>
                <c:formatCode>General</c:formatCode>
                <c:ptCount val="4"/>
                <c:pt idx="0">
                  <c:v>42.8</c:v>
                </c:pt>
                <c:pt idx="1">
                  <c:v>35.6</c:v>
                </c:pt>
                <c:pt idx="2">
                  <c:v>13.3</c:v>
                </c:pt>
                <c:pt idx="3">
                  <c:v>8.2000000000000011</c:v>
                </c:pt>
              </c:numCache>
            </c:numRef>
          </c:val>
        </c:ser>
        <c:dLbls>
          <c:showVal val="1"/>
        </c:dLbls>
        <c:firstSliceAng val="0"/>
      </c:pieChart>
    </c:plotArea>
    <c:plotVisOnly val="1"/>
  </c:chart>
  <c:txPr>
    <a:bodyPr/>
    <a:lstStyle/>
    <a:p>
      <a:pPr>
        <a:defRPr sz="1400">
          <a:solidFill>
            <a:schemeClr val="bg1"/>
          </a:solidFill>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Sheet1!$A$54</c:f>
              <c:strCache>
                <c:ptCount val="1"/>
                <c:pt idx="0">
                  <c:v>Low Income</c:v>
                </c:pt>
              </c:strCache>
            </c:strRef>
          </c:tx>
          <c:spPr>
            <a:solidFill>
              <a:srgbClr val="C00000"/>
            </a:solidFill>
          </c:spPr>
          <c:cat>
            <c:strRef>
              <c:f>Sheet1!$B$53:$F$53</c:f>
              <c:strCache>
                <c:ptCount val="5"/>
                <c:pt idx="0">
                  <c:v>Cardio</c:v>
                </c:pt>
                <c:pt idx="1">
                  <c:v>Diabetes</c:v>
                </c:pt>
                <c:pt idx="2">
                  <c:v>COPD</c:v>
                </c:pt>
                <c:pt idx="3">
                  <c:v>MH Cond</c:v>
                </c:pt>
                <c:pt idx="4">
                  <c:v>Arthritis</c:v>
                </c:pt>
              </c:strCache>
            </c:strRef>
          </c:cat>
          <c:val>
            <c:numRef>
              <c:f>Sheet1!$B$54:$F$54</c:f>
              <c:numCache>
                <c:formatCode>General</c:formatCode>
                <c:ptCount val="5"/>
                <c:pt idx="0">
                  <c:v>5.5</c:v>
                </c:pt>
                <c:pt idx="1">
                  <c:v>6.2</c:v>
                </c:pt>
                <c:pt idx="2">
                  <c:v>10</c:v>
                </c:pt>
                <c:pt idx="3">
                  <c:v>23.8</c:v>
                </c:pt>
                <c:pt idx="4">
                  <c:v>29</c:v>
                </c:pt>
              </c:numCache>
            </c:numRef>
          </c:val>
        </c:ser>
        <c:ser>
          <c:idx val="1"/>
          <c:order val="1"/>
          <c:tx>
            <c:strRef>
              <c:f>Sheet1!$A$55</c:f>
              <c:strCache>
                <c:ptCount val="1"/>
                <c:pt idx="0">
                  <c:v>High Income</c:v>
                </c:pt>
              </c:strCache>
            </c:strRef>
          </c:tx>
          <c:spPr>
            <a:solidFill>
              <a:srgbClr val="0070C0"/>
            </a:solidFill>
          </c:spPr>
          <c:cat>
            <c:strRef>
              <c:f>Sheet1!$B$53:$F$53</c:f>
              <c:strCache>
                <c:ptCount val="5"/>
                <c:pt idx="0">
                  <c:v>Cardio</c:v>
                </c:pt>
                <c:pt idx="1">
                  <c:v>Diabetes</c:v>
                </c:pt>
                <c:pt idx="2">
                  <c:v>COPD</c:v>
                </c:pt>
                <c:pt idx="3">
                  <c:v>MH Cond</c:v>
                </c:pt>
                <c:pt idx="4">
                  <c:v>Arthritis</c:v>
                </c:pt>
              </c:strCache>
            </c:strRef>
          </c:cat>
          <c:val>
            <c:numRef>
              <c:f>Sheet1!$B$55:$F$55</c:f>
              <c:numCache>
                <c:formatCode>General</c:formatCode>
                <c:ptCount val="5"/>
                <c:pt idx="0">
                  <c:v>3.2</c:v>
                </c:pt>
                <c:pt idx="1">
                  <c:v>2</c:v>
                </c:pt>
                <c:pt idx="2">
                  <c:v>4.4000000000000004</c:v>
                </c:pt>
                <c:pt idx="3">
                  <c:v>13.5</c:v>
                </c:pt>
                <c:pt idx="4">
                  <c:v>14.4</c:v>
                </c:pt>
              </c:numCache>
            </c:numRef>
          </c:val>
        </c:ser>
        <c:overlap val="100"/>
        <c:axId val="95220864"/>
        <c:axId val="104814464"/>
      </c:barChart>
      <c:catAx>
        <c:axId val="95220864"/>
        <c:scaling>
          <c:orientation val="minMax"/>
        </c:scaling>
        <c:axPos val="l"/>
        <c:tickLblPos val="nextTo"/>
        <c:txPr>
          <a:bodyPr/>
          <a:lstStyle/>
          <a:p>
            <a:pPr>
              <a:defRPr lang="en-US" sz="1200"/>
            </a:pPr>
            <a:endParaRPr lang="en-US"/>
          </a:p>
        </c:txPr>
        <c:crossAx val="104814464"/>
        <c:crosses val="autoZero"/>
        <c:auto val="1"/>
        <c:lblAlgn val="ctr"/>
        <c:lblOffset val="100"/>
      </c:catAx>
      <c:valAx>
        <c:axId val="104814464"/>
        <c:scaling>
          <c:orientation val="minMax"/>
        </c:scaling>
        <c:axPos val="b"/>
        <c:majorGridlines/>
        <c:title>
          <c:tx>
            <c:rich>
              <a:bodyPr/>
              <a:lstStyle/>
              <a:p>
                <a:pPr>
                  <a:defRPr lang="en-US" sz="1200"/>
                </a:pPr>
                <a:r>
                  <a:rPr lang="en-AU" sz="1200"/>
                  <a:t>Percentage %</a:t>
                </a:r>
              </a:p>
            </c:rich>
          </c:tx>
          <c:layout>
            <c:manualLayout>
              <c:xMode val="edge"/>
              <c:yMode val="edge"/>
              <c:x val="0.44128789562292581"/>
              <c:y val="0.81284952828582391"/>
            </c:manualLayout>
          </c:layout>
        </c:title>
        <c:numFmt formatCode="General" sourceLinked="1"/>
        <c:tickLblPos val="nextTo"/>
        <c:txPr>
          <a:bodyPr/>
          <a:lstStyle/>
          <a:p>
            <a:pPr>
              <a:defRPr lang="en-US" sz="1200"/>
            </a:pPr>
            <a:endParaRPr lang="en-US"/>
          </a:p>
        </c:txPr>
        <c:crossAx val="95220864"/>
        <c:crosses val="autoZero"/>
        <c:crossBetween val="between"/>
      </c:valAx>
    </c:plotArea>
    <c:legend>
      <c:legendPos val="t"/>
      <c:legendEntry>
        <c:idx val="0"/>
        <c:txPr>
          <a:bodyPr/>
          <a:lstStyle/>
          <a:p>
            <a:pPr>
              <a:defRPr sz="1200"/>
            </a:pPr>
            <a:endParaRPr lang="en-US"/>
          </a:p>
        </c:txPr>
      </c:legendEntry>
      <c:legendEntry>
        <c:idx val="1"/>
        <c:txPr>
          <a:bodyPr/>
          <a:lstStyle/>
          <a:p>
            <a:pPr>
              <a:defRPr sz="1200"/>
            </a:pPr>
            <a:endParaRPr lang="en-US"/>
          </a:p>
        </c:txPr>
      </c:legendEntry>
      <c:txPr>
        <a:bodyPr/>
        <a:lstStyle/>
        <a:p>
          <a:pPr>
            <a:defRPr lang="en-US" sz="1200"/>
          </a:pPr>
          <a:endParaRPr lang="en-US"/>
        </a:p>
      </c:txPr>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Sheet1!$A$58</c:f>
              <c:strCache>
                <c:ptCount val="1"/>
                <c:pt idx="0">
                  <c:v>Singles</c:v>
                </c:pt>
              </c:strCache>
            </c:strRef>
          </c:tx>
          <c:spPr>
            <a:solidFill>
              <a:srgbClr val="C00000"/>
            </a:solidFill>
          </c:spPr>
          <c:cat>
            <c:strRef>
              <c:f>Sheet1!$B$57:$F$57</c:f>
              <c:strCache>
                <c:ptCount val="5"/>
                <c:pt idx="0">
                  <c:v>Cardio</c:v>
                </c:pt>
                <c:pt idx="1">
                  <c:v>Diabetes</c:v>
                </c:pt>
                <c:pt idx="2">
                  <c:v>COPD</c:v>
                </c:pt>
                <c:pt idx="3">
                  <c:v>MH Cond</c:v>
                </c:pt>
                <c:pt idx="4">
                  <c:v>Arthritis</c:v>
                </c:pt>
              </c:strCache>
            </c:strRef>
          </c:cat>
          <c:val>
            <c:numRef>
              <c:f>Sheet1!$B$58:$F$58</c:f>
              <c:numCache>
                <c:formatCode>General</c:formatCode>
                <c:ptCount val="5"/>
                <c:pt idx="0">
                  <c:v>3.7</c:v>
                </c:pt>
                <c:pt idx="1">
                  <c:v>6.9</c:v>
                </c:pt>
                <c:pt idx="2">
                  <c:v>7.7</c:v>
                </c:pt>
                <c:pt idx="3">
                  <c:v>22</c:v>
                </c:pt>
                <c:pt idx="4">
                  <c:v>24.1</c:v>
                </c:pt>
              </c:numCache>
            </c:numRef>
          </c:val>
        </c:ser>
        <c:ser>
          <c:idx val="1"/>
          <c:order val="1"/>
          <c:tx>
            <c:strRef>
              <c:f>Sheet1!$A$59</c:f>
              <c:strCache>
                <c:ptCount val="1"/>
                <c:pt idx="0">
                  <c:v>Couples</c:v>
                </c:pt>
              </c:strCache>
            </c:strRef>
          </c:tx>
          <c:spPr>
            <a:solidFill>
              <a:srgbClr val="0070C0"/>
            </a:solidFill>
          </c:spPr>
          <c:cat>
            <c:strRef>
              <c:f>Sheet1!$B$57:$F$57</c:f>
              <c:strCache>
                <c:ptCount val="5"/>
                <c:pt idx="0">
                  <c:v>Cardio</c:v>
                </c:pt>
                <c:pt idx="1">
                  <c:v>Diabetes</c:v>
                </c:pt>
                <c:pt idx="2">
                  <c:v>COPD</c:v>
                </c:pt>
                <c:pt idx="3">
                  <c:v>MH Cond</c:v>
                </c:pt>
                <c:pt idx="4">
                  <c:v>Arthritis</c:v>
                </c:pt>
              </c:strCache>
            </c:strRef>
          </c:cat>
          <c:val>
            <c:numRef>
              <c:f>Sheet1!$B$59:$F$59</c:f>
              <c:numCache>
                <c:formatCode>General</c:formatCode>
                <c:ptCount val="5"/>
                <c:pt idx="0">
                  <c:v>4.0999999999999996</c:v>
                </c:pt>
                <c:pt idx="1">
                  <c:v>3.2</c:v>
                </c:pt>
                <c:pt idx="2">
                  <c:v>5.8</c:v>
                </c:pt>
                <c:pt idx="3">
                  <c:v>15.8</c:v>
                </c:pt>
                <c:pt idx="4">
                  <c:v>17.899999999999999</c:v>
                </c:pt>
              </c:numCache>
            </c:numRef>
          </c:val>
        </c:ser>
        <c:overlap val="100"/>
        <c:axId val="108224896"/>
        <c:axId val="108251392"/>
      </c:barChart>
      <c:catAx>
        <c:axId val="108224896"/>
        <c:scaling>
          <c:orientation val="minMax"/>
        </c:scaling>
        <c:axPos val="l"/>
        <c:tickLblPos val="nextTo"/>
        <c:txPr>
          <a:bodyPr/>
          <a:lstStyle/>
          <a:p>
            <a:pPr>
              <a:defRPr lang="en-US" sz="1200"/>
            </a:pPr>
            <a:endParaRPr lang="en-US"/>
          </a:p>
        </c:txPr>
        <c:crossAx val="108251392"/>
        <c:crosses val="autoZero"/>
        <c:auto val="1"/>
        <c:lblAlgn val="ctr"/>
        <c:lblOffset val="100"/>
      </c:catAx>
      <c:valAx>
        <c:axId val="108251392"/>
        <c:scaling>
          <c:orientation val="minMax"/>
        </c:scaling>
        <c:axPos val="b"/>
        <c:majorGridlines/>
        <c:title>
          <c:tx>
            <c:rich>
              <a:bodyPr/>
              <a:lstStyle/>
              <a:p>
                <a:pPr>
                  <a:defRPr lang="en-US" sz="1200"/>
                </a:pPr>
                <a:r>
                  <a:rPr lang="en-AU" sz="1200"/>
                  <a:t>Percentage %</a:t>
                </a:r>
              </a:p>
            </c:rich>
          </c:tx>
          <c:layout>
            <c:manualLayout>
              <c:xMode val="edge"/>
              <c:yMode val="edge"/>
              <c:x val="0.45853237095363081"/>
              <c:y val="0.814610793229116"/>
            </c:manualLayout>
          </c:layout>
        </c:title>
        <c:numFmt formatCode="General" sourceLinked="1"/>
        <c:tickLblPos val="nextTo"/>
        <c:txPr>
          <a:bodyPr/>
          <a:lstStyle/>
          <a:p>
            <a:pPr>
              <a:defRPr lang="en-US" sz="1200"/>
            </a:pPr>
            <a:endParaRPr lang="en-US"/>
          </a:p>
        </c:txPr>
        <c:crossAx val="108224896"/>
        <c:crosses val="autoZero"/>
        <c:crossBetween val="between"/>
      </c:valAx>
    </c:plotArea>
    <c:legend>
      <c:legendPos val="t"/>
      <c:txPr>
        <a:bodyPr/>
        <a:lstStyle/>
        <a:p>
          <a:pPr>
            <a:defRPr lang="en-US" sz="1200"/>
          </a:pPr>
          <a:endParaRPr lang="en-US"/>
        </a:p>
      </c:txPr>
    </c:legend>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bar"/>
        <c:grouping val="stacked"/>
        <c:ser>
          <c:idx val="0"/>
          <c:order val="0"/>
          <c:tx>
            <c:strRef>
              <c:f>Sheet1!$A$62</c:f>
              <c:strCache>
                <c:ptCount val="1"/>
                <c:pt idx="0">
                  <c:v>Depressed</c:v>
                </c:pt>
              </c:strCache>
            </c:strRef>
          </c:tx>
          <c:spPr>
            <a:solidFill>
              <a:srgbClr val="C00000"/>
            </a:solidFill>
          </c:spPr>
          <c:cat>
            <c:strRef>
              <c:f>Sheet1!$B$61:$F$61</c:f>
              <c:strCache>
                <c:ptCount val="5"/>
                <c:pt idx="0">
                  <c:v>Cardio</c:v>
                </c:pt>
                <c:pt idx="1">
                  <c:v>Diabetes</c:v>
                </c:pt>
                <c:pt idx="2">
                  <c:v>COPD</c:v>
                </c:pt>
                <c:pt idx="3">
                  <c:v>MH Cond</c:v>
                </c:pt>
                <c:pt idx="4">
                  <c:v>Arthritis</c:v>
                </c:pt>
              </c:strCache>
            </c:strRef>
          </c:cat>
          <c:val>
            <c:numRef>
              <c:f>Sheet1!$B$62:$F$62</c:f>
              <c:numCache>
                <c:formatCode>General</c:formatCode>
                <c:ptCount val="5"/>
                <c:pt idx="0">
                  <c:v>5.7</c:v>
                </c:pt>
                <c:pt idx="1">
                  <c:v>4.5999999999999996</c:v>
                </c:pt>
                <c:pt idx="2">
                  <c:v>16.899999999999999</c:v>
                </c:pt>
                <c:pt idx="3">
                  <c:v>51.1</c:v>
                </c:pt>
                <c:pt idx="4">
                  <c:v>33.5</c:v>
                </c:pt>
              </c:numCache>
            </c:numRef>
          </c:val>
        </c:ser>
        <c:ser>
          <c:idx val="1"/>
          <c:order val="1"/>
          <c:tx>
            <c:strRef>
              <c:f>Sheet1!$A$63</c:f>
              <c:strCache>
                <c:ptCount val="1"/>
                <c:pt idx="0">
                  <c:v>Not depressed</c:v>
                </c:pt>
              </c:strCache>
            </c:strRef>
          </c:tx>
          <c:spPr>
            <a:solidFill>
              <a:srgbClr val="0070C0"/>
            </a:solidFill>
          </c:spPr>
          <c:cat>
            <c:strRef>
              <c:f>Sheet1!$B$61:$F$61</c:f>
              <c:strCache>
                <c:ptCount val="5"/>
                <c:pt idx="0">
                  <c:v>Cardio</c:v>
                </c:pt>
                <c:pt idx="1">
                  <c:v>Diabetes</c:v>
                </c:pt>
                <c:pt idx="2">
                  <c:v>COPD</c:v>
                </c:pt>
                <c:pt idx="3">
                  <c:v>MH Cond</c:v>
                </c:pt>
                <c:pt idx="4">
                  <c:v>Arthritis</c:v>
                </c:pt>
              </c:strCache>
            </c:strRef>
          </c:cat>
          <c:val>
            <c:numRef>
              <c:f>Sheet1!$B$63:$F$63</c:f>
              <c:numCache>
                <c:formatCode>General</c:formatCode>
                <c:ptCount val="5"/>
                <c:pt idx="0">
                  <c:v>3.6</c:v>
                </c:pt>
                <c:pt idx="1">
                  <c:v>3.6</c:v>
                </c:pt>
                <c:pt idx="2">
                  <c:v>4.7</c:v>
                </c:pt>
                <c:pt idx="3">
                  <c:v>13.1</c:v>
                </c:pt>
                <c:pt idx="4">
                  <c:v>17.399999999999999</c:v>
                </c:pt>
              </c:numCache>
            </c:numRef>
          </c:val>
        </c:ser>
        <c:overlap val="100"/>
        <c:axId val="111853952"/>
        <c:axId val="111855872"/>
      </c:barChart>
      <c:catAx>
        <c:axId val="111853952"/>
        <c:scaling>
          <c:orientation val="minMax"/>
        </c:scaling>
        <c:axPos val="l"/>
        <c:tickLblPos val="nextTo"/>
        <c:txPr>
          <a:bodyPr/>
          <a:lstStyle/>
          <a:p>
            <a:pPr>
              <a:defRPr lang="en-US" sz="1200"/>
            </a:pPr>
            <a:endParaRPr lang="en-US"/>
          </a:p>
        </c:txPr>
        <c:crossAx val="111855872"/>
        <c:crosses val="autoZero"/>
        <c:auto val="1"/>
        <c:lblAlgn val="ctr"/>
        <c:lblOffset val="100"/>
      </c:catAx>
      <c:valAx>
        <c:axId val="111855872"/>
        <c:scaling>
          <c:orientation val="minMax"/>
        </c:scaling>
        <c:axPos val="b"/>
        <c:majorGridlines/>
        <c:title>
          <c:tx>
            <c:rich>
              <a:bodyPr/>
              <a:lstStyle/>
              <a:p>
                <a:pPr>
                  <a:defRPr lang="en-US" sz="1200"/>
                </a:pPr>
                <a:r>
                  <a:rPr lang="en-AU" sz="1200"/>
                  <a:t>Percentage %</a:t>
                </a:r>
              </a:p>
            </c:rich>
          </c:tx>
          <c:layout>
            <c:manualLayout>
              <c:xMode val="edge"/>
              <c:yMode val="edge"/>
              <c:x val="0.46686570428696522"/>
              <c:y val="0.82213700111752286"/>
            </c:manualLayout>
          </c:layout>
        </c:title>
        <c:numFmt formatCode="General" sourceLinked="1"/>
        <c:tickLblPos val="nextTo"/>
        <c:txPr>
          <a:bodyPr/>
          <a:lstStyle/>
          <a:p>
            <a:pPr>
              <a:defRPr lang="en-US" sz="1200"/>
            </a:pPr>
            <a:endParaRPr lang="en-US"/>
          </a:p>
        </c:txPr>
        <c:crossAx val="111853952"/>
        <c:crosses val="autoZero"/>
        <c:crossBetween val="between"/>
      </c:valAx>
    </c:plotArea>
    <c:legend>
      <c:legendPos val="t"/>
      <c:txPr>
        <a:bodyPr/>
        <a:lstStyle/>
        <a:p>
          <a:pPr>
            <a:defRPr lang="en-US" sz="1200"/>
          </a:pPr>
          <a:endParaRPr lang="en-US"/>
        </a:p>
      </c:txPr>
    </c:legend>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0.62026</cdr:x>
      <cdr:y>0.45272</cdr:y>
    </cdr:from>
    <cdr:to>
      <cdr:x>0.69111</cdr:x>
      <cdr:y>0.55342</cdr:y>
    </cdr:to>
    <cdr:sp macro="" textlink="">
      <cdr:nvSpPr>
        <cdr:cNvPr id="2" name="TextBox 1"/>
        <cdr:cNvSpPr txBox="1"/>
      </cdr:nvSpPr>
      <cdr:spPr>
        <a:xfrm xmlns:a="http://schemas.openxmlformats.org/drawingml/2006/main">
          <a:off x="2256846" y="1306584"/>
          <a:ext cx="257790" cy="29062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AU" sz="1800" b="1" dirty="0">
            <a:solidFill>
              <a:schemeClr val="bg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0.05208</cdr:x>
      <cdr:y>0.0947</cdr:y>
    </cdr:to>
    <cdr:sp macro="" textlink="">
      <cdr:nvSpPr>
        <cdr:cNvPr id="5" name="TextBox 1"/>
        <cdr:cNvSpPr txBox="1"/>
      </cdr:nvSpPr>
      <cdr:spPr>
        <a:xfrm xmlns:a="http://schemas.openxmlformats.org/drawingml/2006/main">
          <a:off x="0" y="0"/>
          <a:ext cx="428628" cy="4286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AU" sz="1800" b="1" dirty="0" smtClean="0">
              <a:solidFill>
                <a:sysClr val="window" lastClr="FFFFFF"/>
              </a:solidFill>
              <a:latin typeface="Book Antiqua" pitchFamily="18" charset="0"/>
            </a:rPr>
            <a:t>*</a:t>
          </a:r>
          <a:endParaRPr lang="en-US" sz="1800" b="1" dirty="0">
            <a:solidFill>
              <a:sysClr val="window" lastClr="FFFFFF"/>
            </a:solidFill>
            <a:latin typeface="Book Antiqua" pitchFamily="18" charset="0"/>
          </a:endParaRPr>
        </a:p>
      </cdr:txBody>
    </cdr:sp>
  </cdr:relSizeAnchor>
  <cdr:relSizeAnchor xmlns:cdr="http://schemas.openxmlformats.org/drawingml/2006/chartDrawing">
    <cdr:from>
      <cdr:x>0</cdr:x>
      <cdr:y>0</cdr:y>
    </cdr:from>
    <cdr:to>
      <cdr:x>0.05208</cdr:x>
      <cdr:y>0.0947</cdr:y>
    </cdr:to>
    <cdr:sp macro="" textlink="">
      <cdr:nvSpPr>
        <cdr:cNvPr id="11" name="TextBox 1"/>
        <cdr:cNvSpPr txBox="1"/>
      </cdr:nvSpPr>
      <cdr:spPr>
        <a:xfrm xmlns:a="http://schemas.openxmlformats.org/drawingml/2006/main">
          <a:off x="0" y="0"/>
          <a:ext cx="428628" cy="4286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AU" sz="1800" b="1" dirty="0" smtClean="0">
              <a:solidFill>
                <a:sysClr val="window" lastClr="FFFFFF"/>
              </a:solidFill>
              <a:latin typeface="Book Antiqua" pitchFamily="18" charset="0"/>
            </a:rPr>
            <a:t>*</a:t>
          </a:r>
          <a:endParaRPr lang="en-US" sz="1800" b="1" dirty="0">
            <a:solidFill>
              <a:sysClr val="window" lastClr="FFFFFF"/>
            </a:solidFill>
            <a:latin typeface="Book Antiqua" pitchFamily="18" charset="0"/>
          </a:endParaRPr>
        </a:p>
      </cdr:txBody>
    </cdr:sp>
  </cdr:relSizeAnchor>
  <cdr:relSizeAnchor xmlns:cdr="http://schemas.openxmlformats.org/drawingml/2006/chartDrawing">
    <cdr:from>
      <cdr:x>0.27778</cdr:x>
      <cdr:y>0.55244</cdr:y>
    </cdr:from>
    <cdr:to>
      <cdr:x>0.35591</cdr:x>
      <cdr:y>0.63136</cdr:y>
    </cdr:to>
    <cdr:sp macro="" textlink="">
      <cdr:nvSpPr>
        <cdr:cNvPr id="26" name="TextBox 25"/>
        <cdr:cNvSpPr txBox="1"/>
      </cdr:nvSpPr>
      <cdr:spPr>
        <a:xfrm xmlns:a="http://schemas.openxmlformats.org/drawingml/2006/main">
          <a:off x="2286016" y="2500330"/>
          <a:ext cx="642942" cy="35719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800" dirty="0">
            <a:solidFill>
              <a:schemeClr val="tx1"/>
            </a:solidFill>
          </a:endParaRPr>
        </a:p>
      </cdr:txBody>
    </cdr:sp>
  </cdr:relSizeAnchor>
  <cdr:relSizeAnchor xmlns:cdr="http://schemas.openxmlformats.org/drawingml/2006/chartDrawing">
    <cdr:from>
      <cdr:x>0.42466</cdr:x>
      <cdr:y>0.28298</cdr:y>
    </cdr:from>
    <cdr:to>
      <cdr:x>0.46841</cdr:x>
      <cdr:y>0.36253</cdr:y>
    </cdr:to>
    <cdr:sp macro="" textlink="">
      <cdr:nvSpPr>
        <cdr:cNvPr id="30" name="TextBox 29"/>
        <cdr:cNvSpPr txBox="1"/>
      </cdr:nvSpPr>
      <cdr:spPr>
        <a:xfrm xmlns:a="http://schemas.openxmlformats.org/drawingml/2006/main">
          <a:off x="3494762" y="1280754"/>
          <a:ext cx="360040" cy="36004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AU" sz="1100" dirty="0"/>
        </a:p>
      </cdr:txBody>
    </cdr:sp>
  </cdr:relSizeAnchor>
  <cdr:relSizeAnchor xmlns:cdr="http://schemas.openxmlformats.org/drawingml/2006/chartDrawing">
    <cdr:from>
      <cdr:x>0.27591</cdr:x>
      <cdr:y>0.61709</cdr:y>
    </cdr:from>
    <cdr:to>
      <cdr:x>0.31966</cdr:x>
      <cdr:y>0.71255</cdr:y>
    </cdr:to>
    <cdr:sp macro="" textlink="">
      <cdr:nvSpPr>
        <cdr:cNvPr id="31" name="TextBox 30"/>
        <cdr:cNvSpPr txBox="1"/>
      </cdr:nvSpPr>
      <cdr:spPr>
        <a:xfrm xmlns:a="http://schemas.openxmlformats.org/drawingml/2006/main">
          <a:off x="2270626" y="2792922"/>
          <a:ext cx="360040" cy="43204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AU"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7BD1E9D-BFE4-407A-A0C6-44315068426F}" type="datetimeFigureOut">
              <a:rPr lang="en-AU" smtClean="0"/>
              <a:pPr/>
              <a:t>30/05/2012</a:t>
            </a:fld>
            <a:endParaRPr lang="en-AU"/>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9A60307-7A66-4A7A-8245-18491507F63F}"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9A60307-7A66-4A7A-8245-18491507F63F}" type="slidenum">
              <a:rPr lang="en-AU" smtClean="0"/>
              <a:pPr/>
              <a:t>11</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Results indicate the magnitude of the gap in health outcomes between at-risk and mainstream groups with this being particularly large for low income, depressed and retired groups.  All at-risk groups except for non-planners were more likely to report arthritis or a mental health problem.  Again, this was also the case for those with an employment status of casual or unemployed.  Those in low income, singles and retired groups were more likely to have diabetes while all at-risk groups except for singles were more likely to have COPD.  COPD was particularly prevalent in the depressed group at 17.1 per cent compared to 4.8 per cent for the not depressed.  By contrast, the prevalence of cardiovascular disease was similar for both at-risk and mainstream groups.  p180</a:t>
            </a:r>
            <a:endParaRPr lang="en-AU" dirty="0"/>
          </a:p>
        </p:txBody>
      </p:sp>
      <p:sp>
        <p:nvSpPr>
          <p:cNvPr id="4" name="Slide Number Placeholder 3"/>
          <p:cNvSpPr>
            <a:spLocks noGrp="1"/>
          </p:cNvSpPr>
          <p:nvPr>
            <p:ph type="sldNum" sz="quarter" idx="10"/>
          </p:nvPr>
        </p:nvSpPr>
        <p:spPr/>
        <p:txBody>
          <a:bodyPr/>
          <a:lstStyle/>
          <a:p>
            <a:fld id="{39A60307-7A66-4A7A-8245-18491507F63F}" type="slidenum">
              <a:rPr lang="en-AU" smtClean="0"/>
              <a:pPr/>
              <a:t>12</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Although poor health may in itself lead to fatalistic views that inhibit the adoption of more positive lifestyles, a UK study, which took this factor into account, showed that the likelihood of adopting a positive lifestyle is influenced by chance locus of control, future salience and having a conscious awareness of the impact of lifestyle on health, and that these in turn are influenced by socio-economic status and class (Wardle and Steptoe 2003).  Although the cross sectional nature of the analysis undertaken in this thesis means that causality cannot be determined, it is clear that, regardless of whether disempowering views are due to social location or ill-health, there would be benefits in targeting those who hold beliefs that discourage the adoption of positive lifestyles.</a:t>
            </a:r>
          </a:p>
          <a:p>
            <a:r>
              <a:rPr lang="en-AU" sz="1200" kern="1200" dirty="0" smtClean="0">
                <a:solidFill>
                  <a:schemeClr val="tx1"/>
                </a:solidFill>
                <a:latin typeface="+mn-lt"/>
                <a:ea typeface="+mn-ea"/>
                <a:cs typeface="+mn-cs"/>
              </a:rPr>
              <a:t>Chance locus of control refers to a belief that health is more influenced by chance or external factors than by an individual’s own actions (Wardle and Steptoe 2003:440-441).</a:t>
            </a:r>
          </a:p>
          <a:p>
            <a:r>
              <a:rPr lang="en-AU" sz="1200" b="0" kern="1200" dirty="0" smtClean="0">
                <a:solidFill>
                  <a:schemeClr val="tx1"/>
                </a:solidFill>
                <a:latin typeface="+mn-lt"/>
                <a:ea typeface="+mn-ea"/>
                <a:cs typeface="+mn-cs"/>
              </a:rPr>
              <a:t>Future salience refers to the extent to which thinking about the future influences motivations to maintain a healthy lifestyle with those who think little about the future being likely to be less motivated  (Wardle and Steptoe 2003:440-441) </a:t>
            </a:r>
            <a:endParaRPr lang="en-AU" sz="1200" b="1"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AU" sz="1200" kern="1200" dirty="0" smtClean="0">
                <a:solidFill>
                  <a:schemeClr val="tx1"/>
                </a:solidFill>
                <a:latin typeface="+mn-lt"/>
                <a:ea typeface="+mn-ea"/>
                <a:cs typeface="+mn-cs"/>
              </a:rPr>
              <a:t>  high proportions of all groups considered healthy weight, regular exercise and good diet to play an important role in contributing to health and happiness in later life</a:t>
            </a:r>
            <a:r>
              <a:rPr lang="en-AU" sz="1200" kern="1200" baseline="0" dirty="0" smtClean="0">
                <a:solidFill>
                  <a:schemeClr val="tx1"/>
                </a:solidFill>
                <a:latin typeface="+mn-lt"/>
                <a:ea typeface="+mn-ea"/>
                <a:cs typeface="+mn-cs"/>
              </a:rPr>
              <a:t> but</a:t>
            </a:r>
            <a:r>
              <a:rPr lang="en-AU" sz="1200" kern="1200" dirty="0" smtClean="0">
                <a:solidFill>
                  <a:schemeClr val="tx1"/>
                </a:solidFill>
                <a:latin typeface="+mn-lt"/>
                <a:ea typeface="+mn-ea"/>
                <a:cs typeface="+mn-cs"/>
              </a:rPr>
              <a:t> those on a low income were less likely to consider these factors important than their mainstream counterparts. </a:t>
            </a:r>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This gap suggests two possible issues.  Firstly, there is a lack of knowledge about what constitutes a lifestyle that will lead to positive ageing and secondly, those who know what constitutes such a lifestyle find it difficult to put into practice. </a:t>
            </a:r>
          </a:p>
          <a:p>
            <a:endParaRPr lang="en-AU" sz="1200" kern="1200" dirty="0" smtClean="0">
              <a:solidFill>
                <a:schemeClr val="tx1"/>
              </a:solidFill>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Not surprisingly, the most common barrier to exercise was</a:t>
            </a:r>
            <a:r>
              <a:rPr lang="en-AU" baseline="0" dirty="0" smtClean="0"/>
              <a:t> lack of time. </a:t>
            </a:r>
            <a:r>
              <a:rPr lang="en-AU" sz="1200" kern="1200" baseline="0" dirty="0" smtClean="0">
                <a:solidFill>
                  <a:schemeClr val="tx1"/>
                </a:solidFill>
                <a:latin typeface="+mn-lt"/>
                <a:ea typeface="+mn-ea"/>
                <a:cs typeface="+mn-cs"/>
              </a:rPr>
              <a:t>T</a:t>
            </a:r>
            <a:r>
              <a:rPr lang="en-AU" sz="1200" kern="1200" dirty="0" smtClean="0">
                <a:solidFill>
                  <a:schemeClr val="tx1"/>
                </a:solidFill>
                <a:latin typeface="+mn-lt"/>
                <a:ea typeface="+mn-ea"/>
                <a:cs typeface="+mn-cs"/>
              </a:rPr>
              <a:t>his was closely followed by lack of self-discipline (33.3), lack of energy (27.2), lack of interest (20.1), and lack of enjoyment (18.5), suggesting motivational factors are a key barrier to exercise. When looking at the whole cohort, external resources such as lack of money, or lack of access to facilities, exert less influence over the extent to which baby boomers exercised.  Although</a:t>
            </a:r>
            <a:r>
              <a:rPr lang="en-AU" sz="1200" kern="1200" baseline="0" dirty="0" smtClean="0">
                <a:solidFill>
                  <a:schemeClr val="tx1"/>
                </a:solidFill>
                <a:latin typeface="+mn-lt"/>
                <a:ea typeface="+mn-ea"/>
                <a:cs typeface="+mn-cs"/>
              </a:rPr>
              <a:t> there were few cohort differences, younger boomers were more likely to nominate being self conscious about their looks while older boomers were more likely to say lack of interest.</a:t>
            </a:r>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differences between men and women are </a:t>
            </a:r>
            <a:r>
              <a:rPr lang="en-AU" dirty="0" err="1" smtClean="0"/>
              <a:t>paticularly</a:t>
            </a:r>
            <a:r>
              <a:rPr lang="en-AU" dirty="0" smtClean="0"/>
              <a:t> striking </a:t>
            </a:r>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differences between men and women are </a:t>
            </a:r>
            <a:r>
              <a:rPr lang="en-AU" dirty="0" err="1" smtClean="0"/>
              <a:t>paticularly</a:t>
            </a:r>
            <a:r>
              <a:rPr lang="en-AU" dirty="0" smtClean="0"/>
              <a:t> striking </a:t>
            </a:r>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1E981B7-D411-48EB-AC8C-5B7A54D46011}" type="slidenum">
              <a:rPr lang="en-US" smtClean="0"/>
              <a:pPr/>
              <a:t>3</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defTabSz="915697">
              <a:spcBef>
                <a:spcPct val="0"/>
              </a:spcBef>
            </a:pPr>
            <a:endParaRPr lang="en-US" sz="200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latin typeface="+mn-lt"/>
                <a:ea typeface="+mn-ea"/>
                <a:cs typeface="+mn-cs"/>
              </a:rPr>
              <a:t>Lack of time was a major constraint for both at-risk and mainstream groups and followed a similar pattern to that observed for exercise and making positive changes to lifestyle.  </a:t>
            </a:r>
          </a:p>
          <a:p>
            <a:endParaRPr lang="en-AU" dirty="0"/>
          </a:p>
        </p:txBody>
      </p:sp>
      <p:sp>
        <p:nvSpPr>
          <p:cNvPr id="4" name="Slide Number Placeholder 3"/>
          <p:cNvSpPr>
            <a:spLocks noGrp="1"/>
          </p:cNvSpPr>
          <p:nvPr>
            <p:ph type="sldNum" sz="quarter" idx="10"/>
          </p:nvPr>
        </p:nvSpPr>
        <p:spPr/>
        <p:txBody>
          <a:bodyPr/>
          <a:lstStyle/>
          <a:p>
            <a:fld id="{39A60307-7A66-4A7A-8245-18491507F63F}" type="slidenum">
              <a:rPr lang="en-AU" smtClean="0"/>
              <a:pPr/>
              <a:t>24</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9A60307-7A66-4A7A-8245-18491507F63F}" type="slidenum">
              <a:rPr lang="en-AU" smtClean="0"/>
              <a:pPr/>
              <a:t>4</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dirty="0" smtClean="0"/>
              <a:t>The analysis of later life preparation drew on a sample of baby boomers from </a:t>
            </a:r>
            <a:r>
              <a:rPr lang="en-US" sz="1200" kern="1200" baseline="0" dirty="0" smtClean="0">
                <a:solidFill>
                  <a:schemeClr val="tx1"/>
                </a:solidFill>
                <a:latin typeface="+mn-lt"/>
                <a:ea typeface="+mn-ea"/>
                <a:cs typeface="+mn-cs"/>
              </a:rPr>
              <a:t>the North West Adelaide Health Study </a:t>
            </a:r>
            <a:r>
              <a:rPr lang="en-AU" sz="1200" kern="1200" baseline="0" dirty="0" smtClean="0">
                <a:solidFill>
                  <a:schemeClr val="tx1"/>
                </a:solidFill>
                <a:latin typeface="+mn-lt"/>
                <a:ea typeface="+mn-ea"/>
                <a:cs typeface="+mn-cs"/>
              </a:rPr>
              <a:t>which </a:t>
            </a:r>
            <a:r>
              <a:rPr lang="en-AU" sz="1200" kern="1200" dirty="0" smtClean="0">
                <a:solidFill>
                  <a:schemeClr val="tx1"/>
                </a:solidFill>
                <a:latin typeface="+mn-lt"/>
                <a:ea typeface="+mn-ea"/>
                <a:cs typeface="+mn-cs"/>
              </a:rPr>
              <a:t>is a longitudinal population based biomedical study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incorporating a representative cross section of urban-based adults drawn from the north western region of Adelaide.  This Study has developed a comprehensive database with extensive bio-medical and self report health data and a wide range of social and demographic</a:t>
            </a:r>
            <a:r>
              <a:rPr lang="en-AU" sz="1200" kern="1200" baseline="0" dirty="0" smtClean="0">
                <a:solidFill>
                  <a:schemeClr val="tx1"/>
                </a:solidFill>
                <a:latin typeface="+mn-lt"/>
                <a:ea typeface="+mn-ea"/>
                <a:cs typeface="+mn-cs"/>
              </a:rPr>
              <a:t> variables.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baseline="0" dirty="0" smtClean="0">
                <a:solidFill>
                  <a:schemeClr val="tx1"/>
                </a:solidFill>
                <a:latin typeface="+mn-lt"/>
                <a:ea typeface="+mn-ea"/>
                <a:cs typeface="+mn-cs"/>
              </a:rPr>
              <a:t>The data used in the study were collected at several time points as shown here.</a:t>
            </a:r>
          </a:p>
          <a:p>
            <a:endParaRPr lang="en-AU"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b="1" kern="1200" baseline="0" dirty="0" smtClean="0">
                <a:solidFill>
                  <a:schemeClr val="tx1"/>
                </a:solidFill>
                <a:latin typeface="+mn-lt"/>
                <a:ea typeface="+mn-ea"/>
                <a:cs typeface="+mn-cs"/>
              </a:rPr>
              <a:t>Perhaps leave this section out - </a:t>
            </a:r>
            <a:r>
              <a:rPr lang="en-AU" sz="1200" kern="1200" baseline="0" dirty="0" smtClean="0">
                <a:solidFill>
                  <a:schemeClr val="tx1"/>
                </a:solidFill>
                <a:latin typeface="+mn-lt"/>
                <a:ea typeface="+mn-ea"/>
                <a:cs typeface="+mn-cs"/>
              </a:rPr>
              <a:t>Additional data specific to the thesis was collected through a postal and a telephone survey. This survey collected information on attitudes to ageing, health behaviours, planning behaviour, living arrangements, housing preferences, social participation and support, income expectations for later life, employment, and caring responsibilities.</a:t>
            </a:r>
            <a:endParaRPr lang="en-AU" dirty="0" smtClean="0"/>
          </a:p>
          <a:p>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Which is situated</a:t>
            </a:r>
            <a:r>
              <a:rPr lang="en-AU" baseline="0" dirty="0" smtClean="0"/>
              <a:t> about here in Australia.</a:t>
            </a:r>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dirty="0" smtClean="0"/>
              <a:t>The analysis of later life preparation drew on a sample of baby boomers from </a:t>
            </a:r>
            <a:r>
              <a:rPr lang="en-US" sz="1200" kern="1200" baseline="0" dirty="0" smtClean="0">
                <a:solidFill>
                  <a:schemeClr val="tx1"/>
                </a:solidFill>
                <a:latin typeface="+mn-lt"/>
                <a:ea typeface="+mn-ea"/>
                <a:cs typeface="+mn-cs"/>
              </a:rPr>
              <a:t>the North West Adelaide Health Study </a:t>
            </a:r>
            <a:r>
              <a:rPr lang="en-AU" sz="1200" kern="1200" baseline="0" dirty="0" smtClean="0">
                <a:solidFill>
                  <a:schemeClr val="tx1"/>
                </a:solidFill>
                <a:latin typeface="+mn-lt"/>
                <a:ea typeface="+mn-ea"/>
                <a:cs typeface="+mn-cs"/>
              </a:rPr>
              <a:t>which </a:t>
            </a:r>
            <a:r>
              <a:rPr lang="en-AU" sz="1200" kern="1200" dirty="0" smtClean="0">
                <a:solidFill>
                  <a:schemeClr val="tx1"/>
                </a:solidFill>
                <a:latin typeface="+mn-lt"/>
                <a:ea typeface="+mn-ea"/>
                <a:cs typeface="+mn-cs"/>
              </a:rPr>
              <a:t>is a longitudinal population based biomedical study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incorporating a representative cross section of urban-based adults drawn from the north western region of Adelaide.  This Study has developed a comprehensive database with extensive bio-medical and self report health data and a wide range of social and demographic</a:t>
            </a:r>
            <a:r>
              <a:rPr lang="en-AU" sz="1200" kern="1200" baseline="0" dirty="0" smtClean="0">
                <a:solidFill>
                  <a:schemeClr val="tx1"/>
                </a:solidFill>
                <a:latin typeface="+mn-lt"/>
                <a:ea typeface="+mn-ea"/>
                <a:cs typeface="+mn-cs"/>
              </a:rPr>
              <a:t> variables.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baseline="0" dirty="0" smtClean="0">
                <a:solidFill>
                  <a:schemeClr val="tx1"/>
                </a:solidFill>
                <a:latin typeface="+mn-lt"/>
                <a:ea typeface="+mn-ea"/>
                <a:cs typeface="+mn-cs"/>
              </a:rPr>
              <a:t>The data used in the study were collected at several time points as shown here.</a:t>
            </a:r>
          </a:p>
          <a:p>
            <a:endParaRPr lang="en-AU"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b="1" kern="1200" baseline="0" dirty="0" smtClean="0">
                <a:solidFill>
                  <a:schemeClr val="tx1"/>
                </a:solidFill>
                <a:latin typeface="+mn-lt"/>
                <a:ea typeface="+mn-ea"/>
                <a:cs typeface="+mn-cs"/>
              </a:rPr>
              <a:t>Perhaps leave this section out - </a:t>
            </a:r>
            <a:r>
              <a:rPr lang="en-AU" sz="1200" kern="1200" baseline="0" dirty="0" smtClean="0">
                <a:solidFill>
                  <a:schemeClr val="tx1"/>
                </a:solidFill>
                <a:latin typeface="+mn-lt"/>
                <a:ea typeface="+mn-ea"/>
                <a:cs typeface="+mn-cs"/>
              </a:rPr>
              <a:t>Additional data specific to the thesis was collected through a postal and a telephone survey. This survey collected information on attitudes to ageing, health behaviours, planning behaviour, living arrangements, housing preferences, social participation and support, income expectations for later life, employment, and caring responsibilities.</a:t>
            </a:r>
            <a:endParaRPr lang="en-AU" dirty="0" smtClean="0"/>
          </a:p>
          <a:p>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latin typeface="+mn-lt"/>
                <a:ea typeface="+mn-ea"/>
                <a:cs typeface="+mn-cs"/>
              </a:rPr>
              <a:t>Most quantitative</a:t>
            </a:r>
            <a:r>
              <a:rPr lang="en-AU" sz="1200" b="1"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studies on baby boomers and later life have focused on averages for the whole cohort so one of my major aims was to look at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sub-groups within the cohort that are likely to differ from the mainstream or to be more at risk in later life.  Sub-groups that fitted this description included: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singles,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those who are suffer from moderate to severe depression,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low income earners,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the retired,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t</a:t>
            </a:r>
            <a:r>
              <a:rPr lang="en-AU" sz="1200" kern="1200" dirty="0" smtClean="0">
                <a:solidFill>
                  <a:schemeClr val="tx1"/>
                </a:solidFill>
                <a:latin typeface="+mn-lt"/>
                <a:ea typeface="+mn-ea"/>
                <a:cs typeface="+mn-cs"/>
              </a:rPr>
              <a:t>hose who are not planning for or thinking about retirement,  </a:t>
            </a:r>
            <a:r>
              <a:rPr lang="en-US" sz="1200" b="1" kern="120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AU" sz="1200" kern="1200" dirty="0" smtClean="0">
                <a:solidFill>
                  <a:schemeClr val="tx1"/>
                </a:solidFill>
                <a:latin typeface="+mn-lt"/>
                <a:ea typeface="+mn-ea"/>
                <a:cs typeface="+mn-cs"/>
              </a:rPr>
              <a:t>and casual or unemployed workers.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latin typeface="+mn-lt"/>
              <a:ea typeface="+mn-ea"/>
              <a:cs typeface="+mn-cs"/>
            </a:endParaRPr>
          </a:p>
        </p:txBody>
      </p:sp>
      <p:sp>
        <p:nvSpPr>
          <p:cNvPr id="31748" name="Slide Number Placeholder 3"/>
          <p:cNvSpPr>
            <a:spLocks noGrp="1"/>
          </p:cNvSpPr>
          <p:nvPr>
            <p:ph type="sldNum" sz="quarter" idx="5"/>
          </p:nvPr>
        </p:nvSpPr>
        <p:spPr>
          <a:noFill/>
        </p:spPr>
        <p:txBody>
          <a:bodyPr/>
          <a:lstStyle/>
          <a:p>
            <a:fld id="{BCAA5C25-F918-4E91-B51B-BAAB166F3FEB}"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AU" dirty="0" smtClean="0"/>
              <a:t>We examined the above conditions all</a:t>
            </a:r>
            <a:r>
              <a:rPr lang="en-AU" baseline="0" dirty="0" smtClean="0"/>
              <a:t> of which have been assigned national priority status except for COPD, kidney disease and osteoporosis</a:t>
            </a:r>
            <a:endParaRPr lang="en-AU" dirty="0" smtClean="0"/>
          </a:p>
          <a:p>
            <a:pPr>
              <a:buFont typeface="Arial" pitchFamily="34" charset="0"/>
              <a:buChar char="•"/>
            </a:pPr>
            <a:r>
              <a:rPr lang="en-AU" dirty="0" smtClean="0"/>
              <a:t>Older baby</a:t>
            </a:r>
            <a:r>
              <a:rPr lang="en-AU" baseline="0" dirty="0" smtClean="0"/>
              <a:t> boomers sig more likely to have all conditions except for </a:t>
            </a:r>
            <a:r>
              <a:rPr lang="en-AU" baseline="0" dirty="0" err="1" smtClean="0"/>
              <a:t>Pysc</a:t>
            </a:r>
            <a:r>
              <a:rPr lang="en-AU" baseline="0" dirty="0" smtClean="0"/>
              <a:t> disturbance and asthma.</a:t>
            </a:r>
          </a:p>
          <a:p>
            <a:pPr>
              <a:buFont typeface="Arial" pitchFamily="34" charset="0"/>
              <a:buChar char="•"/>
            </a:pPr>
            <a:r>
              <a:rPr lang="en-AU" baseline="0" dirty="0" smtClean="0"/>
              <a:t>Females sig more likely to have Stage 3-5 Kidney disease; arthritis; osteoporosis; doctor diagnosed mental health condition and COPD and males more likely to have cardiovascular conditions.</a:t>
            </a:r>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AU" dirty="0" smtClean="0"/>
              <a:t>We examined the above conditions all</a:t>
            </a:r>
            <a:r>
              <a:rPr lang="en-AU" baseline="0" dirty="0" smtClean="0"/>
              <a:t> of which have been assigned national priority status except for COPD, kidney disease and osteoporosis</a:t>
            </a:r>
            <a:endParaRPr lang="en-AU" dirty="0" smtClean="0"/>
          </a:p>
          <a:p>
            <a:pPr>
              <a:buFont typeface="Arial" pitchFamily="34" charset="0"/>
              <a:buChar char="•"/>
            </a:pPr>
            <a:r>
              <a:rPr lang="en-AU" dirty="0" smtClean="0"/>
              <a:t>Older baby</a:t>
            </a:r>
            <a:r>
              <a:rPr lang="en-AU" baseline="0" dirty="0" smtClean="0"/>
              <a:t> boomers sig more likely to have all conditions except for </a:t>
            </a:r>
            <a:r>
              <a:rPr lang="en-AU" baseline="0" dirty="0" err="1" smtClean="0"/>
              <a:t>Pysc</a:t>
            </a:r>
            <a:r>
              <a:rPr lang="en-AU" baseline="0" dirty="0" smtClean="0"/>
              <a:t> disturbance and asthma.</a:t>
            </a:r>
          </a:p>
          <a:p>
            <a:pPr>
              <a:buFont typeface="Arial" pitchFamily="34" charset="0"/>
              <a:buChar char="•"/>
            </a:pPr>
            <a:r>
              <a:rPr lang="en-AU" baseline="0" dirty="0" smtClean="0"/>
              <a:t>Females sig more likely to have Stage 3-5 Kidney disease; arthritis; osteoporosis; doctor diagnosed mental health condition and COPD and males more likely to have cardiovascular conditions.</a:t>
            </a:r>
            <a:endParaRPr lang="en-AU" dirty="0"/>
          </a:p>
        </p:txBody>
      </p:sp>
      <p:sp>
        <p:nvSpPr>
          <p:cNvPr id="4" name="Slide Number Placeholder 3"/>
          <p:cNvSpPr>
            <a:spLocks noGrp="1"/>
          </p:cNvSpPr>
          <p:nvPr>
            <p:ph type="sldNum" sz="quarter" idx="10"/>
          </p:nvPr>
        </p:nvSpPr>
        <p:spPr/>
        <p:txBody>
          <a:bodyPr/>
          <a:lstStyle/>
          <a:p>
            <a:fld id="{BEBB7882-C6B9-4AA3-AB0C-3C01611C883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E6E06-607B-48F2-8431-5E86E7B836DC}" type="datetimeFigureOut">
              <a:rPr lang="en-AU" smtClean="0"/>
              <a:pPr/>
              <a:t>30/05/2012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5DF4CD-CC13-42E3-AA67-7528E93AE5A6}"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BE6E06-607B-48F2-8431-5E86E7B836DC}" type="datetimeFigureOut">
              <a:rPr lang="en-AU" smtClean="0"/>
              <a:pPr/>
              <a:t>30/05/2012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DF4CD-CC13-42E3-AA67-7528E93AE5A6}"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7"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chart" Target="../charts/chart15.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chart" Target="../charts/chart1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chart" Target="../charts/chart17.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cid:5308B9E22D44449BBE729F9CE200EE69@greg"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jennifer.buckley@adelaide.edu.a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2.xml"/><Relationship Id="rId7" Type="http://schemas.openxmlformats.org/officeDocument/2006/relationships/image" Target="../media/image8.wmf"/><Relationship Id="rId2" Type="http://schemas.openxmlformats.org/officeDocument/2006/relationships/slideLayout" Target="../slideLayouts/slideLayout6.xml"/><Relationship Id="rId1" Type="http://schemas.openxmlformats.org/officeDocument/2006/relationships/tags" Target="../tags/tag1.xml"/><Relationship Id="rId6" Type="http://schemas.openxmlformats.org/officeDocument/2006/relationships/image" Target="../media/image7.wmf"/><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8388424" cy="1542033"/>
          </a:xfrm>
        </p:spPr>
        <p:txBody>
          <a:bodyPr>
            <a:normAutofit/>
          </a:bodyPr>
          <a:lstStyle/>
          <a:p>
            <a:r>
              <a:rPr lang="en-AU" sz="2800" dirty="0" smtClean="0"/>
              <a:t>Baby Boomers:  Planning for a Healthy Old Age or Just Letting it all Hang out?</a:t>
            </a:r>
            <a:endParaRPr lang="en-AU" sz="2800" dirty="0"/>
          </a:p>
        </p:txBody>
      </p:sp>
      <p:sp>
        <p:nvSpPr>
          <p:cNvPr id="3" name="Subtitle 2"/>
          <p:cNvSpPr>
            <a:spLocks noGrp="1"/>
          </p:cNvSpPr>
          <p:nvPr>
            <p:ph type="subTitle" idx="1"/>
          </p:nvPr>
        </p:nvSpPr>
        <p:spPr>
          <a:xfrm>
            <a:off x="251520" y="1844824"/>
            <a:ext cx="8712968" cy="4752528"/>
          </a:xfrm>
        </p:spPr>
        <p:txBody>
          <a:bodyPr>
            <a:normAutofit/>
          </a:bodyPr>
          <a:lstStyle/>
          <a:p>
            <a:r>
              <a:rPr lang="en-AU" sz="2500" b="1" dirty="0" smtClean="0">
                <a:solidFill>
                  <a:schemeClr val="bg1">
                    <a:lumMod val="50000"/>
                  </a:schemeClr>
                </a:solidFill>
                <a:latin typeface="Calibri" pitchFamily="34" charset="0"/>
              </a:rPr>
              <a:t>11</a:t>
            </a:r>
            <a:r>
              <a:rPr lang="en-AU" sz="2500" b="1" baseline="30000" dirty="0" smtClean="0">
                <a:solidFill>
                  <a:schemeClr val="bg1">
                    <a:lumMod val="50000"/>
                  </a:schemeClr>
                </a:solidFill>
                <a:latin typeface="Calibri" pitchFamily="34" charset="0"/>
              </a:rPr>
              <a:t>th</a:t>
            </a:r>
            <a:r>
              <a:rPr lang="en-AU" sz="2500" b="1" dirty="0" smtClean="0">
                <a:solidFill>
                  <a:schemeClr val="bg1">
                    <a:lumMod val="50000"/>
                  </a:schemeClr>
                </a:solidFill>
                <a:latin typeface="Calibri" pitchFamily="34" charset="0"/>
              </a:rPr>
              <a:t> Global Conference of the International Federation of Aging</a:t>
            </a:r>
          </a:p>
          <a:p>
            <a:r>
              <a:rPr lang="en-AU" sz="2500" b="1" dirty="0" smtClean="0">
                <a:solidFill>
                  <a:schemeClr val="bg1">
                    <a:lumMod val="50000"/>
                  </a:schemeClr>
                </a:solidFill>
                <a:latin typeface="Calibri" pitchFamily="34" charset="0"/>
              </a:rPr>
              <a:t>28May to 1</a:t>
            </a:r>
            <a:r>
              <a:rPr lang="en-AU" sz="2500" b="1" baseline="30000" dirty="0" smtClean="0">
                <a:solidFill>
                  <a:schemeClr val="bg1">
                    <a:lumMod val="50000"/>
                  </a:schemeClr>
                </a:solidFill>
                <a:latin typeface="Calibri" pitchFamily="34" charset="0"/>
              </a:rPr>
              <a:t>st</a:t>
            </a:r>
            <a:r>
              <a:rPr lang="en-AU" sz="2500" b="1" dirty="0" smtClean="0">
                <a:solidFill>
                  <a:schemeClr val="bg1">
                    <a:lumMod val="50000"/>
                  </a:schemeClr>
                </a:solidFill>
                <a:latin typeface="Calibri" pitchFamily="34" charset="0"/>
              </a:rPr>
              <a:t> June, 2012</a:t>
            </a:r>
          </a:p>
          <a:p>
            <a:endParaRPr lang="en-AU" sz="2200" b="1" dirty="0" smtClean="0">
              <a:solidFill>
                <a:schemeClr val="bg1">
                  <a:lumMod val="50000"/>
                </a:schemeClr>
              </a:solidFill>
              <a:latin typeface="Calibri" pitchFamily="34" charset="0"/>
            </a:endParaRPr>
          </a:p>
          <a:p>
            <a:endParaRPr lang="en-AU" sz="2200" b="1" dirty="0" smtClean="0">
              <a:solidFill>
                <a:schemeClr val="bg1">
                  <a:lumMod val="50000"/>
                </a:schemeClr>
              </a:solidFill>
              <a:latin typeface="Calibri" pitchFamily="34" charset="0"/>
            </a:endParaRPr>
          </a:p>
          <a:p>
            <a:endParaRPr lang="en-AU" sz="2200" b="1" dirty="0" smtClean="0">
              <a:solidFill>
                <a:schemeClr val="bg1">
                  <a:lumMod val="50000"/>
                </a:schemeClr>
              </a:solidFill>
              <a:latin typeface="Calibri" pitchFamily="34" charset="0"/>
            </a:endParaRPr>
          </a:p>
          <a:p>
            <a:endParaRPr lang="en-AU" sz="2200" b="1" dirty="0" smtClean="0">
              <a:solidFill>
                <a:schemeClr val="bg1">
                  <a:lumMod val="50000"/>
                </a:schemeClr>
              </a:solidFill>
              <a:latin typeface="Calibri" pitchFamily="34" charset="0"/>
            </a:endParaRPr>
          </a:p>
          <a:p>
            <a:endParaRPr lang="en-AU" sz="2200" b="1" dirty="0" smtClean="0">
              <a:solidFill>
                <a:schemeClr val="bg1">
                  <a:lumMod val="50000"/>
                </a:schemeClr>
              </a:solidFill>
              <a:latin typeface="Calibri" pitchFamily="34" charset="0"/>
            </a:endParaRPr>
          </a:p>
          <a:p>
            <a:endParaRPr lang="en-AU" sz="2200" b="1" dirty="0" smtClean="0">
              <a:solidFill>
                <a:schemeClr val="bg1">
                  <a:lumMod val="50000"/>
                </a:schemeClr>
              </a:solidFill>
              <a:latin typeface="Calibri" pitchFamily="34" charset="0"/>
            </a:endParaRPr>
          </a:p>
          <a:p>
            <a:pPr algn="r"/>
            <a:r>
              <a:rPr lang="en-AU" sz="2400" b="1" dirty="0" smtClean="0">
                <a:solidFill>
                  <a:schemeClr val="bg1">
                    <a:lumMod val="50000"/>
                  </a:schemeClr>
                </a:solidFill>
                <a:latin typeface="Calibri" pitchFamily="34" charset="0"/>
              </a:rPr>
              <a:t>Dr Jennifer Buckley</a:t>
            </a:r>
          </a:p>
          <a:p>
            <a:pPr algn="r"/>
            <a:r>
              <a:rPr lang="en-AU" sz="2400" b="1" dirty="0" smtClean="0">
                <a:solidFill>
                  <a:schemeClr val="bg1">
                    <a:lumMod val="50000"/>
                  </a:schemeClr>
                </a:solidFill>
                <a:latin typeface="Calibri" pitchFamily="34" charset="0"/>
              </a:rPr>
              <a:t>University of Adelaide</a:t>
            </a:r>
          </a:p>
          <a:p>
            <a:pPr algn="r"/>
            <a:r>
              <a:rPr lang="en-AU" sz="2400" b="1" dirty="0" smtClean="0">
                <a:solidFill>
                  <a:schemeClr val="bg1">
                    <a:lumMod val="50000"/>
                  </a:schemeClr>
                </a:solidFill>
                <a:latin typeface="Calibri" pitchFamily="34" charset="0"/>
              </a:rPr>
              <a:t>Australian Population and Migration Research Centre </a:t>
            </a:r>
          </a:p>
          <a:p>
            <a:pPr algn="r"/>
            <a:endParaRPr lang="en-AU" dirty="0" smtClean="0"/>
          </a:p>
          <a:p>
            <a:endParaRPr lang="en-AU" dirty="0" smtClean="0"/>
          </a:p>
          <a:p>
            <a:endParaRPr lang="en-AU" dirty="0"/>
          </a:p>
        </p:txBody>
      </p:sp>
      <p:pic>
        <p:nvPicPr>
          <p:cNvPr id="4" name="Picture 2"/>
          <p:cNvPicPr>
            <a:picLocks noChangeAspect="1" noChangeArrowheads="1"/>
          </p:cNvPicPr>
          <p:nvPr/>
        </p:nvPicPr>
        <p:blipFill>
          <a:blip r:embed="rId3" cstate="print"/>
          <a:srcRect/>
          <a:stretch>
            <a:fillRect/>
          </a:stretch>
        </p:blipFill>
        <p:spPr bwMode="auto">
          <a:xfrm>
            <a:off x="0" y="0"/>
            <a:ext cx="1241376" cy="620688"/>
          </a:xfrm>
          <a:prstGeom prst="rect">
            <a:avLst/>
          </a:prstGeom>
          <a:noFill/>
          <a:ln w="9525">
            <a:noFill/>
            <a:miter lim="800000"/>
            <a:headEnd/>
            <a:tailEnd/>
          </a:ln>
        </p:spPr>
      </p:pic>
      <p:cxnSp>
        <p:nvCxnSpPr>
          <p:cNvPr id="6" name="Straight Connector 5"/>
          <p:cNvCxnSpPr/>
          <p:nvPr/>
        </p:nvCxnSpPr>
        <p:spPr>
          <a:xfrm>
            <a:off x="0" y="1628800"/>
            <a:ext cx="9144000" cy="1588"/>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2050" name="Object 2"/>
          <p:cNvGraphicFramePr>
            <a:graphicFrameLocks noChangeAspect="1"/>
          </p:cNvGraphicFramePr>
          <p:nvPr/>
        </p:nvGraphicFramePr>
        <p:xfrm>
          <a:off x="0" y="3500438"/>
          <a:ext cx="752475" cy="765175"/>
        </p:xfrm>
        <a:graphic>
          <a:graphicData uri="http://schemas.openxmlformats.org/presentationml/2006/ole">
            <p:oleObj spid="_x0000_s2050" name="Photo Editor Photo" r:id="rId4" imgW="762106" imgH="762106" progId="">
              <p:embed/>
            </p:oleObj>
          </a:graphicData>
        </a:graphic>
      </p:graphicFrame>
      <p:pic>
        <p:nvPicPr>
          <p:cNvPr id="7" name="Picture 14" descr="050217_DH_blue_H transparent background"/>
          <p:cNvPicPr>
            <a:picLocks noChangeAspect="1" noChangeArrowheads="1"/>
          </p:cNvPicPr>
          <p:nvPr/>
        </p:nvPicPr>
        <p:blipFill>
          <a:blip r:embed="rId5" cstate="print"/>
          <a:srcRect/>
          <a:stretch>
            <a:fillRect/>
          </a:stretch>
        </p:blipFill>
        <p:spPr bwMode="auto">
          <a:xfrm>
            <a:off x="0" y="5013176"/>
            <a:ext cx="2652713" cy="698500"/>
          </a:xfrm>
          <a:prstGeom prst="rect">
            <a:avLst/>
          </a:prstGeom>
          <a:noFill/>
        </p:spPr>
      </p:pic>
      <p:graphicFrame>
        <p:nvGraphicFramePr>
          <p:cNvPr id="2051" name="Object 3"/>
          <p:cNvGraphicFramePr>
            <a:graphicFrameLocks noChangeAspect="1"/>
          </p:cNvGraphicFramePr>
          <p:nvPr/>
        </p:nvGraphicFramePr>
        <p:xfrm>
          <a:off x="1258888" y="3860800"/>
          <a:ext cx="1266825" cy="615950"/>
        </p:xfrm>
        <a:graphic>
          <a:graphicData uri="http://schemas.openxmlformats.org/presentationml/2006/ole">
            <p:oleObj spid="_x0000_s2051" name="Photo Editor Photo" r:id="rId6" imgW="1162212" imgH="552527" progId="">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1500174"/>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a:blip r:embed="rId3" cstate="print"/>
          <a:srcRect/>
          <a:stretch>
            <a:fillRect/>
          </a:stretch>
        </p:blipFill>
        <p:spPr bwMode="auto">
          <a:xfrm>
            <a:off x="0" y="0"/>
            <a:ext cx="1714500" cy="857250"/>
          </a:xfrm>
          <a:prstGeom prst="rect">
            <a:avLst/>
          </a:prstGeom>
          <a:noFill/>
          <a:ln w="9525">
            <a:noFill/>
            <a:miter lim="800000"/>
            <a:headEnd/>
            <a:tailEnd/>
          </a:ln>
        </p:spPr>
      </p:pic>
      <p:sp>
        <p:nvSpPr>
          <p:cNvPr id="7" name="TextBox 6"/>
          <p:cNvSpPr txBox="1"/>
          <p:nvPr/>
        </p:nvSpPr>
        <p:spPr>
          <a:xfrm>
            <a:off x="0" y="6381328"/>
            <a:ext cx="3563888" cy="461665"/>
          </a:xfrm>
          <a:prstGeom prst="rect">
            <a:avLst/>
          </a:prstGeom>
          <a:noFill/>
        </p:spPr>
        <p:txBody>
          <a:bodyPr wrap="square" rtlCol="0">
            <a:spAutoFit/>
          </a:bodyPr>
          <a:lstStyle/>
          <a:p>
            <a:r>
              <a:rPr lang="en-AU" sz="1200" dirty="0" smtClean="0"/>
              <a:t>p value*&lt;.05; </a:t>
            </a:r>
            <a:endParaRPr lang="en-AU" sz="1200" dirty="0" smtClean="0">
              <a:latin typeface="Book Antiqua" pitchFamily="18" charset="0"/>
            </a:endParaRPr>
          </a:p>
          <a:p>
            <a:r>
              <a:rPr lang="en-AU" sz="1200" dirty="0" smtClean="0">
                <a:latin typeface="Book Antiqua" pitchFamily="18" charset="0"/>
              </a:rPr>
              <a:t>Source:   NWAHS, Stage 2, 2004-06</a:t>
            </a:r>
            <a:endParaRPr lang="en-AU" sz="1200" dirty="0"/>
          </a:p>
        </p:txBody>
      </p:sp>
      <p:sp>
        <p:nvSpPr>
          <p:cNvPr id="5" name="Title 4"/>
          <p:cNvSpPr>
            <a:spLocks noGrp="1"/>
          </p:cNvSpPr>
          <p:nvPr>
            <p:ph type="title"/>
          </p:nvPr>
        </p:nvSpPr>
        <p:spPr/>
        <p:txBody>
          <a:bodyPr>
            <a:noAutofit/>
          </a:bodyPr>
          <a:lstStyle/>
          <a:p>
            <a:r>
              <a:rPr lang="en-AU" sz="3200" dirty="0" smtClean="0"/>
              <a:t>Chronic Conditions by Gender</a:t>
            </a:r>
            <a:br>
              <a:rPr lang="en-AU" sz="3200" dirty="0" smtClean="0"/>
            </a:br>
            <a:r>
              <a:rPr lang="en-AU" sz="3200" dirty="0" smtClean="0"/>
              <a:t>Baby Boomers 1946-65</a:t>
            </a:r>
            <a:endParaRPr lang="en-AU" sz="3200" dirty="0"/>
          </a:p>
        </p:txBody>
      </p:sp>
      <p:graphicFrame>
        <p:nvGraphicFramePr>
          <p:cNvPr id="9" name="Chart 8"/>
          <p:cNvGraphicFramePr/>
          <p:nvPr/>
        </p:nvGraphicFramePr>
        <p:xfrm>
          <a:off x="323528" y="1772816"/>
          <a:ext cx="8496944" cy="4608512"/>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1403648" y="1988840"/>
            <a:ext cx="288032" cy="307777"/>
          </a:xfrm>
          <a:prstGeom prst="rect">
            <a:avLst/>
          </a:prstGeom>
          <a:noFill/>
        </p:spPr>
        <p:txBody>
          <a:bodyPr wrap="square" rtlCol="0">
            <a:spAutoFit/>
          </a:bodyPr>
          <a:lstStyle/>
          <a:p>
            <a:r>
              <a:rPr lang="en-AU" sz="1400" b="1" dirty="0" smtClean="0"/>
              <a:t>*</a:t>
            </a:r>
            <a:endParaRPr lang="en-AU" b="1" dirty="0"/>
          </a:p>
        </p:txBody>
      </p:sp>
      <p:sp>
        <p:nvSpPr>
          <p:cNvPr id="12" name="TextBox 11"/>
          <p:cNvSpPr txBox="1"/>
          <p:nvPr/>
        </p:nvSpPr>
        <p:spPr>
          <a:xfrm>
            <a:off x="2267744" y="1988840"/>
            <a:ext cx="648072" cy="369332"/>
          </a:xfrm>
          <a:prstGeom prst="rect">
            <a:avLst/>
          </a:prstGeom>
          <a:noFill/>
        </p:spPr>
        <p:txBody>
          <a:bodyPr wrap="square" rtlCol="0">
            <a:spAutoFit/>
          </a:bodyPr>
          <a:lstStyle/>
          <a:p>
            <a:r>
              <a:rPr lang="en-AU" dirty="0" smtClean="0"/>
              <a:t>    </a:t>
            </a:r>
            <a:r>
              <a:rPr lang="en-AU" sz="1400" b="1" dirty="0" smtClean="0"/>
              <a:t>*</a:t>
            </a:r>
            <a:endParaRPr lang="en-AU" b="1" dirty="0"/>
          </a:p>
        </p:txBody>
      </p:sp>
      <p:sp>
        <p:nvSpPr>
          <p:cNvPr id="13" name="TextBox 12"/>
          <p:cNvSpPr txBox="1"/>
          <p:nvPr/>
        </p:nvSpPr>
        <p:spPr>
          <a:xfrm>
            <a:off x="4644008" y="2996952"/>
            <a:ext cx="360040" cy="584775"/>
          </a:xfrm>
          <a:prstGeom prst="rect">
            <a:avLst/>
          </a:prstGeom>
          <a:noFill/>
        </p:spPr>
        <p:txBody>
          <a:bodyPr wrap="square" rtlCol="0">
            <a:spAutoFit/>
          </a:bodyPr>
          <a:lstStyle/>
          <a:p>
            <a:r>
              <a:rPr lang="en-AU" dirty="0" smtClean="0"/>
              <a:t>     </a:t>
            </a:r>
            <a:r>
              <a:rPr lang="en-AU" sz="1400" b="1" dirty="0" smtClean="0"/>
              <a:t>*</a:t>
            </a:r>
            <a:endParaRPr lang="en-AU" dirty="0"/>
          </a:p>
        </p:txBody>
      </p:sp>
      <p:sp>
        <p:nvSpPr>
          <p:cNvPr id="14" name="TextBox 13"/>
          <p:cNvSpPr txBox="1"/>
          <p:nvPr/>
        </p:nvSpPr>
        <p:spPr>
          <a:xfrm>
            <a:off x="6516216" y="3284984"/>
            <a:ext cx="576064" cy="369332"/>
          </a:xfrm>
          <a:prstGeom prst="rect">
            <a:avLst/>
          </a:prstGeom>
          <a:noFill/>
        </p:spPr>
        <p:txBody>
          <a:bodyPr wrap="square" rtlCol="0">
            <a:spAutoFit/>
          </a:bodyPr>
          <a:lstStyle/>
          <a:p>
            <a:r>
              <a:rPr lang="en-AU" dirty="0" smtClean="0"/>
              <a:t>    </a:t>
            </a:r>
            <a:r>
              <a:rPr lang="en-AU" sz="1400" b="1" dirty="0" smtClean="0"/>
              <a:t>*</a:t>
            </a:r>
            <a:endParaRPr lang="en-AU" dirty="0"/>
          </a:p>
        </p:txBody>
      </p:sp>
      <p:sp>
        <p:nvSpPr>
          <p:cNvPr id="15" name="TextBox 14"/>
          <p:cNvSpPr txBox="1"/>
          <p:nvPr/>
        </p:nvSpPr>
        <p:spPr>
          <a:xfrm>
            <a:off x="8028384" y="3429000"/>
            <a:ext cx="504056" cy="369332"/>
          </a:xfrm>
          <a:prstGeom prst="rect">
            <a:avLst/>
          </a:prstGeom>
          <a:noFill/>
        </p:spPr>
        <p:txBody>
          <a:bodyPr wrap="square" rtlCol="0">
            <a:spAutoFit/>
          </a:bodyPr>
          <a:lstStyle/>
          <a:p>
            <a:r>
              <a:rPr lang="en-AU" dirty="0" smtClean="0"/>
              <a:t>  </a:t>
            </a:r>
            <a:r>
              <a:rPr lang="en-AU" sz="1400" b="1" dirty="0" smtClean="0"/>
              <a:t>*</a:t>
            </a:r>
            <a:endParaRPr lang="en-AU"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2771800" y="548680"/>
          <a:ext cx="3403451" cy="28860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0" y="1700808"/>
          <a:ext cx="3438525" cy="31683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nvGraphicFramePr>
        <p:xfrm>
          <a:off x="5400675" y="548680"/>
          <a:ext cx="3743325" cy="28529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p:cNvGraphicFramePr/>
          <p:nvPr/>
        </p:nvGraphicFramePr>
        <p:xfrm>
          <a:off x="5868144" y="3501008"/>
          <a:ext cx="3523109" cy="295922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Chart 8"/>
          <p:cNvGraphicFramePr/>
          <p:nvPr/>
        </p:nvGraphicFramePr>
        <p:xfrm>
          <a:off x="2915816" y="3429000"/>
          <a:ext cx="3460626" cy="2959224"/>
        </p:xfrm>
        <a:graphic>
          <a:graphicData uri="http://schemas.openxmlformats.org/drawingml/2006/chart">
            <c:chart xmlns:c="http://schemas.openxmlformats.org/drawingml/2006/chart" xmlns:r="http://schemas.openxmlformats.org/officeDocument/2006/relationships" r:id="rId7"/>
          </a:graphicData>
        </a:graphic>
      </p:graphicFrame>
      <p:sp>
        <p:nvSpPr>
          <p:cNvPr id="11" name="Title 10"/>
          <p:cNvSpPr>
            <a:spLocks noGrp="1"/>
          </p:cNvSpPr>
          <p:nvPr>
            <p:ph type="title"/>
          </p:nvPr>
        </p:nvSpPr>
        <p:spPr>
          <a:xfrm>
            <a:off x="395536" y="0"/>
            <a:ext cx="8229600" cy="548680"/>
          </a:xfrm>
        </p:spPr>
        <p:txBody>
          <a:bodyPr>
            <a:normAutofit fontScale="90000"/>
          </a:bodyPr>
          <a:lstStyle/>
          <a:p>
            <a:r>
              <a:rPr lang="en-AU" sz="3200" dirty="0" smtClean="0"/>
              <a:t>Multiple Morbidity</a:t>
            </a:r>
            <a:endParaRPr lang="en-AU" sz="3200" dirty="0"/>
          </a:p>
        </p:txBody>
      </p:sp>
      <p:sp>
        <p:nvSpPr>
          <p:cNvPr id="13" name="Rectangle 12"/>
          <p:cNvSpPr/>
          <p:nvPr/>
        </p:nvSpPr>
        <p:spPr>
          <a:xfrm>
            <a:off x="0" y="5517232"/>
            <a:ext cx="251520" cy="21602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0" y="5877272"/>
            <a:ext cx="251520" cy="216024"/>
          </a:xfrm>
          <a:prstGeom prst="rect">
            <a:avLst/>
          </a:prstGeom>
          <a:solidFill>
            <a:srgbClr val="CC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0" y="6237312"/>
            <a:ext cx="251520" cy="21602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p:nvSpPr>
        <p:spPr>
          <a:xfrm>
            <a:off x="0" y="6597352"/>
            <a:ext cx="251520" cy="26064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TextBox 17"/>
          <p:cNvSpPr txBox="1"/>
          <p:nvPr/>
        </p:nvSpPr>
        <p:spPr>
          <a:xfrm>
            <a:off x="467544" y="5517232"/>
            <a:ext cx="1512168" cy="307777"/>
          </a:xfrm>
          <a:prstGeom prst="rect">
            <a:avLst/>
          </a:prstGeom>
          <a:noFill/>
        </p:spPr>
        <p:txBody>
          <a:bodyPr wrap="square" rtlCol="0">
            <a:spAutoFit/>
          </a:bodyPr>
          <a:lstStyle/>
          <a:p>
            <a:r>
              <a:rPr lang="en-AU" sz="1400" dirty="0" smtClean="0"/>
              <a:t>0 conditions</a:t>
            </a:r>
            <a:endParaRPr lang="en-AU" sz="1400" dirty="0"/>
          </a:p>
        </p:txBody>
      </p:sp>
      <p:sp>
        <p:nvSpPr>
          <p:cNvPr id="19" name="TextBox 18"/>
          <p:cNvSpPr txBox="1"/>
          <p:nvPr/>
        </p:nvSpPr>
        <p:spPr>
          <a:xfrm>
            <a:off x="467544" y="5877272"/>
            <a:ext cx="1584176" cy="307777"/>
          </a:xfrm>
          <a:prstGeom prst="rect">
            <a:avLst/>
          </a:prstGeom>
          <a:noFill/>
        </p:spPr>
        <p:txBody>
          <a:bodyPr wrap="square" rtlCol="0">
            <a:spAutoFit/>
          </a:bodyPr>
          <a:lstStyle/>
          <a:p>
            <a:r>
              <a:rPr lang="en-AU" sz="1400" dirty="0" smtClean="0"/>
              <a:t>1 condition</a:t>
            </a:r>
            <a:endParaRPr lang="en-AU" sz="1400" dirty="0"/>
          </a:p>
        </p:txBody>
      </p:sp>
      <p:sp>
        <p:nvSpPr>
          <p:cNvPr id="20" name="TextBox 19"/>
          <p:cNvSpPr txBox="1"/>
          <p:nvPr/>
        </p:nvSpPr>
        <p:spPr>
          <a:xfrm>
            <a:off x="467544" y="6237312"/>
            <a:ext cx="1584176" cy="307777"/>
          </a:xfrm>
          <a:prstGeom prst="rect">
            <a:avLst/>
          </a:prstGeom>
          <a:noFill/>
        </p:spPr>
        <p:txBody>
          <a:bodyPr wrap="square" rtlCol="0">
            <a:spAutoFit/>
          </a:bodyPr>
          <a:lstStyle/>
          <a:p>
            <a:r>
              <a:rPr lang="en-AU" sz="1400" dirty="0" smtClean="0"/>
              <a:t>2 conditions</a:t>
            </a:r>
            <a:endParaRPr lang="en-AU" sz="1400" dirty="0"/>
          </a:p>
        </p:txBody>
      </p:sp>
      <p:sp>
        <p:nvSpPr>
          <p:cNvPr id="21" name="TextBox 20"/>
          <p:cNvSpPr txBox="1"/>
          <p:nvPr/>
        </p:nvSpPr>
        <p:spPr>
          <a:xfrm>
            <a:off x="467544" y="6550223"/>
            <a:ext cx="2016224" cy="307777"/>
          </a:xfrm>
          <a:prstGeom prst="rect">
            <a:avLst/>
          </a:prstGeom>
          <a:noFill/>
        </p:spPr>
        <p:txBody>
          <a:bodyPr wrap="square" rtlCol="0">
            <a:spAutoFit/>
          </a:bodyPr>
          <a:lstStyle/>
          <a:p>
            <a:r>
              <a:rPr lang="en-AU" sz="1400" dirty="0" smtClean="0"/>
              <a:t>3 or more conditions</a:t>
            </a:r>
            <a:endParaRPr lang="en-AU" sz="1400" dirty="0"/>
          </a:p>
        </p:txBody>
      </p:sp>
      <p:sp>
        <p:nvSpPr>
          <p:cNvPr id="22" name="TextBox 21"/>
          <p:cNvSpPr txBox="1"/>
          <p:nvPr/>
        </p:nvSpPr>
        <p:spPr>
          <a:xfrm>
            <a:off x="2339752" y="6381328"/>
            <a:ext cx="6804248" cy="461665"/>
          </a:xfrm>
          <a:prstGeom prst="rect">
            <a:avLst/>
          </a:prstGeom>
          <a:noFill/>
        </p:spPr>
        <p:txBody>
          <a:bodyPr wrap="square" rtlCol="0">
            <a:spAutoFit/>
          </a:bodyPr>
          <a:lstStyle/>
          <a:p>
            <a:r>
              <a:rPr lang="en-AU" sz="1200" dirty="0" smtClean="0"/>
              <a:t>Source: NWAHS, Stage 2, 2004-06;   *p value=*&lt;.05; **=&lt;.001</a:t>
            </a:r>
          </a:p>
          <a:p>
            <a:r>
              <a:rPr lang="en-AU" sz="1200" dirty="0" smtClean="0"/>
              <a:t>Multiple conditions=diabetes, asthma, cardio, COPD, </a:t>
            </a:r>
            <a:r>
              <a:rPr lang="en-AU" sz="1200" dirty="0" err="1" smtClean="0"/>
              <a:t>psyc</a:t>
            </a:r>
            <a:r>
              <a:rPr lang="en-AU" sz="1200" dirty="0" smtClean="0"/>
              <a:t> distress, kid </a:t>
            </a:r>
            <a:r>
              <a:rPr lang="en-AU" sz="1200" dirty="0" err="1" smtClean="0"/>
              <a:t>dis</a:t>
            </a:r>
            <a:r>
              <a:rPr lang="en-AU" sz="1200" dirty="0" smtClean="0"/>
              <a:t>, arthritis, osteoporosis</a:t>
            </a:r>
            <a:endParaRPr lang="en-AU" sz="1200" dirty="0"/>
          </a:p>
        </p:txBody>
      </p:sp>
      <p:sp>
        <p:nvSpPr>
          <p:cNvPr id="23" name="Oval 22"/>
          <p:cNvSpPr/>
          <p:nvPr/>
        </p:nvSpPr>
        <p:spPr>
          <a:xfrm>
            <a:off x="3851920" y="1052736"/>
            <a:ext cx="720080" cy="72008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995936" y="3933056"/>
            <a:ext cx="720080" cy="57606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Graphic spid="7" grpId="0">
        <p:bldAsOne/>
      </p:bldGraphic>
      <p:bldGraphic spid="8" grpId="0">
        <p:bldAsOne/>
      </p:bldGraphic>
      <p:bldGraphic spid="9" grpId="0">
        <p:bldAsOne/>
      </p:bldGraphic>
      <p:bldP spid="13" grpId="0" animBg="1"/>
      <p:bldP spid="14" grpId="0" animBg="1"/>
      <p:bldP spid="15" grpId="0" animBg="1"/>
      <p:bldP spid="17" grpId="0" animBg="1"/>
      <p:bldP spid="18" grpId="0"/>
      <p:bldP spid="19" grpId="0"/>
      <p:bldP spid="20" grpId="0"/>
      <p:bldP spid="21" grpId="0"/>
      <p:bldP spid="22" grpId="0"/>
      <p:bldP spid="2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p:nvPr/>
        </p:nvGraphicFramePr>
        <p:xfrm>
          <a:off x="0" y="0"/>
          <a:ext cx="4499992" cy="23488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4572000" y="0"/>
          <a:ext cx="4572000" cy="23488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p:nvPr/>
        </p:nvGraphicFramePr>
        <p:xfrm>
          <a:off x="0" y="2204864"/>
          <a:ext cx="4572000" cy="244827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p:cNvGraphicFramePr/>
          <p:nvPr/>
        </p:nvGraphicFramePr>
        <p:xfrm>
          <a:off x="4572000" y="2132856"/>
          <a:ext cx="4572000" cy="252028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2" name="Chart 11"/>
          <p:cNvGraphicFramePr/>
          <p:nvPr/>
        </p:nvGraphicFramePr>
        <p:xfrm>
          <a:off x="2483768" y="4365104"/>
          <a:ext cx="4499992" cy="2492896"/>
        </p:xfrm>
        <a:graphic>
          <a:graphicData uri="http://schemas.openxmlformats.org/drawingml/2006/chart">
            <c:chart xmlns:c="http://schemas.openxmlformats.org/drawingml/2006/chart" xmlns:r="http://schemas.openxmlformats.org/officeDocument/2006/relationships" r:id="rId7"/>
          </a:graphicData>
        </a:graphic>
      </p:graphicFrame>
      <p:sp>
        <p:nvSpPr>
          <p:cNvPr id="7" name="TextBox 6"/>
          <p:cNvSpPr txBox="1"/>
          <p:nvPr/>
        </p:nvSpPr>
        <p:spPr>
          <a:xfrm>
            <a:off x="0" y="6581001"/>
            <a:ext cx="3563888" cy="276999"/>
          </a:xfrm>
          <a:prstGeom prst="rect">
            <a:avLst/>
          </a:prstGeom>
          <a:noFill/>
        </p:spPr>
        <p:txBody>
          <a:bodyPr wrap="square" rtlCol="0">
            <a:spAutoFit/>
          </a:bodyPr>
          <a:lstStyle/>
          <a:p>
            <a:r>
              <a:rPr lang="en-AU" sz="1200" dirty="0" smtClean="0">
                <a:latin typeface="Book Antiqua" pitchFamily="18" charset="0"/>
              </a:rPr>
              <a:t>Source:   NWAHS, Stage 2, 2004-06</a:t>
            </a:r>
            <a:endParaRPr lang="en-AU"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AU" sz="2400" dirty="0" smtClean="0"/>
              <a:t>The Association between Health Status and Attitudes to Exercise and Diet - Baby Boomers 1946-1965</a:t>
            </a:r>
            <a:endParaRPr lang="en-AU" sz="2400" dirty="0"/>
          </a:p>
        </p:txBody>
      </p:sp>
      <p:graphicFrame>
        <p:nvGraphicFramePr>
          <p:cNvPr id="13" name="Content Placeholder 12"/>
          <p:cNvGraphicFramePr>
            <a:graphicFrameLocks noGrp="1"/>
          </p:cNvGraphicFramePr>
          <p:nvPr>
            <p:ph idx="1"/>
          </p:nvPr>
        </p:nvGraphicFramePr>
        <p:xfrm>
          <a:off x="179512" y="1700808"/>
          <a:ext cx="8820472" cy="4252470"/>
        </p:xfrm>
        <a:graphic>
          <a:graphicData uri="http://schemas.openxmlformats.org/drawingml/2006/table">
            <a:tbl>
              <a:tblPr firstRow="1" bandRow="1">
                <a:tableStyleId>{5C22544A-7EE6-4342-B048-85BDC9FD1C3A}</a:tableStyleId>
              </a:tblPr>
              <a:tblGrid>
                <a:gridCol w="1696244"/>
                <a:gridCol w="1801529"/>
                <a:gridCol w="1977002"/>
                <a:gridCol w="1672848"/>
                <a:gridCol w="1672849"/>
              </a:tblGrid>
              <a:tr h="1046189">
                <a:tc>
                  <a:txBody>
                    <a:bodyPr/>
                    <a:lstStyle/>
                    <a:p>
                      <a:pPr algn="ctr"/>
                      <a:r>
                        <a:rPr lang="en-AU" dirty="0" smtClean="0"/>
                        <a:t>Lifestyle Factor Rating</a:t>
                      </a:r>
                      <a:endParaRPr lang="en-AU" dirty="0"/>
                    </a:p>
                  </a:txBody>
                  <a:tcPr anchor="ctr"/>
                </a:tc>
                <a:tc>
                  <a:txBody>
                    <a:bodyPr/>
                    <a:lstStyle/>
                    <a:p>
                      <a:pPr algn="ctr"/>
                      <a:r>
                        <a:rPr lang="en-AU" dirty="0" smtClean="0"/>
                        <a:t>Poor-fair SRH</a:t>
                      </a:r>
                      <a:endParaRPr lang="en-AU"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Good-Excellent</a:t>
                      </a:r>
                      <a:r>
                        <a:rPr lang="en-AU"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SRH</a:t>
                      </a:r>
                    </a:p>
                  </a:txBody>
                  <a:tcPr anchor="ctr"/>
                </a:tc>
                <a:tc>
                  <a:txBody>
                    <a:bodyPr/>
                    <a:lstStyle/>
                    <a:p>
                      <a:pPr algn="ctr"/>
                      <a:r>
                        <a:rPr lang="en-AU" dirty="0" smtClean="0"/>
                        <a:t>3 &gt; CCs</a:t>
                      </a:r>
                      <a:endParaRPr lang="en-AU"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&lt; 3 CCs</a:t>
                      </a:r>
                    </a:p>
                  </a:txBody>
                  <a:tcPr anchor="ctr"/>
                </a:tc>
              </a:tr>
              <a:tr h="898027">
                <a:tc>
                  <a:txBody>
                    <a:bodyPr/>
                    <a:lstStyle/>
                    <a:p>
                      <a:pPr algn="ctr"/>
                      <a:r>
                        <a:rPr lang="en-AU" dirty="0" smtClean="0"/>
                        <a:t>Exercise unimportant</a:t>
                      </a:r>
                    </a:p>
                  </a:txBody>
                  <a:tcPr anchor="ctr"/>
                </a:tc>
                <a:tc>
                  <a:txBody>
                    <a:bodyPr/>
                    <a:lstStyle/>
                    <a:p>
                      <a:pPr algn="ctr"/>
                      <a:r>
                        <a:rPr lang="en-AU" dirty="0" smtClean="0"/>
                        <a:t>16.1**</a:t>
                      </a:r>
                      <a:endParaRPr lang="en-AU" dirty="0"/>
                    </a:p>
                  </a:txBody>
                  <a:tcPr anchor="ctr"/>
                </a:tc>
                <a:tc>
                  <a:txBody>
                    <a:bodyPr/>
                    <a:lstStyle/>
                    <a:p>
                      <a:pPr algn="ctr"/>
                      <a:r>
                        <a:rPr lang="en-AU" dirty="0" smtClean="0"/>
                        <a:t>5.7</a:t>
                      </a:r>
                      <a:endParaRPr lang="en-AU" dirty="0"/>
                    </a:p>
                  </a:txBody>
                  <a:tcPr anchor="ctr"/>
                </a:tc>
                <a:tc>
                  <a:txBody>
                    <a:bodyPr/>
                    <a:lstStyle/>
                    <a:p>
                      <a:pPr algn="ctr"/>
                      <a:r>
                        <a:rPr lang="en-AU" dirty="0" smtClean="0"/>
                        <a:t>22.2**</a:t>
                      </a:r>
                      <a:endParaRPr lang="en-AU" dirty="0"/>
                    </a:p>
                  </a:txBody>
                  <a:tcPr anchor="ctr"/>
                </a:tc>
                <a:tc>
                  <a:txBody>
                    <a:bodyPr/>
                    <a:lstStyle/>
                    <a:p>
                      <a:pPr algn="ctr"/>
                      <a:r>
                        <a:rPr lang="en-AU" dirty="0" smtClean="0"/>
                        <a:t>6.4</a:t>
                      </a:r>
                      <a:endParaRPr lang="en-AU" dirty="0"/>
                    </a:p>
                  </a:txBody>
                  <a:tcPr anchor="ctr"/>
                </a:tc>
              </a:tr>
              <a:tr h="821991">
                <a:tc>
                  <a:txBody>
                    <a:bodyPr/>
                    <a:lstStyle/>
                    <a:p>
                      <a:pPr algn="ctr"/>
                      <a:r>
                        <a:rPr lang="en-AU" dirty="0" smtClean="0"/>
                        <a:t>Exercise important</a:t>
                      </a:r>
                    </a:p>
                  </a:txBody>
                  <a:tcPr anchor="ctr"/>
                </a:tc>
                <a:tc>
                  <a:txBody>
                    <a:bodyPr/>
                    <a:lstStyle/>
                    <a:p>
                      <a:pPr algn="ctr"/>
                      <a:r>
                        <a:rPr lang="en-AU" dirty="0" smtClean="0"/>
                        <a:t>83.9</a:t>
                      </a:r>
                      <a:endParaRPr lang="en-AU" dirty="0"/>
                    </a:p>
                  </a:txBody>
                  <a:tcPr anchor="ctr"/>
                </a:tc>
                <a:tc>
                  <a:txBody>
                    <a:bodyPr/>
                    <a:lstStyle/>
                    <a:p>
                      <a:pPr algn="ctr"/>
                      <a:r>
                        <a:rPr lang="en-AU" dirty="0" smtClean="0"/>
                        <a:t>94.3</a:t>
                      </a:r>
                      <a:endParaRPr lang="en-AU" dirty="0"/>
                    </a:p>
                  </a:txBody>
                  <a:tcPr anchor="ctr"/>
                </a:tc>
                <a:tc>
                  <a:txBody>
                    <a:bodyPr/>
                    <a:lstStyle/>
                    <a:p>
                      <a:pPr algn="ctr"/>
                      <a:r>
                        <a:rPr lang="en-AU" dirty="0" smtClean="0"/>
                        <a:t>77.8</a:t>
                      </a:r>
                      <a:endParaRPr lang="en-AU" dirty="0"/>
                    </a:p>
                  </a:txBody>
                  <a:tcPr anchor="ctr"/>
                </a:tc>
                <a:tc>
                  <a:txBody>
                    <a:bodyPr/>
                    <a:lstStyle/>
                    <a:p>
                      <a:pPr algn="ctr"/>
                      <a:r>
                        <a:rPr lang="en-AU" dirty="0" smtClean="0"/>
                        <a:t>93.6</a:t>
                      </a:r>
                      <a:endParaRPr lang="en-AU" dirty="0"/>
                    </a:p>
                  </a:txBody>
                  <a:tcPr anchor="ctr"/>
                </a:tc>
              </a:tr>
              <a:tr h="822006">
                <a:tc>
                  <a:txBody>
                    <a:bodyPr/>
                    <a:lstStyle/>
                    <a:p>
                      <a:pPr algn="ctr"/>
                      <a:r>
                        <a:rPr lang="en-AU" dirty="0" smtClean="0"/>
                        <a:t>Diet  unimportant</a:t>
                      </a:r>
                    </a:p>
                  </a:txBody>
                  <a:tcPr anchor="ctr"/>
                </a:tc>
                <a:tc>
                  <a:txBody>
                    <a:bodyPr/>
                    <a:lstStyle/>
                    <a:p>
                      <a:pPr algn="ctr"/>
                      <a:r>
                        <a:rPr lang="en-AU" dirty="0" smtClean="0"/>
                        <a:t>7.0*</a:t>
                      </a:r>
                      <a:endParaRPr lang="en-AU" dirty="0"/>
                    </a:p>
                  </a:txBody>
                  <a:tcPr anchor="ctr"/>
                </a:tc>
                <a:tc>
                  <a:txBody>
                    <a:bodyPr/>
                    <a:lstStyle/>
                    <a:p>
                      <a:pPr algn="ctr"/>
                      <a:r>
                        <a:rPr lang="en-AU" dirty="0" smtClean="0"/>
                        <a:t>3.3</a:t>
                      </a:r>
                      <a:endParaRPr lang="en-AU" dirty="0"/>
                    </a:p>
                  </a:txBody>
                  <a:tcPr anchor="ctr"/>
                </a:tc>
                <a:tc>
                  <a:txBody>
                    <a:bodyPr/>
                    <a:lstStyle/>
                    <a:p>
                      <a:pPr algn="ctr"/>
                      <a:r>
                        <a:rPr lang="en-AU" dirty="0" smtClean="0"/>
                        <a:t>12.9**</a:t>
                      </a:r>
                      <a:endParaRPr lang="en-AU" dirty="0"/>
                    </a:p>
                  </a:txBody>
                  <a:tcPr anchor="ctr"/>
                </a:tc>
                <a:tc>
                  <a:txBody>
                    <a:bodyPr/>
                    <a:lstStyle/>
                    <a:p>
                      <a:pPr algn="ctr"/>
                      <a:r>
                        <a:rPr lang="en-AU" dirty="0" smtClean="0"/>
                        <a:t>3.2</a:t>
                      </a:r>
                      <a:endParaRPr lang="en-AU" dirty="0"/>
                    </a:p>
                  </a:txBody>
                  <a:tcPr anchor="ctr"/>
                </a:tc>
              </a:tr>
              <a:tr h="664257">
                <a:tc>
                  <a:txBody>
                    <a:bodyPr/>
                    <a:lstStyle/>
                    <a:p>
                      <a:pPr algn="ctr"/>
                      <a:r>
                        <a:rPr lang="en-AU" dirty="0" smtClean="0"/>
                        <a:t>Diet important</a:t>
                      </a:r>
                    </a:p>
                  </a:txBody>
                  <a:tcPr anchor="ctr"/>
                </a:tc>
                <a:tc>
                  <a:txBody>
                    <a:bodyPr/>
                    <a:lstStyle/>
                    <a:p>
                      <a:pPr algn="ctr"/>
                      <a:r>
                        <a:rPr lang="en-AU" dirty="0" smtClean="0"/>
                        <a:t>93.0</a:t>
                      </a:r>
                      <a:endParaRPr lang="en-AU" dirty="0"/>
                    </a:p>
                  </a:txBody>
                  <a:tcPr anchor="ctr"/>
                </a:tc>
                <a:tc>
                  <a:txBody>
                    <a:bodyPr/>
                    <a:lstStyle/>
                    <a:p>
                      <a:pPr algn="ctr"/>
                      <a:r>
                        <a:rPr lang="en-AU" dirty="0" smtClean="0"/>
                        <a:t>96.7</a:t>
                      </a:r>
                      <a:endParaRPr lang="en-AU" dirty="0"/>
                    </a:p>
                  </a:txBody>
                  <a:tcPr anchor="ctr"/>
                </a:tc>
                <a:tc>
                  <a:txBody>
                    <a:bodyPr/>
                    <a:lstStyle/>
                    <a:p>
                      <a:pPr algn="ctr"/>
                      <a:r>
                        <a:rPr lang="en-AU" dirty="0" smtClean="0"/>
                        <a:t>87.1</a:t>
                      </a:r>
                      <a:endParaRPr lang="en-AU" dirty="0"/>
                    </a:p>
                  </a:txBody>
                  <a:tcPr anchor="ctr"/>
                </a:tc>
                <a:tc>
                  <a:txBody>
                    <a:bodyPr/>
                    <a:lstStyle/>
                    <a:p>
                      <a:pPr algn="ctr"/>
                      <a:r>
                        <a:rPr lang="en-AU" dirty="0" smtClean="0"/>
                        <a:t>96.8</a:t>
                      </a:r>
                      <a:endParaRPr lang="en-AU" dirty="0"/>
                    </a:p>
                  </a:txBody>
                  <a:tcPr anchor="ctr"/>
                </a:tc>
              </a:tr>
            </a:tbl>
          </a:graphicData>
        </a:graphic>
      </p:graphicFrame>
      <p:cxnSp>
        <p:nvCxnSpPr>
          <p:cNvPr id="6" name="Straight Connector 5"/>
          <p:cNvCxnSpPr/>
          <p:nvPr/>
        </p:nvCxnSpPr>
        <p:spPr>
          <a:xfrm>
            <a:off x="0" y="1500174"/>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a:blip r:embed="rId3" cstate="print"/>
          <a:srcRect/>
          <a:stretch>
            <a:fillRect/>
          </a:stretch>
        </p:blipFill>
        <p:spPr bwMode="auto">
          <a:xfrm>
            <a:off x="0" y="0"/>
            <a:ext cx="1043608" cy="521804"/>
          </a:xfrm>
          <a:prstGeom prst="rect">
            <a:avLst/>
          </a:prstGeom>
          <a:noFill/>
          <a:ln w="9525">
            <a:noFill/>
            <a:miter lim="800000"/>
            <a:headEnd/>
            <a:tailEnd/>
          </a:ln>
        </p:spPr>
      </p:pic>
      <p:sp>
        <p:nvSpPr>
          <p:cNvPr id="9" name="TextBox 8"/>
          <p:cNvSpPr txBox="1"/>
          <p:nvPr/>
        </p:nvSpPr>
        <p:spPr>
          <a:xfrm>
            <a:off x="251520" y="6211669"/>
            <a:ext cx="6876256" cy="646331"/>
          </a:xfrm>
          <a:prstGeom prst="rect">
            <a:avLst/>
          </a:prstGeom>
          <a:noFill/>
        </p:spPr>
        <p:txBody>
          <a:bodyPr wrap="square" rtlCol="0">
            <a:spAutoFit/>
          </a:bodyPr>
          <a:lstStyle/>
          <a:p>
            <a:r>
              <a:rPr lang="en-AU" sz="1200" dirty="0" smtClean="0"/>
              <a:t>Note: Other = not important, slightly important or neutral; </a:t>
            </a:r>
            <a:r>
              <a:rPr lang="en-AU" sz="1200" dirty="0" err="1" smtClean="0"/>
              <a:t>Impt</a:t>
            </a:r>
            <a:r>
              <a:rPr lang="en-AU" sz="1200" dirty="0" smtClean="0"/>
              <a:t> = important or very important</a:t>
            </a:r>
          </a:p>
          <a:p>
            <a:r>
              <a:rPr lang="en-AU" sz="1200" dirty="0" smtClean="0"/>
              <a:t>P Value **=&lt;.001; *=&lt;.05</a:t>
            </a:r>
          </a:p>
          <a:p>
            <a:r>
              <a:rPr lang="en-AU" sz="1200" dirty="0" smtClean="0">
                <a:latin typeface="Book Antiqua" pitchFamily="18" charset="0"/>
              </a:rPr>
              <a:t>Source:   NWAHS TFU Follow-up (Postal) 2007</a:t>
            </a:r>
            <a:endParaRPr lang="en-AU" sz="1200" dirty="0" smtClean="0"/>
          </a:p>
        </p:txBody>
      </p:sp>
      <p:sp>
        <p:nvSpPr>
          <p:cNvPr id="12" name="Oval 11"/>
          <p:cNvSpPr/>
          <p:nvPr/>
        </p:nvSpPr>
        <p:spPr>
          <a:xfrm>
            <a:off x="4283968" y="2924944"/>
            <a:ext cx="648072"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Oval 13"/>
          <p:cNvSpPr/>
          <p:nvPr/>
        </p:nvSpPr>
        <p:spPr>
          <a:xfrm>
            <a:off x="7812360" y="2996952"/>
            <a:ext cx="648072"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Oval 14"/>
          <p:cNvSpPr/>
          <p:nvPr/>
        </p:nvSpPr>
        <p:spPr>
          <a:xfrm>
            <a:off x="2339752" y="2924944"/>
            <a:ext cx="792088" cy="576064"/>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p:cNvSpPr/>
          <p:nvPr/>
        </p:nvSpPr>
        <p:spPr>
          <a:xfrm>
            <a:off x="6012160" y="2924944"/>
            <a:ext cx="936104" cy="57606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Oval 16"/>
          <p:cNvSpPr/>
          <p:nvPr/>
        </p:nvSpPr>
        <p:spPr>
          <a:xfrm>
            <a:off x="4283968" y="4581128"/>
            <a:ext cx="720080"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Oval 17"/>
          <p:cNvSpPr/>
          <p:nvPr/>
        </p:nvSpPr>
        <p:spPr>
          <a:xfrm>
            <a:off x="7884368" y="4653136"/>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Oval 18"/>
          <p:cNvSpPr/>
          <p:nvPr/>
        </p:nvSpPr>
        <p:spPr>
          <a:xfrm>
            <a:off x="2411760" y="4581128"/>
            <a:ext cx="720080" cy="648072"/>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u="sng" dirty="0"/>
          </a:p>
        </p:txBody>
      </p:sp>
      <p:sp>
        <p:nvSpPr>
          <p:cNvPr id="20" name="Oval 19"/>
          <p:cNvSpPr/>
          <p:nvPr/>
        </p:nvSpPr>
        <p:spPr>
          <a:xfrm>
            <a:off x="6012160" y="4653136"/>
            <a:ext cx="936104" cy="57606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Oval 20"/>
          <p:cNvSpPr/>
          <p:nvPr/>
        </p:nvSpPr>
        <p:spPr>
          <a:xfrm>
            <a:off x="179512" y="2636912"/>
            <a:ext cx="1728192" cy="10801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Oval 21"/>
          <p:cNvSpPr/>
          <p:nvPr/>
        </p:nvSpPr>
        <p:spPr>
          <a:xfrm>
            <a:off x="0" y="4509120"/>
            <a:ext cx="1907704"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229600" cy="1143000"/>
          </a:xfrm>
        </p:spPr>
        <p:txBody>
          <a:bodyPr>
            <a:noAutofit/>
          </a:bodyPr>
          <a:lstStyle/>
          <a:p>
            <a:r>
              <a:rPr lang="en-US" sz="2800" dirty="0" smtClean="0">
                <a:latin typeface="Book Antiqua" pitchFamily="18" charset="0"/>
              </a:rPr>
              <a:t>Attitudes to Ageing - Rating of Protective Factors</a:t>
            </a:r>
            <a:br>
              <a:rPr lang="en-US" sz="2800" dirty="0" smtClean="0">
                <a:latin typeface="Book Antiqua" pitchFamily="18" charset="0"/>
              </a:rPr>
            </a:br>
            <a:r>
              <a:rPr lang="en-US" sz="2800" dirty="0" smtClean="0">
                <a:latin typeface="Book Antiqua" pitchFamily="18" charset="0"/>
              </a:rPr>
              <a:t>Baby Boomers 1946-65</a:t>
            </a:r>
            <a:endParaRPr lang="en-US" sz="2800" dirty="0"/>
          </a:p>
        </p:txBody>
      </p:sp>
      <p:cxnSp>
        <p:nvCxnSpPr>
          <p:cNvPr id="6" name="Straight Connector 5"/>
          <p:cNvCxnSpPr/>
          <p:nvPr/>
        </p:nvCxnSpPr>
        <p:spPr>
          <a:xfrm>
            <a:off x="0" y="1500174"/>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9" name="Content Placeholder 8"/>
          <p:cNvGraphicFramePr>
            <a:graphicFrameLocks noGrp="1"/>
          </p:cNvGraphicFramePr>
          <p:nvPr>
            <p:ph idx="1"/>
          </p:nvPr>
        </p:nvGraphicFramePr>
        <p:xfrm>
          <a:off x="428596" y="1928802"/>
          <a:ext cx="8229600" cy="4525963"/>
        </p:xfrm>
        <a:graphic>
          <a:graphicData uri="http://schemas.openxmlformats.org/drawingml/2006/chart">
            <c:chart xmlns:c="http://schemas.openxmlformats.org/drawingml/2006/chart" xmlns:r="http://schemas.openxmlformats.org/officeDocument/2006/relationships" r:id="rId3"/>
          </a:graphicData>
        </a:graphic>
      </p:graphicFrame>
      <p:pic>
        <p:nvPicPr>
          <p:cNvPr id="10" name="Picture 2"/>
          <p:cNvPicPr>
            <a:picLocks noChangeAspect="1" noChangeArrowheads="1"/>
          </p:cNvPicPr>
          <p:nvPr/>
        </p:nvPicPr>
        <p:blipFill>
          <a:blip r:embed="rId4" cstate="print"/>
          <a:srcRect/>
          <a:stretch>
            <a:fillRect/>
          </a:stretch>
        </p:blipFill>
        <p:spPr bwMode="auto">
          <a:xfrm>
            <a:off x="0" y="0"/>
            <a:ext cx="953344" cy="476672"/>
          </a:xfrm>
          <a:prstGeom prst="rect">
            <a:avLst/>
          </a:prstGeom>
          <a:noFill/>
          <a:ln w="9525">
            <a:noFill/>
            <a:miter lim="800000"/>
            <a:headEnd/>
            <a:tailEnd/>
          </a:ln>
        </p:spPr>
      </p:pic>
      <p:sp>
        <p:nvSpPr>
          <p:cNvPr id="7" name="TextBox 6"/>
          <p:cNvSpPr txBox="1"/>
          <p:nvPr/>
        </p:nvSpPr>
        <p:spPr>
          <a:xfrm>
            <a:off x="0" y="6525344"/>
            <a:ext cx="3563888" cy="276999"/>
          </a:xfrm>
          <a:prstGeom prst="rect">
            <a:avLst/>
          </a:prstGeom>
          <a:noFill/>
        </p:spPr>
        <p:txBody>
          <a:bodyPr wrap="square" rtlCol="0">
            <a:spAutoFit/>
          </a:bodyPr>
          <a:lstStyle/>
          <a:p>
            <a:r>
              <a:rPr lang="en-AU" sz="1200" dirty="0" smtClean="0">
                <a:latin typeface="Book Antiqua" pitchFamily="18" charset="0"/>
              </a:rPr>
              <a:t>Source:   NWAHS TFU Follow-up (Postal) 2007</a:t>
            </a:r>
            <a:endParaRPr lang="en-AU"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14348" y="0"/>
            <a:ext cx="8229600" cy="1143000"/>
          </a:xfrm>
        </p:spPr>
        <p:txBody>
          <a:bodyPr>
            <a:noAutofit/>
          </a:bodyPr>
          <a:lstStyle/>
          <a:p>
            <a:r>
              <a:rPr lang="en-AU" sz="3600" dirty="0" smtClean="0">
                <a:latin typeface="Book Antiqua" pitchFamily="18" charset="0"/>
              </a:rPr>
              <a:t>Beliefs versus Lifestyle</a:t>
            </a:r>
            <a:br>
              <a:rPr lang="en-AU" sz="3600" dirty="0" smtClean="0">
                <a:latin typeface="Book Antiqua" pitchFamily="18" charset="0"/>
              </a:rPr>
            </a:br>
            <a:r>
              <a:rPr lang="en-AU" sz="3600" dirty="0" smtClean="0">
                <a:latin typeface="Book Antiqua" pitchFamily="18" charset="0"/>
              </a:rPr>
              <a:t>Baby Boomers 1946-65</a:t>
            </a:r>
            <a:endParaRPr lang="en-US" sz="3600" i="1" dirty="0">
              <a:latin typeface="Book Antiqua" pitchFamily="18" charset="0"/>
            </a:endParaRPr>
          </a:p>
        </p:txBody>
      </p:sp>
      <p:sp>
        <p:nvSpPr>
          <p:cNvPr id="6" name="Text Placeholder 5"/>
          <p:cNvSpPr>
            <a:spLocks noGrp="1"/>
          </p:cNvSpPr>
          <p:nvPr>
            <p:ph type="body" idx="1"/>
          </p:nvPr>
        </p:nvSpPr>
        <p:spPr>
          <a:ln>
            <a:noFill/>
          </a:ln>
        </p:spPr>
        <p:style>
          <a:lnRef idx="1">
            <a:schemeClr val="accent1"/>
          </a:lnRef>
          <a:fillRef idx="2">
            <a:schemeClr val="accent1"/>
          </a:fillRef>
          <a:effectRef idx="1">
            <a:schemeClr val="accent1"/>
          </a:effectRef>
          <a:fontRef idx="minor">
            <a:schemeClr val="dk1"/>
          </a:fontRef>
        </p:style>
        <p:txBody>
          <a:bodyPr anchor="ctr">
            <a:normAutofit/>
          </a:bodyPr>
          <a:lstStyle/>
          <a:p>
            <a:pPr algn="ctr"/>
            <a:r>
              <a:rPr lang="en-AU" dirty="0" smtClean="0">
                <a:latin typeface="Book Antiqua" pitchFamily="18" charset="0"/>
              </a:rPr>
              <a:t>Protective Factors - Beliefs</a:t>
            </a:r>
            <a:endParaRPr lang="en-US" dirty="0" smtClean="0">
              <a:latin typeface="Book Antiqua" pitchFamily="18" charset="0"/>
            </a:endParaRPr>
          </a:p>
        </p:txBody>
      </p:sp>
      <p:sp>
        <p:nvSpPr>
          <p:cNvPr id="7" name="Content Placeholder 6"/>
          <p:cNvSpPr>
            <a:spLocks noGrp="1"/>
          </p:cNvSpPr>
          <p:nvPr>
            <p:ph sz="half" idx="2"/>
          </p:nvPr>
        </p:nvSpPr>
        <p:spPr>
          <a:xfrm>
            <a:off x="500034" y="2500306"/>
            <a:ext cx="4040188" cy="3951288"/>
          </a:xfrm>
          <a:ln>
            <a:noFill/>
          </a:ln>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nSpc>
                <a:spcPct val="120000"/>
              </a:lnSpc>
              <a:spcBef>
                <a:spcPts val="528"/>
              </a:spcBef>
              <a:buFont typeface="Wingdings" pitchFamily="2" charset="2"/>
              <a:buChar char="Ø"/>
            </a:pPr>
            <a:r>
              <a:rPr lang="en-AU" sz="2600" dirty="0" smtClean="0">
                <a:latin typeface="Book Antiqua" pitchFamily="18" charset="0"/>
              </a:rPr>
              <a:t>Exercise		            92.3</a:t>
            </a:r>
          </a:p>
          <a:p>
            <a:pPr>
              <a:lnSpc>
                <a:spcPct val="120000"/>
              </a:lnSpc>
              <a:spcBef>
                <a:spcPts val="528"/>
              </a:spcBef>
              <a:buNone/>
            </a:pPr>
            <a:endParaRPr lang="en-AU" sz="3400" dirty="0" smtClean="0">
              <a:latin typeface="Book Antiqua" pitchFamily="18" charset="0"/>
            </a:endParaRPr>
          </a:p>
          <a:p>
            <a:pPr>
              <a:lnSpc>
                <a:spcPct val="120000"/>
              </a:lnSpc>
              <a:spcBef>
                <a:spcPts val="528"/>
              </a:spcBef>
              <a:buFont typeface="Wingdings" pitchFamily="2" charset="2"/>
              <a:buChar char="Ø"/>
            </a:pPr>
            <a:r>
              <a:rPr lang="en-AU" sz="2600" dirty="0" smtClean="0">
                <a:latin typeface="Book Antiqua" pitchFamily="18" charset="0"/>
              </a:rPr>
              <a:t>Good diet 		            96.0</a:t>
            </a:r>
          </a:p>
          <a:p>
            <a:pPr>
              <a:lnSpc>
                <a:spcPct val="120000"/>
              </a:lnSpc>
              <a:spcBef>
                <a:spcPts val="528"/>
              </a:spcBef>
              <a:buNone/>
            </a:pPr>
            <a:endParaRPr lang="en-AU" sz="3400" dirty="0" smtClean="0">
              <a:latin typeface="Book Antiqua" pitchFamily="18" charset="0"/>
            </a:endParaRPr>
          </a:p>
          <a:p>
            <a:pPr>
              <a:lnSpc>
                <a:spcPct val="120000"/>
              </a:lnSpc>
              <a:spcBef>
                <a:spcPts val="528"/>
              </a:spcBef>
              <a:buFont typeface="Wingdings" pitchFamily="2" charset="2"/>
              <a:buChar char="Ø"/>
            </a:pPr>
            <a:r>
              <a:rPr lang="en-AU" sz="2600" dirty="0" smtClean="0">
                <a:latin typeface="Book Antiqua" pitchFamily="18" charset="0"/>
                <a:ea typeface="Times New Roman"/>
              </a:rPr>
              <a:t>Healthy weight                          94.8</a:t>
            </a:r>
          </a:p>
          <a:p>
            <a:pPr>
              <a:lnSpc>
                <a:spcPct val="120000"/>
              </a:lnSpc>
              <a:spcBef>
                <a:spcPts val="528"/>
              </a:spcBef>
              <a:buFont typeface="Wingdings" pitchFamily="2" charset="2"/>
              <a:buChar char="Ø"/>
            </a:pPr>
            <a:endParaRPr lang="en-US" sz="3400" dirty="0" smtClean="0">
              <a:latin typeface="Book Antiqua" pitchFamily="18" charset="0"/>
              <a:ea typeface="Times New Roman"/>
            </a:endParaRPr>
          </a:p>
          <a:p>
            <a:pPr>
              <a:lnSpc>
                <a:spcPct val="120000"/>
              </a:lnSpc>
              <a:spcBef>
                <a:spcPts val="528"/>
              </a:spcBef>
              <a:buFont typeface="Wingdings" pitchFamily="2" charset="2"/>
              <a:buChar char="Ø"/>
            </a:pPr>
            <a:r>
              <a:rPr lang="en-AU" sz="2600" dirty="0" smtClean="0">
                <a:latin typeface="Book Antiqua" pitchFamily="18" charset="0"/>
                <a:ea typeface="Times New Roman"/>
              </a:rPr>
              <a:t>Meaning in life                          88.3</a:t>
            </a:r>
          </a:p>
          <a:p>
            <a:pPr>
              <a:lnSpc>
                <a:spcPct val="120000"/>
              </a:lnSpc>
              <a:spcBef>
                <a:spcPts val="528"/>
              </a:spcBef>
              <a:buNone/>
            </a:pPr>
            <a:endParaRPr lang="en-AU" sz="3400" dirty="0" smtClean="0">
              <a:latin typeface="Book Antiqua" pitchFamily="18" charset="0"/>
              <a:ea typeface="Times New Roman"/>
            </a:endParaRPr>
          </a:p>
          <a:p>
            <a:pPr>
              <a:lnSpc>
                <a:spcPct val="120000"/>
              </a:lnSpc>
              <a:spcBef>
                <a:spcPts val="528"/>
              </a:spcBef>
              <a:buFont typeface="Wingdings" pitchFamily="2" charset="2"/>
              <a:buChar char="Ø"/>
            </a:pPr>
            <a:r>
              <a:rPr lang="en-AU" sz="2600" dirty="0" smtClean="0">
                <a:latin typeface="Book Antiqua" pitchFamily="18" charset="0"/>
                <a:ea typeface="Times New Roman"/>
              </a:rPr>
              <a:t>Friends/social engagement    86.9   </a:t>
            </a:r>
            <a:endParaRPr lang="en-US" sz="2600" dirty="0" smtClean="0">
              <a:latin typeface="Book Antiqua" pitchFamily="18" charset="0"/>
              <a:ea typeface="Times New Roman"/>
            </a:endParaRPr>
          </a:p>
          <a:p>
            <a:pPr>
              <a:buNone/>
            </a:pPr>
            <a:endParaRPr lang="en-US" dirty="0" smtClean="0">
              <a:latin typeface="Book Antiqua" pitchFamily="18" charset="0"/>
              <a:ea typeface="Times New Roman"/>
            </a:endParaRPr>
          </a:p>
          <a:p>
            <a:endParaRPr lang="en-US" sz="3600" dirty="0" smtClean="0">
              <a:latin typeface="Book Antiqua" pitchFamily="18" charset="0"/>
              <a:ea typeface="Times New Roman"/>
            </a:endParaRPr>
          </a:p>
          <a:p>
            <a:endParaRPr lang="en-US" sz="3600" dirty="0" smtClean="0">
              <a:latin typeface="Book Antiqua" pitchFamily="18" charset="0"/>
              <a:ea typeface="Times New Roman"/>
            </a:endParaRPr>
          </a:p>
          <a:p>
            <a:endParaRPr lang="en-US" dirty="0" smtClean="0"/>
          </a:p>
          <a:p>
            <a:endParaRPr lang="en-US" dirty="0" smtClean="0"/>
          </a:p>
          <a:p>
            <a:endParaRPr lang="en-US" dirty="0" smtClean="0"/>
          </a:p>
          <a:p>
            <a:endParaRPr lang="en-US" dirty="0"/>
          </a:p>
        </p:txBody>
      </p:sp>
      <p:sp>
        <p:nvSpPr>
          <p:cNvPr id="8" name="Text Placeholder 7"/>
          <p:cNvSpPr>
            <a:spLocks noGrp="1"/>
          </p:cNvSpPr>
          <p:nvPr>
            <p:ph type="body" sz="quarter" idx="3"/>
          </p:nvPr>
        </p:nvSpPr>
        <p:spPr>
          <a:xfrm>
            <a:off x="4643438" y="1500174"/>
            <a:ext cx="4249042" cy="714379"/>
          </a:xfrm>
          <a:ln>
            <a:noFill/>
          </a:ln>
        </p:spPr>
        <p:style>
          <a:lnRef idx="1">
            <a:schemeClr val="accent1"/>
          </a:lnRef>
          <a:fillRef idx="2">
            <a:schemeClr val="accent1"/>
          </a:fillRef>
          <a:effectRef idx="1">
            <a:schemeClr val="accent1"/>
          </a:effectRef>
          <a:fontRef idx="minor">
            <a:schemeClr val="dk1"/>
          </a:fontRef>
        </p:style>
        <p:txBody>
          <a:bodyPr anchor="ctr">
            <a:normAutofit/>
          </a:bodyPr>
          <a:lstStyle/>
          <a:p>
            <a:pPr algn="ctr"/>
            <a:r>
              <a:rPr lang="en-AU" dirty="0" smtClean="0">
                <a:latin typeface="Book Antiqua" pitchFamily="18" charset="0"/>
              </a:rPr>
              <a:t>Actual Lifestyle</a:t>
            </a:r>
          </a:p>
        </p:txBody>
      </p:sp>
      <p:sp>
        <p:nvSpPr>
          <p:cNvPr id="9" name="Content Placeholder 8"/>
          <p:cNvSpPr>
            <a:spLocks noGrp="1"/>
          </p:cNvSpPr>
          <p:nvPr>
            <p:ph sz="quarter" idx="4"/>
          </p:nvPr>
        </p:nvSpPr>
        <p:spPr>
          <a:xfrm>
            <a:off x="4643438" y="2500306"/>
            <a:ext cx="4214842" cy="3951288"/>
          </a:xfrm>
          <a:ln>
            <a:noFill/>
          </a:ln>
        </p:spPr>
        <p:style>
          <a:lnRef idx="1">
            <a:schemeClr val="accent1"/>
          </a:lnRef>
          <a:fillRef idx="2">
            <a:schemeClr val="accent1"/>
          </a:fillRef>
          <a:effectRef idx="1">
            <a:schemeClr val="accent1"/>
          </a:effectRef>
          <a:fontRef idx="minor">
            <a:schemeClr val="dk1"/>
          </a:fontRef>
        </p:style>
        <p:txBody>
          <a:bodyPr>
            <a:normAutofit/>
          </a:bodyPr>
          <a:lstStyle/>
          <a:p>
            <a:pPr>
              <a:spcBef>
                <a:spcPts val="528"/>
              </a:spcBef>
              <a:buFont typeface="Wingdings" pitchFamily="2" charset="2"/>
              <a:buChar char="Ø"/>
            </a:pPr>
            <a:r>
              <a:rPr lang="en-AU" sz="1800" dirty="0" smtClean="0">
                <a:latin typeface="Book Antiqua" pitchFamily="18" charset="0"/>
              </a:rPr>
              <a:t>Sufficient Activity	               35.4</a:t>
            </a:r>
          </a:p>
          <a:p>
            <a:pPr>
              <a:spcBef>
                <a:spcPts val="528"/>
              </a:spcBef>
              <a:buNone/>
            </a:pPr>
            <a:endParaRPr lang="en-US" dirty="0" smtClean="0">
              <a:latin typeface="Book Antiqua" pitchFamily="18" charset="0"/>
            </a:endParaRPr>
          </a:p>
          <a:p>
            <a:pPr>
              <a:spcBef>
                <a:spcPts val="528"/>
              </a:spcBef>
              <a:buFont typeface="Wingdings" pitchFamily="2" charset="2"/>
              <a:buChar char="Ø"/>
            </a:pPr>
            <a:r>
              <a:rPr lang="en-AU" sz="1800" dirty="0" smtClean="0">
                <a:latin typeface="Book Antiqua" pitchFamily="18" charset="0"/>
              </a:rPr>
              <a:t>Vegetables per day (median)       2.0</a:t>
            </a:r>
          </a:p>
          <a:p>
            <a:pPr>
              <a:spcBef>
                <a:spcPts val="528"/>
              </a:spcBef>
              <a:buNone/>
            </a:pPr>
            <a:endParaRPr lang="en-US" dirty="0" smtClean="0">
              <a:latin typeface="Book Antiqua" pitchFamily="18" charset="0"/>
            </a:endParaRPr>
          </a:p>
          <a:p>
            <a:pPr>
              <a:spcBef>
                <a:spcPts val="528"/>
              </a:spcBef>
              <a:buFont typeface="Wingdings" pitchFamily="2" charset="2"/>
              <a:buChar char="Ø"/>
            </a:pPr>
            <a:r>
              <a:rPr lang="en-AU" sz="1800" dirty="0" smtClean="0">
                <a:latin typeface="Book Antiqua" pitchFamily="18" charset="0"/>
                <a:ea typeface="Times New Roman"/>
              </a:rPr>
              <a:t>Normal Wt (BMI 18.50-24.99)    25.3</a:t>
            </a:r>
          </a:p>
          <a:p>
            <a:pPr>
              <a:spcBef>
                <a:spcPts val="528"/>
              </a:spcBef>
              <a:buNone/>
            </a:pPr>
            <a:endParaRPr lang="en-US" dirty="0" smtClean="0">
              <a:latin typeface="Book Antiqua" pitchFamily="18" charset="0"/>
              <a:ea typeface="Times New Roman"/>
            </a:endParaRPr>
          </a:p>
          <a:p>
            <a:pPr>
              <a:spcBef>
                <a:spcPts val="528"/>
              </a:spcBef>
              <a:buFont typeface="Wingdings" pitchFamily="2" charset="2"/>
              <a:buChar char="Ø"/>
            </a:pPr>
            <a:r>
              <a:rPr lang="en-AU" sz="1800" dirty="0" smtClean="0">
                <a:latin typeface="Book Antiqua" pitchFamily="18" charset="0"/>
                <a:ea typeface="Times New Roman"/>
              </a:rPr>
              <a:t>Hobbies/interests                         74.4</a:t>
            </a:r>
          </a:p>
          <a:p>
            <a:pPr>
              <a:spcBef>
                <a:spcPts val="528"/>
              </a:spcBef>
              <a:buNone/>
            </a:pPr>
            <a:endParaRPr lang="en-US" dirty="0" smtClean="0">
              <a:latin typeface="Book Antiqua" pitchFamily="18" charset="0"/>
              <a:ea typeface="Times New Roman"/>
            </a:endParaRPr>
          </a:p>
          <a:p>
            <a:pPr>
              <a:spcBef>
                <a:spcPts val="528"/>
              </a:spcBef>
              <a:buFont typeface="Wingdings" pitchFamily="2" charset="2"/>
              <a:buChar char="Ø"/>
            </a:pPr>
            <a:r>
              <a:rPr lang="en-AU" sz="1800" dirty="0" smtClean="0">
                <a:latin typeface="Book Antiqua" pitchFamily="18" charset="0"/>
                <a:ea typeface="Times New Roman"/>
              </a:rPr>
              <a:t>Satisfied with socialising             42.8	        </a:t>
            </a:r>
            <a:endParaRPr lang="en-US" sz="1800" dirty="0" smtClean="0">
              <a:latin typeface="Book Antiqua" pitchFamily="18" charset="0"/>
              <a:ea typeface="Times New Roman"/>
            </a:endParaRPr>
          </a:p>
          <a:p>
            <a:endParaRPr lang="en-US" sz="3600" dirty="0" smtClean="0">
              <a:latin typeface="Book Antiqua" pitchFamily="18" charset="0"/>
              <a:ea typeface="Times New Roman"/>
            </a:endParaRPr>
          </a:p>
          <a:p>
            <a:endParaRPr lang="en-US" sz="3600" dirty="0" smtClean="0">
              <a:latin typeface="Book Antiqua" pitchFamily="18" charset="0"/>
              <a:ea typeface="Times New Roman"/>
            </a:endParaRPr>
          </a:p>
          <a:p>
            <a:endParaRPr lang="en-US" sz="3600" dirty="0" smtClean="0">
              <a:latin typeface="Book Antiqua" pitchFamily="18" charset="0"/>
              <a:ea typeface="Times New Roman"/>
            </a:endParaRPr>
          </a:p>
          <a:p>
            <a:endParaRPr lang="en-US" dirty="0" smtClean="0"/>
          </a:p>
          <a:p>
            <a:endParaRPr lang="en-US" dirty="0" smtClean="0"/>
          </a:p>
          <a:p>
            <a:endParaRPr lang="en-US" dirty="0"/>
          </a:p>
        </p:txBody>
      </p:sp>
      <p:cxnSp>
        <p:nvCxnSpPr>
          <p:cNvPr id="12" name="Straight Connector 11"/>
          <p:cNvCxnSpPr/>
          <p:nvPr/>
        </p:nvCxnSpPr>
        <p:spPr>
          <a:xfrm>
            <a:off x="0" y="1071546"/>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a:blip r:embed="rId3" cstate="print"/>
          <a:srcRect/>
          <a:stretch>
            <a:fillRect/>
          </a:stretch>
        </p:blipFill>
        <p:spPr bwMode="auto">
          <a:xfrm>
            <a:off x="0" y="0"/>
            <a:ext cx="1285852" cy="642926"/>
          </a:xfrm>
          <a:prstGeom prst="rect">
            <a:avLst/>
          </a:prstGeom>
          <a:noFill/>
          <a:ln w="9525">
            <a:noFill/>
            <a:miter lim="800000"/>
            <a:headEnd/>
            <a:tailEnd/>
          </a:ln>
        </p:spPr>
      </p:pic>
      <p:sp>
        <p:nvSpPr>
          <p:cNvPr id="11" name="TextBox 10"/>
          <p:cNvSpPr txBox="1"/>
          <p:nvPr/>
        </p:nvSpPr>
        <p:spPr>
          <a:xfrm>
            <a:off x="179512" y="6581001"/>
            <a:ext cx="6480720" cy="276999"/>
          </a:xfrm>
          <a:prstGeom prst="rect">
            <a:avLst/>
          </a:prstGeom>
          <a:noFill/>
        </p:spPr>
        <p:txBody>
          <a:bodyPr wrap="square" rtlCol="0">
            <a:spAutoFit/>
          </a:bodyPr>
          <a:lstStyle/>
          <a:p>
            <a:r>
              <a:rPr lang="en-AU" sz="1200" dirty="0" smtClean="0">
                <a:latin typeface="Book Antiqua" pitchFamily="18" charset="0"/>
              </a:rPr>
              <a:t>Source:   NWAHS TFU Follow-up (Postal and CATI) 2007; NWAHS Stage 2, 2004-06</a:t>
            </a:r>
            <a:endParaRPr lang="en-AU" sz="1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xEl>
                                              <p:pRg st="6" end="6"/>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bldP spid="7" grpId="0" uiExpand="1" build="p" animBg="1"/>
      <p:bldP spid="8" grpId="0" uiExpand="1" build="p" animBg="1"/>
      <p:bldP spid="9"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1143000"/>
          </a:xfrm>
        </p:spPr>
        <p:txBody>
          <a:bodyPr>
            <a:noAutofit/>
          </a:bodyPr>
          <a:lstStyle/>
          <a:p>
            <a:r>
              <a:rPr lang="en-AU" sz="3200" dirty="0" smtClean="0">
                <a:latin typeface="Book Antiqua" pitchFamily="18" charset="0"/>
              </a:rPr>
              <a:t>Constraints to Making </a:t>
            </a:r>
            <a:br>
              <a:rPr lang="en-AU" sz="3200" dirty="0" smtClean="0">
                <a:latin typeface="Book Antiqua" pitchFamily="18" charset="0"/>
              </a:rPr>
            </a:br>
            <a:r>
              <a:rPr lang="en-AU" sz="3200" dirty="0" smtClean="0">
                <a:latin typeface="Book Antiqua" pitchFamily="18" charset="0"/>
              </a:rPr>
              <a:t>Positive Lifestyle Changes</a:t>
            </a:r>
            <a:endParaRPr lang="en-US" sz="3200" dirty="0">
              <a:latin typeface="Book Antiqua" pitchFamily="18" charset="0"/>
            </a:endParaRPr>
          </a:p>
        </p:txBody>
      </p:sp>
      <p:cxnSp>
        <p:nvCxnSpPr>
          <p:cNvPr id="6" name="Straight Connector 5"/>
          <p:cNvCxnSpPr/>
          <p:nvPr/>
        </p:nvCxnSpPr>
        <p:spPr>
          <a:xfrm>
            <a:off x="0" y="1357298"/>
            <a:ext cx="935834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0" y="6396335"/>
            <a:ext cx="5000660" cy="461665"/>
          </a:xfrm>
          <a:prstGeom prst="rect">
            <a:avLst/>
          </a:prstGeom>
          <a:noFill/>
        </p:spPr>
        <p:txBody>
          <a:bodyPr wrap="square" rtlCol="0">
            <a:spAutoFit/>
          </a:bodyPr>
          <a:lstStyle/>
          <a:p>
            <a:r>
              <a:rPr lang="en-AU" sz="1200" dirty="0" smtClean="0"/>
              <a:t>**p&lt;.001; *p&lt;.05; </a:t>
            </a:r>
          </a:p>
          <a:p>
            <a:r>
              <a:rPr lang="en-AU" sz="1200" dirty="0" smtClean="0"/>
              <a:t>Source:  NWAHS TFU Survey 2, (Postal) 2007</a:t>
            </a:r>
            <a:endParaRPr lang="en-US" sz="1200" dirty="0"/>
          </a:p>
        </p:txBody>
      </p:sp>
      <p:pic>
        <p:nvPicPr>
          <p:cNvPr id="8" name="Picture 2"/>
          <p:cNvPicPr>
            <a:picLocks noChangeAspect="1" noChangeArrowheads="1"/>
          </p:cNvPicPr>
          <p:nvPr/>
        </p:nvPicPr>
        <p:blipFill>
          <a:blip r:embed="rId3" cstate="print"/>
          <a:srcRect/>
          <a:stretch>
            <a:fillRect/>
          </a:stretch>
        </p:blipFill>
        <p:spPr bwMode="auto">
          <a:xfrm>
            <a:off x="0" y="0"/>
            <a:ext cx="1714500" cy="857250"/>
          </a:xfrm>
          <a:prstGeom prst="rect">
            <a:avLst/>
          </a:prstGeom>
          <a:noFill/>
          <a:ln w="9525">
            <a:noFill/>
            <a:miter lim="800000"/>
            <a:headEnd/>
            <a:tailEnd/>
          </a:ln>
        </p:spPr>
      </p:pic>
      <p:graphicFrame>
        <p:nvGraphicFramePr>
          <p:cNvPr id="10" name="Content Placeholder 9"/>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3779912" y="2564904"/>
            <a:ext cx="432048"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14" name="TextBox 13"/>
          <p:cNvSpPr txBox="1"/>
          <p:nvPr/>
        </p:nvSpPr>
        <p:spPr>
          <a:xfrm>
            <a:off x="3779912" y="2924944"/>
            <a:ext cx="432048"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15" name="TextBox 14"/>
          <p:cNvSpPr txBox="1"/>
          <p:nvPr/>
        </p:nvSpPr>
        <p:spPr>
          <a:xfrm>
            <a:off x="3851920" y="3356992"/>
            <a:ext cx="432048"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16" name="TextBox 15"/>
          <p:cNvSpPr txBox="1"/>
          <p:nvPr/>
        </p:nvSpPr>
        <p:spPr>
          <a:xfrm>
            <a:off x="3779912" y="3717032"/>
            <a:ext cx="504056" cy="338554"/>
          </a:xfrm>
          <a:prstGeom prst="rect">
            <a:avLst/>
          </a:prstGeom>
          <a:noFill/>
        </p:spPr>
        <p:txBody>
          <a:bodyPr wrap="square" rtlCol="0">
            <a:spAutoFit/>
          </a:bodyPr>
          <a:lstStyle/>
          <a:p>
            <a:r>
              <a:rPr lang="en-AU" sz="1400" b="1" dirty="0" smtClean="0">
                <a:solidFill>
                  <a:schemeClr val="bg1"/>
                </a:solidFill>
              </a:rPr>
              <a:t>*</a:t>
            </a:r>
            <a:r>
              <a:rPr lang="en-AU" sz="1600" b="1" dirty="0" smtClean="0">
                <a:solidFill>
                  <a:schemeClr val="bg1"/>
                </a:solidFill>
              </a:rPr>
              <a:t>*</a:t>
            </a:r>
            <a:endParaRPr lang="en-AU" b="1" dirty="0">
              <a:solidFill>
                <a:schemeClr val="bg1"/>
              </a:solidFill>
            </a:endParaRPr>
          </a:p>
        </p:txBody>
      </p:sp>
      <p:sp>
        <p:nvSpPr>
          <p:cNvPr id="17" name="TextBox 16"/>
          <p:cNvSpPr txBox="1"/>
          <p:nvPr/>
        </p:nvSpPr>
        <p:spPr>
          <a:xfrm>
            <a:off x="3779912" y="4149080"/>
            <a:ext cx="504056"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18" name="TextBox 17"/>
          <p:cNvSpPr txBox="1"/>
          <p:nvPr/>
        </p:nvSpPr>
        <p:spPr>
          <a:xfrm>
            <a:off x="5220072" y="2564904"/>
            <a:ext cx="576064"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19" name="TextBox 18"/>
          <p:cNvSpPr txBox="1"/>
          <p:nvPr/>
        </p:nvSpPr>
        <p:spPr>
          <a:xfrm>
            <a:off x="5004048" y="3356992"/>
            <a:ext cx="360040"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0" name="TextBox 19"/>
          <p:cNvSpPr txBox="1"/>
          <p:nvPr/>
        </p:nvSpPr>
        <p:spPr>
          <a:xfrm>
            <a:off x="4788024" y="3789040"/>
            <a:ext cx="432048"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1" name="TextBox 20"/>
          <p:cNvSpPr txBox="1"/>
          <p:nvPr/>
        </p:nvSpPr>
        <p:spPr>
          <a:xfrm>
            <a:off x="4788024" y="4149080"/>
            <a:ext cx="576064"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2" name="TextBox 21"/>
          <p:cNvSpPr txBox="1"/>
          <p:nvPr/>
        </p:nvSpPr>
        <p:spPr>
          <a:xfrm>
            <a:off x="6753022" y="2564904"/>
            <a:ext cx="504056"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3" name="TextBox 22"/>
          <p:cNvSpPr txBox="1"/>
          <p:nvPr/>
        </p:nvSpPr>
        <p:spPr>
          <a:xfrm>
            <a:off x="5580112" y="3717032"/>
            <a:ext cx="432048"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4" name="TextBox 23"/>
          <p:cNvSpPr txBox="1"/>
          <p:nvPr/>
        </p:nvSpPr>
        <p:spPr>
          <a:xfrm>
            <a:off x="5508104" y="4149080"/>
            <a:ext cx="360040"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6" name="TextBox 25"/>
          <p:cNvSpPr txBox="1"/>
          <p:nvPr/>
        </p:nvSpPr>
        <p:spPr>
          <a:xfrm>
            <a:off x="6084168" y="3356992"/>
            <a:ext cx="360040"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5" name="Oval 24"/>
          <p:cNvSpPr/>
          <p:nvPr/>
        </p:nvSpPr>
        <p:spPr>
          <a:xfrm>
            <a:off x="2483768" y="1628800"/>
            <a:ext cx="1008112" cy="5040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21" grpId="0"/>
      <p:bldP spid="22"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noAutofit/>
          </a:bodyPr>
          <a:lstStyle/>
          <a:p>
            <a:r>
              <a:rPr lang="en-AU" sz="3200" dirty="0" smtClean="0"/>
              <a:t>Perceptions of Benefits of Regular Exercise</a:t>
            </a:r>
            <a:endParaRPr lang="en-US" sz="3200" dirty="0"/>
          </a:p>
        </p:txBody>
      </p:sp>
      <p:cxnSp>
        <p:nvCxnSpPr>
          <p:cNvPr id="4" name="Straight Connector 3"/>
          <p:cNvCxnSpPr/>
          <p:nvPr/>
        </p:nvCxnSpPr>
        <p:spPr>
          <a:xfrm>
            <a:off x="0" y="1340768"/>
            <a:ext cx="91440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p:nvPicPr>
        <p:blipFill>
          <a:blip r:embed="rId2" cstate="print"/>
          <a:srcRect/>
          <a:stretch>
            <a:fillRect/>
          </a:stretch>
        </p:blipFill>
        <p:spPr bwMode="auto">
          <a:xfrm>
            <a:off x="0" y="0"/>
            <a:ext cx="1403648" cy="701824"/>
          </a:xfrm>
          <a:prstGeom prst="rect">
            <a:avLst/>
          </a:prstGeom>
          <a:noFill/>
          <a:ln w="9525">
            <a:noFill/>
            <a:miter lim="800000"/>
            <a:headEnd/>
            <a:tailEnd/>
          </a:ln>
        </p:spPr>
      </p:pic>
      <p:graphicFrame>
        <p:nvGraphicFramePr>
          <p:cNvPr id="6" name="Chart 5"/>
          <p:cNvGraphicFramePr/>
          <p:nvPr/>
        </p:nvGraphicFramePr>
        <p:xfrm>
          <a:off x="323528" y="1556792"/>
          <a:ext cx="8496944" cy="489654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0" y="6581001"/>
            <a:ext cx="5000660" cy="276999"/>
          </a:xfrm>
          <a:prstGeom prst="rect">
            <a:avLst/>
          </a:prstGeom>
          <a:noFill/>
        </p:spPr>
        <p:txBody>
          <a:bodyPr wrap="square" rtlCol="0">
            <a:spAutoFit/>
          </a:bodyPr>
          <a:lstStyle/>
          <a:p>
            <a:r>
              <a:rPr lang="en-AU" sz="1200" dirty="0" smtClean="0"/>
              <a:t>Source:  NWAHS TFU Survey 2, (Postal) 2007</a:t>
            </a:r>
            <a:endParaRPr lang="en-US"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755576" y="260648"/>
            <a:ext cx="8229600" cy="1143000"/>
          </a:xfrm>
        </p:spPr>
        <p:txBody>
          <a:bodyPr>
            <a:noAutofit/>
          </a:bodyPr>
          <a:lstStyle/>
          <a:p>
            <a:r>
              <a:rPr lang="en-AU" sz="3200" dirty="0" smtClean="0"/>
              <a:t>Constraints to Exercise </a:t>
            </a:r>
            <a:br>
              <a:rPr lang="en-AU" sz="3200" dirty="0" smtClean="0"/>
            </a:br>
            <a:r>
              <a:rPr lang="en-AU" sz="3200" dirty="0" smtClean="0"/>
              <a:t>Baby Boomers 1946-1965</a:t>
            </a:r>
            <a:endParaRPr lang="en-AU" sz="3200" dirty="0"/>
          </a:p>
        </p:txBody>
      </p:sp>
      <p:cxnSp>
        <p:nvCxnSpPr>
          <p:cNvPr id="6" name="Straight Connector 5"/>
          <p:cNvCxnSpPr/>
          <p:nvPr/>
        </p:nvCxnSpPr>
        <p:spPr>
          <a:xfrm>
            <a:off x="0" y="1500174"/>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a:blip r:embed="rId3" cstate="print"/>
          <a:srcRect/>
          <a:stretch>
            <a:fillRect/>
          </a:stretch>
        </p:blipFill>
        <p:spPr bwMode="auto">
          <a:xfrm>
            <a:off x="0" y="0"/>
            <a:ext cx="1403648" cy="701824"/>
          </a:xfrm>
          <a:prstGeom prst="rect">
            <a:avLst/>
          </a:prstGeom>
          <a:noFill/>
          <a:ln w="9525">
            <a:noFill/>
            <a:miter lim="800000"/>
            <a:headEnd/>
            <a:tailEnd/>
          </a:ln>
        </p:spPr>
      </p:pic>
      <p:sp>
        <p:nvSpPr>
          <p:cNvPr id="7" name="TextBox 6"/>
          <p:cNvSpPr txBox="1"/>
          <p:nvPr/>
        </p:nvSpPr>
        <p:spPr>
          <a:xfrm>
            <a:off x="0" y="6525344"/>
            <a:ext cx="3563888" cy="276999"/>
          </a:xfrm>
          <a:prstGeom prst="rect">
            <a:avLst/>
          </a:prstGeom>
          <a:noFill/>
        </p:spPr>
        <p:txBody>
          <a:bodyPr wrap="square" rtlCol="0">
            <a:spAutoFit/>
          </a:bodyPr>
          <a:lstStyle/>
          <a:p>
            <a:r>
              <a:rPr lang="en-AU" sz="1200" dirty="0" smtClean="0">
                <a:latin typeface="Book Antiqua" pitchFamily="18" charset="0"/>
              </a:rPr>
              <a:t>Source:   NWAHS TFU Follow-up (Postal) 2007</a:t>
            </a:r>
            <a:endParaRPr lang="en-AU" sz="1200" dirty="0"/>
          </a:p>
        </p:txBody>
      </p:sp>
      <p:graphicFrame>
        <p:nvGraphicFramePr>
          <p:cNvPr id="8" name="Chart 7"/>
          <p:cNvGraphicFramePr/>
          <p:nvPr/>
        </p:nvGraphicFramePr>
        <p:xfrm>
          <a:off x="395536" y="1772816"/>
          <a:ext cx="8258659" cy="450645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755576" y="260648"/>
            <a:ext cx="8229600" cy="792088"/>
          </a:xfrm>
        </p:spPr>
        <p:txBody>
          <a:bodyPr>
            <a:noAutofit/>
          </a:bodyPr>
          <a:lstStyle/>
          <a:p>
            <a:r>
              <a:rPr lang="en-AU" sz="3200" dirty="0" smtClean="0"/>
              <a:t>Constraints to Exercise by Subgroup</a:t>
            </a:r>
            <a:br>
              <a:rPr lang="en-AU" sz="3200" dirty="0" smtClean="0"/>
            </a:br>
            <a:r>
              <a:rPr lang="en-AU" sz="3200" dirty="0" smtClean="0"/>
              <a:t>Structural Factors</a:t>
            </a:r>
            <a:endParaRPr lang="en-AU" sz="3200" dirty="0"/>
          </a:p>
        </p:txBody>
      </p:sp>
      <p:cxnSp>
        <p:nvCxnSpPr>
          <p:cNvPr id="6" name="Straight Connector 5"/>
          <p:cNvCxnSpPr/>
          <p:nvPr/>
        </p:nvCxnSpPr>
        <p:spPr>
          <a:xfrm>
            <a:off x="0" y="12687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a:blip r:embed="rId3" cstate="print"/>
          <a:srcRect/>
          <a:stretch>
            <a:fillRect/>
          </a:stretch>
        </p:blipFill>
        <p:spPr bwMode="auto">
          <a:xfrm>
            <a:off x="0" y="0"/>
            <a:ext cx="1403648" cy="701824"/>
          </a:xfrm>
          <a:prstGeom prst="rect">
            <a:avLst/>
          </a:prstGeom>
          <a:noFill/>
          <a:ln w="9525">
            <a:noFill/>
            <a:miter lim="800000"/>
            <a:headEnd/>
            <a:tailEnd/>
          </a:ln>
        </p:spPr>
      </p:pic>
      <p:sp>
        <p:nvSpPr>
          <p:cNvPr id="7" name="TextBox 6"/>
          <p:cNvSpPr txBox="1"/>
          <p:nvPr/>
        </p:nvSpPr>
        <p:spPr>
          <a:xfrm>
            <a:off x="0" y="6381328"/>
            <a:ext cx="3563888" cy="461665"/>
          </a:xfrm>
          <a:prstGeom prst="rect">
            <a:avLst/>
          </a:prstGeom>
          <a:noFill/>
        </p:spPr>
        <p:txBody>
          <a:bodyPr wrap="square" rtlCol="0">
            <a:spAutoFit/>
          </a:bodyPr>
          <a:lstStyle/>
          <a:p>
            <a:r>
              <a:rPr lang="en-AU" sz="1200" dirty="0" smtClean="0"/>
              <a:t>**p&lt;.001; *p&lt;.05; </a:t>
            </a:r>
            <a:endParaRPr lang="en-AU" sz="1200" dirty="0" smtClean="0">
              <a:latin typeface="Book Antiqua" pitchFamily="18" charset="0"/>
            </a:endParaRPr>
          </a:p>
          <a:p>
            <a:r>
              <a:rPr lang="en-AU" sz="1200" dirty="0" smtClean="0">
                <a:latin typeface="Book Antiqua" pitchFamily="18" charset="0"/>
              </a:rPr>
              <a:t>Source:   NWAHS TFU Follow-up (Postal) 2007</a:t>
            </a:r>
            <a:endParaRPr lang="en-AU" sz="1200" dirty="0"/>
          </a:p>
        </p:txBody>
      </p:sp>
      <p:graphicFrame>
        <p:nvGraphicFramePr>
          <p:cNvPr id="11" name="Chart 10"/>
          <p:cNvGraphicFramePr/>
          <p:nvPr/>
        </p:nvGraphicFramePr>
        <p:xfrm>
          <a:off x="251520" y="1412776"/>
          <a:ext cx="8640960" cy="4968552"/>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2123728" y="2708920"/>
            <a:ext cx="432048" cy="307777"/>
          </a:xfrm>
          <a:prstGeom prst="rect">
            <a:avLst/>
          </a:prstGeom>
          <a:noFill/>
        </p:spPr>
        <p:txBody>
          <a:bodyPr wrap="square" rtlCol="0">
            <a:spAutoFit/>
          </a:bodyPr>
          <a:lstStyle/>
          <a:p>
            <a:r>
              <a:rPr lang="en-AU" sz="1400" b="1" dirty="0" smtClean="0">
                <a:solidFill>
                  <a:schemeClr val="bg1"/>
                </a:solidFill>
              </a:rPr>
              <a:t>*</a:t>
            </a:r>
            <a:endParaRPr lang="en-AU" b="1" dirty="0">
              <a:solidFill>
                <a:schemeClr val="bg1"/>
              </a:solidFill>
            </a:endParaRPr>
          </a:p>
        </p:txBody>
      </p:sp>
      <p:sp>
        <p:nvSpPr>
          <p:cNvPr id="14" name="TextBox 13"/>
          <p:cNvSpPr txBox="1"/>
          <p:nvPr/>
        </p:nvSpPr>
        <p:spPr>
          <a:xfrm>
            <a:off x="2123728" y="3212976"/>
            <a:ext cx="504056" cy="307777"/>
          </a:xfrm>
          <a:prstGeom prst="rect">
            <a:avLst/>
          </a:prstGeom>
          <a:noFill/>
        </p:spPr>
        <p:txBody>
          <a:bodyPr wrap="square" rtlCol="0">
            <a:spAutoFit/>
          </a:bodyPr>
          <a:lstStyle/>
          <a:p>
            <a:r>
              <a:rPr lang="en-AU" sz="1400" b="1" dirty="0" smtClean="0">
                <a:solidFill>
                  <a:schemeClr val="bg1"/>
                </a:solidFill>
              </a:rPr>
              <a:t>*</a:t>
            </a:r>
            <a:endParaRPr lang="en-AU" b="1" dirty="0">
              <a:solidFill>
                <a:schemeClr val="bg1"/>
              </a:solidFill>
            </a:endParaRPr>
          </a:p>
        </p:txBody>
      </p:sp>
      <p:sp>
        <p:nvSpPr>
          <p:cNvPr id="15" name="TextBox 14"/>
          <p:cNvSpPr txBox="1"/>
          <p:nvPr/>
        </p:nvSpPr>
        <p:spPr>
          <a:xfrm>
            <a:off x="2123728" y="3717032"/>
            <a:ext cx="576064"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16" name="TextBox 15"/>
          <p:cNvSpPr txBox="1"/>
          <p:nvPr/>
        </p:nvSpPr>
        <p:spPr>
          <a:xfrm>
            <a:off x="3203848" y="2708920"/>
            <a:ext cx="432048"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17" name="TextBox 16"/>
          <p:cNvSpPr txBox="1"/>
          <p:nvPr/>
        </p:nvSpPr>
        <p:spPr>
          <a:xfrm>
            <a:off x="3779912" y="3212976"/>
            <a:ext cx="576064"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18" name="TextBox 17"/>
          <p:cNvSpPr txBox="1"/>
          <p:nvPr/>
        </p:nvSpPr>
        <p:spPr>
          <a:xfrm>
            <a:off x="4283968" y="3789040"/>
            <a:ext cx="648072"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19" name="TextBox 18"/>
          <p:cNvSpPr txBox="1"/>
          <p:nvPr/>
        </p:nvSpPr>
        <p:spPr>
          <a:xfrm>
            <a:off x="4499992" y="4293096"/>
            <a:ext cx="576064"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0" name="TextBox 19"/>
          <p:cNvSpPr txBox="1"/>
          <p:nvPr/>
        </p:nvSpPr>
        <p:spPr>
          <a:xfrm>
            <a:off x="4499992" y="4869160"/>
            <a:ext cx="648072"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1" name="TextBox 20"/>
          <p:cNvSpPr txBox="1"/>
          <p:nvPr/>
        </p:nvSpPr>
        <p:spPr>
          <a:xfrm>
            <a:off x="5436096" y="3789040"/>
            <a:ext cx="360040"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2" name="TextBox 21"/>
          <p:cNvSpPr txBox="1"/>
          <p:nvPr/>
        </p:nvSpPr>
        <p:spPr>
          <a:xfrm>
            <a:off x="5436096" y="4365104"/>
            <a:ext cx="432048"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3" name="TextBox 22"/>
          <p:cNvSpPr txBox="1"/>
          <p:nvPr/>
        </p:nvSpPr>
        <p:spPr>
          <a:xfrm>
            <a:off x="5652120" y="4869160"/>
            <a:ext cx="576064"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4" name="TextBox 23"/>
          <p:cNvSpPr txBox="1"/>
          <p:nvPr/>
        </p:nvSpPr>
        <p:spPr>
          <a:xfrm>
            <a:off x="6156176" y="3789040"/>
            <a:ext cx="432048"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5" name="TextBox 24"/>
          <p:cNvSpPr txBox="1"/>
          <p:nvPr/>
        </p:nvSpPr>
        <p:spPr>
          <a:xfrm>
            <a:off x="6156176" y="4293096"/>
            <a:ext cx="504056"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6" name="TextBox 25"/>
          <p:cNvSpPr txBox="1"/>
          <p:nvPr/>
        </p:nvSpPr>
        <p:spPr>
          <a:xfrm>
            <a:off x="7020272" y="4869160"/>
            <a:ext cx="504056"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P spid="18" grpId="0"/>
      <p:bldP spid="19" grpId="0"/>
      <p:bldP spid="20" grpId="0"/>
      <p:bldP spid="21" grpId="0"/>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000" dirty="0" smtClean="0">
                <a:latin typeface="Book Antiqua" pitchFamily="18" charset="0"/>
              </a:rPr>
              <a:t>Overview</a:t>
            </a:r>
            <a:endParaRPr lang="en-US" dirty="0">
              <a:latin typeface="Book Antiqua" pitchFamily="18" charset="0"/>
            </a:endParaRPr>
          </a:p>
        </p:txBody>
      </p:sp>
      <p:sp>
        <p:nvSpPr>
          <p:cNvPr id="3" name="Content Placeholder 2"/>
          <p:cNvSpPr>
            <a:spLocks noGrp="1"/>
          </p:cNvSpPr>
          <p:nvPr>
            <p:ph idx="1"/>
          </p:nvPr>
        </p:nvSpPr>
        <p:spPr>
          <a:xfrm>
            <a:off x="467544" y="1412776"/>
            <a:ext cx="8229600" cy="5256584"/>
          </a:xfrm>
        </p:spPr>
        <p:txBody>
          <a:bodyPr>
            <a:noAutofit/>
          </a:bodyPr>
          <a:lstStyle/>
          <a:p>
            <a:pPr>
              <a:buFont typeface="Wingdings" pitchFamily="2" charset="2"/>
              <a:buChar char="Ø"/>
            </a:pPr>
            <a:r>
              <a:rPr lang="en-AU" sz="2800" dirty="0" smtClean="0">
                <a:latin typeface="Book Antiqua" pitchFamily="18" charset="0"/>
              </a:rPr>
              <a:t>Baby Boomers -  1946-1965</a:t>
            </a:r>
          </a:p>
          <a:p>
            <a:pPr>
              <a:buNone/>
            </a:pPr>
            <a:endParaRPr lang="en-AU" sz="1050" dirty="0" smtClean="0">
              <a:latin typeface="Book Antiqua" pitchFamily="18" charset="0"/>
            </a:endParaRPr>
          </a:p>
          <a:p>
            <a:pPr>
              <a:buFont typeface="Wingdings" pitchFamily="2" charset="2"/>
              <a:buChar char="Ø"/>
            </a:pPr>
            <a:r>
              <a:rPr lang="en-AU" sz="2800" dirty="0" smtClean="0">
                <a:latin typeface="Book Antiqua" pitchFamily="18" charset="0"/>
              </a:rPr>
              <a:t>Reason for taking a cohort perspective</a:t>
            </a:r>
          </a:p>
          <a:p>
            <a:pPr>
              <a:buNone/>
            </a:pPr>
            <a:endParaRPr lang="en-AU" sz="1000" dirty="0" smtClean="0">
              <a:latin typeface="Book Antiqua" pitchFamily="18" charset="0"/>
            </a:endParaRPr>
          </a:p>
          <a:p>
            <a:pPr>
              <a:buFont typeface="Wingdings" pitchFamily="2" charset="2"/>
              <a:buChar char="Ø"/>
            </a:pPr>
            <a:r>
              <a:rPr lang="en-AU" sz="2800" dirty="0" smtClean="0">
                <a:latin typeface="Book Antiqua" pitchFamily="18" charset="0"/>
              </a:rPr>
              <a:t>Theory</a:t>
            </a:r>
          </a:p>
          <a:p>
            <a:pPr>
              <a:buNone/>
            </a:pPr>
            <a:endParaRPr lang="en-AU" sz="1000" dirty="0" smtClean="0">
              <a:latin typeface="Book Antiqua" pitchFamily="18" charset="0"/>
            </a:endParaRPr>
          </a:p>
          <a:p>
            <a:pPr>
              <a:buFont typeface="Wingdings" pitchFamily="2" charset="2"/>
              <a:buChar char="Ø"/>
            </a:pPr>
            <a:r>
              <a:rPr lang="en-AU" sz="2800" dirty="0" smtClean="0">
                <a:latin typeface="Book Antiqua" pitchFamily="18" charset="0"/>
              </a:rPr>
              <a:t>Methods</a:t>
            </a:r>
          </a:p>
          <a:p>
            <a:pPr>
              <a:buNone/>
            </a:pPr>
            <a:endParaRPr lang="en-AU" sz="1000" dirty="0" smtClean="0">
              <a:latin typeface="Book Antiqua" pitchFamily="18" charset="0"/>
            </a:endParaRPr>
          </a:p>
          <a:p>
            <a:pPr>
              <a:buFont typeface="Wingdings" pitchFamily="2" charset="2"/>
              <a:buChar char="Ø"/>
            </a:pPr>
            <a:r>
              <a:rPr lang="en-AU" sz="2800" dirty="0" smtClean="0">
                <a:latin typeface="Book Antiqua" pitchFamily="18" charset="0"/>
              </a:rPr>
              <a:t>Health Status</a:t>
            </a:r>
          </a:p>
          <a:p>
            <a:pPr>
              <a:buNone/>
            </a:pPr>
            <a:endParaRPr lang="en-AU" sz="1000" dirty="0" smtClean="0">
              <a:latin typeface="Book Antiqua" pitchFamily="18" charset="0"/>
            </a:endParaRPr>
          </a:p>
          <a:p>
            <a:pPr>
              <a:buFont typeface="Wingdings" pitchFamily="2" charset="2"/>
              <a:buChar char="Ø"/>
            </a:pPr>
            <a:r>
              <a:rPr lang="en-AU" sz="2800" dirty="0" smtClean="0">
                <a:latin typeface="Book Antiqua" pitchFamily="18" charset="0"/>
              </a:rPr>
              <a:t>Health Beliefs, Attitudes and Behaviours</a:t>
            </a:r>
          </a:p>
          <a:p>
            <a:pPr>
              <a:buNone/>
            </a:pPr>
            <a:endParaRPr lang="en-AU" sz="1000" dirty="0" smtClean="0">
              <a:latin typeface="Book Antiqua" pitchFamily="18" charset="0"/>
            </a:endParaRPr>
          </a:p>
          <a:p>
            <a:pPr>
              <a:buFont typeface="Wingdings" pitchFamily="2" charset="2"/>
              <a:buChar char="Ø"/>
            </a:pPr>
            <a:r>
              <a:rPr lang="en-AU" sz="2800" dirty="0" smtClean="0">
                <a:latin typeface="Book Antiqua" pitchFamily="18" charset="0"/>
              </a:rPr>
              <a:t>Constraints to a healthy lifestyle</a:t>
            </a:r>
          </a:p>
          <a:p>
            <a:pPr>
              <a:buNone/>
            </a:pPr>
            <a:endParaRPr lang="en-AU" sz="1000" dirty="0" smtClean="0">
              <a:latin typeface="Book Antiqua" pitchFamily="18" charset="0"/>
            </a:endParaRPr>
          </a:p>
          <a:p>
            <a:pPr>
              <a:buFont typeface="Wingdings" pitchFamily="2" charset="2"/>
              <a:buChar char="Ø"/>
            </a:pPr>
            <a:r>
              <a:rPr lang="en-AU" sz="2800" dirty="0" smtClean="0">
                <a:latin typeface="Book Antiqua" pitchFamily="18" charset="0"/>
              </a:rPr>
              <a:t>Conclusion</a:t>
            </a:r>
            <a:endParaRPr lang="en-AU" sz="2000" dirty="0" smtClean="0">
              <a:latin typeface="Book Antiqua" pitchFamily="18" charset="0"/>
            </a:endParaRPr>
          </a:p>
          <a:p>
            <a:pPr lvl="1">
              <a:buNone/>
            </a:pPr>
            <a:endParaRPr lang="en-AU" sz="1400" dirty="0" smtClean="0">
              <a:latin typeface="Book Antiqua" pitchFamily="18" charset="0"/>
            </a:endParaRPr>
          </a:p>
        </p:txBody>
      </p:sp>
      <p:cxnSp>
        <p:nvCxnSpPr>
          <p:cNvPr id="5" name="Straight Connector 4"/>
          <p:cNvCxnSpPr/>
          <p:nvPr/>
        </p:nvCxnSpPr>
        <p:spPr>
          <a:xfrm>
            <a:off x="0" y="1357298"/>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3" cstate="print"/>
          <a:srcRect/>
          <a:stretch>
            <a:fillRect/>
          </a:stretch>
        </p:blipFill>
        <p:spPr bwMode="auto">
          <a:xfrm>
            <a:off x="0" y="0"/>
            <a:ext cx="1714500" cy="857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755576" y="260648"/>
            <a:ext cx="8229600" cy="792088"/>
          </a:xfrm>
        </p:spPr>
        <p:txBody>
          <a:bodyPr>
            <a:noAutofit/>
          </a:bodyPr>
          <a:lstStyle/>
          <a:p>
            <a:r>
              <a:rPr lang="en-AU" sz="3200" dirty="0" smtClean="0"/>
              <a:t>Constraints to Exercise by Subgroup Motivational Factors </a:t>
            </a:r>
            <a:endParaRPr lang="en-AU" sz="3200" dirty="0"/>
          </a:p>
        </p:txBody>
      </p:sp>
      <p:cxnSp>
        <p:nvCxnSpPr>
          <p:cNvPr id="6" name="Straight Connector 5"/>
          <p:cNvCxnSpPr/>
          <p:nvPr/>
        </p:nvCxnSpPr>
        <p:spPr>
          <a:xfrm>
            <a:off x="0" y="12687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a:blip r:embed="rId3" cstate="print"/>
          <a:srcRect/>
          <a:stretch>
            <a:fillRect/>
          </a:stretch>
        </p:blipFill>
        <p:spPr bwMode="auto">
          <a:xfrm>
            <a:off x="0" y="0"/>
            <a:ext cx="1403648" cy="701824"/>
          </a:xfrm>
          <a:prstGeom prst="rect">
            <a:avLst/>
          </a:prstGeom>
          <a:noFill/>
          <a:ln w="9525">
            <a:noFill/>
            <a:miter lim="800000"/>
            <a:headEnd/>
            <a:tailEnd/>
          </a:ln>
        </p:spPr>
      </p:pic>
      <p:sp>
        <p:nvSpPr>
          <p:cNvPr id="7" name="TextBox 6"/>
          <p:cNvSpPr txBox="1"/>
          <p:nvPr/>
        </p:nvSpPr>
        <p:spPr>
          <a:xfrm>
            <a:off x="0" y="6581001"/>
            <a:ext cx="3563888" cy="276999"/>
          </a:xfrm>
          <a:prstGeom prst="rect">
            <a:avLst/>
          </a:prstGeom>
          <a:noFill/>
        </p:spPr>
        <p:txBody>
          <a:bodyPr wrap="square" rtlCol="0">
            <a:spAutoFit/>
          </a:bodyPr>
          <a:lstStyle/>
          <a:p>
            <a:r>
              <a:rPr lang="en-AU" sz="1200" dirty="0" smtClean="0">
                <a:latin typeface="Book Antiqua" pitchFamily="18" charset="0"/>
              </a:rPr>
              <a:t>Source:   NWAHS TFU Follow-up (Postal) 2007</a:t>
            </a:r>
            <a:endParaRPr lang="en-AU" sz="1200" dirty="0"/>
          </a:p>
        </p:txBody>
      </p:sp>
      <p:graphicFrame>
        <p:nvGraphicFramePr>
          <p:cNvPr id="14" name="Chart 13"/>
          <p:cNvGraphicFramePr/>
          <p:nvPr/>
        </p:nvGraphicFramePr>
        <p:xfrm>
          <a:off x="251520" y="1412776"/>
          <a:ext cx="8640960" cy="5040560"/>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p:cNvSpPr txBox="1"/>
          <p:nvPr/>
        </p:nvSpPr>
        <p:spPr>
          <a:xfrm>
            <a:off x="3851920" y="4365104"/>
            <a:ext cx="504056"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16" name="TextBox 15"/>
          <p:cNvSpPr txBox="1"/>
          <p:nvPr/>
        </p:nvSpPr>
        <p:spPr>
          <a:xfrm>
            <a:off x="3851920" y="4941168"/>
            <a:ext cx="576064"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17" name="TextBox 16"/>
          <p:cNvSpPr txBox="1"/>
          <p:nvPr/>
        </p:nvSpPr>
        <p:spPr>
          <a:xfrm>
            <a:off x="4716016" y="2780928"/>
            <a:ext cx="504056"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18" name="TextBox 17"/>
          <p:cNvSpPr txBox="1"/>
          <p:nvPr/>
        </p:nvSpPr>
        <p:spPr>
          <a:xfrm>
            <a:off x="4644008" y="3861048"/>
            <a:ext cx="360040"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19" name="TextBox 18"/>
          <p:cNvSpPr txBox="1"/>
          <p:nvPr/>
        </p:nvSpPr>
        <p:spPr>
          <a:xfrm>
            <a:off x="4932040" y="4293096"/>
            <a:ext cx="360040"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0" name="TextBox 19"/>
          <p:cNvSpPr txBox="1"/>
          <p:nvPr/>
        </p:nvSpPr>
        <p:spPr>
          <a:xfrm>
            <a:off x="5580112" y="4941168"/>
            <a:ext cx="504056"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1" name="TextBox 20"/>
          <p:cNvSpPr txBox="1"/>
          <p:nvPr/>
        </p:nvSpPr>
        <p:spPr>
          <a:xfrm>
            <a:off x="5580112" y="3284984"/>
            <a:ext cx="432048"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2" name="TextBox 21"/>
          <p:cNvSpPr txBox="1"/>
          <p:nvPr/>
        </p:nvSpPr>
        <p:spPr>
          <a:xfrm>
            <a:off x="5508104" y="3789040"/>
            <a:ext cx="360040"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
        <p:nvSpPr>
          <p:cNvPr id="23" name="TextBox 22"/>
          <p:cNvSpPr txBox="1"/>
          <p:nvPr/>
        </p:nvSpPr>
        <p:spPr>
          <a:xfrm>
            <a:off x="6732240" y="4941168"/>
            <a:ext cx="576064" cy="338554"/>
          </a:xfrm>
          <a:prstGeom prst="rect">
            <a:avLst/>
          </a:prstGeom>
          <a:noFill/>
        </p:spPr>
        <p:txBody>
          <a:bodyPr wrap="square" rtlCol="0">
            <a:spAutoFit/>
          </a:bodyPr>
          <a:lstStyle/>
          <a:p>
            <a:r>
              <a:rPr lang="en-AU" sz="1600" b="1" dirty="0" smtClean="0">
                <a:solidFill>
                  <a:schemeClr val="bg1"/>
                </a:solidFill>
              </a:rPr>
              <a:t>*</a:t>
            </a:r>
            <a:endParaRPr lang="en-AU"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403648"/>
          </a:xfrm>
        </p:spPr>
        <p:txBody>
          <a:bodyPr>
            <a:normAutofit/>
          </a:bodyPr>
          <a:lstStyle/>
          <a:p>
            <a:r>
              <a:rPr lang="en-AU" sz="3600" dirty="0" smtClean="0"/>
              <a:t>Constraints to Exercise by Gender</a:t>
            </a:r>
            <a:endParaRPr lang="en-US" sz="3600" dirty="0"/>
          </a:p>
        </p:txBody>
      </p:sp>
      <p:cxnSp>
        <p:nvCxnSpPr>
          <p:cNvPr id="4" name="Straight Connector 3"/>
          <p:cNvCxnSpPr/>
          <p:nvPr/>
        </p:nvCxnSpPr>
        <p:spPr>
          <a:xfrm>
            <a:off x="0" y="1412776"/>
            <a:ext cx="91440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p:nvPicPr>
        <p:blipFill>
          <a:blip r:embed="rId2" cstate="print"/>
          <a:srcRect/>
          <a:stretch>
            <a:fillRect/>
          </a:stretch>
        </p:blipFill>
        <p:spPr bwMode="auto">
          <a:xfrm>
            <a:off x="0" y="0"/>
            <a:ext cx="1385392" cy="692696"/>
          </a:xfrm>
          <a:prstGeom prst="rect">
            <a:avLst/>
          </a:prstGeom>
          <a:noFill/>
          <a:ln w="9525">
            <a:noFill/>
            <a:miter lim="800000"/>
            <a:headEnd/>
            <a:tailEnd/>
          </a:ln>
        </p:spPr>
      </p:pic>
      <p:graphicFrame>
        <p:nvGraphicFramePr>
          <p:cNvPr id="6" name="Chart 5"/>
          <p:cNvGraphicFramePr/>
          <p:nvPr/>
        </p:nvGraphicFramePr>
        <p:xfrm>
          <a:off x="467544" y="1700807"/>
          <a:ext cx="8352927" cy="468052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0" y="6581001"/>
            <a:ext cx="3563888" cy="276999"/>
          </a:xfrm>
          <a:prstGeom prst="rect">
            <a:avLst/>
          </a:prstGeom>
          <a:noFill/>
        </p:spPr>
        <p:txBody>
          <a:bodyPr wrap="square" rtlCol="0">
            <a:spAutoFit/>
          </a:bodyPr>
          <a:lstStyle/>
          <a:p>
            <a:r>
              <a:rPr lang="en-AU" sz="1200" dirty="0" smtClean="0">
                <a:latin typeface="Book Antiqua" pitchFamily="18" charset="0"/>
              </a:rPr>
              <a:t>Source:   NWAHS TFU Follow-up (Postal) 2007</a:t>
            </a:r>
            <a:endParaRPr lang="en-AU"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fontScale="90000"/>
          </a:bodyPr>
          <a:lstStyle/>
          <a:p>
            <a:r>
              <a:rPr lang="en-AU" sz="3600" dirty="0" smtClean="0">
                <a:latin typeface="Book Antiqua" pitchFamily="18" charset="0"/>
              </a:rPr>
              <a:t>How Do baby Boomers Socialise?</a:t>
            </a:r>
            <a:br>
              <a:rPr lang="en-AU" sz="3600" dirty="0" smtClean="0">
                <a:latin typeface="Book Antiqua" pitchFamily="18" charset="0"/>
              </a:rPr>
            </a:br>
            <a:r>
              <a:rPr lang="en-AU" sz="3600" dirty="0" smtClean="0">
                <a:latin typeface="Book Antiqua" pitchFamily="18" charset="0"/>
              </a:rPr>
              <a:t>All Baby Boomers and At-Risk Groups</a:t>
            </a:r>
            <a:endParaRPr lang="en-US" sz="3600" dirty="0"/>
          </a:p>
        </p:txBody>
      </p:sp>
      <p:sp>
        <p:nvSpPr>
          <p:cNvPr id="5" name="TextBox 4"/>
          <p:cNvSpPr txBox="1"/>
          <p:nvPr/>
        </p:nvSpPr>
        <p:spPr>
          <a:xfrm>
            <a:off x="4357686" y="4429132"/>
            <a:ext cx="428628" cy="307777"/>
          </a:xfrm>
          <a:prstGeom prst="rect">
            <a:avLst/>
          </a:prstGeom>
          <a:noFill/>
        </p:spPr>
        <p:txBody>
          <a:bodyPr wrap="square" rtlCol="0">
            <a:spAutoFit/>
          </a:bodyPr>
          <a:lstStyle/>
          <a:p>
            <a:r>
              <a:rPr lang="en-AU" sz="1400" b="1" dirty="0" smtClean="0">
                <a:solidFill>
                  <a:schemeClr val="bg1"/>
                </a:solidFill>
              </a:rPr>
              <a:t>*</a:t>
            </a:r>
            <a:endParaRPr lang="en-US" sz="1400" b="1" dirty="0">
              <a:solidFill>
                <a:schemeClr val="bg1"/>
              </a:solidFill>
            </a:endParaRPr>
          </a:p>
        </p:txBody>
      </p:sp>
      <p:sp>
        <p:nvSpPr>
          <p:cNvPr id="6" name="TextBox 5"/>
          <p:cNvSpPr txBox="1"/>
          <p:nvPr/>
        </p:nvSpPr>
        <p:spPr>
          <a:xfrm>
            <a:off x="5572132" y="3286124"/>
            <a:ext cx="285752" cy="307777"/>
          </a:xfrm>
          <a:prstGeom prst="rect">
            <a:avLst/>
          </a:prstGeom>
          <a:noFill/>
        </p:spPr>
        <p:txBody>
          <a:bodyPr wrap="square" rtlCol="0">
            <a:spAutoFit/>
          </a:bodyPr>
          <a:lstStyle/>
          <a:p>
            <a:r>
              <a:rPr lang="en-AU" sz="1400" b="1" dirty="0" smtClean="0">
                <a:solidFill>
                  <a:schemeClr val="bg1"/>
                </a:solidFill>
              </a:rPr>
              <a:t>*</a:t>
            </a:r>
            <a:endParaRPr lang="en-US" b="1" dirty="0">
              <a:solidFill>
                <a:schemeClr val="bg1"/>
              </a:solidFill>
            </a:endParaRPr>
          </a:p>
        </p:txBody>
      </p:sp>
      <p:sp>
        <p:nvSpPr>
          <p:cNvPr id="7" name="TextBox 6"/>
          <p:cNvSpPr txBox="1"/>
          <p:nvPr/>
        </p:nvSpPr>
        <p:spPr>
          <a:xfrm>
            <a:off x="5929322" y="2857496"/>
            <a:ext cx="285752" cy="307777"/>
          </a:xfrm>
          <a:prstGeom prst="rect">
            <a:avLst/>
          </a:prstGeom>
          <a:noFill/>
        </p:spPr>
        <p:txBody>
          <a:bodyPr wrap="square" rtlCol="0">
            <a:spAutoFit/>
          </a:bodyPr>
          <a:lstStyle/>
          <a:p>
            <a:r>
              <a:rPr lang="en-AU" sz="1400" b="1" dirty="0" smtClean="0">
                <a:solidFill>
                  <a:schemeClr val="bg1"/>
                </a:solidFill>
              </a:rPr>
              <a:t>*</a:t>
            </a:r>
            <a:endParaRPr lang="en-US" sz="1400" b="1" dirty="0">
              <a:solidFill>
                <a:schemeClr val="bg1"/>
              </a:solidFill>
            </a:endParaRPr>
          </a:p>
        </p:txBody>
      </p:sp>
      <p:sp>
        <p:nvSpPr>
          <p:cNvPr id="8" name="TextBox 7"/>
          <p:cNvSpPr txBox="1"/>
          <p:nvPr/>
        </p:nvSpPr>
        <p:spPr>
          <a:xfrm>
            <a:off x="4786314" y="4429132"/>
            <a:ext cx="285752" cy="307777"/>
          </a:xfrm>
          <a:prstGeom prst="rect">
            <a:avLst/>
          </a:prstGeom>
          <a:noFill/>
        </p:spPr>
        <p:txBody>
          <a:bodyPr wrap="square" rtlCol="0">
            <a:spAutoFit/>
          </a:bodyPr>
          <a:lstStyle/>
          <a:p>
            <a:r>
              <a:rPr lang="en-AU" sz="1400" b="1" dirty="0" smtClean="0">
                <a:solidFill>
                  <a:schemeClr val="bg1"/>
                </a:solidFill>
              </a:rPr>
              <a:t>*</a:t>
            </a:r>
            <a:endParaRPr lang="en-US" sz="1400" b="1" dirty="0">
              <a:solidFill>
                <a:schemeClr val="bg1"/>
              </a:solidFill>
            </a:endParaRPr>
          </a:p>
        </p:txBody>
      </p:sp>
      <p:sp>
        <p:nvSpPr>
          <p:cNvPr id="9" name="TextBox 8"/>
          <p:cNvSpPr txBox="1"/>
          <p:nvPr/>
        </p:nvSpPr>
        <p:spPr>
          <a:xfrm>
            <a:off x="6215074" y="3643314"/>
            <a:ext cx="285752" cy="307777"/>
          </a:xfrm>
          <a:prstGeom prst="rect">
            <a:avLst/>
          </a:prstGeom>
          <a:noFill/>
        </p:spPr>
        <p:txBody>
          <a:bodyPr wrap="square" rtlCol="0">
            <a:spAutoFit/>
          </a:bodyPr>
          <a:lstStyle/>
          <a:p>
            <a:r>
              <a:rPr lang="en-AU" sz="1400" b="1" dirty="0" smtClean="0">
                <a:solidFill>
                  <a:schemeClr val="bg1"/>
                </a:solidFill>
              </a:rPr>
              <a:t>*</a:t>
            </a:r>
            <a:endParaRPr lang="en-US" b="1" dirty="0">
              <a:solidFill>
                <a:schemeClr val="bg1"/>
              </a:solidFill>
            </a:endParaRPr>
          </a:p>
        </p:txBody>
      </p:sp>
      <p:cxnSp>
        <p:nvCxnSpPr>
          <p:cNvPr id="11" name="Straight Connector 10"/>
          <p:cNvCxnSpPr/>
          <p:nvPr/>
        </p:nvCxnSpPr>
        <p:spPr>
          <a:xfrm>
            <a:off x="0" y="1000108"/>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cstate="print"/>
          <a:srcRect/>
          <a:stretch>
            <a:fillRect/>
          </a:stretch>
        </p:blipFill>
        <p:spPr bwMode="auto">
          <a:xfrm>
            <a:off x="0" y="0"/>
            <a:ext cx="1331640" cy="665820"/>
          </a:xfrm>
          <a:prstGeom prst="rect">
            <a:avLst/>
          </a:prstGeom>
          <a:noFill/>
          <a:ln w="9525">
            <a:noFill/>
            <a:miter lim="800000"/>
            <a:headEnd/>
            <a:tailEnd/>
          </a:ln>
        </p:spPr>
      </p:pic>
      <p:sp>
        <p:nvSpPr>
          <p:cNvPr id="13" name="TextBox 12"/>
          <p:cNvSpPr txBox="1"/>
          <p:nvPr/>
        </p:nvSpPr>
        <p:spPr>
          <a:xfrm>
            <a:off x="0" y="6396335"/>
            <a:ext cx="4143404" cy="461665"/>
          </a:xfrm>
          <a:prstGeom prst="rect">
            <a:avLst/>
          </a:prstGeom>
          <a:noFill/>
        </p:spPr>
        <p:txBody>
          <a:bodyPr wrap="square" rtlCol="0">
            <a:spAutoFit/>
          </a:bodyPr>
          <a:lstStyle/>
          <a:p>
            <a:r>
              <a:rPr lang="en-AU" sz="1200" dirty="0" smtClean="0">
                <a:latin typeface="Book Antiqua" pitchFamily="18" charset="0"/>
              </a:rPr>
              <a:t>**p&lt;.001; *p&lt;.05;</a:t>
            </a:r>
          </a:p>
          <a:p>
            <a:r>
              <a:rPr lang="en-AU" sz="1200" dirty="0" smtClean="0">
                <a:latin typeface="Book Antiqua" pitchFamily="18" charset="0"/>
              </a:rPr>
              <a:t>Source:  NWAHS TFU Survey 2 (Postal) 2007.</a:t>
            </a:r>
            <a:endParaRPr lang="en-US" sz="1200" dirty="0" smtClean="0">
              <a:latin typeface="Book Antiqua" pitchFamily="18" charset="0"/>
            </a:endParaRPr>
          </a:p>
        </p:txBody>
      </p:sp>
      <p:sp>
        <p:nvSpPr>
          <p:cNvPr id="14" name="TextBox 13"/>
          <p:cNvSpPr txBox="1"/>
          <p:nvPr/>
        </p:nvSpPr>
        <p:spPr>
          <a:xfrm>
            <a:off x="2771800" y="2852936"/>
            <a:ext cx="432048" cy="307777"/>
          </a:xfrm>
          <a:prstGeom prst="rect">
            <a:avLst/>
          </a:prstGeom>
          <a:noFill/>
        </p:spPr>
        <p:txBody>
          <a:bodyPr wrap="square" rtlCol="0">
            <a:spAutoFit/>
          </a:bodyPr>
          <a:lstStyle/>
          <a:p>
            <a:r>
              <a:rPr lang="en-AU" sz="1400" dirty="0" smtClean="0">
                <a:solidFill>
                  <a:schemeClr val="bg1"/>
                </a:solidFill>
              </a:rPr>
              <a:t>*</a:t>
            </a:r>
            <a:endParaRPr lang="en-AU" sz="1400" dirty="0">
              <a:solidFill>
                <a:schemeClr val="bg1"/>
              </a:solidFill>
            </a:endParaRPr>
          </a:p>
        </p:txBody>
      </p:sp>
      <p:sp>
        <p:nvSpPr>
          <p:cNvPr id="15" name="TextBox 14"/>
          <p:cNvSpPr txBox="1"/>
          <p:nvPr/>
        </p:nvSpPr>
        <p:spPr>
          <a:xfrm>
            <a:off x="2699792" y="3284984"/>
            <a:ext cx="432048" cy="307777"/>
          </a:xfrm>
          <a:prstGeom prst="rect">
            <a:avLst/>
          </a:prstGeom>
          <a:noFill/>
        </p:spPr>
        <p:txBody>
          <a:bodyPr wrap="square" rtlCol="0">
            <a:spAutoFit/>
          </a:bodyPr>
          <a:lstStyle/>
          <a:p>
            <a:r>
              <a:rPr lang="en-AU" sz="1400" dirty="0" smtClean="0">
                <a:solidFill>
                  <a:schemeClr val="bg1"/>
                </a:solidFill>
              </a:rPr>
              <a:t>**</a:t>
            </a:r>
            <a:endParaRPr lang="en-AU" dirty="0">
              <a:solidFill>
                <a:schemeClr val="bg1"/>
              </a:solidFill>
            </a:endParaRPr>
          </a:p>
        </p:txBody>
      </p:sp>
      <p:sp>
        <p:nvSpPr>
          <p:cNvPr id="16" name="TextBox 15"/>
          <p:cNvSpPr txBox="1"/>
          <p:nvPr/>
        </p:nvSpPr>
        <p:spPr>
          <a:xfrm>
            <a:off x="2699792" y="3645024"/>
            <a:ext cx="432048" cy="307777"/>
          </a:xfrm>
          <a:prstGeom prst="rect">
            <a:avLst/>
          </a:prstGeom>
          <a:noFill/>
        </p:spPr>
        <p:txBody>
          <a:bodyPr wrap="square" rtlCol="0">
            <a:spAutoFit/>
          </a:bodyPr>
          <a:lstStyle/>
          <a:p>
            <a:r>
              <a:rPr lang="en-AU" sz="1400" dirty="0" smtClean="0">
                <a:solidFill>
                  <a:schemeClr val="bg1"/>
                </a:solidFill>
              </a:rPr>
              <a:t>*</a:t>
            </a:r>
            <a:endParaRPr lang="en-AU" sz="1400" dirty="0">
              <a:solidFill>
                <a:schemeClr val="bg1"/>
              </a:solidFill>
            </a:endParaRPr>
          </a:p>
        </p:txBody>
      </p:sp>
      <p:sp>
        <p:nvSpPr>
          <p:cNvPr id="17" name="TextBox 16"/>
          <p:cNvSpPr txBox="1"/>
          <p:nvPr/>
        </p:nvSpPr>
        <p:spPr>
          <a:xfrm>
            <a:off x="2699792" y="4005064"/>
            <a:ext cx="432048" cy="307777"/>
          </a:xfrm>
          <a:prstGeom prst="rect">
            <a:avLst/>
          </a:prstGeom>
          <a:noFill/>
        </p:spPr>
        <p:txBody>
          <a:bodyPr wrap="square" rtlCol="0">
            <a:spAutoFit/>
          </a:bodyPr>
          <a:lstStyle/>
          <a:p>
            <a:r>
              <a:rPr lang="en-AU" sz="1400" dirty="0" smtClean="0">
                <a:solidFill>
                  <a:schemeClr val="bg1"/>
                </a:solidFill>
              </a:rPr>
              <a:t>**</a:t>
            </a:r>
            <a:endParaRPr lang="en-AU" sz="1400" dirty="0">
              <a:solidFill>
                <a:schemeClr val="bg1"/>
              </a:solidFill>
            </a:endParaRPr>
          </a:p>
        </p:txBody>
      </p:sp>
      <p:sp>
        <p:nvSpPr>
          <p:cNvPr id="18" name="TextBox 17"/>
          <p:cNvSpPr txBox="1"/>
          <p:nvPr/>
        </p:nvSpPr>
        <p:spPr>
          <a:xfrm>
            <a:off x="2699792" y="4437112"/>
            <a:ext cx="432048" cy="307777"/>
          </a:xfrm>
          <a:prstGeom prst="rect">
            <a:avLst/>
          </a:prstGeom>
          <a:noFill/>
        </p:spPr>
        <p:txBody>
          <a:bodyPr wrap="square" rtlCol="0">
            <a:spAutoFit/>
          </a:bodyPr>
          <a:lstStyle/>
          <a:p>
            <a:r>
              <a:rPr lang="en-AU" sz="1400" dirty="0" smtClean="0">
                <a:solidFill>
                  <a:schemeClr val="bg1"/>
                </a:solidFill>
              </a:rPr>
              <a:t>*</a:t>
            </a:r>
            <a:endParaRPr lang="en-AU" sz="1400" dirty="0">
              <a:solidFill>
                <a:schemeClr val="bg1"/>
              </a:solidFill>
            </a:endParaRPr>
          </a:p>
        </p:txBody>
      </p:sp>
      <p:sp>
        <p:nvSpPr>
          <p:cNvPr id="19" name="TextBox 18"/>
          <p:cNvSpPr txBox="1"/>
          <p:nvPr/>
        </p:nvSpPr>
        <p:spPr>
          <a:xfrm>
            <a:off x="6300192" y="2852936"/>
            <a:ext cx="360040" cy="307777"/>
          </a:xfrm>
          <a:prstGeom prst="rect">
            <a:avLst/>
          </a:prstGeom>
          <a:noFill/>
        </p:spPr>
        <p:txBody>
          <a:bodyPr wrap="square" rtlCol="0">
            <a:spAutoFit/>
          </a:bodyPr>
          <a:lstStyle/>
          <a:p>
            <a:r>
              <a:rPr lang="en-AU" sz="1400" dirty="0" smtClean="0">
                <a:solidFill>
                  <a:schemeClr val="bg1"/>
                </a:solidFill>
              </a:rPr>
              <a:t>*</a:t>
            </a:r>
            <a:endParaRPr lang="en-AU" dirty="0">
              <a:solidFill>
                <a:schemeClr val="bg1"/>
              </a:solidFill>
            </a:endParaRPr>
          </a:p>
        </p:txBody>
      </p:sp>
      <p:sp>
        <p:nvSpPr>
          <p:cNvPr id="20" name="TextBox 19"/>
          <p:cNvSpPr txBox="1"/>
          <p:nvPr/>
        </p:nvSpPr>
        <p:spPr>
          <a:xfrm>
            <a:off x="6084168" y="4077072"/>
            <a:ext cx="504056" cy="307777"/>
          </a:xfrm>
          <a:prstGeom prst="rect">
            <a:avLst/>
          </a:prstGeom>
          <a:noFill/>
        </p:spPr>
        <p:txBody>
          <a:bodyPr wrap="square" rtlCol="0">
            <a:spAutoFit/>
          </a:bodyPr>
          <a:lstStyle/>
          <a:p>
            <a:r>
              <a:rPr lang="en-AU" sz="1400" dirty="0" smtClean="0">
                <a:solidFill>
                  <a:schemeClr val="bg1"/>
                </a:solidFill>
              </a:rPr>
              <a:t>*</a:t>
            </a:r>
            <a:endParaRPr lang="en-AU" dirty="0">
              <a:solidFill>
                <a:schemeClr val="bg1"/>
              </a:solidFill>
            </a:endParaRPr>
          </a:p>
        </p:txBody>
      </p:sp>
      <p:sp>
        <p:nvSpPr>
          <p:cNvPr id="21" name="TextBox 20"/>
          <p:cNvSpPr txBox="1"/>
          <p:nvPr/>
        </p:nvSpPr>
        <p:spPr>
          <a:xfrm>
            <a:off x="5508104" y="4077072"/>
            <a:ext cx="360040" cy="307777"/>
          </a:xfrm>
          <a:prstGeom prst="rect">
            <a:avLst/>
          </a:prstGeom>
          <a:noFill/>
        </p:spPr>
        <p:txBody>
          <a:bodyPr wrap="square" rtlCol="0">
            <a:spAutoFit/>
          </a:bodyPr>
          <a:lstStyle/>
          <a:p>
            <a:r>
              <a:rPr lang="en-AU" sz="1400" dirty="0" smtClean="0">
                <a:solidFill>
                  <a:schemeClr val="bg1"/>
                </a:solidFill>
              </a:rPr>
              <a:t>*</a:t>
            </a:r>
            <a:endParaRPr lang="en-AU" dirty="0">
              <a:solidFill>
                <a:schemeClr val="bg1"/>
              </a:solidFill>
            </a:endParaRPr>
          </a:p>
        </p:txBody>
      </p:sp>
      <p:sp>
        <p:nvSpPr>
          <p:cNvPr id="22" name="TextBox 21"/>
          <p:cNvSpPr txBox="1"/>
          <p:nvPr/>
        </p:nvSpPr>
        <p:spPr>
          <a:xfrm>
            <a:off x="5220072" y="4437112"/>
            <a:ext cx="432048" cy="307777"/>
          </a:xfrm>
          <a:prstGeom prst="rect">
            <a:avLst/>
          </a:prstGeom>
          <a:noFill/>
        </p:spPr>
        <p:txBody>
          <a:bodyPr wrap="square" rtlCol="0">
            <a:spAutoFit/>
          </a:bodyPr>
          <a:lstStyle/>
          <a:p>
            <a:r>
              <a:rPr lang="en-AU" sz="1400" dirty="0" smtClean="0">
                <a:solidFill>
                  <a:schemeClr val="bg1"/>
                </a:solidFill>
              </a:rPr>
              <a:t>*</a:t>
            </a:r>
            <a:endParaRPr lang="en-AU" dirty="0">
              <a:solidFill>
                <a:schemeClr val="bg1"/>
              </a:solidFill>
            </a:endParaRPr>
          </a:p>
        </p:txBody>
      </p:sp>
      <p:graphicFrame>
        <p:nvGraphicFramePr>
          <p:cNvPr id="24" name="Content Placeholder 2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25" name="TextBox 24"/>
          <p:cNvSpPr txBox="1"/>
          <p:nvPr/>
        </p:nvSpPr>
        <p:spPr>
          <a:xfrm>
            <a:off x="6516216" y="2492896"/>
            <a:ext cx="504056"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26" name="TextBox 25"/>
          <p:cNvSpPr txBox="1"/>
          <p:nvPr/>
        </p:nvSpPr>
        <p:spPr>
          <a:xfrm>
            <a:off x="5508104" y="3933056"/>
            <a:ext cx="432048"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7" name="TextBox 26"/>
          <p:cNvSpPr txBox="1"/>
          <p:nvPr/>
        </p:nvSpPr>
        <p:spPr>
          <a:xfrm>
            <a:off x="6012160" y="4293096"/>
            <a:ext cx="432048"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8" name="TextBox 27"/>
          <p:cNvSpPr txBox="1"/>
          <p:nvPr/>
        </p:nvSpPr>
        <p:spPr>
          <a:xfrm>
            <a:off x="6876256" y="4293096"/>
            <a:ext cx="360040"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29" name="TextBox 28"/>
          <p:cNvSpPr txBox="1"/>
          <p:nvPr/>
        </p:nvSpPr>
        <p:spPr>
          <a:xfrm>
            <a:off x="2555776" y="3933056"/>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30" name="TextBox 29"/>
          <p:cNvSpPr txBox="1"/>
          <p:nvPr/>
        </p:nvSpPr>
        <p:spPr>
          <a:xfrm>
            <a:off x="6948264" y="3933056"/>
            <a:ext cx="504056"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31" name="TextBox 30"/>
          <p:cNvSpPr txBox="1"/>
          <p:nvPr/>
        </p:nvSpPr>
        <p:spPr>
          <a:xfrm>
            <a:off x="2555776" y="2852936"/>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32" name="TextBox 31"/>
          <p:cNvSpPr txBox="1"/>
          <p:nvPr/>
        </p:nvSpPr>
        <p:spPr>
          <a:xfrm>
            <a:off x="2555776" y="3573016"/>
            <a:ext cx="576064"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33" name="TextBox 32"/>
          <p:cNvSpPr txBox="1"/>
          <p:nvPr/>
        </p:nvSpPr>
        <p:spPr>
          <a:xfrm>
            <a:off x="6948264" y="3573016"/>
            <a:ext cx="432048"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34" name="TextBox 33"/>
          <p:cNvSpPr txBox="1"/>
          <p:nvPr/>
        </p:nvSpPr>
        <p:spPr>
          <a:xfrm>
            <a:off x="2555776" y="3212976"/>
            <a:ext cx="504056"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35" name="TextBox 34"/>
          <p:cNvSpPr txBox="1"/>
          <p:nvPr/>
        </p:nvSpPr>
        <p:spPr>
          <a:xfrm>
            <a:off x="5508104" y="3212976"/>
            <a:ext cx="504056"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36" name="TextBox 35"/>
          <p:cNvSpPr txBox="1"/>
          <p:nvPr/>
        </p:nvSpPr>
        <p:spPr>
          <a:xfrm>
            <a:off x="2555776" y="4293096"/>
            <a:ext cx="288032" cy="338554"/>
          </a:xfrm>
          <a:prstGeom prst="rect">
            <a:avLst/>
          </a:prstGeom>
          <a:noFill/>
        </p:spPr>
        <p:txBody>
          <a:bodyPr wrap="square" rtlCol="0">
            <a:spAutoFit/>
          </a:bodyPr>
          <a:lstStyle/>
          <a:p>
            <a:r>
              <a:rPr lang="en-AU" sz="1600" b="1" dirty="0" smtClean="0">
                <a:solidFill>
                  <a:schemeClr val="bg1"/>
                </a:solidFill>
              </a:rPr>
              <a:t>*</a:t>
            </a:r>
            <a:endParaRPr lang="en-AU" sz="2000" b="1" dirty="0">
              <a:solidFill>
                <a:schemeClr val="bg1"/>
              </a:solidFill>
            </a:endParaRPr>
          </a:p>
        </p:txBody>
      </p:sp>
      <p:sp>
        <p:nvSpPr>
          <p:cNvPr id="37" name="Oval 36"/>
          <p:cNvSpPr/>
          <p:nvPr/>
        </p:nvSpPr>
        <p:spPr>
          <a:xfrm>
            <a:off x="2195736" y="1700808"/>
            <a:ext cx="5400600"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0" grpId="0"/>
      <p:bldP spid="31" grpId="0"/>
      <p:bldP spid="32" grpId="0"/>
      <p:bldP spid="33" grpId="0"/>
      <p:bldP spid="34" grpId="0"/>
      <p:bldP spid="35" grpId="0"/>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229600" cy="1143000"/>
          </a:xfrm>
        </p:spPr>
        <p:txBody>
          <a:bodyPr>
            <a:normAutofit/>
          </a:bodyPr>
          <a:lstStyle/>
          <a:p>
            <a:r>
              <a:rPr lang="en-AU" sz="3600" dirty="0" smtClean="0">
                <a:latin typeface="Book Antiqua" pitchFamily="18" charset="0"/>
              </a:rPr>
              <a:t>Constraints to Socialising</a:t>
            </a:r>
            <a:endParaRPr lang="en-US" sz="3600" dirty="0">
              <a:latin typeface="Book Antiqua" pitchFamily="18" charset="0"/>
            </a:endParaRPr>
          </a:p>
        </p:txBody>
      </p:sp>
      <p:cxnSp>
        <p:nvCxnSpPr>
          <p:cNvPr id="6" name="Straight Connector 5"/>
          <p:cNvCxnSpPr/>
          <p:nvPr/>
        </p:nvCxnSpPr>
        <p:spPr>
          <a:xfrm>
            <a:off x="0" y="1357298"/>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7" name="Content Placeholder 6"/>
          <p:cNvGraphicFramePr>
            <a:graphicFrameLocks noGrp="1"/>
          </p:cNvGraphicFramePr>
          <p:nvPr>
            <p:ph idx="1"/>
          </p:nvPr>
        </p:nvGraphicFramePr>
        <p:xfrm>
          <a:off x="357158" y="1500174"/>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0" y="6453336"/>
            <a:ext cx="5000660" cy="461665"/>
          </a:xfrm>
          <a:prstGeom prst="rect">
            <a:avLst/>
          </a:prstGeom>
          <a:noFill/>
        </p:spPr>
        <p:txBody>
          <a:bodyPr wrap="square" rtlCol="0">
            <a:spAutoFit/>
          </a:bodyPr>
          <a:lstStyle/>
          <a:p>
            <a:r>
              <a:rPr lang="en-AU" sz="1200" dirty="0" smtClean="0"/>
              <a:t>**p&lt;.001; *p&lt;.05; </a:t>
            </a:r>
          </a:p>
          <a:p>
            <a:r>
              <a:rPr lang="en-AU" sz="1200" dirty="0" smtClean="0"/>
              <a:t>Source:  NWAHS TFU Survey 2, (Postal) 2007</a:t>
            </a:r>
            <a:endParaRPr lang="en-US" sz="1200" dirty="0"/>
          </a:p>
        </p:txBody>
      </p:sp>
      <p:pic>
        <p:nvPicPr>
          <p:cNvPr id="8" name="Picture 2"/>
          <p:cNvPicPr>
            <a:picLocks noChangeAspect="1" noChangeArrowheads="1"/>
          </p:cNvPicPr>
          <p:nvPr/>
        </p:nvPicPr>
        <p:blipFill>
          <a:blip r:embed="rId4" cstate="print"/>
          <a:srcRect/>
          <a:stretch>
            <a:fillRect/>
          </a:stretch>
        </p:blipFill>
        <p:spPr bwMode="auto">
          <a:xfrm>
            <a:off x="0" y="0"/>
            <a:ext cx="1428728" cy="714364"/>
          </a:xfrm>
          <a:prstGeom prst="rect">
            <a:avLst/>
          </a:prstGeom>
          <a:noFill/>
          <a:ln w="9525">
            <a:noFill/>
            <a:miter lim="800000"/>
            <a:headEnd/>
            <a:tailEnd/>
          </a:ln>
        </p:spPr>
      </p:pic>
      <p:sp>
        <p:nvSpPr>
          <p:cNvPr id="12" name="TextBox 11"/>
          <p:cNvSpPr txBox="1"/>
          <p:nvPr/>
        </p:nvSpPr>
        <p:spPr>
          <a:xfrm>
            <a:off x="4067944" y="2420888"/>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13" name="TextBox 12"/>
          <p:cNvSpPr txBox="1"/>
          <p:nvPr/>
        </p:nvSpPr>
        <p:spPr>
          <a:xfrm>
            <a:off x="4067944" y="2852936"/>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14" name="TextBox 13"/>
          <p:cNvSpPr txBox="1"/>
          <p:nvPr/>
        </p:nvSpPr>
        <p:spPr>
          <a:xfrm>
            <a:off x="4067944" y="3212976"/>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15" name="TextBox 14"/>
          <p:cNvSpPr txBox="1"/>
          <p:nvPr/>
        </p:nvSpPr>
        <p:spPr>
          <a:xfrm>
            <a:off x="4067944" y="3573016"/>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16" name="TextBox 15"/>
          <p:cNvSpPr txBox="1"/>
          <p:nvPr/>
        </p:nvSpPr>
        <p:spPr>
          <a:xfrm>
            <a:off x="4067944" y="4005064"/>
            <a:ext cx="504056"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17" name="TextBox 16"/>
          <p:cNvSpPr txBox="1"/>
          <p:nvPr/>
        </p:nvSpPr>
        <p:spPr>
          <a:xfrm>
            <a:off x="5076056" y="2420888"/>
            <a:ext cx="576064"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18" name="TextBox 17"/>
          <p:cNvSpPr txBox="1"/>
          <p:nvPr/>
        </p:nvSpPr>
        <p:spPr>
          <a:xfrm>
            <a:off x="4860032" y="2852936"/>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19" name="TextBox 18"/>
          <p:cNvSpPr txBox="1"/>
          <p:nvPr/>
        </p:nvSpPr>
        <p:spPr>
          <a:xfrm>
            <a:off x="4860032" y="3212976"/>
            <a:ext cx="504056"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20" name="TextBox 19"/>
          <p:cNvSpPr txBox="1"/>
          <p:nvPr/>
        </p:nvSpPr>
        <p:spPr>
          <a:xfrm>
            <a:off x="4860032" y="3573016"/>
            <a:ext cx="504056"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21" name="TextBox 20"/>
          <p:cNvSpPr txBox="1"/>
          <p:nvPr/>
        </p:nvSpPr>
        <p:spPr>
          <a:xfrm>
            <a:off x="4788024" y="4005064"/>
            <a:ext cx="504056"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22" name="TextBox 21"/>
          <p:cNvSpPr txBox="1"/>
          <p:nvPr/>
        </p:nvSpPr>
        <p:spPr>
          <a:xfrm>
            <a:off x="4427984" y="4365104"/>
            <a:ext cx="504056" cy="338554"/>
          </a:xfrm>
          <a:prstGeom prst="rect">
            <a:avLst/>
          </a:prstGeom>
          <a:noFill/>
        </p:spPr>
        <p:txBody>
          <a:bodyPr wrap="square" rtlCol="0">
            <a:spAutoFit/>
          </a:bodyPr>
          <a:lstStyle/>
          <a:p>
            <a:r>
              <a:rPr lang="en-AU" sz="1600" dirty="0" smtClean="0">
                <a:solidFill>
                  <a:schemeClr val="bg1"/>
                </a:solidFill>
              </a:rPr>
              <a:t>**</a:t>
            </a:r>
            <a:endParaRPr lang="en-AU" sz="1600" dirty="0">
              <a:solidFill>
                <a:schemeClr val="bg1"/>
              </a:solidFill>
            </a:endParaRPr>
          </a:p>
        </p:txBody>
      </p:sp>
      <p:sp>
        <p:nvSpPr>
          <p:cNvPr id="23" name="TextBox 22"/>
          <p:cNvSpPr txBox="1"/>
          <p:nvPr/>
        </p:nvSpPr>
        <p:spPr>
          <a:xfrm>
            <a:off x="6012160" y="2420888"/>
            <a:ext cx="432048" cy="338554"/>
          </a:xfrm>
          <a:prstGeom prst="rect">
            <a:avLst/>
          </a:prstGeom>
          <a:noFill/>
        </p:spPr>
        <p:txBody>
          <a:bodyPr wrap="square" rtlCol="0">
            <a:spAutoFit/>
          </a:bodyPr>
          <a:lstStyle/>
          <a:p>
            <a:r>
              <a:rPr lang="en-AU" sz="1600" dirty="0" smtClean="0">
                <a:solidFill>
                  <a:schemeClr val="bg1"/>
                </a:solidFill>
              </a:rPr>
              <a:t>**</a:t>
            </a:r>
            <a:endParaRPr lang="en-AU" sz="1600" dirty="0">
              <a:solidFill>
                <a:schemeClr val="bg1"/>
              </a:solidFill>
            </a:endParaRPr>
          </a:p>
        </p:txBody>
      </p:sp>
      <p:sp>
        <p:nvSpPr>
          <p:cNvPr id="24" name="TextBox 23"/>
          <p:cNvSpPr txBox="1"/>
          <p:nvPr/>
        </p:nvSpPr>
        <p:spPr>
          <a:xfrm>
            <a:off x="5940152" y="2852936"/>
            <a:ext cx="504056"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25" name="TextBox 24"/>
          <p:cNvSpPr txBox="1"/>
          <p:nvPr/>
        </p:nvSpPr>
        <p:spPr>
          <a:xfrm>
            <a:off x="5580112" y="3212976"/>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26" name="TextBox 25"/>
          <p:cNvSpPr txBox="1"/>
          <p:nvPr/>
        </p:nvSpPr>
        <p:spPr>
          <a:xfrm>
            <a:off x="5436096" y="3573016"/>
            <a:ext cx="504056" cy="338554"/>
          </a:xfrm>
          <a:prstGeom prst="rect">
            <a:avLst/>
          </a:prstGeom>
          <a:noFill/>
        </p:spPr>
        <p:txBody>
          <a:bodyPr wrap="square" rtlCol="0">
            <a:spAutoFit/>
          </a:bodyPr>
          <a:lstStyle/>
          <a:p>
            <a:r>
              <a:rPr lang="en-AU" sz="1600" dirty="0" smtClean="0">
                <a:solidFill>
                  <a:schemeClr val="bg1"/>
                </a:solidFill>
              </a:rPr>
              <a:t>**</a:t>
            </a:r>
            <a:endParaRPr lang="en-AU" sz="1600" dirty="0">
              <a:solidFill>
                <a:schemeClr val="bg1"/>
              </a:solidFill>
            </a:endParaRPr>
          </a:p>
        </p:txBody>
      </p:sp>
      <p:sp>
        <p:nvSpPr>
          <p:cNvPr id="27" name="TextBox 26"/>
          <p:cNvSpPr txBox="1"/>
          <p:nvPr/>
        </p:nvSpPr>
        <p:spPr>
          <a:xfrm>
            <a:off x="6012160" y="3573016"/>
            <a:ext cx="432048"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28" name="TextBox 27"/>
          <p:cNvSpPr txBox="1"/>
          <p:nvPr/>
        </p:nvSpPr>
        <p:spPr>
          <a:xfrm>
            <a:off x="5652120" y="3933056"/>
            <a:ext cx="288032" cy="338554"/>
          </a:xfrm>
          <a:prstGeom prst="rect">
            <a:avLst/>
          </a:prstGeom>
          <a:noFill/>
        </p:spPr>
        <p:txBody>
          <a:bodyPr wrap="square" rtlCol="0">
            <a:spAutoFit/>
          </a:bodyPr>
          <a:lstStyle/>
          <a:p>
            <a:r>
              <a:rPr lang="en-AU" sz="1600" b="1" dirty="0" smtClean="0">
                <a:solidFill>
                  <a:schemeClr val="bg1"/>
                </a:solidFill>
              </a:rPr>
              <a:t>*</a:t>
            </a:r>
            <a:endParaRPr lang="en-AU" sz="1600" b="1" dirty="0">
              <a:solidFill>
                <a:schemeClr val="bg1"/>
              </a:solidFill>
            </a:endParaRPr>
          </a:p>
        </p:txBody>
      </p:sp>
      <p:sp>
        <p:nvSpPr>
          <p:cNvPr id="29" name="TextBox 28"/>
          <p:cNvSpPr txBox="1"/>
          <p:nvPr/>
        </p:nvSpPr>
        <p:spPr>
          <a:xfrm>
            <a:off x="6588224" y="2420888"/>
            <a:ext cx="432048" cy="338554"/>
          </a:xfrm>
          <a:prstGeom prst="rect">
            <a:avLst/>
          </a:prstGeom>
          <a:noFill/>
        </p:spPr>
        <p:txBody>
          <a:bodyPr wrap="square" rtlCol="0">
            <a:spAutoFit/>
          </a:bodyPr>
          <a:lstStyle/>
          <a:p>
            <a:r>
              <a:rPr lang="en-AU" sz="1600" dirty="0" smtClean="0">
                <a:solidFill>
                  <a:schemeClr val="bg1"/>
                </a:solidFill>
              </a:rPr>
              <a:t>*</a:t>
            </a:r>
            <a:endParaRPr lang="en-AU" sz="1600" dirty="0">
              <a:solidFill>
                <a:schemeClr val="bg1"/>
              </a:solidFill>
            </a:endParaRPr>
          </a:p>
        </p:txBody>
      </p:sp>
      <p:sp>
        <p:nvSpPr>
          <p:cNvPr id="30" name="Oval 29"/>
          <p:cNvSpPr/>
          <p:nvPr/>
        </p:nvSpPr>
        <p:spPr>
          <a:xfrm>
            <a:off x="2771800" y="2420888"/>
            <a:ext cx="504056"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2699792" y="3212976"/>
            <a:ext cx="576064"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animBg="1"/>
      <p:bldP spid="3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229600" cy="1428728"/>
          </a:xfrm>
        </p:spPr>
        <p:txBody>
          <a:bodyPr/>
          <a:lstStyle/>
          <a:p>
            <a:r>
              <a:rPr lang="en-AU" dirty="0" smtClean="0">
                <a:latin typeface="Book Antiqua" pitchFamily="18" charset="0"/>
              </a:rPr>
              <a:t>Conclusion</a:t>
            </a:r>
            <a:endParaRPr lang="en-US" dirty="0">
              <a:latin typeface="Book Antiqua" pitchFamily="18" charset="0"/>
            </a:endParaRPr>
          </a:p>
        </p:txBody>
      </p:sp>
      <p:cxnSp>
        <p:nvCxnSpPr>
          <p:cNvPr id="6" name="Straight Connector 5"/>
          <p:cNvCxnSpPr/>
          <p:nvPr/>
        </p:nvCxnSpPr>
        <p:spPr>
          <a:xfrm>
            <a:off x="0" y="1357298"/>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8" name="Picture 2"/>
          <p:cNvPicPr>
            <a:picLocks noChangeAspect="1" noChangeArrowheads="1"/>
          </p:cNvPicPr>
          <p:nvPr/>
        </p:nvPicPr>
        <p:blipFill>
          <a:blip r:embed="rId3" cstate="print"/>
          <a:srcRect/>
          <a:stretch>
            <a:fillRect/>
          </a:stretch>
        </p:blipFill>
        <p:spPr bwMode="auto">
          <a:xfrm>
            <a:off x="0" y="0"/>
            <a:ext cx="1428728" cy="714364"/>
          </a:xfrm>
          <a:prstGeom prst="rect">
            <a:avLst/>
          </a:prstGeom>
          <a:noFill/>
          <a:ln w="9525">
            <a:noFill/>
            <a:miter lim="800000"/>
            <a:headEnd/>
            <a:tailEnd/>
          </a:ln>
        </p:spPr>
      </p:pic>
      <p:sp>
        <p:nvSpPr>
          <p:cNvPr id="9" name="Content Placeholder 8"/>
          <p:cNvSpPr>
            <a:spLocks noGrp="1"/>
          </p:cNvSpPr>
          <p:nvPr>
            <p:ph idx="1"/>
          </p:nvPr>
        </p:nvSpPr>
        <p:spPr>
          <a:xfrm>
            <a:off x="0" y="1600200"/>
            <a:ext cx="9144000" cy="5257800"/>
          </a:xfrm>
        </p:spPr>
        <p:txBody>
          <a:bodyPr>
            <a:normAutofit fontScale="85000" lnSpcReduction="20000"/>
          </a:bodyPr>
          <a:lstStyle/>
          <a:p>
            <a:r>
              <a:rPr lang="en-AU" dirty="0" smtClean="0"/>
              <a:t>Principles of successful ageing embraced but gap between beliefs and action</a:t>
            </a:r>
          </a:p>
          <a:p>
            <a:pPr>
              <a:buNone/>
            </a:pPr>
            <a:endParaRPr lang="en-AU" dirty="0" smtClean="0"/>
          </a:p>
          <a:p>
            <a:r>
              <a:rPr lang="en-AU" dirty="0" smtClean="0"/>
              <a:t>Capacity to build health resources varies by social location, gender and life stage:</a:t>
            </a:r>
          </a:p>
          <a:p>
            <a:pPr lvl="1"/>
            <a:r>
              <a:rPr lang="en-AU" dirty="0" smtClean="0"/>
              <a:t>Financial and social constraints – at-risk groups</a:t>
            </a:r>
          </a:p>
          <a:p>
            <a:pPr lvl="1"/>
            <a:r>
              <a:rPr lang="en-AU" dirty="0" smtClean="0"/>
              <a:t>Poor work-life balance – mainstream and younger boomers</a:t>
            </a:r>
          </a:p>
          <a:p>
            <a:pPr lvl="1"/>
            <a:r>
              <a:rPr lang="en-AU" dirty="0" smtClean="0"/>
              <a:t>Gender differences in physical activity</a:t>
            </a:r>
          </a:p>
          <a:p>
            <a:pPr>
              <a:buNone/>
            </a:pPr>
            <a:endParaRPr lang="en-AU" dirty="0" smtClean="0"/>
          </a:p>
          <a:p>
            <a:r>
              <a:rPr lang="en-AU" dirty="0" smtClean="0"/>
              <a:t>Impact of social change on social connections and participation?</a:t>
            </a:r>
          </a:p>
          <a:p>
            <a:pPr>
              <a:buNone/>
            </a:pPr>
            <a:endParaRPr lang="en-AU" dirty="0" smtClean="0"/>
          </a:p>
          <a:p>
            <a:r>
              <a:rPr lang="en-AU" dirty="0" smtClean="0"/>
              <a:t>Health policies need to take diversity into account </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i="1" dirty="0" smtClean="0"/>
              <a:t>Planning for a Healthy Old Age or Just Letting it All Hang Out?</a:t>
            </a:r>
            <a:endParaRPr lang="en-AU" b="1" i="1" dirty="0"/>
          </a:p>
        </p:txBody>
      </p:sp>
      <p:pic>
        <p:nvPicPr>
          <p:cNvPr id="4" name="Content Placeholder 3" descr="cid:5308B9E22D44449BBE729F9CE200EE69@greg"/>
          <p:cNvPicPr>
            <a:picLocks noGrp="1" noChangeAspect="1"/>
          </p:cNvPicPr>
          <p:nvPr>
            <p:ph idx="1"/>
          </p:nvPr>
        </p:nvPicPr>
        <p:blipFill>
          <a:blip r:embed="rId2" r:link="rId3" cstate="print"/>
          <a:srcRect/>
          <a:stretch>
            <a:fillRect/>
          </a:stretch>
        </p:blipFill>
        <p:spPr bwMode="auto">
          <a:xfrm>
            <a:off x="78335" y="1556792"/>
            <a:ext cx="9065665" cy="496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00034" y="285728"/>
            <a:ext cx="8229600" cy="1171564"/>
          </a:xfrm>
        </p:spPr>
        <p:txBody>
          <a:bodyPr>
            <a:normAutofit/>
          </a:bodyPr>
          <a:lstStyle/>
          <a:p>
            <a:pPr algn="ctr" eaLnBrk="1" hangingPunct="1"/>
            <a:r>
              <a:rPr lang="en-AU" sz="4800" dirty="0" smtClean="0">
                <a:latin typeface="Book Antiqua" pitchFamily="18" charset="0"/>
              </a:rPr>
              <a:t>Contact Details</a:t>
            </a:r>
          </a:p>
        </p:txBody>
      </p:sp>
      <p:sp>
        <p:nvSpPr>
          <p:cNvPr id="23555" name="Rectangle 3"/>
          <p:cNvSpPr>
            <a:spLocks noGrp="1" noChangeArrowheads="1"/>
          </p:cNvSpPr>
          <p:nvPr>
            <p:ph type="body" idx="1"/>
          </p:nvPr>
        </p:nvSpPr>
        <p:spPr/>
        <p:txBody>
          <a:bodyPr/>
          <a:lstStyle/>
          <a:p>
            <a:pPr eaLnBrk="1" hangingPunct="1">
              <a:buFont typeface="Wingdings" pitchFamily="2" charset="2"/>
              <a:buNone/>
            </a:pPr>
            <a:endParaRPr lang="en-AU" sz="3600" b="1" dirty="0" smtClean="0"/>
          </a:p>
          <a:p>
            <a:pPr eaLnBrk="1" hangingPunct="1">
              <a:buFont typeface="Wingdings" pitchFamily="2" charset="2"/>
              <a:buNone/>
            </a:pPr>
            <a:r>
              <a:rPr lang="en-AU" dirty="0" smtClean="0">
                <a:latin typeface="Book Antiqua" pitchFamily="18" charset="0"/>
              </a:rPr>
              <a:t>Jennifer Buckley</a:t>
            </a:r>
          </a:p>
          <a:p>
            <a:pPr eaLnBrk="1" hangingPunct="1">
              <a:buFont typeface="Wingdings" pitchFamily="2" charset="2"/>
              <a:buNone/>
            </a:pPr>
            <a:endParaRPr lang="en-AU" sz="1200" dirty="0" smtClean="0">
              <a:latin typeface="Book Antiqua" pitchFamily="18" charset="0"/>
            </a:endParaRPr>
          </a:p>
          <a:p>
            <a:pPr eaLnBrk="1" hangingPunct="1">
              <a:buFont typeface="Wingdings" pitchFamily="2" charset="2"/>
              <a:buNone/>
            </a:pPr>
            <a:r>
              <a:rPr lang="en-AU" dirty="0" smtClean="0">
                <a:latin typeface="Book Antiqua" pitchFamily="18" charset="0"/>
              </a:rPr>
              <a:t>Email:  </a:t>
            </a:r>
            <a:r>
              <a:rPr lang="en-AU" sz="2800" dirty="0" smtClean="0">
                <a:solidFill>
                  <a:srgbClr val="000000"/>
                </a:solidFill>
                <a:latin typeface="Book Antiqua" pitchFamily="18" charset="0"/>
                <a:hlinkClick r:id="rId2"/>
              </a:rPr>
              <a:t>jennifer.buckley@adelaide.edu.au</a:t>
            </a:r>
            <a:endParaRPr lang="en-AU" sz="2800" dirty="0" smtClean="0">
              <a:solidFill>
                <a:srgbClr val="000000"/>
              </a:solidFill>
              <a:latin typeface="Book Antiqua" pitchFamily="18" charset="0"/>
            </a:endParaRPr>
          </a:p>
          <a:p>
            <a:pPr eaLnBrk="1" hangingPunct="1">
              <a:buFont typeface="Wingdings" pitchFamily="2" charset="2"/>
              <a:buNone/>
            </a:pPr>
            <a:endParaRPr lang="en-AU" sz="1200" dirty="0" smtClean="0">
              <a:solidFill>
                <a:srgbClr val="000000"/>
              </a:solidFill>
              <a:latin typeface="Book Antiqua" pitchFamily="18" charset="0"/>
            </a:endParaRPr>
          </a:p>
        </p:txBody>
      </p:sp>
      <p:cxnSp>
        <p:nvCxnSpPr>
          <p:cNvPr id="5" name="Straight Connector 4"/>
          <p:cNvCxnSpPr/>
          <p:nvPr/>
        </p:nvCxnSpPr>
        <p:spPr>
          <a:xfrm>
            <a:off x="0" y="1357298"/>
            <a:ext cx="9144000" cy="1588"/>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3" cstate="print"/>
          <a:srcRect/>
          <a:stretch>
            <a:fillRect/>
          </a:stretch>
        </p:blipFill>
        <p:spPr bwMode="auto">
          <a:xfrm>
            <a:off x="0" y="0"/>
            <a:ext cx="1714500" cy="857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00034" y="214290"/>
            <a:ext cx="8229600" cy="685800"/>
          </a:xfrm>
        </p:spPr>
        <p:txBody>
          <a:bodyPr>
            <a:normAutofit/>
          </a:bodyPr>
          <a:lstStyle/>
          <a:p>
            <a:pPr algn="ctr" eaLnBrk="1" hangingPunct="1"/>
            <a:r>
              <a:rPr lang="en-US" sz="3200" dirty="0" smtClean="0">
                <a:latin typeface="Book Antiqua" pitchFamily="18" charset="0"/>
              </a:rPr>
              <a:t>Why Baby Boomers are Important </a:t>
            </a:r>
          </a:p>
        </p:txBody>
      </p:sp>
      <p:sp>
        <p:nvSpPr>
          <p:cNvPr id="245765" name="Text Box 5"/>
          <p:cNvSpPr txBox="1">
            <a:spLocks noChangeArrowheads="1"/>
          </p:cNvSpPr>
          <p:nvPr/>
        </p:nvSpPr>
        <p:spPr bwMode="auto">
          <a:xfrm>
            <a:off x="7162800" y="3581400"/>
            <a:ext cx="1981200" cy="915988"/>
          </a:xfrm>
          <a:prstGeom prst="rect">
            <a:avLst/>
          </a:prstGeom>
          <a:solidFill>
            <a:srgbClr val="0000FF"/>
          </a:solidFill>
          <a:ln w="9525">
            <a:noFill/>
            <a:miter lim="800000"/>
            <a:headEnd/>
            <a:tailEnd/>
          </a:ln>
        </p:spPr>
        <p:txBody>
          <a:bodyPr>
            <a:spAutoFit/>
          </a:bodyPr>
          <a:lstStyle/>
          <a:p>
            <a:pPr>
              <a:spcBef>
                <a:spcPct val="50000"/>
              </a:spcBef>
            </a:pPr>
            <a:r>
              <a:rPr lang="en-AU" b="1">
                <a:solidFill>
                  <a:schemeClr val="bg1"/>
                </a:solidFill>
                <a:latin typeface="Book Antiqua" pitchFamily="18" charset="0"/>
              </a:rPr>
              <a:t>Impact on Future Health and Wellbeing</a:t>
            </a:r>
          </a:p>
        </p:txBody>
      </p:sp>
      <p:sp>
        <p:nvSpPr>
          <p:cNvPr id="245766" name="Text Box 6"/>
          <p:cNvSpPr txBox="1">
            <a:spLocks noChangeArrowheads="1"/>
          </p:cNvSpPr>
          <p:nvPr/>
        </p:nvSpPr>
        <p:spPr bwMode="auto">
          <a:xfrm>
            <a:off x="0" y="3933825"/>
            <a:ext cx="2339975" cy="366713"/>
          </a:xfrm>
          <a:prstGeom prst="rect">
            <a:avLst/>
          </a:prstGeom>
          <a:solidFill>
            <a:srgbClr val="0000FF"/>
          </a:solidFill>
          <a:ln w="9525">
            <a:noFill/>
            <a:miter lim="800000"/>
            <a:headEnd/>
            <a:tailEnd/>
          </a:ln>
        </p:spPr>
        <p:txBody>
          <a:bodyPr>
            <a:spAutoFit/>
          </a:bodyPr>
          <a:lstStyle/>
          <a:p>
            <a:pPr>
              <a:spcBef>
                <a:spcPct val="50000"/>
              </a:spcBef>
            </a:pPr>
            <a:r>
              <a:rPr lang="en-AU" b="1">
                <a:solidFill>
                  <a:schemeClr val="bg1"/>
                </a:solidFill>
                <a:latin typeface="Book Antiqua" pitchFamily="18" charset="0"/>
              </a:rPr>
              <a:t>Population Ageing</a:t>
            </a:r>
          </a:p>
        </p:txBody>
      </p:sp>
      <p:sp>
        <p:nvSpPr>
          <p:cNvPr id="245767" name="Text Box 7"/>
          <p:cNvSpPr txBox="1">
            <a:spLocks noChangeArrowheads="1"/>
          </p:cNvSpPr>
          <p:nvPr/>
        </p:nvSpPr>
        <p:spPr bwMode="auto">
          <a:xfrm>
            <a:off x="0" y="1844675"/>
            <a:ext cx="2362200" cy="641350"/>
          </a:xfrm>
          <a:prstGeom prst="rect">
            <a:avLst/>
          </a:prstGeom>
          <a:solidFill>
            <a:srgbClr val="0000FF"/>
          </a:solidFill>
          <a:ln w="9525">
            <a:noFill/>
            <a:miter lim="800000"/>
            <a:headEnd/>
            <a:tailEnd/>
          </a:ln>
        </p:spPr>
        <p:txBody>
          <a:bodyPr>
            <a:spAutoFit/>
          </a:bodyPr>
          <a:lstStyle/>
          <a:p>
            <a:pPr>
              <a:spcBef>
                <a:spcPct val="50000"/>
              </a:spcBef>
            </a:pPr>
            <a:r>
              <a:rPr lang="en-AU" b="1">
                <a:solidFill>
                  <a:schemeClr val="bg1"/>
                </a:solidFill>
                <a:latin typeface="Book Antiqua" pitchFamily="18" charset="0"/>
              </a:rPr>
              <a:t>Disordered Cohort Flow</a:t>
            </a:r>
          </a:p>
        </p:txBody>
      </p:sp>
      <p:sp>
        <p:nvSpPr>
          <p:cNvPr id="245768" name="Text Box 8"/>
          <p:cNvSpPr txBox="1">
            <a:spLocks noChangeArrowheads="1"/>
          </p:cNvSpPr>
          <p:nvPr/>
        </p:nvSpPr>
        <p:spPr bwMode="auto">
          <a:xfrm>
            <a:off x="0" y="5516563"/>
            <a:ext cx="2362200" cy="641350"/>
          </a:xfrm>
          <a:prstGeom prst="rect">
            <a:avLst/>
          </a:prstGeom>
          <a:solidFill>
            <a:srgbClr val="0000FF"/>
          </a:solidFill>
          <a:ln w="9525">
            <a:noFill/>
            <a:miter lim="800000"/>
            <a:headEnd/>
            <a:tailEnd/>
          </a:ln>
        </p:spPr>
        <p:txBody>
          <a:bodyPr>
            <a:spAutoFit/>
          </a:bodyPr>
          <a:lstStyle/>
          <a:p>
            <a:pPr>
              <a:spcBef>
                <a:spcPct val="50000"/>
              </a:spcBef>
            </a:pPr>
            <a:r>
              <a:rPr lang="en-AU" b="1">
                <a:solidFill>
                  <a:schemeClr val="bg1"/>
                </a:solidFill>
                <a:latin typeface="Book Antiqua" pitchFamily="18" charset="0"/>
              </a:rPr>
              <a:t>Cutting edge of change</a:t>
            </a:r>
          </a:p>
        </p:txBody>
      </p:sp>
      <p:sp>
        <p:nvSpPr>
          <p:cNvPr id="245769" name="Line 9"/>
          <p:cNvSpPr>
            <a:spLocks noChangeShapeType="1"/>
          </p:cNvSpPr>
          <p:nvPr/>
        </p:nvSpPr>
        <p:spPr bwMode="auto">
          <a:xfrm>
            <a:off x="5562600" y="2514600"/>
            <a:ext cx="1524000" cy="1295400"/>
          </a:xfrm>
          <a:prstGeom prst="line">
            <a:avLst/>
          </a:prstGeom>
          <a:noFill/>
          <a:ln w="38100">
            <a:solidFill>
              <a:srgbClr val="4108E2"/>
            </a:solidFill>
            <a:round/>
            <a:headEnd/>
            <a:tailEnd type="triangle" w="med" len="med"/>
          </a:ln>
        </p:spPr>
        <p:txBody>
          <a:bodyPr/>
          <a:lstStyle/>
          <a:p>
            <a:endParaRPr lang="en-US"/>
          </a:p>
        </p:txBody>
      </p:sp>
      <p:sp>
        <p:nvSpPr>
          <p:cNvPr id="245770" name="Line 10"/>
          <p:cNvSpPr>
            <a:spLocks noChangeShapeType="1"/>
          </p:cNvSpPr>
          <p:nvPr/>
        </p:nvSpPr>
        <p:spPr bwMode="auto">
          <a:xfrm flipV="1">
            <a:off x="5410200" y="4267200"/>
            <a:ext cx="1676400" cy="1600200"/>
          </a:xfrm>
          <a:prstGeom prst="line">
            <a:avLst/>
          </a:prstGeom>
          <a:noFill/>
          <a:ln w="38100">
            <a:solidFill>
              <a:srgbClr val="4108E2"/>
            </a:solidFill>
            <a:round/>
            <a:headEnd/>
            <a:tailEnd type="triangle" w="med" len="med"/>
          </a:ln>
        </p:spPr>
        <p:txBody>
          <a:bodyPr/>
          <a:lstStyle/>
          <a:p>
            <a:endParaRPr lang="en-US"/>
          </a:p>
        </p:txBody>
      </p:sp>
      <p:sp>
        <p:nvSpPr>
          <p:cNvPr id="245771" name="Line 11"/>
          <p:cNvSpPr>
            <a:spLocks noChangeShapeType="1"/>
          </p:cNvSpPr>
          <p:nvPr/>
        </p:nvSpPr>
        <p:spPr bwMode="auto">
          <a:xfrm>
            <a:off x="6172200" y="3962400"/>
            <a:ext cx="990600" cy="0"/>
          </a:xfrm>
          <a:prstGeom prst="line">
            <a:avLst/>
          </a:prstGeom>
          <a:noFill/>
          <a:ln w="38100">
            <a:solidFill>
              <a:srgbClr val="4108E2"/>
            </a:solidFill>
            <a:round/>
            <a:headEnd/>
            <a:tailEnd type="triangle" w="med" len="med"/>
          </a:ln>
        </p:spPr>
        <p:txBody>
          <a:bodyPr/>
          <a:lstStyle/>
          <a:p>
            <a:endParaRPr lang="en-US"/>
          </a:p>
        </p:txBody>
      </p:sp>
      <p:sp>
        <p:nvSpPr>
          <p:cNvPr id="245772" name="Line 12"/>
          <p:cNvSpPr>
            <a:spLocks noChangeShapeType="1"/>
          </p:cNvSpPr>
          <p:nvPr/>
        </p:nvSpPr>
        <p:spPr bwMode="auto">
          <a:xfrm>
            <a:off x="2339975" y="2133600"/>
            <a:ext cx="1698625" cy="0"/>
          </a:xfrm>
          <a:prstGeom prst="line">
            <a:avLst/>
          </a:prstGeom>
          <a:noFill/>
          <a:ln w="38100">
            <a:solidFill>
              <a:srgbClr val="4108E2"/>
            </a:solidFill>
            <a:round/>
            <a:headEnd/>
            <a:tailEnd type="triangle" w="med" len="med"/>
          </a:ln>
        </p:spPr>
        <p:txBody>
          <a:bodyPr/>
          <a:lstStyle/>
          <a:p>
            <a:endParaRPr lang="en-US"/>
          </a:p>
        </p:txBody>
      </p:sp>
      <p:sp>
        <p:nvSpPr>
          <p:cNvPr id="245773" name="Line 13"/>
          <p:cNvSpPr>
            <a:spLocks noChangeShapeType="1"/>
          </p:cNvSpPr>
          <p:nvPr/>
        </p:nvSpPr>
        <p:spPr bwMode="auto">
          <a:xfrm>
            <a:off x="2339975" y="4149725"/>
            <a:ext cx="677863" cy="0"/>
          </a:xfrm>
          <a:prstGeom prst="line">
            <a:avLst/>
          </a:prstGeom>
          <a:noFill/>
          <a:ln w="38100">
            <a:solidFill>
              <a:srgbClr val="4108E2"/>
            </a:solidFill>
            <a:round/>
            <a:headEnd/>
            <a:tailEnd type="triangle" w="med" len="med"/>
          </a:ln>
        </p:spPr>
        <p:txBody>
          <a:bodyPr/>
          <a:lstStyle/>
          <a:p>
            <a:endParaRPr lang="en-US"/>
          </a:p>
        </p:txBody>
      </p:sp>
      <p:sp>
        <p:nvSpPr>
          <p:cNvPr id="245775" name="Text Box 15"/>
          <p:cNvSpPr txBox="1">
            <a:spLocks noChangeArrowheads="1"/>
          </p:cNvSpPr>
          <p:nvPr/>
        </p:nvSpPr>
        <p:spPr bwMode="auto">
          <a:xfrm>
            <a:off x="7010400" y="4876800"/>
            <a:ext cx="2133600" cy="366713"/>
          </a:xfrm>
          <a:prstGeom prst="rect">
            <a:avLst/>
          </a:prstGeom>
          <a:noFill/>
          <a:ln w="9525">
            <a:noFill/>
            <a:miter lim="800000"/>
            <a:headEnd/>
            <a:tailEnd/>
          </a:ln>
        </p:spPr>
        <p:txBody>
          <a:bodyPr>
            <a:spAutoFit/>
          </a:bodyPr>
          <a:lstStyle/>
          <a:p>
            <a:pPr>
              <a:spcBef>
                <a:spcPct val="50000"/>
              </a:spcBef>
            </a:pPr>
            <a:endParaRPr lang="en-AU">
              <a:solidFill>
                <a:srgbClr val="000000"/>
              </a:solidFill>
              <a:latin typeface="Book Antiqua" pitchFamily="18" charset="0"/>
            </a:endParaRPr>
          </a:p>
        </p:txBody>
      </p:sp>
      <p:pic>
        <p:nvPicPr>
          <p:cNvPr id="245776" name="Picture 16"/>
          <p:cNvPicPr>
            <a:picLocks noChangeAspect="1" noChangeArrowheads="1"/>
          </p:cNvPicPr>
          <p:nvPr/>
        </p:nvPicPr>
        <p:blipFill>
          <a:blip r:embed="rId4" cstate="print"/>
          <a:srcRect/>
          <a:stretch>
            <a:fillRect/>
          </a:stretch>
        </p:blipFill>
        <p:spPr bwMode="auto">
          <a:xfrm>
            <a:off x="2987675" y="3500438"/>
            <a:ext cx="3641725" cy="1284287"/>
          </a:xfrm>
          <a:prstGeom prst="rect">
            <a:avLst/>
          </a:prstGeom>
          <a:noFill/>
          <a:ln w="9525">
            <a:noFill/>
            <a:miter lim="800000"/>
            <a:headEnd/>
            <a:tailEnd/>
          </a:ln>
        </p:spPr>
      </p:pic>
      <p:pic>
        <p:nvPicPr>
          <p:cNvPr id="245777" name="Picture 17" descr="Professional Python"/>
          <p:cNvPicPr>
            <a:picLocks noChangeAspect="1" noChangeArrowheads="1"/>
          </p:cNvPicPr>
          <p:nvPr/>
        </p:nvPicPr>
        <p:blipFill>
          <a:blip r:embed="rId5" cstate="print"/>
          <a:srcRect/>
          <a:stretch>
            <a:fillRect/>
          </a:stretch>
        </p:blipFill>
        <p:spPr bwMode="auto">
          <a:xfrm>
            <a:off x="4038600" y="1295400"/>
            <a:ext cx="1714500" cy="1844675"/>
          </a:xfrm>
          <a:prstGeom prst="rect">
            <a:avLst/>
          </a:prstGeom>
          <a:noFill/>
          <a:ln w="9525">
            <a:noFill/>
            <a:miter lim="800000"/>
            <a:headEnd/>
            <a:tailEnd/>
          </a:ln>
        </p:spPr>
      </p:pic>
      <p:grpSp>
        <p:nvGrpSpPr>
          <p:cNvPr id="2" name="Group 18"/>
          <p:cNvGrpSpPr>
            <a:grpSpLocks/>
          </p:cNvGrpSpPr>
          <p:nvPr/>
        </p:nvGrpSpPr>
        <p:grpSpPr bwMode="auto">
          <a:xfrm>
            <a:off x="4071934" y="4953000"/>
            <a:ext cx="1600200" cy="1905000"/>
            <a:chOff x="2160" y="3150"/>
            <a:chExt cx="7905" cy="11685"/>
          </a:xfrm>
        </p:grpSpPr>
        <p:pic>
          <p:nvPicPr>
            <p:cNvPr id="6161" name="Picture 19"/>
            <p:cNvPicPr>
              <a:picLocks noChangeAspect="1" noChangeArrowheads="1"/>
            </p:cNvPicPr>
            <p:nvPr/>
          </p:nvPicPr>
          <p:blipFill>
            <a:blip r:embed="rId6" cstate="print"/>
            <a:srcRect/>
            <a:stretch>
              <a:fillRect/>
            </a:stretch>
          </p:blipFill>
          <p:spPr bwMode="auto">
            <a:xfrm>
              <a:off x="2160" y="11430"/>
              <a:ext cx="3405" cy="3405"/>
            </a:xfrm>
            <a:prstGeom prst="rect">
              <a:avLst/>
            </a:prstGeom>
            <a:noFill/>
            <a:ln w="9525">
              <a:noFill/>
              <a:miter lim="800000"/>
              <a:headEnd/>
              <a:tailEnd/>
            </a:ln>
          </p:spPr>
        </p:pic>
        <p:pic>
          <p:nvPicPr>
            <p:cNvPr id="6162" name="Picture 20"/>
            <p:cNvPicPr>
              <a:picLocks noChangeAspect="1" noChangeArrowheads="1"/>
            </p:cNvPicPr>
            <p:nvPr/>
          </p:nvPicPr>
          <p:blipFill>
            <a:blip r:embed="rId6" cstate="print"/>
            <a:srcRect/>
            <a:stretch>
              <a:fillRect/>
            </a:stretch>
          </p:blipFill>
          <p:spPr bwMode="auto">
            <a:xfrm>
              <a:off x="6660" y="11385"/>
              <a:ext cx="3405" cy="3405"/>
            </a:xfrm>
            <a:prstGeom prst="rect">
              <a:avLst/>
            </a:prstGeom>
            <a:noFill/>
            <a:ln w="9525">
              <a:noFill/>
              <a:miter lim="800000"/>
              <a:headEnd/>
              <a:tailEnd/>
            </a:ln>
          </p:spPr>
        </p:pic>
        <p:pic>
          <p:nvPicPr>
            <p:cNvPr id="6163" name="Picture 21" descr="MCj00787140000[1]"/>
            <p:cNvPicPr>
              <a:picLocks noChangeAspect="1" noChangeArrowheads="1"/>
            </p:cNvPicPr>
            <p:nvPr/>
          </p:nvPicPr>
          <p:blipFill>
            <a:blip r:embed="rId7" cstate="print"/>
            <a:srcRect/>
            <a:stretch>
              <a:fillRect/>
            </a:stretch>
          </p:blipFill>
          <p:spPr bwMode="auto">
            <a:xfrm>
              <a:off x="4350" y="3150"/>
              <a:ext cx="4687" cy="8820"/>
            </a:xfrm>
            <a:prstGeom prst="rect">
              <a:avLst/>
            </a:prstGeom>
            <a:noFill/>
            <a:ln w="9525">
              <a:noFill/>
              <a:miter lim="800000"/>
              <a:headEnd/>
              <a:tailEnd/>
            </a:ln>
          </p:spPr>
        </p:pic>
      </p:grpSp>
      <p:sp>
        <p:nvSpPr>
          <p:cNvPr id="245782" name="Line 22"/>
          <p:cNvSpPr>
            <a:spLocks noChangeShapeType="1"/>
          </p:cNvSpPr>
          <p:nvPr/>
        </p:nvSpPr>
        <p:spPr bwMode="auto">
          <a:xfrm>
            <a:off x="2362200" y="5867400"/>
            <a:ext cx="1676400" cy="0"/>
          </a:xfrm>
          <a:prstGeom prst="line">
            <a:avLst/>
          </a:prstGeom>
          <a:noFill/>
          <a:ln w="38100">
            <a:solidFill>
              <a:srgbClr val="2B11C9"/>
            </a:solidFill>
            <a:round/>
            <a:headEnd/>
            <a:tailEnd type="triangle" w="med" len="med"/>
          </a:ln>
        </p:spPr>
        <p:txBody>
          <a:bodyPr/>
          <a:lstStyle/>
          <a:p>
            <a:endParaRPr lang="en-US"/>
          </a:p>
        </p:txBody>
      </p:sp>
      <p:pic>
        <p:nvPicPr>
          <p:cNvPr id="20" name="Picture 2"/>
          <p:cNvPicPr>
            <a:picLocks noChangeAspect="1" noChangeArrowheads="1"/>
          </p:cNvPicPr>
          <p:nvPr/>
        </p:nvPicPr>
        <p:blipFill>
          <a:blip r:embed="rId8" cstate="print"/>
          <a:srcRect/>
          <a:stretch>
            <a:fillRect/>
          </a:stretch>
        </p:blipFill>
        <p:spPr bwMode="auto">
          <a:xfrm>
            <a:off x="0" y="0"/>
            <a:ext cx="1529408" cy="764704"/>
          </a:xfrm>
          <a:prstGeom prst="rect">
            <a:avLst/>
          </a:prstGeom>
          <a:noFill/>
          <a:ln w="9525">
            <a:noFill/>
            <a:miter lim="800000"/>
            <a:headEnd/>
            <a:tailEnd/>
          </a:ln>
        </p:spPr>
      </p:pic>
      <p:cxnSp>
        <p:nvCxnSpPr>
          <p:cNvPr id="22" name="Straight Connector 21"/>
          <p:cNvCxnSpPr/>
          <p:nvPr/>
        </p:nvCxnSpPr>
        <p:spPr>
          <a:xfrm>
            <a:off x="0" y="1000108"/>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77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7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77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57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4576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578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457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4577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24576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245765"/>
                                        </p:tgtEl>
                                        <p:attrNameLst>
                                          <p:attrName>style.visibility</p:attrName>
                                        </p:attrNameLst>
                                      </p:cBhvr>
                                      <p:to>
                                        <p:strVal val="visible"/>
                                      </p:to>
                                    </p:set>
                                  </p:childTnLst>
                                </p:cTn>
                              </p:par>
                              <p:par>
                                <p:cTn id="37" presetID="1" presetClass="entr" presetSubtype="0" fill="hold" grpId="0" nodeType="withEffect" nodePh="1">
                                  <p:stCondLst>
                                    <p:cond delay="0"/>
                                  </p:stCondLst>
                                  <p:endCondLst>
                                    <p:cond evt="begin" delay="0">
                                      <p:tn val="37"/>
                                    </p:cond>
                                  </p:endCondLst>
                                  <p:childTnLst>
                                    <p:set>
                                      <p:cBhvr>
                                        <p:cTn id="38" dur="1" fill="hold">
                                          <p:stCondLst>
                                            <p:cond delay="499"/>
                                          </p:stCondLst>
                                        </p:cTn>
                                        <p:tgtEl>
                                          <p:spTgt spid="2457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5" grpId="0" animBg="1" autoUpdateAnimBg="0"/>
      <p:bldP spid="245766" grpId="0" animBg="1"/>
      <p:bldP spid="245767" grpId="0" animBg="1"/>
      <p:bldP spid="245768" grpId="0" animBg="1" autoUpdateAnimBg="0"/>
      <p:bldP spid="245769" grpId="0" animBg="1"/>
      <p:bldP spid="245770" grpId="0" animBg="1"/>
      <p:bldP spid="245771" grpId="0" animBg="1"/>
      <p:bldP spid="245772" grpId="0" animBg="1"/>
      <p:bldP spid="245773" grpId="0" animBg="1"/>
      <p:bldP spid="245775" grpId="0" autoUpdateAnimBg="0"/>
      <p:bldP spid="24578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971600" y="188640"/>
            <a:ext cx="7272808" cy="64807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Demographic and socio-cultural theories of social change</a:t>
            </a:r>
            <a:endParaRPr lang="en-AU" dirty="0">
              <a:solidFill>
                <a:schemeClr val="tx1"/>
              </a:solidFill>
            </a:endParaRPr>
          </a:p>
        </p:txBody>
      </p:sp>
      <p:sp>
        <p:nvSpPr>
          <p:cNvPr id="4" name="Oval 3"/>
          <p:cNvSpPr/>
          <p:nvPr/>
        </p:nvSpPr>
        <p:spPr>
          <a:xfrm>
            <a:off x="251520" y="1124744"/>
            <a:ext cx="3816424" cy="122413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Reflexive/late modernity; individualization; risk  (</a:t>
            </a:r>
            <a:r>
              <a:rPr lang="en-AU" dirty="0" err="1" smtClean="0">
                <a:solidFill>
                  <a:schemeClr val="tx1"/>
                </a:solidFill>
              </a:rPr>
              <a:t>Giddens</a:t>
            </a:r>
            <a:r>
              <a:rPr lang="en-AU" dirty="0" smtClean="0">
                <a:solidFill>
                  <a:schemeClr val="tx1"/>
                </a:solidFill>
              </a:rPr>
              <a:t>; Beck)</a:t>
            </a:r>
            <a:endParaRPr lang="en-AU" dirty="0">
              <a:solidFill>
                <a:schemeClr val="tx1"/>
              </a:solidFill>
            </a:endParaRPr>
          </a:p>
        </p:txBody>
      </p:sp>
      <p:sp>
        <p:nvSpPr>
          <p:cNvPr id="5" name="Oval 4"/>
          <p:cNvSpPr/>
          <p:nvPr/>
        </p:nvSpPr>
        <p:spPr>
          <a:xfrm>
            <a:off x="4860032" y="1124744"/>
            <a:ext cx="4283968" cy="122413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Cohort flow and social change, (Riley, Ryder, Mannheim, </a:t>
            </a:r>
            <a:r>
              <a:rPr lang="en-AU" dirty="0" err="1" smtClean="0">
                <a:solidFill>
                  <a:schemeClr val="tx1"/>
                </a:solidFill>
              </a:rPr>
              <a:t>Dannefer</a:t>
            </a:r>
            <a:r>
              <a:rPr lang="en-AU" dirty="0" smtClean="0">
                <a:solidFill>
                  <a:schemeClr val="tx1"/>
                </a:solidFill>
              </a:rPr>
              <a:t> &amp; </a:t>
            </a:r>
            <a:r>
              <a:rPr lang="en-AU" dirty="0" err="1" smtClean="0">
                <a:solidFill>
                  <a:schemeClr val="tx1"/>
                </a:solidFill>
              </a:rPr>
              <a:t>Uhlenberg</a:t>
            </a:r>
            <a:r>
              <a:rPr lang="en-AU" dirty="0" smtClean="0">
                <a:solidFill>
                  <a:schemeClr val="tx1"/>
                </a:solidFill>
              </a:rPr>
              <a:t>)</a:t>
            </a:r>
            <a:endParaRPr lang="en-AU" dirty="0">
              <a:solidFill>
                <a:schemeClr val="tx1"/>
              </a:solidFill>
            </a:endParaRPr>
          </a:p>
        </p:txBody>
      </p:sp>
      <p:sp>
        <p:nvSpPr>
          <p:cNvPr id="6" name="Oval 5"/>
          <p:cNvSpPr/>
          <p:nvPr/>
        </p:nvSpPr>
        <p:spPr>
          <a:xfrm>
            <a:off x="3419872" y="2708920"/>
            <a:ext cx="2016224" cy="108012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Baby Boomers 1946-65</a:t>
            </a:r>
            <a:endParaRPr lang="en-AU" dirty="0">
              <a:solidFill>
                <a:schemeClr val="tx1"/>
              </a:solidFill>
            </a:endParaRPr>
          </a:p>
        </p:txBody>
      </p:sp>
      <p:sp>
        <p:nvSpPr>
          <p:cNvPr id="7" name="Oval 6"/>
          <p:cNvSpPr/>
          <p:nvPr/>
        </p:nvSpPr>
        <p:spPr>
          <a:xfrm>
            <a:off x="2051720" y="4221088"/>
            <a:ext cx="5328592" cy="8640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Preparation for Later Life Under Conditions of Reflexive Modernity (Denton et al, 2001; 2004) </a:t>
            </a:r>
            <a:endParaRPr lang="en-AU" dirty="0">
              <a:solidFill>
                <a:schemeClr val="tx1"/>
              </a:solidFill>
            </a:endParaRPr>
          </a:p>
        </p:txBody>
      </p:sp>
      <p:sp>
        <p:nvSpPr>
          <p:cNvPr id="8" name="Oval 7"/>
          <p:cNvSpPr/>
          <p:nvPr/>
        </p:nvSpPr>
        <p:spPr>
          <a:xfrm>
            <a:off x="323528" y="5373216"/>
            <a:ext cx="3275856" cy="108012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Successful Ageing</a:t>
            </a:r>
          </a:p>
          <a:p>
            <a:pPr algn="ctr"/>
            <a:r>
              <a:rPr lang="en-AU" dirty="0" smtClean="0">
                <a:solidFill>
                  <a:schemeClr val="tx1"/>
                </a:solidFill>
              </a:rPr>
              <a:t>(Rowe &amp; Kahn)</a:t>
            </a:r>
            <a:endParaRPr lang="en-AU" dirty="0">
              <a:solidFill>
                <a:schemeClr val="tx1"/>
              </a:solidFill>
            </a:endParaRPr>
          </a:p>
        </p:txBody>
      </p:sp>
      <p:sp>
        <p:nvSpPr>
          <p:cNvPr id="9" name="Oval 8"/>
          <p:cNvSpPr/>
          <p:nvPr/>
        </p:nvSpPr>
        <p:spPr>
          <a:xfrm>
            <a:off x="4355976" y="5301208"/>
            <a:ext cx="4788024" cy="136815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u="sng" dirty="0" smtClean="0">
                <a:solidFill>
                  <a:schemeClr val="tx1"/>
                </a:solidFill>
              </a:rPr>
              <a:t>Analysis</a:t>
            </a:r>
          </a:p>
          <a:p>
            <a:pPr algn="ctr"/>
            <a:r>
              <a:rPr lang="en-AU" dirty="0" smtClean="0">
                <a:solidFill>
                  <a:schemeClr val="tx1"/>
                </a:solidFill>
              </a:rPr>
              <a:t>Reflexive planning for health in later life.  Intra-cohort analysis – agency &amp; structure (</a:t>
            </a:r>
            <a:r>
              <a:rPr lang="en-AU" dirty="0" err="1" smtClean="0">
                <a:solidFill>
                  <a:schemeClr val="tx1"/>
                </a:solidFill>
              </a:rPr>
              <a:t>Dannefer</a:t>
            </a:r>
            <a:r>
              <a:rPr lang="en-AU" dirty="0" smtClean="0">
                <a:solidFill>
                  <a:schemeClr val="tx1"/>
                </a:solidFill>
              </a:rPr>
              <a:t> &amp; </a:t>
            </a:r>
            <a:r>
              <a:rPr lang="en-AU" dirty="0" err="1" smtClean="0">
                <a:solidFill>
                  <a:schemeClr val="tx1"/>
                </a:solidFill>
              </a:rPr>
              <a:t>Uhlenberg</a:t>
            </a:r>
            <a:r>
              <a:rPr lang="en-AU" dirty="0" smtClean="0">
                <a:solidFill>
                  <a:schemeClr val="tx1"/>
                </a:solidFill>
              </a:rPr>
              <a:t>)</a:t>
            </a:r>
            <a:endParaRPr lang="en-AU" dirty="0">
              <a:solidFill>
                <a:schemeClr val="tx1"/>
              </a:solidFill>
            </a:endParaRPr>
          </a:p>
        </p:txBody>
      </p:sp>
      <p:cxnSp>
        <p:nvCxnSpPr>
          <p:cNvPr id="11" name="Straight Arrow Connector 10"/>
          <p:cNvCxnSpPr/>
          <p:nvPr/>
        </p:nvCxnSpPr>
        <p:spPr>
          <a:xfrm rot="16200000" flipH="1">
            <a:off x="2987824" y="2276872"/>
            <a:ext cx="648072" cy="64807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292080" y="2276872"/>
            <a:ext cx="792088" cy="72008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004048" y="2348880"/>
            <a:ext cx="1800200" cy="369332"/>
          </a:xfrm>
          <a:prstGeom prst="rect">
            <a:avLst/>
          </a:prstGeom>
          <a:noFill/>
          <a:ln w="19050">
            <a:noFill/>
          </a:ln>
        </p:spPr>
        <p:txBody>
          <a:bodyPr wrap="square" rtlCol="0">
            <a:spAutoFit/>
          </a:bodyPr>
          <a:lstStyle/>
          <a:p>
            <a:r>
              <a:rPr lang="en-AU" dirty="0" smtClean="0"/>
              <a:t>Cohort Effects</a:t>
            </a:r>
            <a:endParaRPr lang="en-AU" dirty="0"/>
          </a:p>
        </p:txBody>
      </p:sp>
      <p:sp>
        <p:nvSpPr>
          <p:cNvPr id="16" name="TextBox 15"/>
          <p:cNvSpPr txBox="1"/>
          <p:nvPr/>
        </p:nvSpPr>
        <p:spPr>
          <a:xfrm>
            <a:off x="2555776" y="2348880"/>
            <a:ext cx="1728192" cy="369332"/>
          </a:xfrm>
          <a:prstGeom prst="rect">
            <a:avLst/>
          </a:prstGeom>
          <a:noFill/>
        </p:spPr>
        <p:txBody>
          <a:bodyPr wrap="square" rtlCol="0">
            <a:spAutoFit/>
          </a:bodyPr>
          <a:lstStyle/>
          <a:p>
            <a:r>
              <a:rPr lang="en-AU" dirty="0" smtClean="0"/>
              <a:t>Period Effects</a:t>
            </a:r>
            <a:endParaRPr lang="en-AU" dirty="0"/>
          </a:p>
        </p:txBody>
      </p:sp>
      <p:cxnSp>
        <p:nvCxnSpPr>
          <p:cNvPr id="18" name="Straight Arrow Connector 17"/>
          <p:cNvCxnSpPr/>
          <p:nvPr/>
        </p:nvCxnSpPr>
        <p:spPr>
          <a:xfrm>
            <a:off x="2051720" y="2348880"/>
            <a:ext cx="1944216" cy="187220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932040" y="5085184"/>
            <a:ext cx="36004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187624" y="2708920"/>
            <a:ext cx="1800200" cy="1200329"/>
          </a:xfrm>
          <a:prstGeom prst="rect">
            <a:avLst/>
          </a:prstGeom>
          <a:noFill/>
        </p:spPr>
        <p:txBody>
          <a:bodyPr wrap="square" rtlCol="0">
            <a:spAutoFit/>
          </a:bodyPr>
          <a:lstStyle/>
          <a:p>
            <a:r>
              <a:rPr lang="en-AU" dirty="0" smtClean="0"/>
              <a:t>Reflexivity;</a:t>
            </a:r>
          </a:p>
          <a:p>
            <a:r>
              <a:rPr lang="en-AU" dirty="0" smtClean="0"/>
              <a:t>devolution of responsibility to individual</a:t>
            </a:r>
            <a:endParaRPr lang="en-AU" dirty="0"/>
          </a:p>
        </p:txBody>
      </p:sp>
      <p:cxnSp>
        <p:nvCxnSpPr>
          <p:cNvPr id="23" name="Straight Arrow Connector 22"/>
          <p:cNvCxnSpPr/>
          <p:nvPr/>
        </p:nvCxnSpPr>
        <p:spPr>
          <a:xfrm rot="10800000" flipV="1">
            <a:off x="3419872" y="836712"/>
            <a:ext cx="1080120" cy="43204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499992" y="836712"/>
            <a:ext cx="936104" cy="43204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7740352" y="2276872"/>
            <a:ext cx="1588" cy="3096344"/>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2915816" y="5013176"/>
            <a:ext cx="576064" cy="50405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5" grpId="0"/>
      <p:bldP spid="16"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692696" y="810000"/>
            <a:ext cx="7965595" cy="6048000"/>
          </a:xfrm>
          <a:prstGeom prst="rect">
            <a:avLst/>
          </a:prstGeom>
          <a:noFill/>
          <a:ln w="9525">
            <a:noFill/>
            <a:miter lim="800000"/>
            <a:headEnd/>
            <a:tailEnd/>
          </a:ln>
          <a:effectLst/>
        </p:spPr>
      </p:pic>
      <p:pic>
        <p:nvPicPr>
          <p:cNvPr id="3" name="Picture 2" descr="study.jpg"/>
          <p:cNvPicPr>
            <a:picLocks noChangeAspect="1"/>
          </p:cNvPicPr>
          <p:nvPr/>
        </p:nvPicPr>
        <p:blipFill>
          <a:blip r:embed="rId4" cstate="print"/>
          <a:stretch>
            <a:fillRect/>
          </a:stretch>
        </p:blipFill>
        <p:spPr>
          <a:xfrm>
            <a:off x="2915816" y="5490000"/>
            <a:ext cx="1368000" cy="1368000"/>
          </a:xfrm>
          <a:prstGeom prst="rect">
            <a:avLst/>
          </a:prstGeom>
        </p:spPr>
      </p:pic>
      <p:sp>
        <p:nvSpPr>
          <p:cNvPr id="4" name="TextBox 3"/>
          <p:cNvSpPr txBox="1"/>
          <p:nvPr/>
        </p:nvSpPr>
        <p:spPr>
          <a:xfrm>
            <a:off x="539552" y="260648"/>
            <a:ext cx="8820472" cy="584775"/>
          </a:xfrm>
          <a:prstGeom prst="rect">
            <a:avLst/>
          </a:prstGeom>
          <a:noFill/>
        </p:spPr>
        <p:txBody>
          <a:bodyPr wrap="square" rtlCol="0">
            <a:spAutoFit/>
          </a:bodyPr>
          <a:lstStyle/>
          <a:p>
            <a:r>
              <a:rPr lang="en-AU" sz="3200" dirty="0" smtClean="0"/>
              <a:t>North West Adelaide Health </a:t>
            </a:r>
            <a:r>
              <a:rPr lang="en-AU" sz="3200" dirty="0" smtClean="0">
                <a:latin typeface="Book Antiqua" pitchFamily="18" charset="0"/>
              </a:rPr>
              <a:t>(Cohort) </a:t>
            </a:r>
            <a:r>
              <a:rPr lang="en-AU" sz="3200" dirty="0" smtClean="0"/>
              <a:t>Study</a:t>
            </a:r>
            <a:endParaRPr lang="en-AU" sz="3200" dirty="0"/>
          </a:p>
        </p:txBody>
      </p:sp>
      <p:cxnSp>
        <p:nvCxnSpPr>
          <p:cNvPr id="6" name="Straight Connector 5"/>
          <p:cNvCxnSpPr/>
          <p:nvPr/>
        </p:nvCxnSpPr>
        <p:spPr>
          <a:xfrm>
            <a:off x="0" y="908720"/>
            <a:ext cx="9144000" cy="15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851920" y="3356992"/>
            <a:ext cx="5292080" cy="1415772"/>
          </a:xfrm>
          <a:prstGeom prst="rect">
            <a:avLst/>
          </a:prstGeom>
        </p:spPr>
        <p:txBody>
          <a:bodyPr wrap="square">
            <a:spAutoFit/>
          </a:bodyPr>
          <a:lstStyle/>
          <a:p>
            <a:pPr>
              <a:buNone/>
            </a:pPr>
            <a:r>
              <a:rPr lang="en-AU" sz="2800" dirty="0" smtClean="0">
                <a:latin typeface="Book Antiqua" pitchFamily="18" charset="0"/>
              </a:rPr>
              <a:t>         NWAHS   n=4060</a:t>
            </a:r>
          </a:p>
          <a:p>
            <a:pPr>
              <a:buNone/>
            </a:pPr>
            <a:endParaRPr lang="en-AU" b="1" dirty="0" smtClean="0">
              <a:latin typeface="Book Antiqua" pitchFamily="18" charset="0"/>
            </a:endParaRPr>
          </a:p>
          <a:p>
            <a:pPr>
              <a:buNone/>
            </a:pPr>
            <a:r>
              <a:rPr lang="en-AU" sz="2000" dirty="0" smtClean="0">
                <a:latin typeface="Book Antiqua" pitchFamily="18" charset="0"/>
              </a:rPr>
              <a:t>Study Population</a:t>
            </a:r>
            <a:r>
              <a:rPr lang="en-AU" dirty="0" smtClean="0">
                <a:latin typeface="Book Antiqua" pitchFamily="18" charset="0"/>
              </a:rPr>
              <a:t>:  </a:t>
            </a:r>
            <a:r>
              <a:rPr lang="en-AU" sz="2000" dirty="0" smtClean="0">
                <a:latin typeface="Book Antiqua" pitchFamily="18" charset="0"/>
              </a:rPr>
              <a:t>Baby Boomers 1946-1965  </a:t>
            </a:r>
          </a:p>
          <a:p>
            <a:pPr>
              <a:buFont typeface="Wingdings" pitchFamily="2" charset="2"/>
              <a:buChar char="§"/>
            </a:pPr>
            <a:endParaRPr lang="en-AU" sz="2000" dirty="0" smtClean="0">
              <a:latin typeface="Book Antiqua" pitchFamily="18" charset="0"/>
            </a:endParaRPr>
          </a:p>
        </p:txBody>
      </p:sp>
      <p:sp>
        <p:nvSpPr>
          <p:cNvPr id="9" name="TextBox 8"/>
          <p:cNvSpPr txBox="1"/>
          <p:nvPr/>
        </p:nvSpPr>
        <p:spPr>
          <a:xfrm>
            <a:off x="539552" y="1196752"/>
            <a:ext cx="1187624" cy="461665"/>
          </a:xfrm>
          <a:prstGeom prst="rect">
            <a:avLst/>
          </a:prstGeom>
          <a:noFill/>
        </p:spPr>
        <p:txBody>
          <a:bodyPr wrap="square" rtlCol="0">
            <a:spAutoFit/>
          </a:bodyPr>
          <a:lstStyle/>
          <a:p>
            <a:r>
              <a:rPr lang="en-AU" sz="2400" dirty="0" smtClean="0"/>
              <a:t>LGAs</a:t>
            </a:r>
            <a:endParaRPr lang="en-A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AU" sz="4000" dirty="0" smtClean="0">
                <a:latin typeface="Book Antiqua" pitchFamily="18" charset="0"/>
              </a:rPr>
              <a:t>Geographical Context</a:t>
            </a:r>
            <a:endParaRPr lang="en-US" sz="4000" dirty="0">
              <a:latin typeface="Book Antiqua" pitchFamily="18" charset="0"/>
            </a:endParaRPr>
          </a:p>
        </p:txBody>
      </p:sp>
      <p:pic>
        <p:nvPicPr>
          <p:cNvPr id="4" name="Picture 2"/>
          <p:cNvPicPr>
            <a:picLocks noChangeAspect="1" noChangeArrowheads="1"/>
          </p:cNvPicPr>
          <p:nvPr/>
        </p:nvPicPr>
        <p:blipFill>
          <a:blip r:embed="rId3" cstate="print"/>
          <a:srcRect/>
          <a:stretch>
            <a:fillRect/>
          </a:stretch>
        </p:blipFill>
        <p:spPr bwMode="auto">
          <a:xfrm>
            <a:off x="0" y="0"/>
            <a:ext cx="1714500" cy="857250"/>
          </a:xfrm>
          <a:prstGeom prst="rect">
            <a:avLst/>
          </a:prstGeom>
          <a:noFill/>
          <a:ln w="9525">
            <a:noFill/>
            <a:miter lim="800000"/>
            <a:headEnd/>
            <a:tailEnd/>
          </a:ln>
        </p:spPr>
      </p:pic>
      <p:pic>
        <p:nvPicPr>
          <p:cNvPr id="11" name="Content Placeholder 10" descr="Map for Jennifer.jpg"/>
          <p:cNvPicPr>
            <a:picLocks noGrp="1" noChangeAspect="1"/>
          </p:cNvPicPr>
          <p:nvPr>
            <p:ph idx="1"/>
          </p:nvPr>
        </p:nvPicPr>
        <p:blipFill>
          <a:blip r:embed="rId4" cstate="print"/>
          <a:stretch>
            <a:fillRect/>
          </a:stretch>
        </p:blipFill>
        <p:spPr>
          <a:xfrm>
            <a:off x="1403648" y="1350000"/>
            <a:ext cx="6407227" cy="55080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692696" y="810000"/>
            <a:ext cx="7965595" cy="6048000"/>
          </a:xfrm>
          <a:prstGeom prst="rect">
            <a:avLst/>
          </a:prstGeom>
          <a:noFill/>
          <a:ln w="9525">
            <a:noFill/>
            <a:miter lim="800000"/>
            <a:headEnd/>
            <a:tailEnd/>
          </a:ln>
          <a:effectLst/>
        </p:spPr>
      </p:pic>
      <p:pic>
        <p:nvPicPr>
          <p:cNvPr id="3" name="Picture 2" descr="study.jpg"/>
          <p:cNvPicPr>
            <a:picLocks noChangeAspect="1"/>
          </p:cNvPicPr>
          <p:nvPr/>
        </p:nvPicPr>
        <p:blipFill>
          <a:blip r:embed="rId4" cstate="print"/>
          <a:stretch>
            <a:fillRect/>
          </a:stretch>
        </p:blipFill>
        <p:spPr>
          <a:xfrm>
            <a:off x="2915816" y="5490000"/>
            <a:ext cx="1368000" cy="1368000"/>
          </a:xfrm>
          <a:prstGeom prst="rect">
            <a:avLst/>
          </a:prstGeom>
        </p:spPr>
      </p:pic>
      <p:sp>
        <p:nvSpPr>
          <p:cNvPr id="4" name="TextBox 3"/>
          <p:cNvSpPr txBox="1"/>
          <p:nvPr/>
        </p:nvSpPr>
        <p:spPr>
          <a:xfrm>
            <a:off x="539552" y="260648"/>
            <a:ext cx="8820472" cy="584775"/>
          </a:xfrm>
          <a:prstGeom prst="rect">
            <a:avLst/>
          </a:prstGeom>
          <a:noFill/>
        </p:spPr>
        <p:txBody>
          <a:bodyPr wrap="square" rtlCol="0">
            <a:spAutoFit/>
          </a:bodyPr>
          <a:lstStyle/>
          <a:p>
            <a:r>
              <a:rPr lang="en-AU" sz="3200" dirty="0" smtClean="0"/>
              <a:t>North West Adelaide Health </a:t>
            </a:r>
            <a:r>
              <a:rPr lang="en-AU" sz="3200" dirty="0" smtClean="0">
                <a:latin typeface="Book Antiqua" pitchFamily="18" charset="0"/>
              </a:rPr>
              <a:t>(Cohort) </a:t>
            </a:r>
            <a:r>
              <a:rPr lang="en-AU" sz="3200" dirty="0" smtClean="0"/>
              <a:t>Study</a:t>
            </a:r>
            <a:endParaRPr lang="en-AU" sz="3200" dirty="0"/>
          </a:p>
        </p:txBody>
      </p:sp>
      <p:cxnSp>
        <p:nvCxnSpPr>
          <p:cNvPr id="6" name="Straight Connector 5"/>
          <p:cNvCxnSpPr/>
          <p:nvPr/>
        </p:nvCxnSpPr>
        <p:spPr>
          <a:xfrm>
            <a:off x="0" y="908720"/>
            <a:ext cx="9144000" cy="15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851920" y="3356992"/>
            <a:ext cx="5292080" cy="1415772"/>
          </a:xfrm>
          <a:prstGeom prst="rect">
            <a:avLst/>
          </a:prstGeom>
        </p:spPr>
        <p:txBody>
          <a:bodyPr wrap="square">
            <a:spAutoFit/>
          </a:bodyPr>
          <a:lstStyle/>
          <a:p>
            <a:pPr>
              <a:buNone/>
            </a:pPr>
            <a:r>
              <a:rPr lang="en-AU" sz="2800" dirty="0" smtClean="0">
                <a:latin typeface="Book Antiqua" pitchFamily="18" charset="0"/>
              </a:rPr>
              <a:t>         NWAHS   n=4060</a:t>
            </a:r>
          </a:p>
          <a:p>
            <a:pPr>
              <a:buNone/>
            </a:pPr>
            <a:endParaRPr lang="en-AU" b="1" dirty="0" smtClean="0">
              <a:latin typeface="Book Antiqua" pitchFamily="18" charset="0"/>
            </a:endParaRPr>
          </a:p>
          <a:p>
            <a:pPr>
              <a:buNone/>
            </a:pPr>
            <a:r>
              <a:rPr lang="en-AU" sz="2000" dirty="0" smtClean="0">
                <a:latin typeface="Book Antiqua" pitchFamily="18" charset="0"/>
              </a:rPr>
              <a:t>Study Population</a:t>
            </a:r>
            <a:r>
              <a:rPr lang="en-AU" dirty="0" smtClean="0">
                <a:latin typeface="Book Antiqua" pitchFamily="18" charset="0"/>
              </a:rPr>
              <a:t>:  </a:t>
            </a:r>
            <a:r>
              <a:rPr lang="en-AU" sz="2000" dirty="0" smtClean="0">
                <a:latin typeface="Book Antiqua" pitchFamily="18" charset="0"/>
              </a:rPr>
              <a:t>Baby Boomers 1946-1965:  </a:t>
            </a:r>
          </a:p>
          <a:p>
            <a:pPr>
              <a:buFont typeface="Wingdings" pitchFamily="2" charset="2"/>
              <a:buChar char="§"/>
            </a:pPr>
            <a:endParaRPr lang="en-AU" sz="2000" dirty="0" smtClean="0">
              <a:latin typeface="Book Antiqua" pitchFamily="18" charset="0"/>
            </a:endParaRPr>
          </a:p>
        </p:txBody>
      </p:sp>
      <p:sp>
        <p:nvSpPr>
          <p:cNvPr id="9" name="TextBox 8"/>
          <p:cNvSpPr txBox="1"/>
          <p:nvPr/>
        </p:nvSpPr>
        <p:spPr>
          <a:xfrm>
            <a:off x="539552" y="1196752"/>
            <a:ext cx="1187624" cy="461665"/>
          </a:xfrm>
          <a:prstGeom prst="rect">
            <a:avLst/>
          </a:prstGeom>
          <a:noFill/>
        </p:spPr>
        <p:txBody>
          <a:bodyPr wrap="square" rtlCol="0">
            <a:spAutoFit/>
          </a:bodyPr>
          <a:lstStyle/>
          <a:p>
            <a:r>
              <a:rPr lang="en-AU" sz="2400" dirty="0" smtClean="0"/>
              <a:t>LGAs</a:t>
            </a:r>
            <a:endParaRPr lang="en-AU" sz="2400" dirty="0"/>
          </a:p>
        </p:txBody>
      </p:sp>
      <p:sp>
        <p:nvSpPr>
          <p:cNvPr id="13" name="Oval 12"/>
          <p:cNvSpPr/>
          <p:nvPr/>
        </p:nvSpPr>
        <p:spPr>
          <a:xfrm>
            <a:off x="4211960" y="4509120"/>
            <a:ext cx="4464496" cy="14401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p:cNvSpPr txBox="1"/>
          <p:nvPr/>
        </p:nvSpPr>
        <p:spPr>
          <a:xfrm>
            <a:off x="4139952" y="4725144"/>
            <a:ext cx="4392488" cy="1015663"/>
          </a:xfrm>
          <a:prstGeom prst="rect">
            <a:avLst/>
          </a:prstGeom>
          <a:noFill/>
        </p:spPr>
        <p:txBody>
          <a:bodyPr wrap="square" rtlCol="0">
            <a:spAutoFit/>
          </a:bodyPr>
          <a:lstStyle/>
          <a:p>
            <a:pPr lvl="1">
              <a:buFont typeface="Wingdings" pitchFamily="2" charset="2"/>
              <a:buChar char="§"/>
            </a:pPr>
            <a:r>
              <a:rPr lang="en-AU" sz="2000" dirty="0" smtClean="0">
                <a:latin typeface="Book Antiqua" pitchFamily="18" charset="0"/>
              </a:rPr>
              <a:t>Stage 2, 2004-06 	        n=1195</a:t>
            </a:r>
            <a:endParaRPr lang="en-AU" sz="2000" b="1" dirty="0" smtClean="0">
              <a:latin typeface="Book Antiqua" pitchFamily="18" charset="0"/>
            </a:endParaRPr>
          </a:p>
          <a:p>
            <a:pPr lvl="1">
              <a:buFont typeface="Wingdings" pitchFamily="2" charset="2"/>
              <a:buChar char="§"/>
            </a:pPr>
            <a:r>
              <a:rPr lang="en-AU" sz="2000" dirty="0" smtClean="0">
                <a:latin typeface="Book Antiqua" pitchFamily="18" charset="0"/>
              </a:rPr>
              <a:t>CATI</a:t>
            </a:r>
            <a:r>
              <a:rPr lang="en-AU" sz="2000" b="1" dirty="0" smtClean="0">
                <a:latin typeface="Book Antiqua" pitchFamily="18" charset="0"/>
              </a:rPr>
              <a:t> </a:t>
            </a:r>
            <a:r>
              <a:rPr lang="en-AU" sz="2000" dirty="0" smtClean="0">
                <a:latin typeface="Book Antiqua" pitchFamily="18" charset="0"/>
              </a:rPr>
              <a:t>Survey 2007          n=1058</a:t>
            </a:r>
            <a:endParaRPr lang="en-US" sz="2000" dirty="0" smtClean="0">
              <a:latin typeface="Book Antiqua" pitchFamily="18" charset="0"/>
            </a:endParaRPr>
          </a:p>
          <a:p>
            <a:pPr lvl="1">
              <a:buFont typeface="Wingdings" pitchFamily="2" charset="2"/>
              <a:buChar char="§"/>
            </a:pPr>
            <a:r>
              <a:rPr lang="en-AU" sz="2000" dirty="0" smtClean="0">
                <a:latin typeface="Book Antiqua" pitchFamily="18" charset="0"/>
              </a:rPr>
              <a:t>Postal Survey 2007         n=797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778098"/>
          </a:xfrm>
        </p:spPr>
        <p:txBody>
          <a:bodyPr/>
          <a:lstStyle/>
          <a:p>
            <a:pPr algn="ctr"/>
            <a:r>
              <a:rPr lang="en-AU" sz="3600" dirty="0" smtClean="0">
                <a:latin typeface="Book Antiqua" pitchFamily="18" charset="0"/>
              </a:rPr>
              <a:t>Methods</a:t>
            </a:r>
            <a:endParaRPr lang="en-US" sz="3600" dirty="0" smtClean="0">
              <a:latin typeface="Book Antiqua" pitchFamily="18" charset="0"/>
            </a:endParaRPr>
          </a:p>
        </p:txBody>
      </p:sp>
      <p:sp>
        <p:nvSpPr>
          <p:cNvPr id="3" name="Content Placeholder 2"/>
          <p:cNvSpPr>
            <a:spLocks noGrp="1"/>
          </p:cNvSpPr>
          <p:nvPr>
            <p:ph idx="1"/>
          </p:nvPr>
        </p:nvSpPr>
        <p:spPr>
          <a:xfrm>
            <a:off x="251520" y="1340768"/>
            <a:ext cx="8640960" cy="5517232"/>
          </a:xfrm>
        </p:spPr>
        <p:txBody>
          <a:bodyPr>
            <a:normAutofit fontScale="25000" lnSpcReduction="20000"/>
          </a:bodyPr>
          <a:lstStyle/>
          <a:p>
            <a:pPr>
              <a:buNone/>
            </a:pPr>
            <a:endParaRPr lang="en-AU" sz="7200" i="1" dirty="0" smtClean="0">
              <a:latin typeface="Book Antiqua" pitchFamily="18" charset="0"/>
            </a:endParaRPr>
          </a:p>
          <a:p>
            <a:pPr>
              <a:buNone/>
            </a:pPr>
            <a:r>
              <a:rPr lang="en-AU" sz="9600" i="1" dirty="0" smtClean="0">
                <a:latin typeface="Book Antiqua" pitchFamily="18" charset="0"/>
              </a:rPr>
              <a:t>Sub-Groups within the cohort</a:t>
            </a:r>
          </a:p>
          <a:p>
            <a:pPr>
              <a:buNone/>
            </a:pPr>
            <a:endParaRPr lang="en-AU" sz="4800" i="1" dirty="0" smtClean="0">
              <a:latin typeface="Book Antiqua" pitchFamily="18" charset="0"/>
            </a:endParaRPr>
          </a:p>
          <a:p>
            <a:pPr>
              <a:buFont typeface="Wingdings" pitchFamily="2" charset="2"/>
              <a:buChar char="Ø"/>
            </a:pPr>
            <a:r>
              <a:rPr lang="en-AU" sz="7200" dirty="0" smtClean="0">
                <a:latin typeface="Book Antiqua" pitchFamily="18" charset="0"/>
              </a:rPr>
              <a:t>Males</a:t>
            </a:r>
          </a:p>
          <a:p>
            <a:pPr>
              <a:buNone/>
            </a:pPr>
            <a:endParaRPr lang="en-AU" sz="4800" dirty="0" smtClean="0">
              <a:latin typeface="Book Antiqua" pitchFamily="18" charset="0"/>
            </a:endParaRPr>
          </a:p>
          <a:p>
            <a:pPr>
              <a:buFont typeface="Wingdings" pitchFamily="2" charset="2"/>
              <a:buChar char="Ø"/>
            </a:pPr>
            <a:r>
              <a:rPr lang="en-AU" sz="7200" dirty="0" smtClean="0">
                <a:latin typeface="Book Antiqua" pitchFamily="18" charset="0"/>
              </a:rPr>
              <a:t>Females</a:t>
            </a:r>
          </a:p>
          <a:p>
            <a:pPr>
              <a:buNone/>
            </a:pPr>
            <a:endParaRPr lang="en-AU" sz="4800" dirty="0" smtClean="0">
              <a:latin typeface="Book Antiqua" pitchFamily="18" charset="0"/>
            </a:endParaRPr>
          </a:p>
          <a:p>
            <a:pPr>
              <a:buFont typeface="Wingdings" pitchFamily="2" charset="2"/>
              <a:buChar char="Ø"/>
            </a:pPr>
            <a:r>
              <a:rPr lang="en-AU" sz="7200" dirty="0" smtClean="0">
                <a:latin typeface="Book Antiqua" pitchFamily="18" charset="0"/>
              </a:rPr>
              <a:t>Older Boomers (1946-55)</a:t>
            </a:r>
          </a:p>
          <a:p>
            <a:pPr>
              <a:buNone/>
            </a:pPr>
            <a:endParaRPr lang="en-AU" sz="4800" dirty="0" smtClean="0">
              <a:latin typeface="Book Antiqua" pitchFamily="18" charset="0"/>
            </a:endParaRPr>
          </a:p>
          <a:p>
            <a:pPr>
              <a:buFont typeface="Wingdings" pitchFamily="2" charset="2"/>
              <a:buChar char="Ø"/>
            </a:pPr>
            <a:r>
              <a:rPr lang="en-AU" sz="7200" dirty="0" smtClean="0">
                <a:latin typeface="Book Antiqua" pitchFamily="18" charset="0"/>
              </a:rPr>
              <a:t>Younger Boomers</a:t>
            </a:r>
            <a:r>
              <a:rPr lang="en-AU" sz="7200" b="1" i="1" dirty="0" smtClean="0">
                <a:latin typeface="Book Antiqua" pitchFamily="18" charset="0"/>
              </a:rPr>
              <a:t> </a:t>
            </a:r>
            <a:r>
              <a:rPr lang="en-AU" sz="7200" dirty="0" smtClean="0">
                <a:latin typeface="Book Antiqua" pitchFamily="18" charset="0"/>
              </a:rPr>
              <a:t>(1956-65) </a:t>
            </a:r>
          </a:p>
          <a:p>
            <a:pPr>
              <a:buNone/>
            </a:pPr>
            <a:endParaRPr lang="en-AU" sz="4800" b="1" i="1" dirty="0" smtClean="0">
              <a:latin typeface="Book Antiqua" pitchFamily="18" charset="0"/>
            </a:endParaRPr>
          </a:p>
          <a:p>
            <a:pPr>
              <a:buFont typeface="Wingdings" pitchFamily="2" charset="2"/>
              <a:buChar char="Ø"/>
            </a:pPr>
            <a:r>
              <a:rPr lang="en-AU" sz="7200" dirty="0" smtClean="0">
                <a:latin typeface="Book Antiqua" pitchFamily="18" charset="0"/>
              </a:rPr>
              <a:t>Singles				n=216</a:t>
            </a:r>
          </a:p>
          <a:p>
            <a:pPr>
              <a:buNone/>
            </a:pPr>
            <a:endParaRPr lang="en-AU" sz="4800" dirty="0" smtClean="0">
              <a:latin typeface="Book Antiqua" pitchFamily="18" charset="0"/>
            </a:endParaRPr>
          </a:p>
          <a:p>
            <a:pPr>
              <a:buFont typeface="Wingdings" pitchFamily="2" charset="2"/>
              <a:buChar char="Ø"/>
            </a:pPr>
            <a:r>
              <a:rPr lang="en-AU" sz="7200" dirty="0" smtClean="0">
                <a:latin typeface="Book Antiqua" pitchFamily="18" charset="0"/>
              </a:rPr>
              <a:t>Depressed				n=133</a:t>
            </a:r>
          </a:p>
          <a:p>
            <a:pPr>
              <a:buNone/>
            </a:pPr>
            <a:endParaRPr lang="en-AU" sz="4800" dirty="0" smtClean="0">
              <a:latin typeface="Book Antiqua" pitchFamily="18" charset="0"/>
            </a:endParaRPr>
          </a:p>
          <a:p>
            <a:pPr>
              <a:buFont typeface="Wingdings" pitchFamily="2" charset="2"/>
              <a:buChar char="Ø"/>
            </a:pPr>
            <a:r>
              <a:rPr lang="en-AU" sz="7200" dirty="0" smtClean="0">
                <a:latin typeface="Book Antiqua" pitchFamily="18" charset="0"/>
              </a:rPr>
              <a:t>Low Income (&lt;$40,000)			n=293</a:t>
            </a:r>
          </a:p>
          <a:p>
            <a:pPr>
              <a:buNone/>
            </a:pPr>
            <a:endParaRPr lang="en-AU" sz="4800" dirty="0" smtClean="0">
              <a:latin typeface="Book Antiqua" pitchFamily="18" charset="0"/>
            </a:endParaRPr>
          </a:p>
          <a:p>
            <a:pPr>
              <a:buFont typeface="Wingdings" pitchFamily="2" charset="2"/>
              <a:buChar char="Ø"/>
            </a:pPr>
            <a:r>
              <a:rPr lang="en-AU" sz="7200" dirty="0" smtClean="0">
                <a:latin typeface="Book Antiqua" pitchFamily="18" charset="0"/>
              </a:rPr>
              <a:t>Retired				n=113</a:t>
            </a:r>
          </a:p>
          <a:p>
            <a:pPr>
              <a:buNone/>
            </a:pPr>
            <a:endParaRPr lang="en-AU" sz="4800" dirty="0" smtClean="0">
              <a:latin typeface="Book Antiqua" pitchFamily="18" charset="0"/>
            </a:endParaRPr>
          </a:p>
          <a:p>
            <a:pPr>
              <a:buFont typeface="Wingdings" pitchFamily="2" charset="2"/>
              <a:buChar char="Ø"/>
            </a:pPr>
            <a:r>
              <a:rPr lang="en-AU" sz="7200" dirty="0" smtClean="0">
                <a:latin typeface="Book Antiqua" pitchFamily="18" charset="0"/>
              </a:rPr>
              <a:t>Non Planners				n=360</a:t>
            </a:r>
          </a:p>
          <a:p>
            <a:pPr>
              <a:buNone/>
            </a:pPr>
            <a:endParaRPr lang="en-AU" sz="4800" dirty="0" smtClean="0">
              <a:latin typeface="Book Antiqua" pitchFamily="18" charset="0"/>
            </a:endParaRPr>
          </a:p>
          <a:p>
            <a:pPr>
              <a:buFont typeface="Wingdings" pitchFamily="2" charset="2"/>
              <a:buChar char="Ø"/>
            </a:pPr>
            <a:r>
              <a:rPr lang="en-AU" sz="7200" dirty="0" smtClean="0">
                <a:latin typeface="Book Antiqua" pitchFamily="18" charset="0"/>
              </a:rPr>
              <a:t>Casual/Unemployed			n=102</a:t>
            </a:r>
          </a:p>
          <a:p>
            <a:pPr>
              <a:buNone/>
            </a:pPr>
            <a:endParaRPr lang="en-AU" sz="5500" dirty="0" smtClean="0">
              <a:latin typeface="Book Antiqua" pitchFamily="18" charset="0"/>
            </a:endParaRPr>
          </a:p>
          <a:p>
            <a:pPr>
              <a:buNone/>
            </a:pPr>
            <a:r>
              <a:rPr lang="en-AU" sz="5500" dirty="0" smtClean="0">
                <a:latin typeface="Book Antiqua" pitchFamily="18" charset="0"/>
              </a:rPr>
              <a:t>	</a:t>
            </a:r>
            <a:endParaRPr lang="en-AU" sz="4500" dirty="0" smtClean="0">
              <a:latin typeface="Book Antiqua" pitchFamily="18" charset="0"/>
            </a:endParaRPr>
          </a:p>
        </p:txBody>
      </p:sp>
      <p:cxnSp>
        <p:nvCxnSpPr>
          <p:cNvPr id="8" name="Straight Connector 7"/>
          <p:cNvCxnSpPr/>
          <p:nvPr/>
        </p:nvCxnSpPr>
        <p:spPr>
          <a:xfrm>
            <a:off x="0" y="1285860"/>
            <a:ext cx="9144000" cy="0"/>
          </a:xfrm>
          <a:prstGeom prst="line">
            <a:avLst/>
          </a:prstGeom>
          <a:ln w="34925"/>
        </p:spPr>
        <p:style>
          <a:lnRef idx="1">
            <a:schemeClr val="accent1"/>
          </a:lnRef>
          <a:fillRef idx="0">
            <a:schemeClr val="accent1"/>
          </a:fillRef>
          <a:effectRef idx="0">
            <a:schemeClr val="accent1"/>
          </a:effectRef>
          <a:fontRef idx="minor">
            <a:schemeClr val="tx1"/>
          </a:fontRef>
        </p:style>
      </p:cxnSp>
      <p:pic>
        <p:nvPicPr>
          <p:cNvPr id="7" name="Picture 2"/>
          <p:cNvPicPr>
            <a:picLocks noChangeAspect="1" noChangeArrowheads="1"/>
          </p:cNvPicPr>
          <p:nvPr/>
        </p:nvPicPr>
        <p:blipFill>
          <a:blip r:embed="rId4" cstate="print"/>
          <a:srcRect/>
          <a:stretch>
            <a:fillRect/>
          </a:stretch>
        </p:blipFill>
        <p:spPr bwMode="auto">
          <a:xfrm>
            <a:off x="0" y="0"/>
            <a:ext cx="1714500" cy="85725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1500174"/>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a:blip r:embed="rId3" cstate="print"/>
          <a:srcRect/>
          <a:stretch>
            <a:fillRect/>
          </a:stretch>
        </p:blipFill>
        <p:spPr bwMode="auto">
          <a:xfrm>
            <a:off x="0" y="0"/>
            <a:ext cx="1714500" cy="857250"/>
          </a:xfrm>
          <a:prstGeom prst="rect">
            <a:avLst/>
          </a:prstGeom>
          <a:noFill/>
          <a:ln w="9525">
            <a:noFill/>
            <a:miter lim="800000"/>
            <a:headEnd/>
            <a:tailEnd/>
          </a:ln>
        </p:spPr>
      </p:pic>
      <p:sp>
        <p:nvSpPr>
          <p:cNvPr id="7" name="TextBox 6"/>
          <p:cNvSpPr txBox="1"/>
          <p:nvPr/>
        </p:nvSpPr>
        <p:spPr>
          <a:xfrm>
            <a:off x="0" y="6525344"/>
            <a:ext cx="3563888" cy="276999"/>
          </a:xfrm>
          <a:prstGeom prst="rect">
            <a:avLst/>
          </a:prstGeom>
          <a:noFill/>
        </p:spPr>
        <p:txBody>
          <a:bodyPr wrap="square" rtlCol="0">
            <a:spAutoFit/>
          </a:bodyPr>
          <a:lstStyle/>
          <a:p>
            <a:r>
              <a:rPr lang="en-AU" sz="1200" dirty="0" smtClean="0">
                <a:latin typeface="Book Antiqua" pitchFamily="18" charset="0"/>
              </a:rPr>
              <a:t>Source:   NWAHS TFU Follow-up (Postal) 2007</a:t>
            </a:r>
            <a:endParaRPr lang="en-AU" sz="1200" dirty="0"/>
          </a:p>
        </p:txBody>
      </p:sp>
      <p:sp>
        <p:nvSpPr>
          <p:cNvPr id="5" name="Title 4"/>
          <p:cNvSpPr>
            <a:spLocks noGrp="1"/>
          </p:cNvSpPr>
          <p:nvPr>
            <p:ph type="title"/>
          </p:nvPr>
        </p:nvSpPr>
        <p:spPr/>
        <p:txBody>
          <a:bodyPr>
            <a:noAutofit/>
          </a:bodyPr>
          <a:lstStyle/>
          <a:p>
            <a:r>
              <a:rPr lang="en-AU" sz="3200" dirty="0" smtClean="0"/>
              <a:t>Chronic Conditions</a:t>
            </a:r>
            <a:br>
              <a:rPr lang="en-AU" sz="3200" dirty="0" smtClean="0"/>
            </a:br>
            <a:r>
              <a:rPr lang="en-AU" sz="3200" dirty="0" smtClean="0"/>
              <a:t>Baby Boomers 1946-65</a:t>
            </a:r>
            <a:endParaRPr lang="en-AU" sz="3200" dirty="0"/>
          </a:p>
        </p:txBody>
      </p:sp>
      <p:sp>
        <p:nvSpPr>
          <p:cNvPr id="8" name="Content Placeholder 7"/>
          <p:cNvSpPr>
            <a:spLocks noGrp="1"/>
          </p:cNvSpPr>
          <p:nvPr>
            <p:ph idx="1"/>
          </p:nvPr>
        </p:nvSpPr>
        <p:spPr>
          <a:xfrm>
            <a:off x="0" y="1628800"/>
            <a:ext cx="9144000" cy="4824536"/>
          </a:xfrm>
        </p:spPr>
        <p:txBody>
          <a:bodyPr>
            <a:noAutofit/>
          </a:bodyPr>
          <a:lstStyle/>
          <a:p>
            <a:pPr>
              <a:buNone/>
            </a:pPr>
            <a:r>
              <a:rPr lang="en-AU" sz="2400" dirty="0" smtClean="0"/>
              <a:t> </a:t>
            </a:r>
            <a:r>
              <a:rPr lang="en-AU" sz="2400" b="1" dirty="0" smtClean="0"/>
              <a:t>Condition							 	  %</a:t>
            </a:r>
          </a:p>
          <a:p>
            <a:endParaRPr lang="en-AU" sz="2400" dirty="0" smtClean="0"/>
          </a:p>
          <a:p>
            <a:pPr>
              <a:buNone/>
            </a:pPr>
            <a:r>
              <a:rPr lang="en-AU" sz="2400" dirty="0" smtClean="0"/>
              <a:t>Obesity								32.5</a:t>
            </a:r>
          </a:p>
          <a:p>
            <a:pPr>
              <a:buNone/>
            </a:pPr>
            <a:r>
              <a:rPr lang="en-AU" sz="2400" dirty="0" smtClean="0"/>
              <a:t>Arthritis								19.1</a:t>
            </a:r>
          </a:p>
          <a:p>
            <a:pPr>
              <a:buNone/>
            </a:pPr>
            <a:r>
              <a:rPr lang="en-AU" sz="2400" dirty="0" smtClean="0"/>
              <a:t>Doctor Diagnosed Mental Health Conditions			18.1</a:t>
            </a:r>
          </a:p>
          <a:p>
            <a:pPr>
              <a:buNone/>
            </a:pPr>
            <a:r>
              <a:rPr lang="en-AU" sz="2400" dirty="0" smtClean="0"/>
              <a:t>Asthma								15.2</a:t>
            </a:r>
          </a:p>
          <a:p>
            <a:pPr>
              <a:buNone/>
            </a:pPr>
            <a:r>
              <a:rPr lang="en-AU" sz="2400" dirty="0" smtClean="0"/>
              <a:t>COPD (Chronic obstructive pulmonary disorder)		  6.3</a:t>
            </a:r>
          </a:p>
          <a:p>
            <a:pPr>
              <a:buNone/>
            </a:pPr>
            <a:r>
              <a:rPr lang="en-AU" sz="2400" dirty="0" smtClean="0"/>
              <a:t>Diabetes					 	 		  6.0</a:t>
            </a:r>
          </a:p>
          <a:p>
            <a:pPr>
              <a:buNone/>
            </a:pPr>
            <a:r>
              <a:rPr lang="en-AU" sz="2400" dirty="0" smtClean="0"/>
              <a:t>Chronic kidney disease (St 3-5)			 		  5.2</a:t>
            </a:r>
          </a:p>
          <a:p>
            <a:pPr>
              <a:buNone/>
            </a:pPr>
            <a:r>
              <a:rPr lang="en-AU" sz="2400" dirty="0" smtClean="0"/>
              <a:t>Cardiovascular Disease		 		  		  3.9</a:t>
            </a:r>
          </a:p>
          <a:p>
            <a:pPr>
              <a:buNone/>
            </a:pPr>
            <a:r>
              <a:rPr lang="en-AU" sz="2400" dirty="0" smtClean="0"/>
              <a:t>Doctor diagnosed Osteoporosis	 		  		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1.5|22|18.8|11.6"/>
</p:tagLst>
</file>

<file path=ppt/tags/tag2.xml><?xml version="1.0" encoding="utf-8"?>
<p:tagLst xmlns:a="http://schemas.openxmlformats.org/drawingml/2006/main" xmlns:r="http://schemas.openxmlformats.org/officeDocument/2006/relationships" xmlns:p="http://schemas.openxmlformats.org/presentationml/2006/main">
  <p:tag name="TIMING" val="|47.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3464</TotalTime>
  <Words>2011</Words>
  <Application>Microsoft Office PowerPoint</Application>
  <PresentationFormat>On-screen Show (4:3)</PresentationFormat>
  <Paragraphs>371</Paragraphs>
  <Slides>26</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Photo Editor Photo</vt:lpstr>
      <vt:lpstr>Baby Boomers:  Planning for a Healthy Old Age or Just Letting it all Hang out?</vt:lpstr>
      <vt:lpstr>Overview</vt:lpstr>
      <vt:lpstr>Why Baby Boomers are Important </vt:lpstr>
      <vt:lpstr>Slide 4</vt:lpstr>
      <vt:lpstr>Slide 5</vt:lpstr>
      <vt:lpstr>Geographical Context</vt:lpstr>
      <vt:lpstr>Slide 7</vt:lpstr>
      <vt:lpstr>Methods</vt:lpstr>
      <vt:lpstr>Chronic Conditions Baby Boomers 1946-65</vt:lpstr>
      <vt:lpstr>Chronic Conditions by Gender Baby Boomers 1946-65</vt:lpstr>
      <vt:lpstr>Multiple Morbidity</vt:lpstr>
      <vt:lpstr>Slide 12</vt:lpstr>
      <vt:lpstr>The Association between Health Status and Attitudes to Exercise and Diet - Baby Boomers 1946-1965</vt:lpstr>
      <vt:lpstr>Attitudes to Ageing - Rating of Protective Factors Baby Boomers 1946-65</vt:lpstr>
      <vt:lpstr>Beliefs versus Lifestyle Baby Boomers 1946-65</vt:lpstr>
      <vt:lpstr>Constraints to Making  Positive Lifestyle Changes</vt:lpstr>
      <vt:lpstr>Perceptions of Benefits of Regular Exercise</vt:lpstr>
      <vt:lpstr>Constraints to Exercise  Baby Boomers 1946-1965</vt:lpstr>
      <vt:lpstr>Constraints to Exercise by Subgroup Structural Factors</vt:lpstr>
      <vt:lpstr>Constraints to Exercise by Subgroup Motivational Factors </vt:lpstr>
      <vt:lpstr>Constraints to Exercise by Gender</vt:lpstr>
      <vt:lpstr>How Do baby Boomers Socialise? All Baby Boomers and At-Risk Groups</vt:lpstr>
      <vt:lpstr>Constraints to Socialising</vt:lpstr>
      <vt:lpstr>Conclusion</vt:lpstr>
      <vt:lpstr>Planning for a Healthy Old Age or Just Letting it All Hang Out?</vt:lpstr>
      <vt:lpstr>Contact Details</vt:lpstr>
    </vt:vector>
  </TitlesOfParts>
  <Company>The University of Adelaide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a1006141</dc:creator>
  <cp:lastModifiedBy>Jennifer Buckley</cp:lastModifiedBy>
  <cp:revision>78</cp:revision>
  <dcterms:created xsi:type="dcterms:W3CDTF">2012-04-11T04:32:21Z</dcterms:created>
  <dcterms:modified xsi:type="dcterms:W3CDTF">2012-05-30T06:46:08Z</dcterms:modified>
</cp:coreProperties>
</file>