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40" r:id="rId2"/>
    <p:sldId id="351" r:id="rId3"/>
    <p:sldId id="346" r:id="rId4"/>
    <p:sldId id="349" r:id="rId5"/>
    <p:sldId id="350" r:id="rId6"/>
    <p:sldId id="341" r:id="rId7"/>
    <p:sldId id="352" r:id="rId8"/>
    <p:sldId id="342" r:id="rId9"/>
    <p:sldId id="344" r:id="rId10"/>
    <p:sldId id="343" r:id="rId11"/>
    <p:sldId id="353" r:id="rId12"/>
    <p:sldId id="354" r:id="rId13"/>
    <p:sldId id="355" r:id="rId14"/>
    <p:sldId id="356" r:id="rId15"/>
    <p:sldId id="360" r:id="rId16"/>
    <p:sldId id="361" r:id="rId17"/>
    <p:sldId id="357" r:id="rId18"/>
    <p:sldId id="359" r:id="rId19"/>
    <p:sldId id="358" r:id="rId20"/>
    <p:sldId id="345" r:id="rId21"/>
  </p:sldIdLst>
  <p:sldSz cx="10693400" cy="7561263"/>
  <p:notesSz cx="6662738" cy="9832975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AF4"/>
    <a:srgbClr val="96CCEE"/>
    <a:srgbClr val="66FF33"/>
    <a:srgbClr val="4189DD"/>
    <a:srgbClr val="1E7FB8"/>
    <a:srgbClr val="72BBE8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5" autoAdjust="0"/>
    <p:restoredTop sz="85289" autoAdjust="0"/>
  </p:normalViewPr>
  <p:slideViewPr>
    <p:cSldViewPr snapToGrid="0">
      <p:cViewPr varScale="1">
        <p:scale>
          <a:sx n="60" d="100"/>
          <a:sy n="60" d="100"/>
        </p:scale>
        <p:origin x="-1308" y="-96"/>
      </p:cViewPr>
      <p:guideLst>
        <p:guide orient="horz" pos="2381"/>
        <p:guide pos="3368"/>
      </p:guideLst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-2046" y="-114"/>
      </p:cViewPr>
      <p:guideLst>
        <p:guide orient="horz" pos="3097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kswcoffee02\homes\Kanom\Presentations\Global%20Conference%20on%20Ageing\Copy%20of%20results_&#12503;&#12521;&#12495;&#23398;&#2025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nom\Local%20Settings\Temporary%20Internet%20Files\Content.Outlook\E2HFG3I9\&#24066;&#30010;&#26449;&#27604;&#36611;&#12487;&#12540;&#12479;&#65288;Gini&#6528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kswcoffee02\homes\Kanom\Presentations\Global%20Conference%20on%20Ageing\Copy%20of%20results_&#12503;&#12521;&#12495;&#23398;&#2025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kswcoffee02\homes\Kanom\Presentations\Global%20Conference%20on%20Ageing\Copy%20of%20results_&#12503;&#12521;&#12495;&#23398;&#2025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Kanom\Local%20Settings\Temporary%20Internet%20Files\Content.Outlook\E2HFG3I9\results&#12477;&#12540;&#12471;&#12515;&#12523;&#12461;&#12515;&#12500;&#12479;&#12523;_&#12503;&#12521;&#12495;&#23398;&#202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0232573363009041E-2"/>
          <c:y val="1.7539523387005596E-2"/>
          <c:w val="0.88742298988160828"/>
          <c:h val="0.8872380133052193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5"/>
            </a:solidFill>
          </c:spPr>
          <c:dPt>
            <c:idx val="1"/>
            <c:spPr>
              <a:solidFill>
                <a:srgbClr val="0070C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30"/>
            <c:spPr>
              <a:solidFill>
                <a:srgbClr val="00B050"/>
              </a:solidFill>
            </c:spPr>
          </c:dPt>
          <c:dLbls>
            <c:txPr>
              <a:bodyPr rot="-5400000" vert="horz"/>
              <a:lstStyle/>
              <a:p>
                <a:pPr>
                  <a:defRPr lang="ja-JP"/>
                </a:pPr>
                <a:endParaRPr lang="en-US"/>
              </a:p>
            </c:txPr>
            <c:showVal val="1"/>
          </c:dLbls>
          <c:cat>
            <c:strRef>
              <c:f>'Figure 1'!$B$6:$B$36</c:f>
              <c:strCache>
                <c:ptCount val="31"/>
                <c:pt idx="0">
                  <c:v>柏市</c:v>
                </c:pt>
                <c:pt idx="1">
                  <c:v>名古屋市</c:v>
                </c:pt>
                <c:pt idx="2">
                  <c:v>知多市</c:v>
                </c:pt>
                <c:pt idx="3">
                  <c:v>東浦町</c:v>
                </c:pt>
                <c:pt idx="4">
                  <c:v>大府市</c:v>
                </c:pt>
                <c:pt idx="5">
                  <c:v>半田市</c:v>
                </c:pt>
                <c:pt idx="6">
                  <c:v>西尾市</c:v>
                </c:pt>
                <c:pt idx="7">
                  <c:v>碧南市</c:v>
                </c:pt>
                <c:pt idx="8">
                  <c:v>神戸市</c:v>
                </c:pt>
                <c:pt idx="9">
                  <c:v>吉良町</c:v>
                </c:pt>
                <c:pt idx="10">
                  <c:v>美瑛町</c:v>
                </c:pt>
                <c:pt idx="11">
                  <c:v>東海市</c:v>
                </c:pt>
                <c:pt idx="12">
                  <c:v>度会町</c:v>
                </c:pt>
                <c:pt idx="13">
                  <c:v>武豊町</c:v>
                </c:pt>
                <c:pt idx="14">
                  <c:v>一色町</c:v>
                </c:pt>
                <c:pt idx="15">
                  <c:v>幡豆町</c:v>
                </c:pt>
                <c:pt idx="16">
                  <c:v>高梁市</c:v>
                </c:pt>
                <c:pt idx="17">
                  <c:v>十和田市</c:v>
                </c:pt>
                <c:pt idx="18">
                  <c:v>阿久比町</c:v>
                </c:pt>
                <c:pt idx="19">
                  <c:v>常滑市</c:v>
                </c:pt>
                <c:pt idx="20">
                  <c:v>美浜町</c:v>
                </c:pt>
                <c:pt idx="21">
                  <c:v>岩沼市</c:v>
                </c:pt>
                <c:pt idx="22">
                  <c:v>中央市</c:v>
                </c:pt>
                <c:pt idx="23">
                  <c:v>東神楽町</c:v>
                </c:pt>
                <c:pt idx="24">
                  <c:v>十津川村</c:v>
                </c:pt>
                <c:pt idx="25">
                  <c:v>松浦市</c:v>
                </c:pt>
                <c:pt idx="26">
                  <c:v>南知多町</c:v>
                </c:pt>
                <c:pt idx="27">
                  <c:v>東川町</c:v>
                </c:pt>
                <c:pt idx="28">
                  <c:v>南城市</c:v>
                </c:pt>
                <c:pt idx="29">
                  <c:v>今帰仁村</c:v>
                </c:pt>
                <c:pt idx="30">
                  <c:v>全体</c:v>
                </c:pt>
              </c:strCache>
            </c:strRef>
          </c:cat>
          <c:val>
            <c:numRef>
              <c:f>'Figure 1'!$I$6:$I$36</c:f>
              <c:numCache>
                <c:formatCode>0.0%</c:formatCode>
                <c:ptCount val="31"/>
                <c:pt idx="0">
                  <c:v>0.8718270134754007</c:v>
                </c:pt>
                <c:pt idx="1">
                  <c:v>0.83470145057910827</c:v>
                </c:pt>
                <c:pt idx="2">
                  <c:v>0.82831771090281159</c:v>
                </c:pt>
                <c:pt idx="3">
                  <c:v>0.82726423902894486</c:v>
                </c:pt>
                <c:pt idx="4">
                  <c:v>0.82111111111111112</c:v>
                </c:pt>
                <c:pt idx="5">
                  <c:v>0.81403508771929822</c:v>
                </c:pt>
                <c:pt idx="6">
                  <c:v>0.80772200772200753</c:v>
                </c:pt>
                <c:pt idx="7">
                  <c:v>0.8051364365971112</c:v>
                </c:pt>
                <c:pt idx="8">
                  <c:v>0.80267921795800246</c:v>
                </c:pt>
                <c:pt idx="9">
                  <c:v>0.80180761781794707</c:v>
                </c:pt>
                <c:pt idx="10">
                  <c:v>0.79739776951672858</c:v>
                </c:pt>
                <c:pt idx="11">
                  <c:v>0.795433789954337</c:v>
                </c:pt>
                <c:pt idx="12">
                  <c:v>0.7937500000000004</c:v>
                </c:pt>
                <c:pt idx="13">
                  <c:v>0.78849771566783122</c:v>
                </c:pt>
                <c:pt idx="14">
                  <c:v>0.78195488721804551</c:v>
                </c:pt>
                <c:pt idx="15">
                  <c:v>0.78159645232816011</c:v>
                </c:pt>
                <c:pt idx="16">
                  <c:v>0.78154681139755766</c:v>
                </c:pt>
                <c:pt idx="17">
                  <c:v>0.78024691358024689</c:v>
                </c:pt>
                <c:pt idx="18">
                  <c:v>0.78017241379310365</c:v>
                </c:pt>
                <c:pt idx="19">
                  <c:v>0.7785270629991129</c:v>
                </c:pt>
                <c:pt idx="20">
                  <c:v>0.77608787494719089</c:v>
                </c:pt>
                <c:pt idx="21">
                  <c:v>0.77178712526144533</c:v>
                </c:pt>
                <c:pt idx="22">
                  <c:v>0.77075098814229259</c:v>
                </c:pt>
                <c:pt idx="23">
                  <c:v>0.76713532513181015</c:v>
                </c:pt>
                <c:pt idx="24">
                  <c:v>0.76140808344198174</c:v>
                </c:pt>
                <c:pt idx="25">
                  <c:v>0.75852842809364562</c:v>
                </c:pt>
                <c:pt idx="26">
                  <c:v>0.75238527941844668</c:v>
                </c:pt>
                <c:pt idx="27">
                  <c:v>0.73972602739726023</c:v>
                </c:pt>
                <c:pt idx="28">
                  <c:v>0.72803207484129639</c:v>
                </c:pt>
                <c:pt idx="29">
                  <c:v>0.6758321273516642</c:v>
                </c:pt>
                <c:pt idx="30">
                  <c:v>0.79244024969248283</c:v>
                </c:pt>
              </c:numCache>
            </c:numRef>
          </c:val>
        </c:ser>
        <c:gapWidth val="10"/>
        <c:axId val="51332608"/>
        <c:axId val="51334144"/>
      </c:barChart>
      <c:catAx>
        <c:axId val="51332608"/>
        <c:scaling>
          <c:orientation val="maxMin"/>
        </c:scaling>
        <c:axPos val="b"/>
        <c:tickLblPos val="low"/>
        <c:txPr>
          <a:bodyPr/>
          <a:lstStyle/>
          <a:p>
            <a:pPr>
              <a:defRPr lang="ja-JP"/>
            </a:pPr>
            <a:endParaRPr lang="en-US"/>
          </a:p>
        </c:txPr>
        <c:crossAx val="51334144"/>
        <c:crosses val="autoZero"/>
        <c:auto val="1"/>
        <c:lblAlgn val="ctr"/>
        <c:lblOffset val="100"/>
      </c:catAx>
      <c:valAx>
        <c:axId val="51334144"/>
        <c:scaling>
          <c:orientation val="minMax"/>
          <c:max val="0.9"/>
          <c:min val="0.60000000000000064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reporting "very good" or "somewhat good" health</a:t>
                </a:r>
              </a:p>
            </c:rich>
          </c:tx>
          <c:layout>
            <c:manualLayout>
              <c:xMode val="edge"/>
              <c:yMode val="edge"/>
              <c:x val="1.3660575682196517E-2"/>
              <c:y val="0.1983395664492735"/>
            </c:manualLayout>
          </c:layout>
        </c:title>
        <c:numFmt formatCode="0%" sourceLinked="0"/>
        <c:tickLblPos val="high"/>
        <c:txPr>
          <a:bodyPr/>
          <a:lstStyle/>
          <a:p>
            <a:pPr>
              <a:defRPr lang="ja-JP"/>
            </a:pPr>
            <a:endParaRPr lang="en-US"/>
          </a:p>
        </c:txPr>
        <c:crossAx val="51332608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2936748940762264E-2"/>
          <c:y val="2.7983666502934802E-2"/>
          <c:w val="0.9100897206761841"/>
          <c:h val="0.8200923844821856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Pt>
            <c:idx val="30"/>
            <c:spPr>
              <a:solidFill>
                <a:srgbClr val="00B050"/>
              </a:solidFill>
            </c:spPr>
          </c:dPt>
          <c:dLbls>
            <c:numFmt formatCode="#,##0.000" sourceLinked="0"/>
            <c:txPr>
              <a:bodyPr rot="-5400000" vert="horz"/>
              <a:lstStyle/>
              <a:p>
                <a:pPr>
                  <a:defRPr lang="ja-JP"/>
                </a:pPr>
                <a:endParaRPr lang="en-US"/>
              </a:p>
            </c:txPr>
            <c:showVal val="1"/>
          </c:dLbls>
          <c:cat>
            <c:strRef>
              <c:f>'Figure 2'!$A$2:$A$32</c:f>
              <c:strCache>
                <c:ptCount val="31"/>
                <c:pt idx="0">
                  <c:v>柏市</c:v>
                </c:pt>
                <c:pt idx="1">
                  <c:v>東浦町</c:v>
                </c:pt>
                <c:pt idx="2">
                  <c:v>知多市</c:v>
                </c:pt>
                <c:pt idx="3">
                  <c:v>武豊町</c:v>
                </c:pt>
                <c:pt idx="4">
                  <c:v>大府市</c:v>
                </c:pt>
                <c:pt idx="5">
                  <c:v>東海市</c:v>
                </c:pt>
                <c:pt idx="6">
                  <c:v>阿久比町</c:v>
                </c:pt>
                <c:pt idx="7">
                  <c:v>神戸市</c:v>
                </c:pt>
                <c:pt idx="8">
                  <c:v>名古屋市</c:v>
                </c:pt>
                <c:pt idx="9">
                  <c:v>常滑市</c:v>
                </c:pt>
                <c:pt idx="10">
                  <c:v>岩沼市</c:v>
                </c:pt>
                <c:pt idx="11">
                  <c:v>東神楽町</c:v>
                </c:pt>
                <c:pt idx="12">
                  <c:v>美瑛町</c:v>
                </c:pt>
                <c:pt idx="13">
                  <c:v>半田市</c:v>
                </c:pt>
                <c:pt idx="14">
                  <c:v>西尾市</c:v>
                </c:pt>
                <c:pt idx="15">
                  <c:v>吉良町</c:v>
                </c:pt>
                <c:pt idx="16">
                  <c:v>美浜町</c:v>
                </c:pt>
                <c:pt idx="17">
                  <c:v>中央市</c:v>
                </c:pt>
                <c:pt idx="18">
                  <c:v>東川町</c:v>
                </c:pt>
                <c:pt idx="19">
                  <c:v>松浦市</c:v>
                </c:pt>
                <c:pt idx="20">
                  <c:v>碧南市</c:v>
                </c:pt>
                <c:pt idx="21">
                  <c:v>度会町</c:v>
                </c:pt>
                <c:pt idx="22">
                  <c:v>幡豆町</c:v>
                </c:pt>
                <c:pt idx="23">
                  <c:v>十和田市</c:v>
                </c:pt>
                <c:pt idx="24">
                  <c:v>一色町</c:v>
                </c:pt>
                <c:pt idx="25">
                  <c:v>南城市</c:v>
                </c:pt>
                <c:pt idx="26">
                  <c:v>十津川村</c:v>
                </c:pt>
                <c:pt idx="27">
                  <c:v>高梁市</c:v>
                </c:pt>
                <c:pt idx="28">
                  <c:v>南知多町</c:v>
                </c:pt>
                <c:pt idx="29">
                  <c:v>今帰仁村</c:v>
                </c:pt>
                <c:pt idx="30">
                  <c:v>全体</c:v>
                </c:pt>
              </c:strCache>
            </c:strRef>
          </c:cat>
          <c:val>
            <c:numRef>
              <c:f>'Figure 2'!$L$2:$L$32</c:f>
              <c:numCache>
                <c:formatCode>0.000_ </c:formatCode>
                <c:ptCount val="31"/>
                <c:pt idx="0">
                  <c:v>0.32864080000000023</c:v>
                </c:pt>
                <c:pt idx="1">
                  <c:v>0.34228280000000022</c:v>
                </c:pt>
                <c:pt idx="2">
                  <c:v>0.3487519</c:v>
                </c:pt>
                <c:pt idx="3">
                  <c:v>0.3523437000000002</c:v>
                </c:pt>
                <c:pt idx="4">
                  <c:v>0.355769</c:v>
                </c:pt>
                <c:pt idx="5">
                  <c:v>0.3560694000000002</c:v>
                </c:pt>
                <c:pt idx="6">
                  <c:v>0.35870870000000027</c:v>
                </c:pt>
                <c:pt idx="7">
                  <c:v>0.3626656000000002</c:v>
                </c:pt>
                <c:pt idx="8">
                  <c:v>0.36516440000000022</c:v>
                </c:pt>
                <c:pt idx="9">
                  <c:v>0.37501510000000027</c:v>
                </c:pt>
                <c:pt idx="10">
                  <c:v>0.37539920000000027</c:v>
                </c:pt>
                <c:pt idx="11">
                  <c:v>0.38134720000000022</c:v>
                </c:pt>
                <c:pt idx="12">
                  <c:v>0.38317720000000022</c:v>
                </c:pt>
                <c:pt idx="13">
                  <c:v>0.38522790000000023</c:v>
                </c:pt>
                <c:pt idx="14">
                  <c:v>0.38844860000000037</c:v>
                </c:pt>
                <c:pt idx="15">
                  <c:v>0.39820360000000027</c:v>
                </c:pt>
                <c:pt idx="16">
                  <c:v>0.39839240000000037</c:v>
                </c:pt>
                <c:pt idx="17">
                  <c:v>0.4014481000000002</c:v>
                </c:pt>
                <c:pt idx="18">
                  <c:v>0.4046623000000002</c:v>
                </c:pt>
                <c:pt idx="19">
                  <c:v>0.4047705000000002</c:v>
                </c:pt>
                <c:pt idx="20">
                  <c:v>0.40510180000000001</c:v>
                </c:pt>
                <c:pt idx="21">
                  <c:v>0.40872840000000027</c:v>
                </c:pt>
                <c:pt idx="22">
                  <c:v>0.41110840000000021</c:v>
                </c:pt>
                <c:pt idx="23">
                  <c:v>0.41480160000000027</c:v>
                </c:pt>
                <c:pt idx="24">
                  <c:v>0.41715390000000002</c:v>
                </c:pt>
                <c:pt idx="25">
                  <c:v>0.41804580000000002</c:v>
                </c:pt>
                <c:pt idx="26">
                  <c:v>0.42093570000000002</c:v>
                </c:pt>
                <c:pt idx="27">
                  <c:v>0.42196850000000036</c:v>
                </c:pt>
                <c:pt idx="28">
                  <c:v>0.43819290000000022</c:v>
                </c:pt>
                <c:pt idx="29">
                  <c:v>0.47578650000000022</c:v>
                </c:pt>
                <c:pt idx="30">
                  <c:v>0.39407620000000043</c:v>
                </c:pt>
              </c:numCache>
            </c:numRef>
          </c:val>
        </c:ser>
        <c:gapWidth val="10"/>
        <c:axId val="53068160"/>
        <c:axId val="53069696"/>
      </c:barChart>
      <c:catAx>
        <c:axId val="53068160"/>
        <c:scaling>
          <c:orientation val="maxMin"/>
        </c:scaling>
        <c:axPos val="b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53069696"/>
        <c:crosses val="autoZero"/>
        <c:auto val="1"/>
        <c:lblAlgn val="ctr"/>
        <c:lblOffset val="100"/>
      </c:catAx>
      <c:valAx>
        <c:axId val="53069696"/>
        <c:scaling>
          <c:orientation val="minMax"/>
          <c:max val="0.5"/>
          <c:min val="0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Gini coefficient</a:t>
                </a:r>
              </a:p>
            </c:rich>
          </c:tx>
          <c:layout>
            <c:manualLayout>
              <c:xMode val="edge"/>
              <c:yMode val="edge"/>
              <c:x val="7.9519713829838152E-3"/>
              <c:y val="0.37537075351403437"/>
            </c:manualLayout>
          </c:layout>
        </c:title>
        <c:numFmt formatCode="#,##0.0" sourceLinked="0"/>
        <c:tickLblPos val="high"/>
        <c:txPr>
          <a:bodyPr/>
          <a:lstStyle/>
          <a:p>
            <a:pPr>
              <a:defRPr lang="ja-JP"/>
            </a:pPr>
            <a:endParaRPr lang="en-US"/>
          </a:p>
        </c:txPr>
        <c:crossAx val="53068160"/>
        <c:crosses val="autoZero"/>
        <c:crossBetween val="between"/>
        <c:majorUnit val="0.1"/>
        <c:minorUnit val="1.0000000000000005E-2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2940231615128"/>
          <c:y val="2.1147656542932134E-2"/>
          <c:w val="0.87096364024397144"/>
          <c:h val="0.86404124484439515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0"/>
            <c:spPr>
              <a:solidFill>
                <a:srgbClr val="00B050"/>
              </a:solidFill>
            </c:spPr>
          </c:dPt>
          <c:dLbls>
            <c:txPr>
              <a:bodyPr rot="-5400000" vert="horz"/>
              <a:lstStyle/>
              <a:p>
                <a:pPr>
                  <a:defRPr lang="ja-JP"/>
                </a:pPr>
                <a:endParaRPr lang="en-US"/>
              </a:p>
            </c:txPr>
            <c:showVal val="1"/>
          </c:dLbls>
          <c:cat>
            <c:strRef>
              <c:f>Env_Formatted!$B$43:$B$73</c:f>
              <c:strCache>
                <c:ptCount val="31"/>
                <c:pt idx="0">
                  <c:v>名古屋市</c:v>
                </c:pt>
                <c:pt idx="1">
                  <c:v>神戸市</c:v>
                </c:pt>
                <c:pt idx="2">
                  <c:v>柏市</c:v>
                </c:pt>
                <c:pt idx="3">
                  <c:v>美瑛町</c:v>
                </c:pt>
                <c:pt idx="4">
                  <c:v>東海市</c:v>
                </c:pt>
                <c:pt idx="5">
                  <c:v>知多市</c:v>
                </c:pt>
                <c:pt idx="6">
                  <c:v>大府市</c:v>
                </c:pt>
                <c:pt idx="7">
                  <c:v>東川町</c:v>
                </c:pt>
                <c:pt idx="8">
                  <c:v>東浦町</c:v>
                </c:pt>
                <c:pt idx="9">
                  <c:v>碧南市</c:v>
                </c:pt>
                <c:pt idx="10">
                  <c:v>半田市</c:v>
                </c:pt>
                <c:pt idx="11">
                  <c:v>東神楽町</c:v>
                </c:pt>
                <c:pt idx="12">
                  <c:v>中央市</c:v>
                </c:pt>
                <c:pt idx="13">
                  <c:v>幡豆町</c:v>
                </c:pt>
                <c:pt idx="14">
                  <c:v>阿久比町</c:v>
                </c:pt>
                <c:pt idx="15">
                  <c:v>武豊町</c:v>
                </c:pt>
                <c:pt idx="16">
                  <c:v>吉良町</c:v>
                </c:pt>
                <c:pt idx="17">
                  <c:v>十和田市</c:v>
                </c:pt>
                <c:pt idx="18">
                  <c:v>度会町</c:v>
                </c:pt>
                <c:pt idx="19">
                  <c:v>美浜町</c:v>
                </c:pt>
                <c:pt idx="20">
                  <c:v>岩沼市</c:v>
                </c:pt>
                <c:pt idx="21">
                  <c:v>南城市</c:v>
                </c:pt>
                <c:pt idx="22">
                  <c:v>松浦市</c:v>
                </c:pt>
                <c:pt idx="23">
                  <c:v>南知多町</c:v>
                </c:pt>
                <c:pt idx="24">
                  <c:v>今帰仁村</c:v>
                </c:pt>
                <c:pt idx="25">
                  <c:v>西尾市</c:v>
                </c:pt>
                <c:pt idx="26">
                  <c:v>常滑市</c:v>
                </c:pt>
                <c:pt idx="27">
                  <c:v>高梁市</c:v>
                </c:pt>
                <c:pt idx="28">
                  <c:v>一色町</c:v>
                </c:pt>
                <c:pt idx="29">
                  <c:v>十津川村</c:v>
                </c:pt>
                <c:pt idx="30">
                  <c:v>全体</c:v>
                </c:pt>
              </c:strCache>
            </c:strRef>
          </c:cat>
          <c:val>
            <c:numRef>
              <c:f>Env_Formatted!$K$43:$K$73</c:f>
              <c:numCache>
                <c:formatCode>0.0%</c:formatCode>
                <c:ptCount val="31"/>
                <c:pt idx="0">
                  <c:v>0.85164330039071512</c:v>
                </c:pt>
                <c:pt idx="1">
                  <c:v>0.85092864125122192</c:v>
                </c:pt>
                <c:pt idx="2">
                  <c:v>0.82455033133480593</c:v>
                </c:pt>
                <c:pt idx="3">
                  <c:v>0.8169014084507048</c:v>
                </c:pt>
                <c:pt idx="4">
                  <c:v>0.81198156682027645</c:v>
                </c:pt>
                <c:pt idx="5">
                  <c:v>0.79800995024875654</c:v>
                </c:pt>
                <c:pt idx="6">
                  <c:v>0.79687500000000033</c:v>
                </c:pt>
                <c:pt idx="7">
                  <c:v>0.78363228699551568</c:v>
                </c:pt>
                <c:pt idx="8">
                  <c:v>0.78273244781783657</c:v>
                </c:pt>
                <c:pt idx="9">
                  <c:v>0.77896138482023958</c:v>
                </c:pt>
                <c:pt idx="10">
                  <c:v>0.75302663438256701</c:v>
                </c:pt>
                <c:pt idx="11">
                  <c:v>0.72718894009216561</c:v>
                </c:pt>
                <c:pt idx="12">
                  <c:v>0.72591304347826091</c:v>
                </c:pt>
                <c:pt idx="13">
                  <c:v>0.71949828962371754</c:v>
                </c:pt>
                <c:pt idx="14">
                  <c:v>0.7107523187907937</c:v>
                </c:pt>
                <c:pt idx="15">
                  <c:v>0.69284909909909975</c:v>
                </c:pt>
                <c:pt idx="16">
                  <c:v>0.69066666666666654</c:v>
                </c:pt>
                <c:pt idx="17">
                  <c:v>0.68401759530791728</c:v>
                </c:pt>
                <c:pt idx="18">
                  <c:v>0.67900092506938081</c:v>
                </c:pt>
                <c:pt idx="19">
                  <c:v>0.6735500878734626</c:v>
                </c:pt>
                <c:pt idx="20">
                  <c:v>0.66796305298979164</c:v>
                </c:pt>
                <c:pt idx="21">
                  <c:v>0.66642147848473765</c:v>
                </c:pt>
                <c:pt idx="22">
                  <c:v>0.65562431743720473</c:v>
                </c:pt>
                <c:pt idx="23">
                  <c:v>0.65474487362899492</c:v>
                </c:pt>
                <c:pt idx="24">
                  <c:v>0.64102564102564141</c:v>
                </c:pt>
                <c:pt idx="25">
                  <c:v>0.63621730382293717</c:v>
                </c:pt>
                <c:pt idx="26">
                  <c:v>0.63572224285183843</c:v>
                </c:pt>
                <c:pt idx="27">
                  <c:v>0.53308823529411764</c:v>
                </c:pt>
                <c:pt idx="28">
                  <c:v>0.50773558368495053</c:v>
                </c:pt>
                <c:pt idx="29">
                  <c:v>0.38661202185792376</c:v>
                </c:pt>
                <c:pt idx="30">
                  <c:v>0.71947925219854181</c:v>
                </c:pt>
              </c:numCache>
            </c:numRef>
          </c:val>
        </c:ser>
        <c:gapWidth val="10"/>
        <c:axId val="53130368"/>
        <c:axId val="53131904"/>
      </c:barChart>
      <c:catAx>
        <c:axId val="53130368"/>
        <c:scaling>
          <c:orientation val="maxMin"/>
        </c:scaling>
        <c:axPos val="b"/>
        <c:tickLblPos val="low"/>
        <c:txPr>
          <a:bodyPr/>
          <a:lstStyle/>
          <a:p>
            <a:pPr>
              <a:defRPr lang="ja-JP"/>
            </a:pPr>
            <a:endParaRPr lang="en-US"/>
          </a:p>
        </c:txPr>
        <c:crossAx val="53131904"/>
        <c:crosses val="autoZero"/>
        <c:auto val="1"/>
        <c:lblAlgn val="ctr"/>
        <c:lblOffset val="100"/>
      </c:catAx>
      <c:valAx>
        <c:axId val="53131904"/>
        <c:scaling>
          <c:orientation val="minMax"/>
          <c:max val="1"/>
          <c:min val="0.2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There</a:t>
                </a:r>
                <a:r>
                  <a:rPr lang="en-US" baseline="0"/>
                  <a:t> are</a:t>
                </a:r>
                <a:r>
                  <a:rPr lang="en-US"/>
                  <a:t> parks and pedestrian paths good for walking and exercising</a:t>
                </a:r>
              </a:p>
            </c:rich>
          </c:tx>
          <c:layout>
            <c:manualLayout>
              <c:xMode val="edge"/>
              <c:yMode val="edge"/>
              <c:x val="2.8611667009557296E-2"/>
              <c:y val="0.1134152868167649"/>
            </c:manualLayout>
          </c:layout>
        </c:title>
        <c:numFmt formatCode="0%" sourceLinked="0"/>
        <c:tickLblPos val="high"/>
        <c:txPr>
          <a:bodyPr/>
          <a:lstStyle/>
          <a:p>
            <a:pPr>
              <a:defRPr lang="ja-JP"/>
            </a:pPr>
            <a:endParaRPr lang="en-US"/>
          </a:p>
        </c:txPr>
        <c:crossAx val="5313036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329686499601258"/>
          <c:y val="2.1147656542932134E-2"/>
          <c:w val="0.8787049621650368"/>
          <c:h val="0.86404124484439515"/>
        </c:manualLayout>
      </c:layout>
      <c:barChart>
        <c:barDir val="col"/>
        <c:grouping val="clustered"/>
        <c:ser>
          <c:idx val="0"/>
          <c:order val="0"/>
          <c:dPt>
            <c:idx val="17"/>
            <c:spPr>
              <a:solidFill>
                <a:schemeClr val="accent1"/>
              </a:solidFill>
            </c:spPr>
          </c:dPt>
          <c:dPt>
            <c:idx val="26"/>
            <c:spPr>
              <a:solidFill>
                <a:srgbClr val="FF0000"/>
              </a:solidFill>
            </c:spPr>
          </c:dPt>
          <c:dPt>
            <c:idx val="29"/>
            <c:spPr>
              <a:solidFill>
                <a:srgbClr val="0070C0"/>
              </a:solidFill>
            </c:spPr>
          </c:dPt>
          <c:dPt>
            <c:idx val="30"/>
            <c:spPr>
              <a:solidFill>
                <a:srgbClr val="00B050"/>
              </a:solidFill>
            </c:spPr>
          </c:dPt>
          <c:dLbls>
            <c:txPr>
              <a:bodyPr rot="-5400000" vert="horz"/>
              <a:lstStyle/>
              <a:p>
                <a:pPr>
                  <a:defRPr lang="ja-JP"/>
                </a:pPr>
                <a:endParaRPr lang="en-US"/>
              </a:p>
            </c:txPr>
            <c:showVal val="1"/>
          </c:dLbls>
          <c:cat>
            <c:strRef>
              <c:f>Env_Formatted!$B$259:$B$289</c:f>
              <c:strCache>
                <c:ptCount val="31"/>
                <c:pt idx="0">
                  <c:v>今帰仁村</c:v>
                </c:pt>
                <c:pt idx="1">
                  <c:v>南城市</c:v>
                </c:pt>
                <c:pt idx="2">
                  <c:v>東川町</c:v>
                </c:pt>
                <c:pt idx="3">
                  <c:v>度会町</c:v>
                </c:pt>
                <c:pt idx="4">
                  <c:v>東神楽町</c:v>
                </c:pt>
                <c:pt idx="5">
                  <c:v>十津川村</c:v>
                </c:pt>
                <c:pt idx="6">
                  <c:v>美瑛町</c:v>
                </c:pt>
                <c:pt idx="7">
                  <c:v>幡豆町</c:v>
                </c:pt>
                <c:pt idx="8">
                  <c:v>碧南市</c:v>
                </c:pt>
                <c:pt idx="9">
                  <c:v>高梁市</c:v>
                </c:pt>
                <c:pt idx="10">
                  <c:v>南知多町</c:v>
                </c:pt>
                <c:pt idx="11">
                  <c:v>松浦市</c:v>
                </c:pt>
                <c:pt idx="12">
                  <c:v>吉良町</c:v>
                </c:pt>
                <c:pt idx="13">
                  <c:v>東浦町</c:v>
                </c:pt>
                <c:pt idx="14">
                  <c:v>中央市</c:v>
                </c:pt>
                <c:pt idx="15">
                  <c:v>大府市</c:v>
                </c:pt>
                <c:pt idx="16">
                  <c:v>半田市</c:v>
                </c:pt>
                <c:pt idx="17">
                  <c:v>柏市</c:v>
                </c:pt>
                <c:pt idx="18">
                  <c:v>十和田市</c:v>
                </c:pt>
                <c:pt idx="19">
                  <c:v>西尾市</c:v>
                </c:pt>
                <c:pt idx="20">
                  <c:v>一色町</c:v>
                </c:pt>
                <c:pt idx="21">
                  <c:v>岩沼市</c:v>
                </c:pt>
                <c:pt idx="22">
                  <c:v>美浜町</c:v>
                </c:pt>
                <c:pt idx="23">
                  <c:v>東海市</c:v>
                </c:pt>
                <c:pt idx="24">
                  <c:v>知多市</c:v>
                </c:pt>
                <c:pt idx="25">
                  <c:v>武豊町</c:v>
                </c:pt>
                <c:pt idx="26">
                  <c:v>神戸市</c:v>
                </c:pt>
                <c:pt idx="27">
                  <c:v>阿久比町</c:v>
                </c:pt>
                <c:pt idx="28">
                  <c:v>常滑市</c:v>
                </c:pt>
                <c:pt idx="29">
                  <c:v>名古屋市</c:v>
                </c:pt>
                <c:pt idx="30">
                  <c:v>全体</c:v>
                </c:pt>
              </c:strCache>
            </c:strRef>
          </c:cat>
          <c:val>
            <c:numRef>
              <c:f>Env_Formatted!$K$259:$K$289</c:f>
              <c:numCache>
                <c:formatCode>0.0%</c:formatCode>
                <c:ptCount val="31"/>
                <c:pt idx="0">
                  <c:v>0.62307692307692308</c:v>
                </c:pt>
                <c:pt idx="1">
                  <c:v>0.58459787556904397</c:v>
                </c:pt>
                <c:pt idx="2">
                  <c:v>0.56770833333333393</c:v>
                </c:pt>
                <c:pt idx="3">
                  <c:v>0.55545112781954886</c:v>
                </c:pt>
                <c:pt idx="4">
                  <c:v>0.55258126195028656</c:v>
                </c:pt>
                <c:pt idx="5">
                  <c:v>0.51169188445667169</c:v>
                </c:pt>
                <c:pt idx="6">
                  <c:v>0.50984251968503935</c:v>
                </c:pt>
                <c:pt idx="7">
                  <c:v>0.5</c:v>
                </c:pt>
                <c:pt idx="8">
                  <c:v>0.49278423090461138</c:v>
                </c:pt>
                <c:pt idx="9">
                  <c:v>0.48482142857142857</c:v>
                </c:pt>
                <c:pt idx="10">
                  <c:v>0.46864528482527534</c:v>
                </c:pt>
                <c:pt idx="11">
                  <c:v>0.46821877309682203</c:v>
                </c:pt>
                <c:pt idx="12">
                  <c:v>0.46391752577319589</c:v>
                </c:pt>
                <c:pt idx="13">
                  <c:v>0.45518630412890232</c:v>
                </c:pt>
                <c:pt idx="14">
                  <c:v>0.45218332731865768</c:v>
                </c:pt>
                <c:pt idx="15">
                  <c:v>0.43410852713178311</c:v>
                </c:pt>
                <c:pt idx="16">
                  <c:v>0.43236409608091048</c:v>
                </c:pt>
                <c:pt idx="17">
                  <c:v>0.42163429336905595</c:v>
                </c:pt>
                <c:pt idx="18">
                  <c:v>0.42041925465838509</c:v>
                </c:pt>
                <c:pt idx="19">
                  <c:v>0.41834592779177177</c:v>
                </c:pt>
                <c:pt idx="20">
                  <c:v>0.40686632578524512</c:v>
                </c:pt>
                <c:pt idx="21">
                  <c:v>0.40554414784394266</c:v>
                </c:pt>
                <c:pt idx="22">
                  <c:v>0.40554041780199818</c:v>
                </c:pt>
                <c:pt idx="23">
                  <c:v>0.3958843704066638</c:v>
                </c:pt>
                <c:pt idx="24">
                  <c:v>0.39017951425554398</c:v>
                </c:pt>
                <c:pt idx="25">
                  <c:v>0.37726328287325633</c:v>
                </c:pt>
                <c:pt idx="26">
                  <c:v>0.37382297551789134</c:v>
                </c:pt>
                <c:pt idx="27">
                  <c:v>0.36912028725314217</c:v>
                </c:pt>
                <c:pt idx="28">
                  <c:v>0.36577829277713408</c:v>
                </c:pt>
                <c:pt idx="29">
                  <c:v>0.3555106678449696</c:v>
                </c:pt>
                <c:pt idx="30">
                  <c:v>0.4291278429015129</c:v>
                </c:pt>
              </c:numCache>
            </c:numRef>
          </c:val>
        </c:ser>
        <c:gapWidth val="10"/>
        <c:axId val="51422336"/>
        <c:axId val="51423872"/>
      </c:barChart>
      <c:catAx>
        <c:axId val="51422336"/>
        <c:scaling>
          <c:orientation val="maxMin"/>
        </c:scaling>
        <c:axPos val="b"/>
        <c:tickLblPos val="low"/>
        <c:txPr>
          <a:bodyPr/>
          <a:lstStyle/>
          <a:p>
            <a:pPr>
              <a:defRPr lang="ja-JP"/>
            </a:pPr>
            <a:endParaRPr lang="en-US"/>
          </a:p>
        </c:txPr>
        <c:crossAx val="51423872"/>
        <c:crosses val="autoZero"/>
        <c:auto val="1"/>
        <c:lblAlgn val="ctr"/>
        <c:lblOffset val="100"/>
      </c:catAx>
      <c:valAx>
        <c:axId val="51423872"/>
        <c:scaling>
          <c:orientation val="minMax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There are homes or facilities where I can casually drop in</a:t>
                </a:r>
              </a:p>
            </c:rich>
          </c:tx>
          <c:layout>
            <c:manualLayout>
              <c:xMode val="edge"/>
              <c:yMode val="edge"/>
              <c:x val="1.6967289820570615E-2"/>
              <c:y val="0.13807893222227421"/>
            </c:manualLayout>
          </c:layout>
        </c:title>
        <c:numFmt formatCode="0%" sourceLinked="0"/>
        <c:tickLblPos val="high"/>
        <c:txPr>
          <a:bodyPr/>
          <a:lstStyle/>
          <a:p>
            <a:pPr>
              <a:defRPr lang="ja-JP"/>
            </a:pPr>
            <a:endParaRPr lang="en-US"/>
          </a:p>
        </c:txPr>
        <c:crossAx val="5142233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251839090221582"/>
          <c:y val="2.5090439966190668E-2"/>
          <c:w val="0.85857038286238851"/>
          <c:h val="0.83869300235775668"/>
        </c:manualLayout>
      </c:layout>
      <c:barChart>
        <c:barDir val="col"/>
        <c:grouping val="clustered"/>
        <c:ser>
          <c:idx val="0"/>
          <c:order val="0"/>
          <c:dPt>
            <c:idx val="11"/>
            <c:spPr>
              <a:solidFill>
                <a:schemeClr val="accent1"/>
              </a:solidFill>
            </c:spPr>
          </c:dPt>
          <c:dPt>
            <c:idx val="25"/>
            <c:spPr>
              <a:solidFill>
                <a:srgbClr val="0070C0"/>
              </a:solidFill>
            </c:spPr>
          </c:dPt>
          <c:dPt>
            <c:idx val="28"/>
            <c:spPr>
              <a:solidFill>
                <a:srgbClr val="FF0000"/>
              </a:solidFill>
            </c:spPr>
          </c:dPt>
          <c:dPt>
            <c:idx val="29"/>
            <c:spPr>
              <a:solidFill>
                <a:srgbClr val="00B050"/>
              </a:solidFill>
            </c:spPr>
          </c:dPt>
          <c:dLbls>
            <c:txPr>
              <a:bodyPr rot="-5400000" vert="horz"/>
              <a:lstStyle/>
              <a:p>
                <a:pPr>
                  <a:defRPr lang="ja-JP"/>
                </a:pPr>
                <a:endParaRPr lang="en-US"/>
              </a:p>
            </c:txPr>
            <c:showVal val="1"/>
          </c:dLbls>
          <c:cat>
            <c:strRef>
              <c:f>Sheet2!$B$83:$B$112</c:f>
              <c:strCache>
                <c:ptCount val="30"/>
                <c:pt idx="0">
                  <c:v>今帰仁村</c:v>
                </c:pt>
                <c:pt idx="1">
                  <c:v>南城市</c:v>
                </c:pt>
                <c:pt idx="2">
                  <c:v>十津川村</c:v>
                </c:pt>
                <c:pt idx="3">
                  <c:v>松浦市</c:v>
                </c:pt>
                <c:pt idx="4">
                  <c:v>幡豆町</c:v>
                </c:pt>
                <c:pt idx="5">
                  <c:v>吉良町</c:v>
                </c:pt>
                <c:pt idx="6">
                  <c:v>一色町</c:v>
                </c:pt>
                <c:pt idx="7">
                  <c:v>西尾市</c:v>
                </c:pt>
                <c:pt idx="8">
                  <c:v>高梁市</c:v>
                </c:pt>
                <c:pt idx="9">
                  <c:v>南知多町</c:v>
                </c:pt>
                <c:pt idx="10">
                  <c:v>碧南市</c:v>
                </c:pt>
                <c:pt idx="11">
                  <c:v>柏市</c:v>
                </c:pt>
                <c:pt idx="12">
                  <c:v>東川町</c:v>
                </c:pt>
                <c:pt idx="13">
                  <c:v>美瑛町</c:v>
                </c:pt>
                <c:pt idx="14">
                  <c:v>知多市</c:v>
                </c:pt>
                <c:pt idx="15">
                  <c:v>常滑市</c:v>
                </c:pt>
                <c:pt idx="16">
                  <c:v>阿久比町</c:v>
                </c:pt>
                <c:pt idx="17">
                  <c:v>度会町</c:v>
                </c:pt>
                <c:pt idx="18">
                  <c:v>大府市</c:v>
                </c:pt>
                <c:pt idx="19">
                  <c:v>東浦町</c:v>
                </c:pt>
                <c:pt idx="20">
                  <c:v>美浜町</c:v>
                </c:pt>
                <c:pt idx="21">
                  <c:v>東神楽町</c:v>
                </c:pt>
                <c:pt idx="22">
                  <c:v>中央市</c:v>
                </c:pt>
                <c:pt idx="23">
                  <c:v>武豊町</c:v>
                </c:pt>
                <c:pt idx="24">
                  <c:v>十和田市</c:v>
                </c:pt>
                <c:pt idx="25">
                  <c:v>名古屋市</c:v>
                </c:pt>
                <c:pt idx="26">
                  <c:v>東海市</c:v>
                </c:pt>
                <c:pt idx="27">
                  <c:v>岩沼市</c:v>
                </c:pt>
                <c:pt idx="28">
                  <c:v>神戸市</c:v>
                </c:pt>
                <c:pt idx="29">
                  <c:v>全体</c:v>
                </c:pt>
              </c:strCache>
            </c:strRef>
          </c:cat>
          <c:val>
            <c:numRef>
              <c:f>Sheet2!$L$83:$L$112</c:f>
              <c:numCache>
                <c:formatCode>0.0%</c:formatCode>
                <c:ptCount val="30"/>
                <c:pt idx="0">
                  <c:v>0.8828696925329429</c:v>
                </c:pt>
                <c:pt idx="1">
                  <c:v>0.78908104442183791</c:v>
                </c:pt>
                <c:pt idx="2">
                  <c:v>0.78848728246318633</c:v>
                </c:pt>
                <c:pt idx="3">
                  <c:v>0.78553964373035257</c:v>
                </c:pt>
                <c:pt idx="4">
                  <c:v>0.78440366972477049</c:v>
                </c:pt>
                <c:pt idx="5">
                  <c:v>0.78194993412384761</c:v>
                </c:pt>
                <c:pt idx="6">
                  <c:v>0.7753120665742026</c:v>
                </c:pt>
                <c:pt idx="7">
                  <c:v>0.76125946592267835</c:v>
                </c:pt>
                <c:pt idx="8">
                  <c:v>0.76100307062436046</c:v>
                </c:pt>
                <c:pt idx="9">
                  <c:v>0.75507314771118461</c:v>
                </c:pt>
                <c:pt idx="10">
                  <c:v>0.74593698175787726</c:v>
                </c:pt>
                <c:pt idx="11">
                  <c:v>0.73829377806286078</c:v>
                </c:pt>
                <c:pt idx="12">
                  <c:v>0.73711048158640224</c:v>
                </c:pt>
                <c:pt idx="13">
                  <c:v>0.73352435530085969</c:v>
                </c:pt>
                <c:pt idx="14">
                  <c:v>0.73319651103129813</c:v>
                </c:pt>
                <c:pt idx="15">
                  <c:v>0.72499542878039891</c:v>
                </c:pt>
                <c:pt idx="16">
                  <c:v>0.72195622435020523</c:v>
                </c:pt>
                <c:pt idx="17">
                  <c:v>0.72191011235955083</c:v>
                </c:pt>
                <c:pt idx="18">
                  <c:v>0.72104962920707383</c:v>
                </c:pt>
                <c:pt idx="19">
                  <c:v>0.71926427879961252</c:v>
                </c:pt>
                <c:pt idx="20">
                  <c:v>0.71721132897603468</c:v>
                </c:pt>
                <c:pt idx="21">
                  <c:v>0.71050228310502261</c:v>
                </c:pt>
                <c:pt idx="22">
                  <c:v>0.70936454849498332</c:v>
                </c:pt>
                <c:pt idx="23">
                  <c:v>0.69315369810283201</c:v>
                </c:pt>
                <c:pt idx="24">
                  <c:v>0.68994211287988472</c:v>
                </c:pt>
                <c:pt idx="25">
                  <c:v>0.68026810912511759</c:v>
                </c:pt>
                <c:pt idx="26">
                  <c:v>0.67860508953817233</c:v>
                </c:pt>
                <c:pt idx="27">
                  <c:v>0.6770200840728634</c:v>
                </c:pt>
                <c:pt idx="28">
                  <c:v>0.67448140419786451</c:v>
                </c:pt>
                <c:pt idx="29">
                  <c:v>0.72405779650812785</c:v>
                </c:pt>
              </c:numCache>
            </c:numRef>
          </c:val>
        </c:ser>
        <c:gapWidth val="20"/>
        <c:axId val="53314688"/>
        <c:axId val="53316224"/>
      </c:barChart>
      <c:catAx>
        <c:axId val="53314688"/>
        <c:scaling>
          <c:orientation val="maxMin"/>
        </c:scaling>
        <c:axPos val="b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53316224"/>
        <c:crosses val="autoZero"/>
        <c:auto val="1"/>
        <c:lblAlgn val="ctr"/>
        <c:lblOffset val="100"/>
      </c:catAx>
      <c:valAx>
        <c:axId val="53316224"/>
        <c:scaling>
          <c:orientation val="minMax"/>
          <c:max val="1"/>
          <c:min val="0.4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Perception that people in the community can be trusted (%)</a:t>
                </a:r>
              </a:p>
            </c:rich>
          </c:tx>
          <c:layout>
            <c:manualLayout>
              <c:xMode val="edge"/>
              <c:yMode val="edge"/>
              <c:x val="2.1664017729679061E-2"/>
              <c:y val="0.15415436629743332"/>
            </c:manualLayout>
          </c:layout>
        </c:title>
        <c:numFmt formatCode="0%" sourceLinked="0"/>
        <c:tickLblPos val="high"/>
        <c:txPr>
          <a:bodyPr/>
          <a:lstStyle/>
          <a:p>
            <a:pPr>
              <a:defRPr lang="ja-JP"/>
            </a:pPr>
            <a:endParaRPr lang="en-US"/>
          </a:p>
        </c:txPr>
        <c:crossAx val="5331468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0.38755</cdr:x>
      <cdr:y>0.44468</cdr:y>
    </cdr:from>
    <cdr:to>
      <cdr:x>0.56911</cdr:x>
      <cdr:y>0.85932</cdr:y>
    </cdr:to>
    <cdr:pic>
      <cdr:nvPicPr>
        <cdr:cNvPr id="2" name="Picture 1" descr="G:\Unit_use_Advocacy\WHD 2012\poster_flyer_printing\Materials\Fotosearch_u12690334_170x300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144227" y="2866293"/>
          <a:ext cx="1941501" cy="2672713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2"/>
          <a:tile tx="0" ty="0" sx="100000" sy="100000" flip="none" algn="tl"/>
        </a:blipFill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0.17267</cdr:x>
      <cdr:y>0.18966</cdr:y>
    </cdr:from>
    <cdr:to>
      <cdr:x>0.2614</cdr:x>
      <cdr:y>0.33345</cdr:y>
    </cdr:to>
    <cdr:sp macro="" textlink="">
      <cdr:nvSpPr>
        <cdr:cNvPr id="2" name="Down Arrow Callout 1"/>
        <cdr:cNvSpPr/>
      </cdr:nvSpPr>
      <cdr:spPr bwMode="auto">
        <a:xfrm xmlns:a="http://schemas.openxmlformats.org/drawingml/2006/main">
          <a:off x="1846384" y="1160585"/>
          <a:ext cx="948905" cy="879894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002060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1" fontAlgn="base">
            <a:spcBef>
              <a:spcPct val="0"/>
            </a:spcBef>
            <a:spcAft>
              <a:spcPct val="0"/>
            </a:spcAft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1pPr>
          <a:lvl2pPr marL="457200" algn="l" rtl="1" fontAlgn="base">
            <a:spcBef>
              <a:spcPct val="0"/>
            </a:spcBef>
            <a:spcAft>
              <a:spcPct val="0"/>
            </a:spcAft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2pPr>
          <a:lvl3pPr marL="914400" algn="l" rtl="1" fontAlgn="base">
            <a:spcBef>
              <a:spcPct val="0"/>
            </a:spcBef>
            <a:spcAft>
              <a:spcPct val="0"/>
            </a:spcAft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3pPr>
          <a:lvl4pPr marL="1371600" algn="l" rtl="1" fontAlgn="base">
            <a:spcBef>
              <a:spcPct val="0"/>
            </a:spcBef>
            <a:spcAft>
              <a:spcPct val="0"/>
            </a:spcAft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4pPr>
          <a:lvl5pPr marL="1828800" algn="l" rtl="1" fontAlgn="base">
            <a:spcBef>
              <a:spcPct val="0"/>
            </a:spcBef>
            <a:spcAft>
              <a:spcPct val="0"/>
            </a:spcAft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sz="3900" b="1" kern="1200">
              <a:solidFill>
                <a:srgbClr val="000066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marL="0" marR="0" indent="0" algn="ctr" defTabSz="1042988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rPr>
            <a:t>Kobe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0.10689</cdr:x>
      <cdr:y>0.22923</cdr:y>
    </cdr:from>
    <cdr:to>
      <cdr:x>0.19562</cdr:x>
      <cdr:y>0.37261</cdr:y>
    </cdr:to>
    <cdr:sp macro="" textlink="">
      <cdr:nvSpPr>
        <cdr:cNvPr id="2" name="Down Arrow Callout 1"/>
        <cdr:cNvSpPr/>
      </cdr:nvSpPr>
      <cdr:spPr bwMode="auto">
        <a:xfrm xmlns:a="http://schemas.openxmlformats.org/drawingml/2006/main">
          <a:off x="1143000" y="1406770"/>
          <a:ext cx="948825" cy="879898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002060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marL="0" marR="0" indent="0" algn="ctr" defTabSz="1042988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rPr>
            <a:t>Kobe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0162E2E-C51A-4CC0-A1EA-8D2CAA3C2211}" type="datetime3">
              <a:rPr lang="en-US"/>
              <a:pPr/>
              <a:t>28 May 2012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2D170AD2-C3C7-4327-8C71-87FD4B05C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ABC91C5-7118-4410-BCB1-097E24668A65}" type="datetime3">
              <a:rPr lang="en-US"/>
              <a:pPr/>
              <a:t>28 May 2012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38188"/>
            <a:ext cx="5211762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A9C551DF-4232-4D00-BFE6-FCA68BB044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al.sakura.ne.jp/WebAtlas/Kihonchecklist/Single/kinki/atlas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1059ACC-9E04-4460-999D-65E6B2AC5234}" type="datetime3">
              <a:rPr lang="en-US"/>
              <a:pPr/>
              <a:t>28 May 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D5EDC-7812-4072-8ACB-FA8595C0D82A}" type="slidenum">
              <a:rPr lang="en-US"/>
              <a:pPr/>
              <a:t>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Other social capital indicators: trust in people in general, likelihood that a</a:t>
            </a:r>
            <a:r>
              <a:rPr lang="en-GB" baseline="0" dirty="0" smtClean="0"/>
              <a:t> wallet would be returned, people in the community are wanting to help others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Other </a:t>
            </a:r>
            <a:r>
              <a:rPr lang="en-GB" dirty="0" err="1" smtClean="0"/>
              <a:t>bivariate</a:t>
            </a:r>
            <a:r>
              <a:rPr lang="en-GB" dirty="0" smtClean="0"/>
              <a:t> correlations at the municipality level: membership</a:t>
            </a:r>
            <a:r>
              <a:rPr lang="en-GB" baseline="0" dirty="0" smtClean="0"/>
              <a:t> in hobby groups and remaining teeth/home- bound/depression/falling; membership in sports clubs and BMI/home-bound</a:t>
            </a:r>
          </a:p>
          <a:p>
            <a:pPr algn="l"/>
            <a:endParaRPr lang="en-GB" baseline="0" dirty="0" smtClean="0"/>
          </a:p>
          <a:p>
            <a:pPr algn="l"/>
            <a:r>
              <a:rPr lang="en-GB" baseline="0" dirty="0" smtClean="0"/>
              <a:t>The multilevel analysis controlled for individual-level factors and still found significant effects for small-area level factors like poverty (% of household equivalent income&lt;median), and perceptions that community festivals have become infrequent, and interactions and activities among community members have declined over the past 3 years.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http://www.doctoral.sakura.ne.jp/WebAtlas/Kihonchecklist/Single/kinki/atlas.html </a:t>
            </a:r>
            <a:endParaRPr lang="en-US" sz="1200" dirty="0" smtClean="0"/>
          </a:p>
          <a:p>
            <a:pPr algn="l"/>
            <a:r>
              <a:rPr lang="en-GB" dirty="0" err="1" smtClean="0"/>
              <a:t>InstantAtlas</a:t>
            </a:r>
            <a:r>
              <a:rPr lang="en-GB" dirty="0" smtClean="0"/>
              <a:t>, Tableau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User-friendly mapping interface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Life expectancy data is from 2009; Healthy</a:t>
            </a:r>
            <a:r>
              <a:rPr lang="en-GB" baseline="0" dirty="0" smtClean="0"/>
              <a:t> life expectancy data is from 2002.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Kobe (total=1.5 m, 65+=305 k) and Nagoya (total=2.2 m, 65+=409 k) are only two cities in JAGES with a</a:t>
            </a:r>
            <a:r>
              <a:rPr lang="en-GB" baseline="0" dirty="0" smtClean="0"/>
              <a:t> </a:t>
            </a:r>
            <a:r>
              <a:rPr lang="en-GB" dirty="0" smtClean="0"/>
              <a:t>population over one million.</a:t>
            </a:r>
            <a:r>
              <a:rPr lang="en-GB" baseline="0" dirty="0" smtClean="0"/>
              <a:t> F</a:t>
            </a:r>
            <a:r>
              <a:rPr lang="en-GB" dirty="0" smtClean="0"/>
              <a:t>our other cities with total population over 100k; others have</a:t>
            </a:r>
            <a:r>
              <a:rPr lang="en-GB" baseline="0" dirty="0" smtClean="0"/>
              <a:t> less than 100k.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2 million yen ~ 25,000 USD</a:t>
            </a:r>
          </a:p>
          <a:p>
            <a:pPr algn="l"/>
            <a:r>
              <a:rPr lang="en-GB" dirty="0" smtClean="0"/>
              <a:t>4 million</a:t>
            </a:r>
            <a:r>
              <a:rPr lang="en-GB" baseline="0" dirty="0" smtClean="0"/>
              <a:t> yen ~ 50,000 USD</a:t>
            </a:r>
          </a:p>
          <a:p>
            <a:pPr algn="l"/>
            <a:r>
              <a:rPr lang="en-GB" baseline="0" dirty="0" smtClean="0"/>
              <a:t>Equivalent household income is considered a more adequate measure of standard of living (per capita) than raw household income.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Percent</a:t>
            </a:r>
            <a:r>
              <a:rPr lang="en-GB" baseline="0" dirty="0" smtClean="0"/>
              <a:t> reporting “somewhat good” or “very good” health.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err="1" smtClean="0"/>
              <a:t>Gini</a:t>
            </a:r>
            <a:r>
              <a:rPr lang="en-GB" baseline="0" dirty="0" smtClean="0"/>
              <a:t> coefficient for the whole population of Japan, late 2000s = 0.329 (OECD, 2011)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Other good indicators: Access to shops selling fresh fruits and vegetables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Other negative indicators: graffiti and trash;</a:t>
            </a:r>
            <a:r>
              <a:rPr lang="en-US" baseline="0" dirty="0" smtClean="0"/>
              <a:t> places that are unsafe to walk alone at night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C91C5-7118-4410-BCB1-097E24668A65}" type="datetime3">
              <a:rPr lang="en-US" smtClean="0"/>
              <a:pPr/>
              <a:t>28 May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51DF-4232-4D00-BFE6-FCA68BB0444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700213"/>
            <a:ext cx="477202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700213"/>
            <a:ext cx="477202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700213"/>
            <a:ext cx="96964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408113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63" y="7085013"/>
            <a:ext cx="64707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42988" rtl="0"/>
            <a:r>
              <a:rPr lang="en-US" sz="1400" dirty="0" smtClean="0">
                <a:solidFill>
                  <a:srgbClr val="96CCEE"/>
                </a:solidFill>
                <a:latin typeface="Arial Narrow" pitchFamily="34" charset="0"/>
              </a:rPr>
              <a:t>IFA 11</a:t>
            </a:r>
            <a:r>
              <a:rPr lang="en-US" sz="1400" baseline="30000" dirty="0" smtClean="0">
                <a:solidFill>
                  <a:srgbClr val="96CCEE"/>
                </a:solidFill>
                <a:latin typeface="Arial Narrow" pitchFamily="34" charset="0"/>
              </a:rPr>
              <a:t>th</a:t>
            </a:r>
            <a:r>
              <a:rPr lang="en-US" sz="1400" dirty="0" smtClean="0">
                <a:solidFill>
                  <a:srgbClr val="96CCEE"/>
                </a:solidFill>
                <a:latin typeface="Arial Narrow" pitchFamily="34" charset="0"/>
              </a:rPr>
              <a:t> Global Conference on Ageing </a:t>
            </a:r>
            <a:r>
              <a:rPr lang="en-US" sz="2000" baseline="12000" dirty="0" smtClean="0">
                <a:solidFill>
                  <a:schemeClr val="bg1"/>
                </a:solidFill>
                <a:latin typeface="Arial Narrow" pitchFamily="34" charset="0"/>
              </a:rPr>
              <a:t>|</a:t>
            </a:r>
            <a:r>
              <a:rPr lang="en-US" sz="1400" dirty="0" smtClean="0">
                <a:solidFill>
                  <a:srgbClr val="96CCEE"/>
                </a:solidFill>
                <a:latin typeface="Arial Narrow" pitchFamily="34" charset="0"/>
              </a:rPr>
              <a:t>  28 May – 1 June, 2012  Prague, Czech Republic</a:t>
            </a:r>
            <a:endParaRPr lang="en-US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042988" rtl="0"/>
            <a:fld id="{DE4DCAE7-1DFF-494C-A0A8-EA2BB8589167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algn="r" defTabSz="1042988" rtl="0"/>
              <a:t>‹#›</a:t>
            </a:fld>
            <a:r>
              <a:rPr lang="en-US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al.sakura.ne.jp/WebAtlas/Kihonchecklist/Single/kinki/atla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6107113"/>
            <a:ext cx="10693400" cy="1454150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842525" y="2828319"/>
            <a:ext cx="91344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66"/>
            </a:outerShdw>
          </a:effectLst>
        </p:spPr>
        <p:txBody>
          <a:bodyPr lIns="0" tIns="0" rIns="0" bIns="0" anchor="ctr"/>
          <a:lstStyle/>
          <a:p>
            <a:pPr algn="ctr" defTabSz="1042988" rtl="0"/>
            <a:r>
              <a:rPr lang="en-US" sz="4400" dirty="0" smtClean="0">
                <a:solidFill>
                  <a:schemeClr val="bg1"/>
                </a:solidFill>
              </a:rPr>
              <a:t>Linking Evidence to Health Policy </a:t>
            </a:r>
          </a:p>
          <a:p>
            <a:pPr algn="ctr" defTabSz="1042988" rtl="0"/>
            <a:r>
              <a:rPr lang="en-US" sz="4400" dirty="0" smtClean="0">
                <a:solidFill>
                  <a:schemeClr val="bg1"/>
                </a:solidFill>
              </a:rPr>
              <a:t>for the Ageing:</a:t>
            </a:r>
          </a:p>
          <a:p>
            <a:pPr algn="ctr" defTabSz="1042988" rtl="0"/>
            <a:r>
              <a:rPr lang="en-US" sz="4400" dirty="0" smtClean="0">
                <a:solidFill>
                  <a:schemeClr val="bg1"/>
                </a:solidFill>
              </a:rPr>
              <a:t>A Social Health Atlas of Older Adults in a Major Japanese City</a:t>
            </a:r>
          </a:p>
          <a:p>
            <a:pPr algn="ctr" defTabSz="1042988" rtl="0"/>
            <a:endParaRPr lang="en-GB" sz="2400" dirty="0">
              <a:solidFill>
                <a:schemeClr val="bg1"/>
              </a:solidFill>
            </a:endParaRPr>
          </a:p>
          <a:p>
            <a:pPr algn="ctr" defTabSz="1042988" rtl="0"/>
            <a:r>
              <a:rPr lang="en-US" sz="2400" b="0" dirty="0" smtClean="0">
                <a:solidFill>
                  <a:schemeClr val="bg1"/>
                </a:solidFill>
              </a:rPr>
              <a:t>Megumi Kano,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1</a:t>
            </a:r>
            <a:r>
              <a:rPr lang="en-US" sz="2400" b="0" dirty="0" smtClean="0">
                <a:solidFill>
                  <a:schemeClr val="bg1"/>
                </a:solidFill>
              </a:rPr>
              <a:t> Jimpei Misawa,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2</a:t>
            </a:r>
            <a:r>
              <a:rPr lang="en-US" sz="2400" b="0" dirty="0" smtClean="0">
                <a:solidFill>
                  <a:schemeClr val="bg1"/>
                </a:solidFill>
              </a:rPr>
              <a:t> Kayo Suzuki,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3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</a:p>
          <a:p>
            <a:pPr algn="ctr" defTabSz="1042988" rtl="0"/>
            <a:r>
              <a:rPr lang="en-US" sz="2400" b="0" dirty="0" smtClean="0">
                <a:solidFill>
                  <a:schemeClr val="bg1"/>
                </a:solidFill>
              </a:rPr>
              <a:t>Masataka Nakagawa,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3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</a:rPr>
              <a:t>Katsunori</a:t>
            </a:r>
            <a:r>
              <a:rPr lang="en-US" sz="2400" b="0" dirty="0" smtClean="0">
                <a:solidFill>
                  <a:schemeClr val="bg1"/>
                </a:solidFill>
              </a:rPr>
              <a:t> Kondo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3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algn="ctr" defTabSz="1042988" rtl="0"/>
            <a:endParaRPr lang="en-GB" sz="1800" b="0" dirty="0" smtClean="0">
              <a:solidFill>
                <a:schemeClr val="bg1"/>
              </a:solidFill>
            </a:endParaRPr>
          </a:p>
          <a:p>
            <a:pPr algn="ctr" defTabSz="1042988" rtl="0"/>
            <a:r>
              <a:rPr lang="en-GB" sz="1600" b="0" baseline="30000" dirty="0" smtClean="0">
                <a:solidFill>
                  <a:schemeClr val="bg1"/>
                </a:solidFill>
              </a:rPr>
              <a:t>1</a:t>
            </a:r>
            <a:r>
              <a:rPr lang="en-GB" sz="1600" b="0" dirty="0" smtClean="0">
                <a:solidFill>
                  <a:schemeClr val="bg1"/>
                </a:solidFill>
              </a:rPr>
              <a:t>WHO Centre for Health Development, Kobe, Japan; </a:t>
            </a:r>
            <a:r>
              <a:rPr lang="en-GB" sz="1600" b="0" baseline="30000" dirty="0" smtClean="0">
                <a:solidFill>
                  <a:schemeClr val="bg1"/>
                </a:solidFill>
              </a:rPr>
              <a:t>2</a:t>
            </a:r>
            <a:r>
              <a:rPr lang="en-GB" sz="1600" b="0" dirty="0" smtClean="0">
                <a:solidFill>
                  <a:schemeClr val="bg1"/>
                </a:solidFill>
              </a:rPr>
              <a:t>Rikkyo University, Tokyo, Japan;</a:t>
            </a:r>
            <a:r>
              <a:rPr lang="en-GB" sz="1600" b="0" baseline="30000" dirty="0" smtClean="0">
                <a:solidFill>
                  <a:schemeClr val="bg1"/>
                </a:solidFill>
              </a:rPr>
              <a:t> </a:t>
            </a:r>
          </a:p>
          <a:p>
            <a:pPr algn="ctr" defTabSz="1042988" rtl="0"/>
            <a:r>
              <a:rPr lang="en-GB" sz="1600" b="0" baseline="30000" dirty="0" smtClean="0">
                <a:solidFill>
                  <a:schemeClr val="bg1"/>
                </a:solidFill>
              </a:rPr>
              <a:t>3</a:t>
            </a:r>
            <a:r>
              <a:rPr lang="en-GB" sz="1600" b="0" dirty="0" smtClean="0">
                <a:solidFill>
                  <a:schemeClr val="bg1"/>
                </a:solidFill>
              </a:rPr>
              <a:t> </a:t>
            </a:r>
            <a:r>
              <a:rPr lang="en-GB" sz="1600" b="0" dirty="0" err="1" smtClean="0">
                <a:solidFill>
                  <a:schemeClr val="bg1"/>
                </a:solidFill>
              </a:rPr>
              <a:t>Center</a:t>
            </a:r>
            <a:r>
              <a:rPr lang="en-GB" sz="1600" b="0" dirty="0" smtClean="0">
                <a:solidFill>
                  <a:schemeClr val="bg1"/>
                </a:solidFill>
              </a:rPr>
              <a:t> for Well-being and Society, Nihon </a:t>
            </a:r>
            <a:r>
              <a:rPr lang="en-GB" sz="1600" b="0" dirty="0" err="1" smtClean="0">
                <a:solidFill>
                  <a:schemeClr val="bg1"/>
                </a:solidFill>
              </a:rPr>
              <a:t>Fukushi</a:t>
            </a:r>
            <a:r>
              <a:rPr lang="en-GB" sz="1600" b="0" dirty="0" smtClean="0">
                <a:solidFill>
                  <a:schemeClr val="bg1"/>
                </a:solidFill>
              </a:rPr>
              <a:t> University, Nagoya, Japan</a:t>
            </a:r>
            <a:endParaRPr lang="en-US" sz="1600" b="0" dirty="0" smtClean="0">
              <a:solidFill>
                <a:schemeClr val="bg1"/>
              </a:solidFill>
            </a:endParaRPr>
          </a:p>
          <a:p>
            <a:pPr algn="ctr" defTabSz="1042988" rtl="0"/>
            <a:endParaRPr lang="en-GB" sz="3600" dirty="0">
              <a:solidFill>
                <a:schemeClr val="bg1"/>
              </a:solidFill>
            </a:endParaRPr>
          </a:p>
          <a:p>
            <a:pPr algn="ctr" defTabSz="1042988" rtl="0"/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467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2120" y="5398478"/>
            <a:ext cx="1574078" cy="15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794" name="Picture 10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092365" y="6044954"/>
            <a:ext cx="3881985" cy="85251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 descr="G:\Unit_use_Advocacy\WHD 2012\poster_flyer_printing\Materials\WKC_blue_in_white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061" y="5692670"/>
            <a:ext cx="3137878" cy="119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JAGES Survey: Kobe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700213"/>
            <a:ext cx="9891072" cy="4751387"/>
          </a:xfrm>
        </p:spPr>
        <p:txBody>
          <a:bodyPr/>
          <a:lstStyle/>
          <a:p>
            <a:r>
              <a:rPr lang="en-GB" dirty="0" smtClean="0"/>
              <a:t>Kobe City has the sixth largest population in Japan and a significant proportion of elderly residents (20% in 2005) </a:t>
            </a:r>
          </a:p>
          <a:p>
            <a:r>
              <a:rPr lang="en-GB" dirty="0" smtClean="0"/>
              <a:t>It is a “government-decreed city”</a:t>
            </a:r>
          </a:p>
          <a:p>
            <a:r>
              <a:rPr lang="en-GB" dirty="0" smtClean="0"/>
              <a:t>Representative sample of 15,000 independent, community-dwelling elderly residents aged 65 years or older</a:t>
            </a:r>
          </a:p>
          <a:p>
            <a:pPr lvl="1"/>
            <a:r>
              <a:rPr lang="en-GB" dirty="0" smtClean="0"/>
              <a:t>9,873 responses (66% response rate)</a:t>
            </a:r>
          </a:p>
          <a:p>
            <a:pPr lvl="1"/>
            <a:r>
              <a:rPr lang="en-GB" dirty="0" smtClean="0"/>
              <a:t>9,328 valid responses</a:t>
            </a:r>
          </a:p>
          <a:p>
            <a:r>
              <a:rPr lang="en-GB" dirty="0" smtClean="0"/>
              <a:t>Self-administered mail survey conducted between December 2011 and February 2012</a:t>
            </a:r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07" y="0"/>
            <a:ext cx="1303215" cy="13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Kobe sample </a:t>
            </a:r>
            <a:r>
              <a:rPr lang="en-GB" dirty="0" smtClean="0"/>
              <a:t>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59523" y="1517516"/>
          <a:ext cx="7825154" cy="509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630"/>
                <a:gridCol w="3413524"/>
              </a:tblGrid>
              <a:tr h="1545834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solidFill>
                            <a:srgbClr val="FFFF00"/>
                          </a:solidFill>
                          <a:effectLst/>
                        </a:rPr>
                        <a:t>Age (years)</a:t>
                      </a:r>
                    </a:p>
                    <a:p>
                      <a:pPr algn="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65-74</a:t>
                      </a:r>
                    </a:p>
                    <a:p>
                      <a:pPr algn="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75-84</a:t>
                      </a:r>
                    </a:p>
                    <a:p>
                      <a:pPr algn="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85-94</a:t>
                      </a:r>
                    </a:p>
                    <a:p>
                      <a:pPr algn="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95-99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56.3%</a:t>
                      </a:r>
                    </a:p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37.7%</a:t>
                      </a:r>
                    </a:p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5.8%</a:t>
                      </a:r>
                    </a:p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0.2%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6614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FFFF00"/>
                          </a:solidFill>
                          <a:effectLst/>
                        </a:rPr>
                        <a:t>Sex</a:t>
                      </a:r>
                    </a:p>
                    <a:p>
                      <a:pPr algn="r"/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Male</a:t>
                      </a:r>
                    </a:p>
                    <a:p>
                      <a:pPr algn="r"/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Female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45.2%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54.8%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5599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FFFF00"/>
                          </a:solidFill>
                          <a:effectLst/>
                        </a:rPr>
                        <a:t>Equivalent household income</a:t>
                      </a:r>
                      <a:r>
                        <a:rPr lang="en-GB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group</a:t>
                      </a:r>
                    </a:p>
                    <a:p>
                      <a:pPr algn="r"/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Low     (&lt;2 million JPY)</a:t>
                      </a:r>
                    </a:p>
                    <a:p>
                      <a:pPr algn="r"/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Middle (2-4 million JPY)</a:t>
                      </a:r>
                    </a:p>
                    <a:p>
                      <a:pPr algn="r"/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High    (&gt;4 million JPY)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43.6%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33.9%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8.4%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5599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FFFF00"/>
                          </a:solidFill>
                          <a:effectLst/>
                        </a:rPr>
                        <a:t>Household composition</a:t>
                      </a:r>
                    </a:p>
                    <a:p>
                      <a:pPr algn="r"/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Lone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elderly</a:t>
                      </a:r>
                    </a:p>
                    <a:p>
                      <a:pPr algn="r"/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Elderly couple</a:t>
                      </a:r>
                    </a:p>
                    <a:p>
                      <a:pPr algn="r"/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Other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23.3%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44.8%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effectLst/>
                        </a:rPr>
                        <a:t>31.9%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4941277" y="1758463"/>
            <a:ext cx="1916723" cy="808892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712678" y="3675184"/>
            <a:ext cx="2104292" cy="40444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89386" y="4255476"/>
            <a:ext cx="3886200" cy="509954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56184" y="5539155"/>
            <a:ext cx="2819401" cy="79130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1"/>
          <p:cNvGraphicFramePr/>
          <p:nvPr/>
        </p:nvGraphicFramePr>
        <p:xfrm>
          <a:off x="0" y="1406769"/>
          <a:ext cx="10693400" cy="644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Self-rated health: </a:t>
            </a:r>
            <a:br>
              <a:rPr lang="en-GB" dirty="0" smtClean="0"/>
            </a:br>
            <a:r>
              <a:rPr lang="en-GB" dirty="0" smtClean="0"/>
              <a:t>“Very/Somewhat good”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 bwMode="auto">
          <a:xfrm>
            <a:off x="7283669" y="1907628"/>
            <a:ext cx="1023801" cy="933932"/>
          </a:xfrm>
          <a:prstGeom prst="downArrowCallou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Kobe</a:t>
            </a:r>
          </a:p>
        </p:txBody>
      </p:sp>
      <p:sp>
        <p:nvSpPr>
          <p:cNvPr id="6" name="Down Arrow Callout 5"/>
          <p:cNvSpPr/>
          <p:nvPr/>
        </p:nvSpPr>
        <p:spPr bwMode="auto">
          <a:xfrm>
            <a:off x="540885" y="2195453"/>
            <a:ext cx="948905" cy="879894"/>
          </a:xfrm>
          <a:prstGeom prst="downArrowCallou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Mean</a:t>
            </a:r>
          </a:p>
        </p:txBody>
      </p:sp>
      <p:sp>
        <p:nvSpPr>
          <p:cNvPr id="9" name="Down Arrow Callout 8"/>
          <p:cNvSpPr/>
          <p:nvPr/>
        </p:nvSpPr>
        <p:spPr bwMode="auto">
          <a:xfrm>
            <a:off x="9254359" y="1213944"/>
            <a:ext cx="1115848" cy="1024759"/>
          </a:xfrm>
          <a:prstGeom prst="downArrowCallout">
            <a:avLst>
              <a:gd name="adj1" fmla="val 18846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Nagoya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inequality</a:t>
            </a:r>
            <a:endParaRPr lang="en-US" dirty="0"/>
          </a:p>
        </p:txBody>
      </p:sp>
      <p:graphicFrame>
        <p:nvGraphicFramePr>
          <p:cNvPr id="6" name="グラフ 1"/>
          <p:cNvGraphicFramePr/>
          <p:nvPr/>
        </p:nvGraphicFramePr>
        <p:xfrm>
          <a:off x="0" y="1444149"/>
          <a:ext cx="10693400" cy="61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rot="10800000" flipV="1">
            <a:off x="615463" y="3323492"/>
            <a:ext cx="9706707" cy="35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own Arrow Callout 9"/>
          <p:cNvSpPr/>
          <p:nvPr/>
        </p:nvSpPr>
        <p:spPr bwMode="auto">
          <a:xfrm>
            <a:off x="7507909" y="1611644"/>
            <a:ext cx="948905" cy="879894"/>
          </a:xfrm>
          <a:prstGeom prst="downArrowCallou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Kobe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7784" y="3059723"/>
            <a:ext cx="430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Gini</a:t>
            </a:r>
            <a:r>
              <a:rPr lang="en-GB" sz="1600" dirty="0" smtClean="0"/>
              <a:t> coefficient for total population = 0.329</a:t>
            </a:r>
            <a:endParaRPr lang="en-US" sz="1600" dirty="0"/>
          </a:p>
        </p:txBody>
      </p:sp>
      <p:pic>
        <p:nvPicPr>
          <p:cNvPr id="8193" name="Picture 1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242" y="4212359"/>
            <a:ext cx="1771650" cy="177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environment: </a:t>
            </a:r>
            <a:br>
              <a:rPr lang="en-GB" dirty="0" smtClean="0"/>
            </a:br>
            <a:r>
              <a:rPr lang="en-GB" dirty="0" smtClean="0"/>
              <a:t>Parks and pedestrian paths</a:t>
            </a:r>
            <a:endParaRPr lang="en-US" dirty="0"/>
          </a:p>
        </p:txBody>
      </p:sp>
      <p:graphicFrame>
        <p:nvGraphicFramePr>
          <p:cNvPr id="5" name="グラフ 2"/>
          <p:cNvGraphicFramePr>
            <a:graphicFrameLocks/>
          </p:cNvGraphicFramePr>
          <p:nvPr/>
        </p:nvGraphicFramePr>
        <p:xfrm>
          <a:off x="0" y="1441937"/>
          <a:ext cx="10693400" cy="61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Callout 5"/>
          <p:cNvSpPr/>
          <p:nvPr/>
        </p:nvSpPr>
        <p:spPr bwMode="auto">
          <a:xfrm>
            <a:off x="9428698" y="1100020"/>
            <a:ext cx="948905" cy="879894"/>
          </a:xfrm>
          <a:prstGeom prst="downArrowCallou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Kobe</a:t>
            </a:r>
          </a:p>
        </p:txBody>
      </p:sp>
      <p:pic>
        <p:nvPicPr>
          <p:cNvPr id="24579" name="Picture 3" descr="C:\Documents and Settings\Kanom\Local Settings\Temporary Internet Files\Content.IE5\0FHT7PJO\MP9004436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3376" y="4220308"/>
            <a:ext cx="3323943" cy="2225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Social-physical environment: </a:t>
            </a:r>
            <a:br>
              <a:rPr lang="en-GB" dirty="0" smtClean="0"/>
            </a:br>
            <a:r>
              <a:rPr lang="en-GB" sz="3600" dirty="0" smtClean="0"/>
              <a:t>Places to visit for a casual drop in </a:t>
            </a:r>
            <a:endParaRPr lang="en-US" sz="3600" dirty="0"/>
          </a:p>
        </p:txBody>
      </p:sp>
      <p:graphicFrame>
        <p:nvGraphicFramePr>
          <p:cNvPr id="4" name="グラフ 8"/>
          <p:cNvGraphicFramePr>
            <a:graphicFrameLocks/>
          </p:cNvGraphicFramePr>
          <p:nvPr/>
        </p:nvGraphicFramePr>
        <p:xfrm>
          <a:off x="0" y="1441937"/>
          <a:ext cx="10693399" cy="611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5" name="Picture 5" descr="C:\Documents and Settings\Kanom\Local Settings\Temporary Internet Files\Content.IE5\1A324CLA\MC9004420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2093" y="3992456"/>
            <a:ext cx="2682875" cy="2222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capital: </a:t>
            </a:r>
            <a:br>
              <a:rPr lang="en-GB" dirty="0" smtClean="0"/>
            </a:br>
            <a:r>
              <a:rPr lang="en-GB" dirty="0" smtClean="0"/>
              <a:t>Trust in the community</a:t>
            </a:r>
            <a:endParaRPr lang="en-US" dirty="0"/>
          </a:p>
        </p:txBody>
      </p:sp>
      <p:graphicFrame>
        <p:nvGraphicFramePr>
          <p:cNvPr id="4" name="グラフ 4"/>
          <p:cNvGraphicFramePr>
            <a:graphicFrameLocks/>
          </p:cNvGraphicFramePr>
          <p:nvPr/>
        </p:nvGraphicFramePr>
        <p:xfrm>
          <a:off x="0" y="1424353"/>
          <a:ext cx="10693400" cy="613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707" name="Picture 11" descr="C:\Documents and Settings\Kanom\Local Settings\Temporary Internet Files\Content.IE5\DA05TBG6\MC9000709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907" y="4245218"/>
            <a:ext cx="2304175" cy="217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541477"/>
            <a:ext cx="10693400" cy="10197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Determinants of health</a:t>
            </a:r>
            <a:br>
              <a:rPr lang="en-GB" dirty="0" smtClean="0"/>
            </a:br>
            <a:r>
              <a:rPr lang="en-GB" sz="2000" dirty="0" smtClean="0"/>
              <a:t>*Ages 65-74 only</a:t>
            </a:r>
            <a:endParaRPr lang="en-US" dirty="0"/>
          </a:p>
        </p:txBody>
      </p:sp>
      <p:sp>
        <p:nvSpPr>
          <p:cNvPr id="4" name="テキスト ボックス 9"/>
          <p:cNvSpPr txBox="1">
            <a:spLocks noChangeArrowheads="1"/>
          </p:cNvSpPr>
          <p:nvPr/>
        </p:nvSpPr>
        <p:spPr bwMode="auto">
          <a:xfrm>
            <a:off x="0" y="2573459"/>
            <a:ext cx="313099" cy="430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Calibri" pitchFamily="34" charset="0"/>
              </a:rPr>
              <a:t>Prevalence of low </a:t>
            </a:r>
            <a:r>
              <a:rPr lang="en-US" altLang="ja-JP" sz="2000" dirty="0">
                <a:latin typeface="Calibri" pitchFamily="34" charset="0"/>
              </a:rPr>
              <a:t>BMI </a:t>
            </a:r>
            <a:r>
              <a:rPr lang="en-US" altLang="ja-JP" sz="2000" dirty="0" smtClean="0">
                <a:latin typeface="Calibri" pitchFamily="34" charset="0"/>
              </a:rPr>
              <a:t>&lt;18.5</a:t>
            </a:r>
            <a:endParaRPr lang="ja-JP" altLang="en-US" sz="2000" dirty="0">
              <a:latin typeface="Calibri" pitchFamily="34" charset="0"/>
            </a:endParaRPr>
          </a:p>
        </p:txBody>
      </p:sp>
      <p:sp>
        <p:nvSpPr>
          <p:cNvPr id="6" name="テキスト ボックス 13"/>
          <p:cNvSpPr txBox="1">
            <a:spLocks noChangeArrowheads="1"/>
          </p:cNvSpPr>
          <p:nvPr/>
        </p:nvSpPr>
        <p:spPr bwMode="auto">
          <a:xfrm>
            <a:off x="0" y="6945710"/>
            <a:ext cx="4976446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dirty="0" smtClean="0">
                <a:latin typeface="Calibri" pitchFamily="34" charset="0"/>
              </a:rPr>
              <a:t>Trust in the community</a:t>
            </a:r>
            <a:endParaRPr lang="en-US" altLang="ja-JP" sz="2000" dirty="0">
              <a:latin typeface="Calibri" pitchFamily="34" charset="0"/>
            </a:endParaRPr>
          </a:p>
          <a:p>
            <a:pPr eaLnBrk="1" hangingPunct="1"/>
            <a:r>
              <a:rPr lang="ja-JP" altLang="en-US" sz="2000" dirty="0">
                <a:latin typeface="Calibri" pitchFamily="34" charset="0"/>
              </a:rPr>
              <a:t>　　　　　</a:t>
            </a:r>
            <a:r>
              <a:rPr lang="ja-JP" altLang="en-US" sz="2000">
                <a:latin typeface="Calibri" pitchFamily="34" charset="0"/>
              </a:rPr>
              <a:t>　</a:t>
            </a:r>
            <a:r>
              <a:rPr lang="ja-JP" altLang="en-US" sz="1600" smtClean="0">
                <a:latin typeface="Calibri" pitchFamily="34" charset="0"/>
              </a:rPr>
              <a:t>    </a:t>
            </a:r>
            <a:r>
              <a:rPr lang="en-US" altLang="ja-JP" sz="1600" dirty="0" smtClean="0">
                <a:latin typeface="Calibri" pitchFamily="34" charset="0"/>
              </a:rPr>
              <a:t>Coefficient </a:t>
            </a:r>
            <a:r>
              <a:rPr lang="en-US" altLang="ja-JP" sz="1600" dirty="0">
                <a:latin typeface="Calibri" pitchFamily="34" charset="0"/>
              </a:rPr>
              <a:t>of correlation</a:t>
            </a:r>
            <a:r>
              <a:rPr lang="en-US" altLang="ja-JP" sz="1600" dirty="0" smtClean="0">
                <a:latin typeface="Calibri" pitchFamily="34" charset="0"/>
              </a:rPr>
              <a:t>=-.539</a:t>
            </a:r>
            <a:endParaRPr lang="ja-JP" altLang="en-US" sz="1600" dirty="0">
              <a:latin typeface="Calibri" pitchFamily="34" charset="0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69" y="2198077"/>
            <a:ext cx="4994032" cy="46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1015" y="1547446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Ecological </a:t>
            </a:r>
            <a:r>
              <a:rPr lang="en-GB" sz="2000" dirty="0" smtClean="0">
                <a:solidFill>
                  <a:srgbClr val="0070C0"/>
                </a:solidFill>
              </a:rPr>
              <a:t>analysis at the municipality level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53353" y="1541586"/>
            <a:ext cx="5603633" cy="6019677"/>
            <a:chOff x="4853353" y="1541586"/>
            <a:chExt cx="5603633" cy="601967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15" y="2198076"/>
              <a:ext cx="5126922" cy="4958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テキスト ボックス 9"/>
            <p:cNvSpPr txBox="1">
              <a:spLocks noChangeArrowheads="1"/>
            </p:cNvSpPr>
            <p:nvPr/>
          </p:nvSpPr>
          <p:spPr bwMode="auto">
            <a:xfrm>
              <a:off x="5319896" y="2550012"/>
              <a:ext cx="307777" cy="4302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dirty="0" smtClean="0">
                  <a:latin typeface="Calibri" pitchFamily="34" charset="0"/>
                </a:rPr>
                <a:t>Prevalence of social isolation</a:t>
              </a:r>
              <a:endParaRPr lang="ja-JP" altLang="en-US" sz="2000" dirty="0">
                <a:latin typeface="Calibri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4853353" y="1670538"/>
              <a:ext cx="545123" cy="4220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7632" y="1541586"/>
              <a:ext cx="45719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70C0"/>
                  </a:solidFill>
                </a:rPr>
                <a:t>Multilevel analysis at the sub-municipality level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5" name="テキスト ボックス 13"/>
            <p:cNvSpPr txBox="1">
              <a:spLocks noChangeArrowheads="1"/>
            </p:cNvSpPr>
            <p:nvPr/>
          </p:nvSpPr>
          <p:spPr bwMode="auto">
            <a:xfrm>
              <a:off x="5222631" y="6714877"/>
              <a:ext cx="5234355" cy="846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GB" altLang="ja-JP" sz="2000" dirty="0" smtClean="0">
                  <a:latin typeface="Calibri" pitchFamily="34" charset="0"/>
                </a:rPr>
                <a:t>Sense of decline in community activities and relationships in past 3 years</a:t>
              </a:r>
              <a:endParaRPr lang="en-US" altLang="ja-JP" sz="2000" dirty="0">
                <a:latin typeface="Calibri" pitchFamily="34" charset="0"/>
              </a:endParaRPr>
            </a:p>
            <a:p>
              <a:pPr eaLnBrk="1" hangingPunct="1"/>
              <a:r>
                <a:rPr lang="ja-JP" altLang="en-US" sz="1500" dirty="0">
                  <a:latin typeface="Calibri" pitchFamily="34" charset="0"/>
                </a:rPr>
                <a:t>　　　　　</a:t>
              </a:r>
              <a:r>
                <a:rPr lang="ja-JP" altLang="en-US" sz="1500">
                  <a:latin typeface="Calibri" pitchFamily="34" charset="0"/>
                </a:rPr>
                <a:t>　</a:t>
              </a:r>
              <a:r>
                <a:rPr lang="ja-JP" altLang="en-US" sz="1500" smtClean="0">
                  <a:latin typeface="Calibri" pitchFamily="34" charset="0"/>
                </a:rPr>
                <a:t>       </a:t>
              </a:r>
              <a:r>
                <a:rPr lang="en-US" altLang="ja-JP" sz="1500" dirty="0" smtClean="0">
                  <a:latin typeface="Calibri" pitchFamily="34" charset="0"/>
                </a:rPr>
                <a:t>Coefficient </a:t>
              </a:r>
              <a:r>
                <a:rPr lang="en-US" altLang="ja-JP" sz="1500" dirty="0">
                  <a:latin typeface="Calibri" pitchFamily="34" charset="0"/>
                </a:rPr>
                <a:t>of correlation</a:t>
              </a:r>
              <a:r>
                <a:rPr lang="en-US" altLang="ja-JP" sz="1500" dirty="0" smtClean="0">
                  <a:latin typeface="Calibri" pitchFamily="34" charset="0"/>
                </a:rPr>
                <a:t>=.568</a:t>
              </a:r>
              <a:endParaRPr lang="ja-JP" altLang="en-US" sz="15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3969"/>
            <a:ext cx="2637692" cy="56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0693400" cy="1178169"/>
          </a:xfrm>
        </p:spPr>
        <p:txBody>
          <a:bodyPr/>
          <a:lstStyle/>
          <a:p>
            <a:r>
              <a:rPr lang="en-GB" dirty="0" smtClean="0"/>
              <a:t>Small-area data </a:t>
            </a:r>
            <a:r>
              <a:rPr lang="en-GB" dirty="0" smtClean="0"/>
              <a:t>mapping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5078"/>
            <a:ext cx="270803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Has not received health check-up in the past year (%)</a:t>
            </a:r>
            <a:endParaRPr lang="en-US" sz="1600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692" y="1881554"/>
            <a:ext cx="2708031" cy="567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723" y="1828800"/>
            <a:ext cx="2672862" cy="573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585" y="1758462"/>
            <a:ext cx="2674815" cy="580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684584" y="1049214"/>
            <a:ext cx="269044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Goes out less than once a week (%)</a:t>
            </a:r>
          </a:p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0554" y="1043354"/>
            <a:ext cx="28194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Geriatric Depression Scale score </a:t>
            </a:r>
          </a:p>
          <a:p>
            <a:pPr algn="ctr"/>
            <a:r>
              <a:rPr lang="en-GB" sz="1600" dirty="0" smtClean="0"/>
              <a:t>(*Only among &gt;=75)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1338" y="1019908"/>
            <a:ext cx="262206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Had a fall in the past year (%)</a:t>
            </a:r>
          </a:p>
          <a:p>
            <a:pPr algn="ctr"/>
            <a:endParaRPr lang="en-US" sz="1600" dirty="0"/>
          </a:p>
        </p:txBody>
      </p:sp>
      <p:sp>
        <p:nvSpPr>
          <p:cNvPr id="14" name="Oval 13"/>
          <p:cNvSpPr/>
          <p:nvPr/>
        </p:nvSpPr>
        <p:spPr bwMode="auto">
          <a:xfrm>
            <a:off x="615462" y="5820508"/>
            <a:ext cx="2039815" cy="17407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52801" y="5820508"/>
            <a:ext cx="2039815" cy="17407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920154" y="5820508"/>
            <a:ext cx="2039815" cy="17407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53585" y="5820508"/>
            <a:ext cx="2039815" cy="17407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32692" y="2022231"/>
            <a:ext cx="1008185" cy="56270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399692" y="1998785"/>
            <a:ext cx="1008185" cy="56270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54969" y="1981201"/>
            <a:ext cx="1008185" cy="56270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710246" y="1946031"/>
            <a:ext cx="1008185" cy="56270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002323"/>
          </a:xfrm>
        </p:spPr>
        <p:txBody>
          <a:bodyPr/>
          <a:lstStyle/>
          <a:p>
            <a:pPr defTabSz="914400" rtl="1">
              <a:spcBef>
                <a:spcPct val="30000"/>
              </a:spcBef>
              <a:defRPr/>
            </a:pPr>
            <a:r>
              <a:rPr lang="en-GB" dirty="0" smtClean="0"/>
              <a:t>Interactive data </a:t>
            </a:r>
            <a:r>
              <a:rPr lang="en-GB" dirty="0" smtClean="0"/>
              <a:t>mapping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1000" dirty="0" smtClean="0">
                <a:hlinkClick r:id="rId3"/>
              </a:rPr>
              <a:t>http://www.doctoral.sakura.ne.jp/WebAtlas/Kihonchecklist/Single/kinki/atlas.html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807845"/>
            <a:ext cx="10693401" cy="677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Japan’s achievements in longevity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536192"/>
            <a:ext cx="7342798" cy="4915408"/>
          </a:xfrm>
        </p:spPr>
        <p:txBody>
          <a:bodyPr/>
          <a:lstStyle/>
          <a:p>
            <a:r>
              <a:rPr lang="en-GB" dirty="0" smtClean="0"/>
              <a:t>Life expectancy at birth</a:t>
            </a:r>
          </a:p>
          <a:p>
            <a:pPr lvl="1"/>
            <a:r>
              <a:rPr lang="en-GB" sz="2800" b="1" dirty="0" smtClean="0"/>
              <a:t>86 yrs </a:t>
            </a:r>
            <a:r>
              <a:rPr lang="en-GB" sz="2800" dirty="0" smtClean="0"/>
              <a:t>for women, </a:t>
            </a:r>
            <a:r>
              <a:rPr lang="en-GB" sz="2800" b="1" dirty="0" smtClean="0"/>
              <a:t>80 yrs </a:t>
            </a:r>
            <a:r>
              <a:rPr lang="en-GB" sz="2800" dirty="0" smtClean="0"/>
              <a:t>for men</a:t>
            </a:r>
            <a:endParaRPr lang="en-US" sz="2800" dirty="0" smtClean="0"/>
          </a:p>
          <a:p>
            <a:r>
              <a:rPr lang="en-GB" u="sng" dirty="0" smtClean="0"/>
              <a:t>Healthy</a:t>
            </a:r>
            <a:r>
              <a:rPr lang="en-GB" dirty="0" smtClean="0"/>
              <a:t> life expectancy </a:t>
            </a:r>
            <a:r>
              <a:rPr lang="en-GB" u="sng" dirty="0" smtClean="0"/>
              <a:t>at age 60</a:t>
            </a:r>
            <a:endParaRPr lang="en-GB" dirty="0" smtClean="0"/>
          </a:p>
          <a:p>
            <a:pPr lvl="1"/>
            <a:r>
              <a:rPr lang="en-GB" sz="2800" b="1" dirty="0" smtClean="0"/>
              <a:t>21.7 yrs </a:t>
            </a:r>
            <a:r>
              <a:rPr lang="en-GB" sz="2800" dirty="0" smtClean="0"/>
              <a:t>for women, </a:t>
            </a:r>
            <a:r>
              <a:rPr lang="en-GB" sz="2800" b="1" dirty="0" smtClean="0"/>
              <a:t>17.5 yrs </a:t>
            </a:r>
            <a:r>
              <a:rPr lang="en-GB" sz="2800" dirty="0" smtClean="0"/>
              <a:t>for men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Key contributing factors: </a:t>
            </a:r>
          </a:p>
          <a:p>
            <a:pPr lvl="1"/>
            <a:r>
              <a:rPr lang="en-GB" sz="2800" dirty="0" smtClean="0"/>
              <a:t>Health system and health services</a:t>
            </a:r>
          </a:p>
          <a:p>
            <a:pPr lvl="1"/>
            <a:r>
              <a:rPr lang="en-GB" sz="2800" dirty="0" smtClean="0"/>
              <a:t>Social and physical environment</a:t>
            </a:r>
          </a:p>
          <a:p>
            <a:pPr lvl="1"/>
            <a:r>
              <a:rPr lang="en-GB" sz="2800" dirty="0" smtClean="0"/>
              <a:t>Health behaviour</a:t>
            </a:r>
          </a:p>
          <a:p>
            <a:pPr lvl="1"/>
            <a:r>
              <a:rPr lang="en-GB" sz="2800" dirty="0" smtClean="0"/>
              <a:t>Genetics</a:t>
            </a:r>
          </a:p>
          <a:p>
            <a:endParaRPr lang="en-US" dirty="0"/>
          </a:p>
        </p:txBody>
      </p:sp>
      <p:pic>
        <p:nvPicPr>
          <p:cNvPr id="4098" name="Picture 2" descr="G:\Unit_use_Advocacy\WHD 2012\poster_flyer_printing\Materials\Fotosearch_u12690334_17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369" y="1424354"/>
            <a:ext cx="3343032" cy="52226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2" y="1617786"/>
            <a:ext cx="9598513" cy="4693138"/>
          </a:xfrm>
        </p:spPr>
        <p:txBody>
          <a:bodyPr/>
          <a:lstStyle/>
          <a:p>
            <a:r>
              <a:rPr lang="en-GB" sz="2400" dirty="0" smtClean="0"/>
              <a:t>Older adults in large urban areas may feel healthier and benefit from better infrastructure and economy, but may experience poorer social well-being compared to smaller, more rural municipalities</a:t>
            </a:r>
          </a:p>
          <a:p>
            <a:r>
              <a:rPr lang="en-GB" sz="2400" dirty="0" smtClean="0"/>
              <a:t>Multilevel analysis confirmed some of the correlations between neighbourhood-level social factors and health indicators </a:t>
            </a:r>
          </a:p>
          <a:p>
            <a:r>
              <a:rPr lang="en-GB" sz="2400" dirty="0" smtClean="0"/>
              <a:t>Systematic collection, mapping, and analysis of social and health data by small geographic units are crucial to develop policies and programmes that are responsive to the geographically non-uniform needs of the local elderly population</a:t>
            </a:r>
          </a:p>
          <a:p>
            <a:r>
              <a:rPr lang="en-US" sz="2400" dirty="0" smtClean="0"/>
              <a:t>Technological innovations have made interactive data mapping a feasible and effective tool for both researchers and policy-makers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538" y="-1"/>
            <a:ext cx="1332492" cy="13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demographics of ageing in Japan</a:t>
            </a:r>
            <a:endParaRPr lang="en-US" sz="2800" dirty="0"/>
          </a:p>
        </p:txBody>
      </p:sp>
      <p:pic>
        <p:nvPicPr>
          <p:cNvPr id="4" name="Picture 2" descr="Japan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34152" y="1450428"/>
            <a:ext cx="5459247" cy="5138212"/>
          </a:xfrm>
          <a:prstGeom prst="rect">
            <a:avLst/>
          </a:prstGeom>
          <a:noFill/>
        </p:spPr>
      </p:pic>
      <p:pic>
        <p:nvPicPr>
          <p:cNvPr id="5" name="Picture 2" descr="Japan 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" y="1434662"/>
            <a:ext cx="5281447" cy="5139559"/>
          </a:xfrm>
          <a:prstGeom prst="rect">
            <a:avLst/>
          </a:prstGeom>
          <a:noFill/>
        </p:spPr>
      </p:pic>
      <p:cxnSp>
        <p:nvCxnSpPr>
          <p:cNvPr id="9" name="Straight Connector 5"/>
          <p:cNvCxnSpPr>
            <a:cxnSpLocks noChangeShapeType="1"/>
          </p:cNvCxnSpPr>
          <p:nvPr/>
        </p:nvCxnSpPr>
        <p:spPr bwMode="auto">
          <a:xfrm flipV="1">
            <a:off x="0" y="3468414"/>
            <a:ext cx="10693400" cy="15765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RAPID ageing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072661"/>
            <a:ext cx="10693399" cy="648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3" y="1700213"/>
            <a:ext cx="9683622" cy="4751387"/>
          </a:xfrm>
        </p:spPr>
        <p:txBody>
          <a:bodyPr/>
          <a:lstStyle/>
          <a:p>
            <a:r>
              <a:rPr lang="en-GB" dirty="0" smtClean="0"/>
              <a:t>Ageing of the urban population</a:t>
            </a:r>
          </a:p>
          <a:p>
            <a:r>
              <a:rPr lang="en-GB" dirty="0" smtClean="0"/>
              <a:t>Dwindling resource </a:t>
            </a:r>
            <a:r>
              <a:rPr lang="en-GB" dirty="0" smtClean="0"/>
              <a:t>base</a:t>
            </a:r>
            <a:endParaRPr lang="en-GB" dirty="0" smtClean="0"/>
          </a:p>
          <a:p>
            <a:r>
              <a:rPr lang="en-GB" dirty="0" smtClean="0"/>
              <a:t>Growing income inequalities </a:t>
            </a:r>
            <a:r>
              <a:rPr lang="en-GB" dirty="0" smtClean="0">
                <a:sym typeface="Wingdings" pitchFamily="2" charset="2"/>
              </a:rPr>
              <a:t> health inequalities? </a:t>
            </a:r>
          </a:p>
          <a:p>
            <a:r>
              <a:rPr lang="en-GB" dirty="0" smtClean="0"/>
              <a:t>“</a:t>
            </a:r>
            <a:r>
              <a:rPr lang="en-GB" dirty="0" smtClean="0"/>
              <a:t>Ageing in Place”</a:t>
            </a:r>
          </a:p>
          <a:p>
            <a:r>
              <a:rPr lang="en-GB" dirty="0" smtClean="0"/>
              <a:t>Lack of data to enable evidence-based policy and practice, especially at the local government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37" y="1602937"/>
            <a:ext cx="9362705" cy="4751387"/>
          </a:xfrm>
        </p:spPr>
        <p:txBody>
          <a:bodyPr/>
          <a:lstStyle/>
          <a:p>
            <a:r>
              <a:rPr lang="en-GB" dirty="0" smtClean="0"/>
              <a:t>To </a:t>
            </a:r>
            <a:r>
              <a:rPr lang="en-GB" dirty="0" smtClean="0"/>
              <a:t>establish a mechanism for integrating research </a:t>
            </a:r>
            <a:r>
              <a:rPr lang="en-GB" dirty="0" smtClean="0"/>
              <a:t>into policy and programme development </a:t>
            </a:r>
            <a:r>
              <a:rPr lang="en-GB" dirty="0" smtClean="0"/>
              <a:t>to promote elderly health </a:t>
            </a:r>
            <a:r>
              <a:rPr lang="en-GB" dirty="0" smtClean="0"/>
              <a:t>and wellbeing in a major metropolitan area </a:t>
            </a:r>
            <a:r>
              <a:rPr lang="en-GB" dirty="0" smtClean="0"/>
              <a:t>of Japan</a:t>
            </a:r>
            <a:endParaRPr lang="en-GB" dirty="0" smtClean="0"/>
          </a:p>
          <a:p>
            <a:r>
              <a:rPr lang="en-GB" dirty="0" smtClean="0"/>
              <a:t>To build the </a:t>
            </a:r>
            <a:r>
              <a:rPr lang="en-GB" dirty="0" smtClean="0"/>
              <a:t>epidemiological evidence </a:t>
            </a:r>
            <a:r>
              <a:rPr lang="en-GB" dirty="0" smtClean="0"/>
              <a:t>base on </a:t>
            </a:r>
            <a:r>
              <a:rPr lang="en-GB" dirty="0" smtClean="0"/>
              <a:t>the broader  </a:t>
            </a:r>
            <a:r>
              <a:rPr lang="en-GB" dirty="0" smtClean="0"/>
              <a:t>determinants </a:t>
            </a:r>
            <a:r>
              <a:rPr lang="en-GB" dirty="0" smtClean="0"/>
              <a:t>of health and wellbeing among </a:t>
            </a:r>
            <a:r>
              <a:rPr lang="en-GB" dirty="0" smtClean="0"/>
              <a:t>elderly residents in rapidly ageing urban areas</a:t>
            </a:r>
          </a:p>
          <a:p>
            <a:r>
              <a:rPr lang="en-GB" dirty="0" smtClean="0"/>
              <a:t>To empower local </a:t>
            </a:r>
            <a:r>
              <a:rPr lang="en-GB" dirty="0" smtClean="0"/>
              <a:t>stakeholders to </a:t>
            </a:r>
            <a:r>
              <a:rPr lang="en-GB" dirty="0" smtClean="0"/>
              <a:t>create</a:t>
            </a:r>
            <a:r>
              <a:rPr lang="en-GB" dirty="0" smtClean="0"/>
              <a:t> healthy conditions in which people live, work, and age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Project Partners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4" y="1664208"/>
            <a:ext cx="9962907" cy="4787392"/>
          </a:xfrm>
        </p:spPr>
        <p:txBody>
          <a:bodyPr/>
          <a:lstStyle/>
          <a:p>
            <a:r>
              <a:rPr lang="en-GB" dirty="0" smtClean="0"/>
              <a:t>City of Kobe: Public Health and Welfare Bureau, Health Division, Long Term Care Insurance Unit (Kobe, Japan)</a:t>
            </a:r>
            <a:endParaRPr lang="en-US" dirty="0" smtClean="0"/>
          </a:p>
          <a:p>
            <a:r>
              <a:rPr lang="en-GB" dirty="0" smtClean="0"/>
              <a:t>Centre for Well-being and Society, Nihon </a:t>
            </a:r>
            <a:r>
              <a:rPr lang="en-GB" dirty="0" err="1" smtClean="0"/>
              <a:t>Fukushi</a:t>
            </a:r>
            <a:r>
              <a:rPr lang="en-GB" dirty="0" smtClean="0"/>
              <a:t> University (Nagoya, Japan) and the JAGES Research Group</a:t>
            </a:r>
          </a:p>
          <a:p>
            <a:r>
              <a:rPr lang="en-GB" dirty="0" smtClean="0"/>
              <a:t>WHO Centre for Health Development (Kobe, Japan)</a:t>
            </a:r>
          </a:p>
          <a:p>
            <a:pPr lvl="1">
              <a:buNone/>
            </a:pPr>
            <a:r>
              <a:rPr lang="en-GB" dirty="0" smtClean="0"/>
              <a:t>	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sz="2800" b="1" dirty="0" smtClean="0"/>
              <a:t>Common interests in urban health, health equity assessment, social determinants of health, and evidence-based policy/programme development</a:t>
            </a:r>
          </a:p>
        </p:txBody>
      </p:sp>
      <p:sp>
        <p:nvSpPr>
          <p:cNvPr id="4" name="Curved Right Arrow 3"/>
          <p:cNvSpPr/>
          <p:nvPr/>
        </p:nvSpPr>
        <p:spPr bwMode="auto">
          <a:xfrm>
            <a:off x="658368" y="4828032"/>
            <a:ext cx="566928" cy="84124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GES_map_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585" y="1426777"/>
            <a:ext cx="6103815" cy="5216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68" y="0"/>
            <a:ext cx="9286631" cy="1365250"/>
          </a:xfrm>
        </p:spPr>
        <p:txBody>
          <a:bodyPr/>
          <a:lstStyle/>
          <a:p>
            <a:r>
              <a:rPr lang="en-GB" dirty="0" smtClean="0"/>
              <a:t>Japan </a:t>
            </a:r>
            <a:r>
              <a:rPr lang="en-GB" dirty="0" err="1" smtClean="0"/>
              <a:t>Gerontological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Evaluation Study </a:t>
            </a:r>
            <a:r>
              <a:rPr lang="en-GB" sz="3200" dirty="0" smtClean="0"/>
              <a:t>(JAGES)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1700213"/>
            <a:ext cx="6345936" cy="4751387"/>
          </a:xfrm>
        </p:spPr>
        <p:txBody>
          <a:bodyPr/>
          <a:lstStyle/>
          <a:p>
            <a:r>
              <a:rPr lang="en-GB" sz="2400" dirty="0" smtClean="0"/>
              <a:t>One of the few population-based social epidemiological </a:t>
            </a:r>
            <a:r>
              <a:rPr lang="en-GB" sz="2400" dirty="0" err="1" smtClean="0"/>
              <a:t>gerontological</a:t>
            </a:r>
            <a:r>
              <a:rPr lang="en-GB" sz="2400" dirty="0" smtClean="0"/>
              <a:t> surveys in Japan </a:t>
            </a:r>
          </a:p>
          <a:p>
            <a:r>
              <a:rPr lang="en-GB" sz="2400" dirty="0" smtClean="0"/>
              <a:t>Conducted in 1999, 2003/4, 2006/7, 2010/11 </a:t>
            </a:r>
          </a:p>
          <a:p>
            <a:r>
              <a:rPr lang="en-GB" sz="2400" dirty="0" smtClean="0"/>
              <a:t>2010/11 included 112,123 individuals across 31 municipalities in 12 prefectures</a:t>
            </a:r>
          </a:p>
          <a:p>
            <a:r>
              <a:rPr lang="en-GB" sz="2400" b="1" dirty="0" smtClean="0"/>
              <a:t>Kobe City </a:t>
            </a:r>
            <a:r>
              <a:rPr lang="en-GB" sz="2400" dirty="0" smtClean="0"/>
              <a:t>was among the first few major metropolitan areas to join this study in 2010/11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267093" y="3815862"/>
            <a:ext cx="1426308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369" y="0"/>
            <a:ext cx="134979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Items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Health status </a:t>
            </a:r>
            <a:r>
              <a:rPr lang="en-GB" sz="2400" dirty="0" smtClean="0"/>
              <a:t>indicators: self-rated health, chronic conditions, health </a:t>
            </a:r>
            <a:r>
              <a:rPr lang="en-GB" sz="2400" dirty="0" err="1" smtClean="0"/>
              <a:t>behavior</a:t>
            </a:r>
            <a:r>
              <a:rPr lang="en-GB" sz="2400" dirty="0" smtClean="0"/>
              <a:t>, oral health, nutrition/diet, tobacco, alcohol, ADL/IADL, etc </a:t>
            </a:r>
          </a:p>
          <a:p>
            <a:r>
              <a:rPr lang="en-GB" sz="2400" b="1" dirty="0" smtClean="0"/>
              <a:t>Psychological </a:t>
            </a:r>
            <a:r>
              <a:rPr lang="en-GB" sz="2400" dirty="0" smtClean="0"/>
              <a:t> indicators: depression, subjective well-being, etc</a:t>
            </a:r>
          </a:p>
          <a:p>
            <a:r>
              <a:rPr lang="en-GB" sz="2400" b="1" dirty="0" smtClean="0"/>
              <a:t>Social</a:t>
            </a:r>
            <a:r>
              <a:rPr lang="en-GB" sz="2400" dirty="0" smtClean="0"/>
              <a:t> indicators: social support, social capital, social participation</a:t>
            </a:r>
          </a:p>
          <a:p>
            <a:r>
              <a:rPr lang="en-GB" sz="2400" b="1" dirty="0" smtClean="0"/>
              <a:t>Socioeconomic status </a:t>
            </a:r>
            <a:r>
              <a:rPr lang="en-GB" sz="2400" dirty="0" smtClean="0"/>
              <a:t>indicators: income, education, relative deprivation, pension, etc</a:t>
            </a:r>
          </a:p>
          <a:p>
            <a:r>
              <a:rPr lang="en-GB" sz="2400" b="1" dirty="0" smtClean="0"/>
              <a:t>Environmental </a:t>
            </a:r>
            <a:r>
              <a:rPr lang="en-GB" sz="2400" dirty="0" smtClean="0"/>
              <a:t>indicators: road safety, parks and recreation, accessibility, etc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445" y="0"/>
            <a:ext cx="1338385" cy="136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7142</TotalTime>
  <Words>1115</Words>
  <Application>Microsoft Office PowerPoint</Application>
  <PresentationFormat>Custom</PresentationFormat>
  <Paragraphs>182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master</vt:lpstr>
      <vt:lpstr>Slide 1</vt:lpstr>
      <vt:lpstr>Japan’s achievements in longevity</vt:lpstr>
      <vt:lpstr>The demographics of ageing in Japan</vt:lpstr>
      <vt:lpstr>RAPID ageing</vt:lpstr>
      <vt:lpstr>Key Challenges</vt:lpstr>
      <vt:lpstr>Project Objectives</vt:lpstr>
      <vt:lpstr>Main Project Partners </vt:lpstr>
      <vt:lpstr>Japan Gerontological  Evaluation Study (JAGES)</vt:lpstr>
      <vt:lpstr>Survey Items</vt:lpstr>
      <vt:lpstr>JAGES Survey: Kobe</vt:lpstr>
      <vt:lpstr>Kobe sample characteristics</vt:lpstr>
      <vt:lpstr>Self-rated health:  “Very/Somewhat good”</vt:lpstr>
      <vt:lpstr>Income inequality</vt:lpstr>
      <vt:lpstr>Physical environment:  Parks and pedestrian paths</vt:lpstr>
      <vt:lpstr>Social-physical environment:  Places to visit for a casual drop in </vt:lpstr>
      <vt:lpstr>Social capital:  Trust in the community</vt:lpstr>
      <vt:lpstr>Determinants of health *Ages 65-74 only</vt:lpstr>
      <vt:lpstr>Small-area data mapping</vt:lpstr>
      <vt:lpstr>Interactive data mapping http://www.doctoral.sakura.ne.jp/WebAtlas/Kihonchecklist/Single/kinki/atlas.html   </vt:lpstr>
      <vt:lpstr>Conclusions</vt:lpstr>
    </vt:vector>
  </TitlesOfParts>
  <Company>World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Meg</cp:lastModifiedBy>
  <cp:revision>162</cp:revision>
  <dcterms:created xsi:type="dcterms:W3CDTF">2005-03-01T08:26:43Z</dcterms:created>
  <dcterms:modified xsi:type="dcterms:W3CDTF">2012-05-27T16:02:37Z</dcterms:modified>
  <cp:category>Guidelines</cp:category>
</cp:coreProperties>
</file>