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1"/>
  </p:notesMasterIdLst>
  <p:handoutMasterIdLst>
    <p:handoutMasterId r:id="rId12"/>
  </p:handoutMasterIdLst>
  <p:sldIdLst>
    <p:sldId id="273" r:id="rId2"/>
    <p:sldId id="365" r:id="rId3"/>
    <p:sldId id="366" r:id="rId4"/>
    <p:sldId id="367" r:id="rId5"/>
    <p:sldId id="372" r:id="rId6"/>
    <p:sldId id="369" r:id="rId7"/>
    <p:sldId id="370" r:id="rId8"/>
    <p:sldId id="371" r:id="rId9"/>
    <p:sldId id="359" r:id="rId10"/>
  </p:sldIdLst>
  <p:sldSz cx="9144000" cy="6858000" type="screen4x3"/>
  <p:notesSz cx="6858000" cy="1001395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0C0C0"/>
    <a:srgbClr val="A9A9A9"/>
    <a:srgbClr val="CC3300"/>
    <a:srgbClr val="CC0000"/>
    <a:srgbClr val="EEEEEE"/>
    <a:srgbClr val="D3D3D3"/>
    <a:srgbClr val="DDDDDD"/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896" autoAdjust="0"/>
    <p:restoredTop sz="93163" autoAdjust="0"/>
  </p:normalViewPr>
  <p:slideViewPr>
    <p:cSldViewPr>
      <p:cViewPr>
        <p:scale>
          <a:sx n="75" d="100"/>
          <a:sy n="75" d="100"/>
        </p:scale>
        <p:origin x="-744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82" y="-90"/>
      </p:cViewPr>
      <p:guideLst>
        <p:guide orient="horz" pos="3154"/>
        <p:guide pos="216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74009" cy="501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66" tIns="45883" rIns="91766" bIns="45883" numCol="1" anchor="t" anchorCtr="0" compatLnSpc="1">
            <a:prstTxWarp prst="textNoShape">
              <a:avLst/>
            </a:prstTxWarp>
          </a:bodyPr>
          <a:lstStyle>
            <a:lvl1pPr defTabSz="916228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2376" y="1"/>
            <a:ext cx="2974009" cy="501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66" tIns="45883" rIns="91766" bIns="45883" numCol="1" anchor="t" anchorCtr="0" compatLnSpc="1">
            <a:prstTxWarp prst="textNoShape">
              <a:avLst/>
            </a:prstTxWarp>
          </a:bodyPr>
          <a:lstStyle>
            <a:lvl1pPr algn="r" defTabSz="916228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9511239"/>
            <a:ext cx="2974009" cy="50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66" tIns="45883" rIns="91766" bIns="45883" numCol="1" anchor="b" anchorCtr="0" compatLnSpc="1">
            <a:prstTxWarp prst="textNoShape">
              <a:avLst/>
            </a:prstTxWarp>
          </a:bodyPr>
          <a:lstStyle>
            <a:lvl1pPr defTabSz="916228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2376" y="9511239"/>
            <a:ext cx="2974009" cy="50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66" tIns="45883" rIns="91766" bIns="45883" numCol="1" anchor="b" anchorCtr="0" compatLnSpc="1">
            <a:prstTxWarp prst="textNoShape">
              <a:avLst/>
            </a:prstTxWarp>
          </a:bodyPr>
          <a:lstStyle>
            <a:lvl1pPr algn="r" defTabSz="916228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08BBDCC9-F683-40A9-BB85-1AE1A0F3DD7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09445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1"/>
            <a:ext cx="2974009" cy="501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66" tIns="45883" rIns="91766" bIns="45883" numCol="1" anchor="t" anchorCtr="0" compatLnSpc="1">
            <a:prstTxWarp prst="textNoShape">
              <a:avLst/>
            </a:prstTxWarp>
          </a:bodyPr>
          <a:lstStyle>
            <a:lvl1pPr defTabSz="916228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2376" y="1"/>
            <a:ext cx="2974009" cy="501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66" tIns="45883" rIns="91766" bIns="45883" numCol="1" anchor="t" anchorCtr="0" compatLnSpc="1">
            <a:prstTxWarp prst="textNoShape">
              <a:avLst/>
            </a:prstTxWarp>
          </a:bodyPr>
          <a:lstStyle>
            <a:lvl1pPr algn="r" defTabSz="916228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5513" y="750888"/>
            <a:ext cx="5008562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317" y="4756426"/>
            <a:ext cx="5487370" cy="4506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66" tIns="45883" rIns="91766" bIns="458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511239"/>
            <a:ext cx="2974009" cy="50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66" tIns="45883" rIns="91766" bIns="45883" numCol="1" anchor="b" anchorCtr="0" compatLnSpc="1">
            <a:prstTxWarp prst="textNoShape">
              <a:avLst/>
            </a:prstTxWarp>
          </a:bodyPr>
          <a:lstStyle>
            <a:lvl1pPr defTabSz="916228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2376" y="9511239"/>
            <a:ext cx="2974009" cy="50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66" tIns="45883" rIns="91766" bIns="45883" numCol="1" anchor="b" anchorCtr="0" compatLnSpc="1">
            <a:prstTxWarp prst="textNoShape">
              <a:avLst/>
            </a:prstTxWarp>
          </a:bodyPr>
          <a:lstStyle>
            <a:lvl1pPr algn="r" defTabSz="916228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1B925CBA-BF31-45A2-9A1F-933A5B3FE79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923865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9"/>
          <p:cNvSpPr>
            <a:spLocks noChangeShapeType="1"/>
          </p:cNvSpPr>
          <p:nvPr userDrawn="1"/>
        </p:nvSpPr>
        <p:spPr bwMode="auto">
          <a:xfrm>
            <a:off x="2771775" y="6170613"/>
            <a:ext cx="5915025" cy="0"/>
          </a:xfrm>
          <a:prstGeom prst="line">
            <a:avLst/>
          </a:prstGeom>
          <a:noFill/>
          <a:ln w="1905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cs-CZ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55650" y="1341438"/>
            <a:ext cx="7772400" cy="1727200"/>
          </a:xfrm>
        </p:spPr>
        <p:txBody>
          <a:bodyPr/>
          <a:lstStyle>
            <a:lvl1pPr algn="ctr">
              <a:defRPr>
                <a:solidFill>
                  <a:srgbClr val="000000"/>
                </a:solidFill>
              </a:defRPr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3716338"/>
            <a:ext cx="6400800" cy="16097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771775" y="6245225"/>
            <a:ext cx="5903913" cy="47625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r>
              <a:rPr lang="cs-CZ"/>
              <a:t>Oddělení socioekonomie bydlení</a:t>
            </a:r>
          </a:p>
          <a:p>
            <a:pPr>
              <a:defRPr/>
            </a:pPr>
            <a:r>
              <a:rPr lang="cs-CZ"/>
              <a:t>Sociologický ústav AV ČR, v.v.i.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>
          <a:xfrm>
            <a:off x="8358188" y="6357938"/>
            <a:ext cx="500062" cy="3571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B2F83-D270-45F9-B3A2-86917014652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60350"/>
            <a:ext cx="856932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0063" y="981075"/>
            <a:ext cx="8320087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8441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43888" y="6245225"/>
            <a:ext cx="4429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effectLst/>
                <a:latin typeface="+mn-lt"/>
              </a:defRPr>
            </a:lvl1pPr>
          </a:lstStyle>
          <a:p>
            <a:pPr>
              <a:defRPr/>
            </a:pPr>
            <a:fld id="{65B4FD95-3274-4883-BA23-81B171F98ED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pic>
        <p:nvPicPr>
          <p:cNvPr id="1029" name="Picture 16" descr="Logo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48550" y="6219825"/>
            <a:ext cx="763588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50" name="Line 18"/>
          <p:cNvSpPr>
            <a:spLocks noChangeShapeType="1"/>
          </p:cNvSpPr>
          <p:nvPr userDrawn="1"/>
        </p:nvSpPr>
        <p:spPr bwMode="auto">
          <a:xfrm>
            <a:off x="395288" y="692150"/>
            <a:ext cx="8207375" cy="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cs-CZ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CC33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CC3300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CC3300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CC3300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CC3300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CC3300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CC3300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CC3300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CC330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30000"/>
        </a:spcAft>
        <a:buClr>
          <a:srgbClr val="CC3300"/>
        </a:buClr>
        <a:buFont typeface="Wingdings" pitchFamily="2" charset="2"/>
        <a:buChar char="Ü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5000"/>
        </a:spcBef>
        <a:spcAft>
          <a:spcPct val="15000"/>
        </a:spcAft>
        <a:buClr>
          <a:srgbClr val="CC3300"/>
        </a:buClr>
        <a:buFont typeface="Arial" charset="0"/>
        <a:buChar char="»"/>
        <a:defRPr sz="1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10000"/>
        </a:spcAft>
        <a:buClr>
          <a:srgbClr val="CC3300"/>
        </a:buClr>
        <a:buSzPct val="110000"/>
        <a:buChar char="•"/>
        <a:defRPr sz="1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C3300"/>
        </a:buClr>
        <a:buFont typeface="Arial" charset="0"/>
        <a:buChar char="–"/>
        <a:defRPr sz="12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eb.soc.cas.cz/projekty/helps.ht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3568" y="2636039"/>
            <a:ext cx="7772400" cy="15113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400" dirty="0" smtClean="0">
                <a:solidFill>
                  <a:srgbClr val="CC0000"/>
                </a:solidFill>
              </a:rPr>
              <a:t>HELPS</a:t>
            </a:r>
            <a:r>
              <a:rPr lang="cs-CZ" sz="2400" dirty="0" smtClean="0">
                <a:solidFill>
                  <a:srgbClr val="CC0000"/>
                </a:solidFill>
              </a:rPr>
              <a:t> PROJECT</a:t>
            </a:r>
            <a:br>
              <a:rPr lang="cs-CZ" sz="2400" dirty="0" smtClean="0">
                <a:solidFill>
                  <a:srgbClr val="CC0000"/>
                </a:solidFill>
              </a:rPr>
            </a:br>
            <a:r>
              <a:rPr lang="en-US" dirty="0" smtClean="0">
                <a:solidFill>
                  <a:srgbClr val="CC0000"/>
                </a:solidFill>
              </a:rPr>
              <a:t>Housing </a:t>
            </a:r>
            <a:r>
              <a:rPr lang="en-US" dirty="0">
                <a:solidFill>
                  <a:srgbClr val="CC0000"/>
                </a:solidFill>
              </a:rPr>
              <a:t>and Home-care for the Elderly and vulnerable people and Local Partnership Strategies in Central European cities</a:t>
            </a:r>
            <a:r>
              <a:rPr lang="cs-CZ" i="1" dirty="0" smtClean="0">
                <a:solidFill>
                  <a:srgbClr val="CC0000"/>
                </a:solidFill>
              </a:rPr>
              <a:t/>
            </a:r>
            <a:br>
              <a:rPr lang="cs-CZ" i="1" dirty="0" smtClean="0">
                <a:solidFill>
                  <a:srgbClr val="CC0000"/>
                </a:solidFill>
              </a:rPr>
            </a:br>
            <a:endParaRPr lang="cs-CZ" i="1" dirty="0" smtClean="0">
              <a:solidFill>
                <a:srgbClr val="CC3300"/>
              </a:solidFill>
            </a:endParaRPr>
          </a:p>
        </p:txBody>
      </p:sp>
      <p:sp>
        <p:nvSpPr>
          <p:cNvPr id="614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4077072"/>
            <a:ext cx="6400800" cy="1872208"/>
          </a:xfrm>
        </p:spPr>
        <p:txBody>
          <a:bodyPr/>
          <a:lstStyle/>
          <a:p>
            <a:pPr eaLnBrk="1" hangingPunct="1"/>
            <a:endParaRPr lang="en-GB" sz="1700" smtClean="0"/>
          </a:p>
          <a:p>
            <a:pPr eaLnBrk="1" hangingPunct="1"/>
            <a:r>
              <a:rPr lang="en-GB" sz="1700" b="1" smtClean="0"/>
              <a:t>Štěpánka </a:t>
            </a:r>
            <a:r>
              <a:rPr lang="en-GB" sz="1700" b="1" smtClean="0"/>
              <a:t>Pfeiferová</a:t>
            </a:r>
            <a:endParaRPr lang="en-GB" sz="1700" b="1" smtClean="0"/>
          </a:p>
          <a:p>
            <a:pPr eaLnBrk="1" hangingPunct="1">
              <a:spcBef>
                <a:spcPct val="20000"/>
              </a:spcBef>
              <a:spcAft>
                <a:spcPct val="10000"/>
              </a:spcAft>
            </a:pPr>
            <a:r>
              <a:rPr lang="en-GB" sz="1700" smtClean="0"/>
              <a:t>Socioeconomics of </a:t>
            </a:r>
            <a:r>
              <a:rPr lang="en-GB" sz="1700" smtClean="0"/>
              <a:t>Housing</a:t>
            </a:r>
            <a:endParaRPr lang="en-GB" sz="1700" smtClean="0"/>
          </a:p>
          <a:p>
            <a:pPr eaLnBrk="1" hangingPunct="1">
              <a:spcBef>
                <a:spcPct val="20000"/>
              </a:spcBef>
              <a:spcAft>
                <a:spcPct val="10000"/>
              </a:spcAft>
            </a:pPr>
            <a:r>
              <a:rPr lang="en-GB" sz="1700" smtClean="0"/>
              <a:t>Institute of Sociology </a:t>
            </a:r>
            <a:r>
              <a:rPr lang="en-GB" sz="1700" smtClean="0"/>
              <a:t>CAS</a:t>
            </a:r>
            <a:r>
              <a:rPr lang="en-GB" sz="1700" smtClean="0"/>
              <a:t>, </a:t>
            </a:r>
            <a:r>
              <a:rPr lang="en-GB" sz="1700" smtClean="0"/>
              <a:t>Prague</a:t>
            </a:r>
            <a:r>
              <a:rPr lang="en-GB" sz="1700" smtClean="0"/>
              <a:t>, CR </a:t>
            </a:r>
            <a:endParaRPr lang="en-GB" sz="1700" smtClean="0"/>
          </a:p>
          <a:p>
            <a:pPr eaLnBrk="1" hangingPunct="1">
              <a:spcBef>
                <a:spcPct val="20000"/>
              </a:spcBef>
              <a:spcAft>
                <a:spcPct val="10000"/>
              </a:spcAft>
            </a:pPr>
            <a:r>
              <a:rPr lang="en-GB" sz="1700" smtClean="0">
                <a:solidFill>
                  <a:srgbClr val="CC3300"/>
                </a:solidFill>
              </a:rPr>
              <a:t>stepanka.pfeiferova@vupsv.cz</a:t>
            </a:r>
            <a:endParaRPr lang="en-GB" sz="1700" smtClean="0"/>
          </a:p>
        </p:txBody>
      </p:sp>
      <p:sp>
        <p:nvSpPr>
          <p:cNvPr id="6145" name="Rectangle 7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771775" y="6245225"/>
            <a:ext cx="5943600" cy="4762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dirty="0" err="1" smtClean="0">
                <a:effectLst/>
              </a:rPr>
              <a:t>Socio-economics</a:t>
            </a:r>
            <a:r>
              <a:rPr lang="cs-CZ" dirty="0" smtClean="0">
                <a:effectLst/>
              </a:rPr>
              <a:t> </a:t>
            </a:r>
            <a:r>
              <a:rPr lang="cs-CZ" dirty="0" err="1" smtClean="0">
                <a:effectLst/>
              </a:rPr>
              <a:t>of</a:t>
            </a:r>
            <a:r>
              <a:rPr lang="cs-CZ" dirty="0" smtClean="0">
                <a:effectLst/>
              </a:rPr>
              <a:t> </a:t>
            </a:r>
            <a:r>
              <a:rPr lang="cs-CZ" dirty="0" err="1" smtClean="0">
                <a:effectLst/>
              </a:rPr>
              <a:t>Housing</a:t>
            </a:r>
            <a:r>
              <a:rPr lang="cs-CZ" dirty="0" smtClean="0">
                <a:effectLst/>
              </a:rPr>
              <a:t> Department</a:t>
            </a:r>
          </a:p>
          <a:p>
            <a:r>
              <a:rPr lang="cs-CZ" dirty="0" smtClean="0">
                <a:solidFill>
                  <a:schemeClr val="tx1"/>
                </a:solidFill>
                <a:effectLst/>
              </a:rPr>
              <a:t>Institute </a:t>
            </a:r>
            <a:r>
              <a:rPr lang="cs-CZ" dirty="0" err="1" smtClean="0">
                <a:solidFill>
                  <a:schemeClr val="tx1"/>
                </a:solidFill>
                <a:effectLst/>
              </a:rPr>
              <a:t>of</a:t>
            </a:r>
            <a:r>
              <a:rPr lang="cs-CZ" dirty="0" smtClean="0">
                <a:solidFill>
                  <a:schemeClr val="tx1"/>
                </a:solidFill>
                <a:effectLst/>
              </a:rPr>
              <a:t> Sociology, </a:t>
            </a:r>
            <a:r>
              <a:rPr lang="cs-CZ" dirty="0" err="1" smtClean="0">
                <a:solidFill>
                  <a:schemeClr val="tx1"/>
                </a:solidFill>
                <a:effectLst/>
              </a:rPr>
              <a:t>Academy</a:t>
            </a:r>
            <a:r>
              <a:rPr lang="cs-CZ" dirty="0" smtClean="0">
                <a:solidFill>
                  <a:schemeClr val="tx1"/>
                </a:solidFill>
                <a:effectLst/>
              </a:rPr>
              <a:t> </a:t>
            </a:r>
            <a:r>
              <a:rPr lang="cs-CZ" dirty="0" err="1" smtClean="0">
                <a:solidFill>
                  <a:schemeClr val="tx1"/>
                </a:solidFill>
                <a:effectLst/>
              </a:rPr>
              <a:t>of</a:t>
            </a:r>
            <a:r>
              <a:rPr lang="cs-CZ" dirty="0" smtClean="0">
                <a:solidFill>
                  <a:schemeClr val="tx1"/>
                </a:solidFill>
                <a:effectLst/>
              </a:rPr>
              <a:t> </a:t>
            </a:r>
            <a:r>
              <a:rPr lang="cs-CZ" dirty="0" err="1" smtClean="0">
                <a:solidFill>
                  <a:schemeClr val="tx1"/>
                </a:solidFill>
                <a:effectLst/>
              </a:rPr>
              <a:t>Sciences</a:t>
            </a:r>
            <a:r>
              <a:rPr lang="cs-CZ" dirty="0" smtClean="0">
                <a:solidFill>
                  <a:schemeClr val="tx1"/>
                </a:solidFill>
                <a:effectLst/>
              </a:rPr>
              <a:t>, Czech Republic</a:t>
            </a:r>
          </a:p>
        </p:txBody>
      </p:sp>
      <p:pic>
        <p:nvPicPr>
          <p:cNvPr id="6148" name="Picture 6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360" y="5661248"/>
            <a:ext cx="135731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7" descr="logos_CEEUerd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363" y="332656"/>
            <a:ext cx="3816085" cy="715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stepanka.pfeiferova\Dropbox\Bydlení\Sociální bydlení CE\Logo\HELPS final\helps+ACRONIM horizont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7863" y="188640"/>
            <a:ext cx="4124137" cy="868189"/>
          </a:xfrm>
          <a:prstGeom prst="rect">
            <a:avLst/>
          </a:prstGeom>
          <a:noFill/>
        </p:spPr>
      </p:pic>
      <p:sp>
        <p:nvSpPr>
          <p:cNvPr id="2" name="TextovéPole 1"/>
          <p:cNvSpPr txBox="1"/>
          <p:nvPr/>
        </p:nvSpPr>
        <p:spPr>
          <a:xfrm>
            <a:off x="1763688" y="1484784"/>
            <a:ext cx="56166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700" b="1" dirty="0" smtClean="0">
                <a:solidFill>
                  <a:schemeClr val="bg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IFA 11th Global Conference on Ageing</a:t>
            </a:r>
          </a:p>
          <a:p>
            <a:pPr algn="ctr"/>
            <a:r>
              <a:rPr lang="en-GB" sz="1700" i="1" dirty="0" smtClean="0">
                <a:solidFill>
                  <a:schemeClr val="bg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28 May – 1 June 2012, Prague, Czech Republic</a:t>
            </a:r>
            <a:endParaRPr lang="en-GB" sz="1700" i="1" dirty="0">
              <a:solidFill>
                <a:schemeClr val="bg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69325" cy="360363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Project HELPS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0063" y="908720"/>
            <a:ext cx="8320087" cy="4968552"/>
          </a:xfrm>
        </p:spPr>
        <p:txBody>
          <a:bodyPr/>
          <a:lstStyle/>
          <a:p>
            <a:r>
              <a:rPr lang="en-GB" sz="1800" smtClean="0"/>
              <a:t>The</a:t>
            </a:r>
            <a:r>
              <a:rPr lang="en-GB" sz="1800" smtClean="0"/>
              <a:t> project is implemented through the CENTRAL EUROPE Programme co-financed by the </a:t>
            </a:r>
            <a:r>
              <a:rPr lang="en-GB" sz="1800" smtClean="0"/>
              <a:t>ERDF</a:t>
            </a:r>
            <a:endParaRPr lang="en-GB" sz="1800" smtClean="0"/>
          </a:p>
          <a:p>
            <a:r>
              <a:rPr lang="en-GB" sz="1800" smtClean="0"/>
              <a:t>Programme:</a:t>
            </a:r>
            <a:endParaRPr lang="en-GB" sz="1800" smtClean="0"/>
          </a:p>
          <a:p>
            <a:pPr lvl="1"/>
            <a:r>
              <a:rPr lang="en-GB" sz="1500" smtClean="0"/>
              <a:t>Active </a:t>
            </a:r>
            <a:r>
              <a:rPr lang="en-GB" sz="1500" smtClean="0"/>
              <a:t>ageing in the </a:t>
            </a:r>
            <a:r>
              <a:rPr lang="en-GB" sz="1500" smtClean="0"/>
              <a:t>CENTRAL </a:t>
            </a:r>
            <a:r>
              <a:rPr lang="en-GB" sz="1500" smtClean="0"/>
              <a:t>EUROPE</a:t>
            </a:r>
            <a:endParaRPr lang="en-GB" sz="1500" smtClean="0"/>
          </a:p>
          <a:p>
            <a:r>
              <a:rPr lang="en-GB" sz="1800" smtClean="0"/>
              <a:t>Priority </a:t>
            </a:r>
            <a:r>
              <a:rPr lang="en-GB" sz="1800" smtClean="0"/>
              <a:t>4</a:t>
            </a:r>
            <a:endParaRPr lang="en-GB" sz="1800" smtClean="0"/>
          </a:p>
          <a:p>
            <a:pPr lvl="1"/>
            <a:r>
              <a:rPr lang="en-GB" sz="1500" smtClean="0"/>
              <a:t>Enhancing </a:t>
            </a:r>
            <a:r>
              <a:rPr lang="en-GB" sz="1500" b="1" i="1" smtClean="0"/>
              <a:t>competitiveness and attractiveness </a:t>
            </a:r>
            <a:r>
              <a:rPr lang="en-GB" sz="1500" smtClean="0"/>
              <a:t>of cities and </a:t>
            </a:r>
            <a:r>
              <a:rPr lang="en-GB" sz="1500" smtClean="0"/>
              <a:t>regions</a:t>
            </a:r>
            <a:endParaRPr lang="en-GB" sz="1500" smtClean="0"/>
          </a:p>
          <a:p>
            <a:r>
              <a:rPr lang="en-GB" sz="1800" smtClean="0"/>
              <a:t>Area of Intervention </a:t>
            </a:r>
            <a:r>
              <a:rPr lang="en-GB" sz="1800" smtClean="0"/>
              <a:t>2</a:t>
            </a:r>
            <a:endParaRPr lang="en-GB" sz="1800" smtClean="0"/>
          </a:p>
          <a:p>
            <a:pPr lvl="1"/>
            <a:r>
              <a:rPr lang="en-GB" sz="1500" smtClean="0"/>
              <a:t>Addressing the </a:t>
            </a:r>
            <a:r>
              <a:rPr lang="en-GB" sz="1500" b="1" i="1" smtClean="0"/>
              <a:t>territorial effects of demographic and social </a:t>
            </a:r>
            <a:r>
              <a:rPr lang="en-GB" sz="1500" b="1" i="1" smtClean="0"/>
              <a:t>change</a:t>
            </a:r>
            <a:r>
              <a:rPr lang="en-GB" sz="1500" smtClean="0"/>
              <a:t> on urban and regional </a:t>
            </a:r>
            <a:r>
              <a:rPr lang="en-GB" sz="1500" smtClean="0"/>
              <a:t>development</a:t>
            </a:r>
            <a:endParaRPr lang="en-GB" sz="1500" smtClean="0"/>
          </a:p>
          <a:p>
            <a:r>
              <a:rPr lang="en-GB" sz="1800" smtClean="0"/>
              <a:t>Concept </a:t>
            </a:r>
            <a:r>
              <a:rPr lang="en-GB" sz="1800" smtClean="0"/>
              <a:t>6</a:t>
            </a:r>
            <a:endParaRPr lang="en-GB" sz="1800" smtClean="0"/>
          </a:p>
          <a:p>
            <a:pPr lvl="1"/>
            <a:r>
              <a:rPr lang="en-GB" sz="1500" smtClean="0"/>
              <a:t>Innovative </a:t>
            </a:r>
            <a:r>
              <a:rPr lang="en-GB" sz="1500" b="1" i="1" smtClean="0"/>
              <a:t>housing and care solutions </a:t>
            </a:r>
            <a:r>
              <a:rPr lang="en-GB" sz="1500" smtClean="0"/>
              <a:t>for the elderly and vulnerable persons in Central European </a:t>
            </a:r>
            <a:r>
              <a:rPr lang="en-GB" sz="1500" smtClean="0"/>
              <a:t>cities</a:t>
            </a:r>
            <a:endParaRPr lang="en-GB" sz="1500" smtClean="0"/>
          </a:p>
          <a:p>
            <a:pPr>
              <a:spcBef>
                <a:spcPts val="1200"/>
              </a:spcBef>
            </a:pPr>
            <a:r>
              <a:rPr lang="en-GB" sz="1800" b="1" i="1" smtClean="0"/>
              <a:t>Duration</a:t>
            </a:r>
            <a:r>
              <a:rPr lang="en-GB" sz="1800" b="1" i="1" smtClean="0"/>
              <a:t>: </a:t>
            </a:r>
            <a:r>
              <a:rPr lang="en-GB" sz="1800" i="1" smtClean="0"/>
              <a:t>October 2011 – September </a:t>
            </a:r>
            <a:r>
              <a:rPr lang="en-GB" sz="1800" i="1" smtClean="0"/>
              <a:t>2014</a:t>
            </a:r>
            <a:endParaRPr lang="en-GB" sz="1800" i="1" smtClean="0"/>
          </a:p>
          <a:p>
            <a:pPr lvl="1"/>
            <a:endParaRPr lang="en-GB" sz="140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FB2F83-D270-45F9-B3A2-86917014652B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  <p:pic>
        <p:nvPicPr>
          <p:cNvPr id="6" name="Picture 7" descr="logos_CEEUerd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4624"/>
            <a:ext cx="3283050" cy="615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stepanka.pfeiferova\Dropbox\Bydlení\Sociální bydlení CE\Logo\HELPS final\helps+ACRONIM horizont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831" y="5949280"/>
            <a:ext cx="3548073" cy="74691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Background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836712"/>
            <a:ext cx="8320087" cy="5184775"/>
          </a:xfrm>
        </p:spPr>
        <p:txBody>
          <a:bodyPr/>
          <a:lstStyle/>
          <a:p>
            <a:r>
              <a:rPr lang="en-GB" sz="1600" dirty="0" smtClean="0"/>
              <a:t>Socio-demographic changes </a:t>
            </a:r>
            <a:r>
              <a:rPr lang="en-GB" sz="1600" b="1" dirty="0" smtClean="0">
                <a:latin typeface="Calibri"/>
              </a:rPr>
              <a:t>→</a:t>
            </a:r>
            <a:r>
              <a:rPr lang="en-GB" sz="1600" dirty="0" smtClean="0">
                <a:latin typeface="Calibri"/>
              </a:rPr>
              <a:t> d</a:t>
            </a:r>
            <a:r>
              <a:rPr lang="en-GB" sz="1600" dirty="0" smtClean="0"/>
              <a:t>ramatic increase of the number of elderly and vulnerable people</a:t>
            </a:r>
          </a:p>
          <a:p>
            <a:r>
              <a:rPr lang="en-GB" sz="1600" dirty="0" smtClean="0"/>
              <a:t>Improvement of health conditions </a:t>
            </a:r>
            <a:r>
              <a:rPr lang="en-GB" sz="1600" b="1" dirty="0" smtClean="0">
                <a:latin typeface="Calibri"/>
              </a:rPr>
              <a:t>→ </a:t>
            </a:r>
            <a:r>
              <a:rPr lang="en-GB" sz="1600" dirty="0" smtClean="0"/>
              <a:t>decrease of the </a:t>
            </a:r>
            <a:r>
              <a:rPr lang="en-GB" sz="1600" dirty="0" smtClean="0"/>
              <a:t>need for intensive </a:t>
            </a:r>
            <a:r>
              <a:rPr lang="en-GB" sz="1600" dirty="0" smtClean="0"/>
              <a:t>care</a:t>
            </a:r>
          </a:p>
          <a:p>
            <a:r>
              <a:rPr lang="en-GB" sz="1600" dirty="0" smtClean="0"/>
              <a:t>The </a:t>
            </a:r>
            <a:r>
              <a:rPr lang="en-GB" sz="1600" dirty="0" smtClean="0"/>
              <a:t>primary aim nowadays is to give </a:t>
            </a:r>
            <a:r>
              <a:rPr lang="en-GB" sz="1600" dirty="0" smtClean="0"/>
              <a:t>vulnerable people </a:t>
            </a:r>
            <a:r>
              <a:rPr lang="en-GB" sz="1600" dirty="0" smtClean="0"/>
              <a:t>as much control over their lives as </a:t>
            </a:r>
            <a:r>
              <a:rPr lang="en-GB" sz="1600" dirty="0" smtClean="0"/>
              <a:t>possible</a:t>
            </a:r>
          </a:p>
          <a:p>
            <a:r>
              <a:rPr lang="en-GB" sz="1600" dirty="0" smtClean="0"/>
              <a:t>More </a:t>
            </a:r>
            <a:r>
              <a:rPr lang="en-GB" sz="1600" dirty="0"/>
              <a:t>elderly and vulnerable people continue to live in their own flats/houses and </a:t>
            </a:r>
            <a:r>
              <a:rPr lang="en-GB" sz="1600" dirty="0" smtClean="0"/>
              <a:t>need </a:t>
            </a:r>
            <a:r>
              <a:rPr lang="en-GB" sz="1600" dirty="0"/>
              <a:t>support for active </a:t>
            </a:r>
            <a:r>
              <a:rPr lang="en-GB" sz="1600" dirty="0" smtClean="0"/>
              <a:t>re-integration</a:t>
            </a:r>
          </a:p>
          <a:p>
            <a:r>
              <a:rPr lang="en-GB" sz="1600" dirty="0" smtClean="0"/>
              <a:t>Central </a:t>
            </a:r>
            <a:r>
              <a:rPr lang="en-GB" sz="1600" dirty="0"/>
              <a:t>Europe is still characterized by </a:t>
            </a:r>
            <a:r>
              <a:rPr lang="en-GB" sz="1600" dirty="0" smtClean="0"/>
              <a:t>centralistic </a:t>
            </a:r>
            <a:r>
              <a:rPr lang="en-GB" sz="1600" dirty="0" smtClean="0"/>
              <a:t>approaches that have </a:t>
            </a:r>
            <a:r>
              <a:rPr lang="en-GB" sz="1600" dirty="0"/>
              <a:t>often difficulties in matching with the needs of such population </a:t>
            </a:r>
            <a:r>
              <a:rPr lang="en-GB" sz="1600" dirty="0" smtClean="0"/>
              <a:t>groups</a:t>
            </a:r>
          </a:p>
          <a:p>
            <a:pPr marL="742950" lvl="2" indent="-342900">
              <a:spcBef>
                <a:spcPct val="50000"/>
              </a:spcBef>
              <a:spcAft>
                <a:spcPct val="30000"/>
              </a:spcAft>
              <a:buFont typeface="Wingdings" pitchFamily="2" charset="2"/>
              <a:buChar char="Ü"/>
            </a:pPr>
            <a:r>
              <a:rPr lang="en-GB" sz="1350" dirty="0" smtClean="0"/>
              <a:t>Offer of standardized </a:t>
            </a:r>
            <a:r>
              <a:rPr lang="en-GB" sz="1350" dirty="0"/>
              <a:t>solutions for supposedly homogenous </a:t>
            </a:r>
            <a:r>
              <a:rPr lang="en-GB" sz="1350" dirty="0" smtClean="0"/>
              <a:t>needs</a:t>
            </a:r>
          </a:p>
          <a:p>
            <a:pPr marL="742950" lvl="2" indent="-342900">
              <a:spcBef>
                <a:spcPct val="50000"/>
              </a:spcBef>
              <a:spcAft>
                <a:spcPct val="30000"/>
              </a:spcAft>
              <a:buFont typeface="Wingdings" pitchFamily="2" charset="2"/>
              <a:buChar char="Ü"/>
            </a:pPr>
            <a:r>
              <a:rPr lang="en-GB" sz="1350" dirty="0" smtClean="0"/>
              <a:t>Favour </a:t>
            </a:r>
            <a:r>
              <a:rPr lang="en-GB" sz="1350" dirty="0"/>
              <a:t>the institutionalisation and the separation of such population groups from other residential areas and/or population </a:t>
            </a:r>
            <a:r>
              <a:rPr lang="en-GB" sz="1350" dirty="0" smtClean="0"/>
              <a:t>groups</a:t>
            </a:r>
          </a:p>
          <a:p>
            <a:pPr marL="742950" lvl="2" indent="-342900">
              <a:spcBef>
                <a:spcPct val="50000"/>
              </a:spcBef>
              <a:spcAft>
                <a:spcPct val="30000"/>
              </a:spcAft>
              <a:buFont typeface="Wingdings" pitchFamily="2" charset="2"/>
              <a:buChar char="Ü"/>
            </a:pPr>
            <a:r>
              <a:rPr lang="en-GB" sz="1350" dirty="0" smtClean="0"/>
              <a:t>Focus </a:t>
            </a:r>
            <a:r>
              <a:rPr lang="en-GB" sz="1350" dirty="0" smtClean="0"/>
              <a:t>on </a:t>
            </a:r>
            <a:r>
              <a:rPr lang="en-GB" sz="1350" dirty="0"/>
              <a:t>intensive care-provision while other needs </a:t>
            </a:r>
            <a:r>
              <a:rPr lang="en-GB" sz="1350" dirty="0" smtClean="0"/>
              <a:t>are </a:t>
            </a:r>
            <a:r>
              <a:rPr lang="en-GB" sz="1350" dirty="0" smtClean="0"/>
              <a:t>neglected</a:t>
            </a:r>
          </a:p>
          <a:p>
            <a:r>
              <a:rPr lang="en-GB" sz="1600" dirty="0" smtClean="0"/>
              <a:t>Neighbourhood-based </a:t>
            </a:r>
            <a:r>
              <a:rPr lang="en-GB" sz="1600" dirty="0"/>
              <a:t>care and housing solutions </a:t>
            </a:r>
            <a:r>
              <a:rPr lang="en-GB" sz="1600" dirty="0" smtClean="0"/>
              <a:t>needed to increase </a:t>
            </a:r>
            <a:r>
              <a:rPr lang="en-GB" sz="1600" dirty="0"/>
              <a:t>the autonomy </a:t>
            </a:r>
            <a:r>
              <a:rPr lang="en-GB" sz="1600" dirty="0" smtClean="0"/>
              <a:t>of </a:t>
            </a:r>
            <a:r>
              <a:rPr lang="en-GB" sz="1600" dirty="0"/>
              <a:t>these groups and contribute to maintain their </a:t>
            </a:r>
            <a:r>
              <a:rPr lang="en-GB" sz="1600" dirty="0" smtClean="0"/>
              <a:t>abilities</a:t>
            </a:r>
            <a:endParaRPr lang="en-GB" sz="16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FB2F83-D270-45F9-B3A2-86917014652B}" type="slidenum">
              <a:rPr lang="cs-CZ" smtClean="0"/>
              <a:pPr>
                <a:defRPr/>
              </a:pPr>
              <a:t>3</a:t>
            </a:fld>
            <a:endParaRPr lang="cs-CZ"/>
          </a:p>
        </p:txBody>
      </p:sp>
      <p:pic>
        <p:nvPicPr>
          <p:cNvPr id="5" name="Picture 7" descr="logos_CEEUerd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4624"/>
            <a:ext cx="3283050" cy="615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stepanka.pfeiferova\Dropbox\Bydlení\Sociální bydlení CE\Logo\HELPS final\helps+ACRONIM horizont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831" y="5949280"/>
            <a:ext cx="3548073" cy="74691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Project’</a:t>
            </a:r>
            <a:r>
              <a:rPr lang="en-GB" smtClean="0"/>
              <a:t>s </a:t>
            </a:r>
            <a:r>
              <a:rPr lang="en-GB" smtClean="0"/>
              <a:t>objectives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908720"/>
            <a:ext cx="8320087" cy="5184775"/>
          </a:xfrm>
        </p:spPr>
        <p:txBody>
          <a:bodyPr/>
          <a:lstStyle/>
          <a:p>
            <a:r>
              <a:rPr lang="en-GB" sz="1600" dirty="0" smtClean="0"/>
              <a:t>To improve the </a:t>
            </a:r>
            <a:r>
              <a:rPr lang="en-GB" sz="1600" b="1" dirty="0"/>
              <a:t>quality of life </a:t>
            </a:r>
            <a:r>
              <a:rPr lang="en-GB" sz="1600" dirty="0"/>
              <a:t>of vulnerable groups, </a:t>
            </a:r>
            <a:r>
              <a:rPr lang="en-GB" sz="1600" dirty="0" smtClean="0"/>
              <a:t>especially </a:t>
            </a:r>
            <a:r>
              <a:rPr lang="en-GB" sz="1600" b="1" dirty="0" smtClean="0"/>
              <a:t>elderly</a:t>
            </a:r>
            <a:r>
              <a:rPr lang="en-GB" sz="1600" dirty="0" smtClean="0"/>
              <a:t> </a:t>
            </a:r>
            <a:r>
              <a:rPr lang="en-GB" sz="1600" dirty="0"/>
              <a:t>and </a:t>
            </a:r>
            <a:r>
              <a:rPr lang="en-GB" sz="1600" b="1" dirty="0"/>
              <a:t>people with disabilities </a:t>
            </a:r>
            <a:r>
              <a:rPr lang="en-GB" sz="1600" dirty="0"/>
              <a:t>residing in </a:t>
            </a:r>
            <a:r>
              <a:rPr lang="en-GB" sz="1600" b="1" dirty="0"/>
              <a:t>urban areas </a:t>
            </a:r>
            <a:r>
              <a:rPr lang="en-GB" sz="1600" dirty="0"/>
              <a:t>in Central </a:t>
            </a:r>
            <a:r>
              <a:rPr lang="en-GB" sz="1600" dirty="0" smtClean="0"/>
              <a:t>Europe</a:t>
            </a:r>
          </a:p>
          <a:p>
            <a:r>
              <a:rPr lang="en-GB" sz="1600" dirty="0" smtClean="0"/>
              <a:t>To develop the most appropriate </a:t>
            </a:r>
            <a:r>
              <a:rPr lang="en-GB" sz="1600" b="1" dirty="0" smtClean="0"/>
              <a:t>living environment and care </a:t>
            </a:r>
            <a:r>
              <a:rPr lang="en-GB" sz="1600" dirty="0" smtClean="0"/>
              <a:t>for them</a:t>
            </a:r>
          </a:p>
          <a:p>
            <a:r>
              <a:rPr lang="en-GB" sz="1600" dirty="0" smtClean="0"/>
              <a:t>To foster </a:t>
            </a:r>
            <a:r>
              <a:rPr lang="en-GB" sz="1600" dirty="0"/>
              <a:t>innovative </a:t>
            </a:r>
            <a:r>
              <a:rPr lang="en-GB" sz="1600" b="1" dirty="0"/>
              <a:t>housing and care solutions </a:t>
            </a:r>
            <a:r>
              <a:rPr lang="en-GB" sz="1600" dirty="0"/>
              <a:t>for elderly and </a:t>
            </a:r>
            <a:r>
              <a:rPr lang="en-GB" sz="1600" dirty="0" smtClean="0"/>
              <a:t>other vulnerable </a:t>
            </a:r>
            <a:r>
              <a:rPr lang="en-GB" sz="1600" dirty="0"/>
              <a:t>people </a:t>
            </a:r>
            <a:r>
              <a:rPr lang="en-GB" sz="1600" dirty="0" smtClean="0"/>
              <a:t>with </a:t>
            </a:r>
            <a:r>
              <a:rPr lang="en-GB" sz="1600" dirty="0"/>
              <a:t>a view to increase their </a:t>
            </a:r>
            <a:r>
              <a:rPr lang="en-GB" sz="1600" b="1" dirty="0" smtClean="0"/>
              <a:t>autonomy</a:t>
            </a:r>
          </a:p>
          <a:p>
            <a:r>
              <a:rPr lang="en-GB" sz="1600" dirty="0" smtClean="0"/>
              <a:t>To </a:t>
            </a:r>
            <a:r>
              <a:rPr lang="en-GB" sz="1600" dirty="0"/>
              <a:t>support elderly </a:t>
            </a:r>
            <a:r>
              <a:rPr lang="en-GB" sz="1600" dirty="0" smtClean="0"/>
              <a:t>and other </a:t>
            </a:r>
            <a:r>
              <a:rPr lang="en-GB" sz="1600" dirty="0"/>
              <a:t>vulnerable people in living in their </a:t>
            </a:r>
            <a:r>
              <a:rPr lang="en-GB" sz="1600" b="1" dirty="0"/>
              <a:t>own </a:t>
            </a:r>
            <a:r>
              <a:rPr lang="en-GB" sz="1600" b="1" dirty="0" smtClean="0"/>
              <a:t>homes</a:t>
            </a:r>
          </a:p>
          <a:p>
            <a:r>
              <a:rPr lang="en-GB" sz="1600" dirty="0" smtClean="0"/>
              <a:t>To find </a:t>
            </a:r>
            <a:r>
              <a:rPr lang="en-GB" sz="1600" b="1" dirty="0" smtClean="0"/>
              <a:t>management </a:t>
            </a:r>
            <a:r>
              <a:rPr lang="en-GB" sz="1600" b="1" dirty="0"/>
              <a:t>solutions </a:t>
            </a:r>
            <a:r>
              <a:rPr lang="en-GB" sz="1600" dirty="0"/>
              <a:t>in integrative </a:t>
            </a:r>
            <a:r>
              <a:rPr lang="en-GB" sz="1600" dirty="0" smtClean="0"/>
              <a:t>housing and enable </a:t>
            </a:r>
            <a:r>
              <a:rPr lang="en-GB" sz="1600" b="1" dirty="0"/>
              <a:t>participation</a:t>
            </a:r>
            <a:r>
              <a:rPr lang="en-GB" sz="1600" dirty="0"/>
              <a:t> of the elderly and vulnerable groups in the coordination of relevant </a:t>
            </a:r>
            <a:r>
              <a:rPr lang="en-GB" sz="1600" dirty="0" smtClean="0"/>
              <a:t>stakeholders</a:t>
            </a:r>
          </a:p>
          <a:p>
            <a:r>
              <a:rPr lang="en-GB" sz="1600" dirty="0" smtClean="0"/>
              <a:t>To </a:t>
            </a:r>
            <a:r>
              <a:rPr lang="en-GB" sz="1600" dirty="0"/>
              <a:t>develop </a:t>
            </a:r>
            <a:r>
              <a:rPr lang="en-GB" sz="1600" dirty="0" smtClean="0"/>
              <a:t>innovative </a:t>
            </a:r>
            <a:r>
              <a:rPr lang="en-GB" sz="1600" dirty="0"/>
              <a:t>housing and homecare solutions by supporting models of integrated </a:t>
            </a:r>
            <a:r>
              <a:rPr lang="en-GB" sz="1600" b="1" dirty="0"/>
              <a:t>local governance orienting policies</a:t>
            </a:r>
            <a:r>
              <a:rPr lang="en-GB" sz="1600" dirty="0"/>
              <a:t>, products and </a:t>
            </a:r>
            <a:r>
              <a:rPr lang="en-GB" sz="1600" dirty="0" smtClean="0"/>
              <a:t>services</a:t>
            </a:r>
          </a:p>
          <a:p>
            <a:r>
              <a:rPr lang="en-GB" sz="1600" dirty="0" smtClean="0"/>
              <a:t>To </a:t>
            </a:r>
            <a:r>
              <a:rPr lang="en-GB" sz="1600" b="1" dirty="0"/>
              <a:t>decrease</a:t>
            </a:r>
            <a:r>
              <a:rPr lang="en-GB" sz="1600" dirty="0"/>
              <a:t> functional and spatial </a:t>
            </a:r>
            <a:r>
              <a:rPr lang="en-GB" sz="1600" b="1" dirty="0"/>
              <a:t>separation</a:t>
            </a:r>
            <a:r>
              <a:rPr lang="en-GB" sz="1600" dirty="0"/>
              <a:t> of different age groups in urban areas </a:t>
            </a:r>
            <a:endParaRPr lang="en-GB" sz="16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FB2F83-D270-45F9-B3A2-86917014652B}" type="slidenum">
              <a:rPr lang="cs-CZ" smtClean="0"/>
              <a:pPr>
                <a:defRPr/>
              </a:pPr>
              <a:t>4</a:t>
            </a:fld>
            <a:endParaRPr lang="cs-CZ"/>
          </a:p>
        </p:txBody>
      </p:sp>
      <p:pic>
        <p:nvPicPr>
          <p:cNvPr id="5" name="Picture 7" descr="logos_CEEUerd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4624"/>
            <a:ext cx="3283050" cy="615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stepanka.pfeiferova\Dropbox\Bydlení\Sociální bydlení CE\Logo\HELPS final\helps+ACRONIM horizont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831" y="5949280"/>
            <a:ext cx="3548073" cy="7469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05989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Areas </a:t>
            </a:r>
            <a:r>
              <a:rPr lang="en-GB" smtClean="0"/>
              <a:t>f</a:t>
            </a:r>
            <a:r>
              <a:rPr lang="en-GB" smtClean="0"/>
              <a:t>or innovative practices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412776"/>
            <a:ext cx="8320087" cy="3744416"/>
          </a:xfrm>
        </p:spPr>
        <p:txBody>
          <a:bodyPr/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000" smtClean="0"/>
              <a:t>community </a:t>
            </a:r>
            <a:r>
              <a:rPr lang="en-GB" sz="2000" smtClean="0"/>
              <a:t>building</a:t>
            </a:r>
            <a:endParaRPr lang="en-GB" sz="2000" smtClean="0"/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000" smtClean="0"/>
              <a:t>housing </a:t>
            </a:r>
            <a:r>
              <a:rPr lang="en-GB" sz="2000" smtClean="0"/>
              <a:t>accessibility (including technical devices, ICT</a:t>
            </a:r>
            <a:r>
              <a:rPr lang="en-GB" sz="2000" smtClean="0"/>
              <a:t>) </a:t>
            </a:r>
            <a:endParaRPr lang="en-GB" sz="2000" smtClean="0"/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000" smtClean="0"/>
              <a:t>housing </a:t>
            </a:r>
            <a:r>
              <a:rPr lang="en-GB" sz="2000" smtClean="0"/>
              <a:t>affordability </a:t>
            </a:r>
            <a:endParaRPr lang="en-GB" sz="2000" smtClean="0"/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000" smtClean="0"/>
              <a:t>social </a:t>
            </a:r>
            <a:r>
              <a:rPr lang="en-GB" sz="2000" smtClean="0"/>
              <a:t>and </a:t>
            </a:r>
            <a:r>
              <a:rPr lang="en-GB" sz="2000" smtClean="0"/>
              <a:t>health </a:t>
            </a:r>
            <a:r>
              <a:rPr lang="en-GB" sz="2000" smtClean="0"/>
              <a:t>care</a:t>
            </a:r>
            <a:endParaRPr lang="en-GB" sz="2000" smtClean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GB" sz="2000" smtClean="0"/>
              <a:t>access </a:t>
            </a:r>
            <a:r>
              <a:rPr lang="en-GB" sz="2000" smtClean="0"/>
              <a:t>to </a:t>
            </a:r>
            <a:r>
              <a:rPr lang="en-GB" sz="2000" smtClean="0"/>
              <a:t>information</a:t>
            </a:r>
            <a:r>
              <a:rPr lang="en-GB" sz="2000" smtClean="0"/>
              <a:t> </a:t>
            </a:r>
            <a:r>
              <a:rPr lang="en-GB" sz="2000" smtClean="0"/>
              <a:t>and/or </a:t>
            </a:r>
            <a:r>
              <a:rPr lang="en-GB" sz="2000" smtClean="0"/>
              <a:t>education</a:t>
            </a:r>
            <a:r>
              <a:rPr lang="en-GB" sz="2000" smtClean="0"/>
              <a:t> </a:t>
            </a:r>
            <a:endParaRPr lang="en-GB" sz="200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FB2F83-D270-45F9-B3A2-86917014652B}" type="slidenum">
              <a:rPr lang="cs-CZ" smtClean="0"/>
              <a:pPr>
                <a:defRPr/>
              </a:pPr>
              <a:t>5</a:t>
            </a:fld>
            <a:endParaRPr lang="cs-CZ"/>
          </a:p>
        </p:txBody>
      </p:sp>
      <p:pic>
        <p:nvPicPr>
          <p:cNvPr id="5" name="Picture 7" descr="logos_CEEUerd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4624"/>
            <a:ext cx="3283050" cy="615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stepanka.pfeiferova\Dropbox\Bydlení\Sociální bydlení CE\Logo\HELPS final\helps+ACRONIM horizont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831" y="5949280"/>
            <a:ext cx="3548073" cy="7469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05989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Partnership</a:t>
            </a:r>
            <a:endParaRPr lang="en-GB"/>
          </a:p>
        </p:txBody>
      </p:sp>
      <p:sp>
        <p:nvSpPr>
          <p:cNvPr id="8" name="Segnaposto contenuto 40"/>
          <p:cNvSpPr>
            <a:spLocks noGrp="1"/>
          </p:cNvSpPr>
          <p:nvPr>
            <p:ph idx="1"/>
          </p:nvPr>
        </p:nvSpPr>
        <p:spPr>
          <a:xfrm>
            <a:off x="4283968" y="801754"/>
            <a:ext cx="4500594" cy="5147526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endParaRPr lang="en-GB" sz="1050" b="1" smtClean="0">
              <a:solidFill>
                <a:srgbClr val="FF000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050" b="1" smtClean="0">
                <a:solidFill>
                  <a:srgbClr val="CC0000"/>
                </a:solidFill>
              </a:rPr>
              <a:t>FVG Region – ITA </a:t>
            </a:r>
            <a:endParaRPr lang="en-GB" sz="1050" b="1" smtClean="0">
              <a:solidFill>
                <a:srgbClr val="CC000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050" b="1" smtClean="0">
                <a:solidFill>
                  <a:srgbClr val="CC0000"/>
                </a:solidFill>
              </a:rPr>
              <a:t>City of </a:t>
            </a:r>
            <a:r>
              <a:rPr lang="en-GB" sz="1050" b="1" smtClean="0">
                <a:solidFill>
                  <a:srgbClr val="CC0000"/>
                </a:solidFill>
              </a:rPr>
              <a:t>Leipzig</a:t>
            </a:r>
            <a:r>
              <a:rPr lang="en-GB" sz="1050" b="1" smtClean="0">
                <a:solidFill>
                  <a:srgbClr val="CC0000"/>
                </a:solidFill>
              </a:rPr>
              <a:t>, Economic Development Office – </a:t>
            </a:r>
            <a:r>
              <a:rPr lang="en-GB" sz="1050" b="1" smtClean="0">
                <a:solidFill>
                  <a:srgbClr val="CC0000"/>
                </a:solidFill>
              </a:rPr>
              <a:t>D</a:t>
            </a:r>
            <a:endParaRPr lang="en-GB" sz="1050" b="1" smtClean="0">
              <a:solidFill>
                <a:srgbClr val="CC000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050" b="1" smtClean="0">
                <a:solidFill>
                  <a:srgbClr val="CC0000"/>
                </a:solidFill>
              </a:rPr>
              <a:t>Municipality of the City of Debrecen – HU </a:t>
            </a:r>
            <a:endParaRPr lang="en-GB" sz="1050" b="1" smtClean="0">
              <a:solidFill>
                <a:srgbClr val="CC000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050" b="1" smtClean="0">
                <a:solidFill>
                  <a:srgbClr val="CC0000"/>
                </a:solidFill>
              </a:rPr>
              <a:t>Veneto Region – </a:t>
            </a:r>
            <a:r>
              <a:rPr lang="en-GB" sz="1050" b="1" smtClean="0">
                <a:solidFill>
                  <a:srgbClr val="CC0000"/>
                </a:solidFill>
              </a:rPr>
              <a:t>ITA</a:t>
            </a:r>
            <a:endParaRPr lang="en-GB" sz="1050" b="1" smtClean="0">
              <a:solidFill>
                <a:srgbClr val="CC000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050" b="1" smtClean="0">
                <a:solidFill>
                  <a:srgbClr val="CC0000"/>
                </a:solidFill>
              </a:rPr>
              <a:t>Association of Towns and Communities of Slovakia - </a:t>
            </a:r>
            <a:r>
              <a:rPr lang="en-GB" sz="1050" b="1" smtClean="0">
                <a:solidFill>
                  <a:srgbClr val="CC0000"/>
                </a:solidFill>
              </a:rPr>
              <a:t>SK</a:t>
            </a:r>
            <a:endParaRPr lang="en-GB" sz="1050" b="1" smtClean="0">
              <a:solidFill>
                <a:srgbClr val="CC000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050" b="1" smtClean="0">
                <a:solidFill>
                  <a:srgbClr val="CC0000"/>
                </a:solidFill>
              </a:rPr>
              <a:t>Institute of Sociology of the Academy of Sciences of the Czech Republic – CZ </a:t>
            </a:r>
            <a:endParaRPr lang="en-GB" sz="1050" b="1" smtClean="0">
              <a:solidFill>
                <a:srgbClr val="CC000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050" b="1" smtClean="0">
                <a:solidFill>
                  <a:srgbClr val="CC0000"/>
                </a:solidFill>
              </a:rPr>
              <a:t>Institute for Sociology Slovak Academy of Sciences – </a:t>
            </a:r>
            <a:r>
              <a:rPr lang="en-GB" sz="1050" b="1" smtClean="0">
                <a:solidFill>
                  <a:srgbClr val="CC0000"/>
                </a:solidFill>
              </a:rPr>
              <a:t>SK</a:t>
            </a:r>
            <a:endParaRPr lang="en-GB" sz="1050" b="1" smtClean="0">
              <a:solidFill>
                <a:srgbClr val="CC000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050" b="1" smtClean="0">
                <a:solidFill>
                  <a:srgbClr val="CC0000"/>
                </a:solidFill>
              </a:rPr>
              <a:t>German Association for </a:t>
            </a:r>
            <a:r>
              <a:rPr lang="en-GB" sz="1050" b="1" smtClean="0">
                <a:solidFill>
                  <a:srgbClr val="CC0000"/>
                </a:solidFill>
              </a:rPr>
              <a:t>Housing</a:t>
            </a:r>
            <a:r>
              <a:rPr lang="en-GB" sz="1050" b="1" smtClean="0">
                <a:solidFill>
                  <a:srgbClr val="CC0000"/>
                </a:solidFill>
              </a:rPr>
              <a:t>, Urban and Spatial Development – </a:t>
            </a:r>
            <a:r>
              <a:rPr lang="en-GB" sz="1050" b="1" smtClean="0">
                <a:solidFill>
                  <a:srgbClr val="CC0000"/>
                </a:solidFill>
              </a:rPr>
              <a:t>D</a:t>
            </a:r>
            <a:endParaRPr lang="en-GB" sz="1050" b="1" smtClean="0">
              <a:solidFill>
                <a:srgbClr val="CC000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050" b="1" smtClean="0">
                <a:solidFill>
                  <a:srgbClr val="CC0000"/>
                </a:solidFill>
              </a:rPr>
              <a:t>Poznan Supercomputing and Networking Center – PL </a:t>
            </a:r>
            <a:endParaRPr lang="en-GB" sz="1050" b="1" smtClean="0">
              <a:solidFill>
                <a:srgbClr val="CC000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050" b="1" smtClean="0">
                <a:solidFill>
                  <a:srgbClr val="CC0000"/>
                </a:solidFill>
              </a:rPr>
              <a:t>Samariterbund Burgenland – A </a:t>
            </a:r>
            <a:endParaRPr lang="en-GB" sz="1050" b="1" smtClean="0">
              <a:solidFill>
                <a:srgbClr val="CC000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050" b="1" smtClean="0">
                <a:solidFill>
                  <a:srgbClr val="CC0000"/>
                </a:solidFill>
              </a:rPr>
              <a:t>Hungarian Maltese Charity Service – </a:t>
            </a:r>
            <a:r>
              <a:rPr lang="en-GB" sz="1050" b="1" smtClean="0">
                <a:solidFill>
                  <a:srgbClr val="CC0000"/>
                </a:solidFill>
              </a:rPr>
              <a:t>HU</a:t>
            </a:r>
            <a:endParaRPr lang="en-GB" sz="1050" b="1" smtClean="0">
              <a:solidFill>
                <a:srgbClr val="CC000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050" b="1" smtClean="0">
                <a:solidFill>
                  <a:srgbClr val="CC0000"/>
                </a:solidFill>
              </a:rPr>
              <a:t>Slovenian Federation of </a:t>
            </a:r>
            <a:r>
              <a:rPr lang="en-GB" sz="1050" b="1" smtClean="0">
                <a:solidFill>
                  <a:srgbClr val="CC0000"/>
                </a:solidFill>
              </a:rPr>
              <a:t>Pensioners</a:t>
            </a:r>
            <a:r>
              <a:rPr lang="en-GB" sz="1050" b="1" smtClean="0">
                <a:solidFill>
                  <a:srgbClr val="CC0000"/>
                </a:solidFill>
              </a:rPr>
              <a:t>’ Organizations – </a:t>
            </a:r>
            <a:r>
              <a:rPr lang="en-GB" sz="1050" b="1" smtClean="0">
                <a:solidFill>
                  <a:srgbClr val="CC0000"/>
                </a:solidFill>
              </a:rPr>
              <a:t>SLO</a:t>
            </a:r>
            <a:endParaRPr lang="en-GB" sz="1050" b="1" smtClean="0">
              <a:solidFill>
                <a:srgbClr val="CC000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  <a:buNone/>
            </a:pPr>
            <a:endParaRPr lang="en-GB" sz="1050" smtClean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050" b="1" smtClean="0">
                <a:solidFill>
                  <a:srgbClr val="0070C0"/>
                </a:solidFill>
              </a:rPr>
              <a:t>City of Brno - </a:t>
            </a:r>
            <a:r>
              <a:rPr lang="en-GB" sz="1050" b="1" smtClean="0">
                <a:solidFill>
                  <a:srgbClr val="0070C0"/>
                </a:solidFill>
              </a:rPr>
              <a:t>CZ</a:t>
            </a:r>
            <a:endParaRPr lang="en-GB" sz="1050" b="1" smtClean="0">
              <a:solidFill>
                <a:srgbClr val="0070C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050" b="1" smtClean="0">
                <a:solidFill>
                  <a:srgbClr val="0070C0"/>
                </a:solidFill>
              </a:rPr>
              <a:t>Institute of Social Research - </a:t>
            </a:r>
            <a:r>
              <a:rPr lang="en-GB" sz="1050" b="1" smtClean="0">
                <a:solidFill>
                  <a:srgbClr val="0070C0"/>
                </a:solidFill>
              </a:rPr>
              <a:t>ITA</a:t>
            </a:r>
            <a:endParaRPr lang="en-GB" sz="1050" b="1" smtClean="0">
              <a:solidFill>
                <a:srgbClr val="0070C0"/>
              </a:solidFill>
            </a:endParaRP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1050" b="1" smtClean="0">
                <a:solidFill>
                  <a:srgbClr val="0070C0"/>
                </a:solidFill>
              </a:rPr>
              <a:t>Ministry of Labour - </a:t>
            </a:r>
            <a:r>
              <a:rPr lang="en-GB" sz="1050" b="1" smtClean="0">
                <a:solidFill>
                  <a:srgbClr val="0070C0"/>
                </a:solidFill>
              </a:rPr>
              <a:t>SLO</a:t>
            </a:r>
            <a:endParaRPr lang="en-GB" sz="1050" b="1">
              <a:solidFill>
                <a:srgbClr val="0070C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FB2F83-D270-45F9-B3A2-86917014652B}" type="slidenum">
              <a:rPr lang="cs-CZ" smtClean="0"/>
              <a:pPr>
                <a:defRPr/>
              </a:pPr>
              <a:t>6</a:t>
            </a:fld>
            <a:endParaRPr lang="cs-CZ"/>
          </a:p>
        </p:txBody>
      </p:sp>
      <p:pic>
        <p:nvPicPr>
          <p:cNvPr id="5" name="Picture 7" descr="logos_CEEUerd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4624"/>
            <a:ext cx="3283050" cy="615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stepanka.pfeiferova\Dropbox\Bydlení\Sociální bydlení CE\Logo\HELPS final\helps+ACRONIM horizont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831" y="5949280"/>
            <a:ext cx="3548073" cy="746919"/>
          </a:xfrm>
          <a:prstGeom prst="rect">
            <a:avLst/>
          </a:prstGeom>
          <a:noFill/>
        </p:spPr>
      </p:pic>
      <p:pic>
        <p:nvPicPr>
          <p:cNvPr id="9" name="Immagine 38" descr="CE_map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0788" y="764704"/>
            <a:ext cx="3857652" cy="5143536"/>
          </a:xfrm>
          <a:prstGeom prst="rect">
            <a:avLst/>
          </a:prstGeom>
        </p:spPr>
      </p:pic>
      <p:sp>
        <p:nvSpPr>
          <p:cNvPr id="10" name="Ovale 41"/>
          <p:cNvSpPr/>
          <p:nvPr/>
        </p:nvSpPr>
        <p:spPr>
          <a:xfrm>
            <a:off x="1676672" y="4193728"/>
            <a:ext cx="142876" cy="142876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1" name="Ovale 43"/>
          <p:cNvSpPr/>
          <p:nvPr/>
        </p:nvSpPr>
        <p:spPr>
          <a:xfrm flipH="1" flipV="1">
            <a:off x="1462358" y="4408042"/>
            <a:ext cx="71438" cy="71438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2" name="Ovale 44"/>
          <p:cNvSpPr/>
          <p:nvPr/>
        </p:nvSpPr>
        <p:spPr>
          <a:xfrm>
            <a:off x="1890986" y="4265166"/>
            <a:ext cx="71438" cy="71438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3" name="Ovale 45"/>
          <p:cNvSpPr/>
          <p:nvPr/>
        </p:nvSpPr>
        <p:spPr>
          <a:xfrm>
            <a:off x="2248176" y="3907976"/>
            <a:ext cx="71438" cy="71438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4" name="Ovale 46"/>
          <p:cNvSpPr/>
          <p:nvPr/>
        </p:nvSpPr>
        <p:spPr>
          <a:xfrm>
            <a:off x="2391052" y="3622224"/>
            <a:ext cx="71438" cy="71438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5" name="Ovale 47"/>
          <p:cNvSpPr/>
          <p:nvPr/>
        </p:nvSpPr>
        <p:spPr>
          <a:xfrm>
            <a:off x="2319614" y="3693662"/>
            <a:ext cx="71438" cy="71438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6" name="Ovale 48"/>
          <p:cNvSpPr/>
          <p:nvPr/>
        </p:nvSpPr>
        <p:spPr>
          <a:xfrm>
            <a:off x="2605366" y="3836538"/>
            <a:ext cx="71438" cy="71438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7" name="Ovale 49"/>
          <p:cNvSpPr/>
          <p:nvPr/>
        </p:nvSpPr>
        <p:spPr>
          <a:xfrm>
            <a:off x="3033994" y="3765100"/>
            <a:ext cx="71438" cy="71438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8" name="Ovale 50"/>
          <p:cNvSpPr/>
          <p:nvPr/>
        </p:nvSpPr>
        <p:spPr>
          <a:xfrm>
            <a:off x="1890986" y="3336472"/>
            <a:ext cx="71438" cy="71438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9" name="Ovale 51"/>
          <p:cNvSpPr/>
          <p:nvPr/>
        </p:nvSpPr>
        <p:spPr>
          <a:xfrm>
            <a:off x="1605234" y="3050720"/>
            <a:ext cx="71438" cy="71438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20" name="Ovale 52"/>
          <p:cNvSpPr/>
          <p:nvPr/>
        </p:nvSpPr>
        <p:spPr>
          <a:xfrm>
            <a:off x="1676672" y="2764968"/>
            <a:ext cx="71438" cy="71438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21" name="Ovale 53"/>
          <p:cNvSpPr/>
          <p:nvPr/>
        </p:nvSpPr>
        <p:spPr>
          <a:xfrm>
            <a:off x="2248176" y="2764968"/>
            <a:ext cx="71438" cy="71438"/>
          </a:xfrm>
          <a:prstGeom prst="ellipse">
            <a:avLst/>
          </a:prstGeom>
          <a:solidFill>
            <a:srgbClr val="CC0000"/>
          </a:solidFill>
          <a:ln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22" name="Ovale 56"/>
          <p:cNvSpPr/>
          <p:nvPr/>
        </p:nvSpPr>
        <p:spPr>
          <a:xfrm>
            <a:off x="1962424" y="4193728"/>
            <a:ext cx="71438" cy="7143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23" name="Ovale 61"/>
          <p:cNvSpPr/>
          <p:nvPr/>
        </p:nvSpPr>
        <p:spPr>
          <a:xfrm>
            <a:off x="1105168" y="4408042"/>
            <a:ext cx="71438" cy="7143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24" name="Ovale 62"/>
          <p:cNvSpPr/>
          <p:nvPr/>
        </p:nvSpPr>
        <p:spPr>
          <a:xfrm>
            <a:off x="2176738" y="3479348"/>
            <a:ext cx="71438" cy="7143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50560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00"/>
                            </p:stCondLst>
                            <p:childTnLst>
                              <p:par>
                                <p:cTn id="9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000"/>
                            </p:stCondLst>
                            <p:childTnLst>
                              <p:par>
                                <p:cTn id="10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Work</a:t>
            </a:r>
            <a:r>
              <a:rPr lang="en-GB" smtClean="0"/>
              <a:t> </a:t>
            </a:r>
            <a:r>
              <a:rPr lang="en-GB" smtClean="0"/>
              <a:t>plan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764704"/>
            <a:ext cx="8320087" cy="5184775"/>
          </a:xfrm>
        </p:spPr>
        <p:txBody>
          <a:bodyPr/>
          <a:lstStyle/>
          <a:p>
            <a:r>
              <a:rPr lang="en-GB" sz="1500" b="1" smtClean="0"/>
              <a:t>WP1</a:t>
            </a:r>
            <a:r>
              <a:rPr lang="en-GB" sz="1500" smtClean="0"/>
              <a:t>: Project management &amp; </a:t>
            </a:r>
            <a:r>
              <a:rPr lang="en-GB" sz="1500" smtClean="0"/>
              <a:t>coordination</a:t>
            </a:r>
            <a:endParaRPr lang="en-GB" sz="1500" smtClean="0"/>
          </a:p>
          <a:p>
            <a:r>
              <a:rPr lang="en-GB" sz="1500" b="1" smtClean="0"/>
              <a:t>WP2</a:t>
            </a:r>
            <a:r>
              <a:rPr lang="en-GB" sz="1500" smtClean="0"/>
              <a:t>: </a:t>
            </a:r>
            <a:r>
              <a:rPr lang="en-GB" sz="1500" smtClean="0"/>
              <a:t>Communication</a:t>
            </a:r>
            <a:r>
              <a:rPr lang="en-GB" sz="1500" smtClean="0"/>
              <a:t>, knowledge management and </a:t>
            </a:r>
            <a:r>
              <a:rPr lang="en-GB" sz="1500" smtClean="0"/>
              <a:t>dissemination</a:t>
            </a:r>
            <a:endParaRPr lang="en-GB" sz="1500" smtClean="0"/>
          </a:p>
          <a:p>
            <a:r>
              <a:rPr lang="en-GB" sz="1500" b="1" smtClean="0"/>
              <a:t>WP3</a:t>
            </a:r>
            <a:r>
              <a:rPr lang="en-GB" sz="1500" smtClean="0"/>
              <a:t>: Transnational </a:t>
            </a:r>
            <a:r>
              <a:rPr lang="en-GB" sz="1500"/>
              <a:t>review of innovative </a:t>
            </a:r>
            <a:r>
              <a:rPr lang="en-GB" sz="1500"/>
              <a:t>practices </a:t>
            </a:r>
            <a:r>
              <a:rPr lang="en-GB" sz="1500" smtClean="0"/>
              <a:t>in </a:t>
            </a:r>
            <a:r>
              <a:rPr lang="en-GB" sz="1500"/>
              <a:t>housing and care </a:t>
            </a:r>
            <a:r>
              <a:rPr lang="en-GB" sz="1500" smtClean="0"/>
              <a:t>for </a:t>
            </a:r>
            <a:r>
              <a:rPr lang="en-GB" sz="1500"/>
              <a:t>elderly </a:t>
            </a:r>
            <a:r>
              <a:rPr lang="en-GB" sz="1500"/>
              <a:t>and </a:t>
            </a:r>
            <a:r>
              <a:rPr lang="en-GB" sz="1500" smtClean="0"/>
              <a:t>other</a:t>
            </a:r>
            <a:r>
              <a:rPr lang="en-GB" sz="1500" smtClean="0"/>
              <a:t> vulnerable </a:t>
            </a:r>
            <a:r>
              <a:rPr lang="en-GB" sz="1500"/>
              <a:t>people in </a:t>
            </a:r>
            <a:r>
              <a:rPr lang="en-GB" sz="1500"/>
              <a:t>Central </a:t>
            </a:r>
            <a:r>
              <a:rPr lang="en-GB" sz="1500" smtClean="0"/>
              <a:t>Europe</a:t>
            </a:r>
            <a:r>
              <a:rPr lang="en-GB" sz="1500" smtClean="0"/>
              <a:t>an </a:t>
            </a:r>
            <a:r>
              <a:rPr lang="en-GB" sz="1500" smtClean="0"/>
              <a:t>cities</a:t>
            </a:r>
            <a:r>
              <a:rPr lang="en-GB" sz="1500" smtClean="0"/>
              <a:t> </a:t>
            </a:r>
            <a:r>
              <a:rPr lang="en-GB" sz="1500" smtClean="0"/>
              <a:t>– </a:t>
            </a:r>
            <a:r>
              <a:rPr lang="en-GB" sz="1500" b="1" i="1" smtClean="0"/>
              <a:t>Institute of sociology CAS </a:t>
            </a:r>
            <a:r>
              <a:rPr lang="en-GB" sz="1500" b="1" i="1" smtClean="0"/>
              <a:t>(CZ)</a:t>
            </a:r>
            <a:endParaRPr lang="en-GB" sz="1500" smtClean="0"/>
          </a:p>
          <a:p>
            <a:pPr marL="800100" lvl="3" indent="-342900">
              <a:spcBef>
                <a:spcPct val="50000"/>
              </a:spcBef>
              <a:spcAft>
                <a:spcPct val="30000"/>
              </a:spcAft>
              <a:buFont typeface="Wingdings" pitchFamily="2" charset="2"/>
              <a:buChar char="Ü"/>
            </a:pPr>
            <a:r>
              <a:rPr lang="en-GB" sz="1300" smtClean="0"/>
              <a:t>Transnational </a:t>
            </a:r>
            <a:r>
              <a:rPr lang="en-GB" sz="1300"/>
              <a:t>overview of </a:t>
            </a:r>
            <a:r>
              <a:rPr lang="en-GB" sz="1300"/>
              <a:t>innovative </a:t>
            </a:r>
            <a:r>
              <a:rPr lang="en-GB" sz="1300" smtClean="0"/>
              <a:t>policies</a:t>
            </a:r>
            <a:endParaRPr lang="en-GB" sz="1300" smtClean="0"/>
          </a:p>
          <a:p>
            <a:pPr marL="1257300" lvl="4" indent="-342900">
              <a:spcBef>
                <a:spcPct val="50000"/>
              </a:spcBef>
              <a:spcAft>
                <a:spcPct val="30000"/>
              </a:spcAft>
              <a:buFont typeface="Wingdings" pitchFamily="2" charset="2"/>
              <a:buChar char="Ü"/>
            </a:pPr>
            <a:r>
              <a:rPr lang="en-GB" sz="1300" smtClean="0"/>
              <a:t>Compar</a:t>
            </a:r>
            <a:r>
              <a:rPr lang="en-GB" sz="1300" smtClean="0"/>
              <a:t>ative </a:t>
            </a:r>
            <a:r>
              <a:rPr lang="en-GB" sz="1300"/>
              <a:t>analysis of </a:t>
            </a:r>
            <a:r>
              <a:rPr lang="en-GB" sz="1300"/>
              <a:t>best </a:t>
            </a:r>
            <a:r>
              <a:rPr lang="en-GB" sz="1300" smtClean="0"/>
              <a:t>practices</a:t>
            </a:r>
            <a:endParaRPr lang="en-GB" sz="1300" smtClean="0"/>
          </a:p>
          <a:p>
            <a:pPr marL="1714500" lvl="5" indent="-342900">
              <a:spcBef>
                <a:spcPct val="50000"/>
              </a:spcBef>
              <a:spcAft>
                <a:spcPct val="30000"/>
              </a:spcAft>
              <a:buFont typeface="Wingdings" pitchFamily="2" charset="2"/>
              <a:buChar char="Ü"/>
            </a:pPr>
            <a:r>
              <a:rPr lang="en-GB" sz="1300" smtClean="0"/>
              <a:t>Definition </a:t>
            </a:r>
            <a:r>
              <a:rPr lang="en-GB" sz="1300"/>
              <a:t>of needs and formulation </a:t>
            </a:r>
            <a:r>
              <a:rPr lang="en-GB" sz="1300"/>
              <a:t>of </a:t>
            </a:r>
            <a:r>
              <a:rPr lang="en-GB" sz="1300" smtClean="0"/>
              <a:t>recommendations</a:t>
            </a:r>
            <a:endParaRPr lang="en-GB" sz="1300" b="1" smtClean="0"/>
          </a:p>
          <a:p>
            <a:r>
              <a:rPr lang="en-GB" sz="1500" b="1" smtClean="0"/>
              <a:t>WP4</a:t>
            </a:r>
            <a:r>
              <a:rPr lang="en-GB" sz="1500" smtClean="0"/>
              <a:t>: </a:t>
            </a:r>
            <a:r>
              <a:rPr lang="en-GB" sz="1500" smtClean="0"/>
              <a:t>Pilot </a:t>
            </a:r>
            <a:r>
              <a:rPr lang="en-GB" sz="1500" smtClean="0"/>
              <a:t>actions</a:t>
            </a:r>
            <a:r>
              <a:rPr lang="en-GB" sz="1500" smtClean="0"/>
              <a:t> </a:t>
            </a:r>
            <a:r>
              <a:rPr lang="en-GB" sz="1500" smtClean="0"/>
              <a:t>- </a:t>
            </a:r>
            <a:r>
              <a:rPr lang="en-GB" sz="1500" b="1" i="1" smtClean="0"/>
              <a:t>Municipality of the City of </a:t>
            </a:r>
            <a:r>
              <a:rPr lang="en-GB" sz="1500" b="1" i="1" smtClean="0"/>
              <a:t>Debrecen</a:t>
            </a:r>
            <a:r>
              <a:rPr lang="en-GB" sz="1500" b="1" i="1" smtClean="0"/>
              <a:t> </a:t>
            </a:r>
            <a:r>
              <a:rPr lang="en-GB" sz="1500" b="1" i="1" smtClean="0"/>
              <a:t>(HU)</a:t>
            </a:r>
            <a:endParaRPr lang="en-GB" sz="1500" b="1" i="1" smtClean="0"/>
          </a:p>
          <a:p>
            <a:pPr marL="800100" lvl="3" indent="-342900">
              <a:spcBef>
                <a:spcPct val="50000"/>
              </a:spcBef>
              <a:spcAft>
                <a:spcPct val="30000"/>
              </a:spcAft>
              <a:buFont typeface="Wingdings" pitchFamily="2" charset="2"/>
              <a:buChar char="Ü"/>
            </a:pPr>
            <a:r>
              <a:rPr lang="en-GB" sz="1300" smtClean="0"/>
              <a:t>Focus on community-based </a:t>
            </a:r>
            <a:r>
              <a:rPr lang="en-GB" sz="1300" smtClean="0"/>
              <a:t>development</a:t>
            </a:r>
            <a:endParaRPr lang="en-GB" sz="1300" smtClean="0"/>
          </a:p>
          <a:p>
            <a:pPr marL="1257300" lvl="4" indent="-342900">
              <a:spcBef>
                <a:spcPct val="50000"/>
              </a:spcBef>
              <a:spcAft>
                <a:spcPct val="30000"/>
              </a:spcAft>
              <a:buFont typeface="Wingdings" pitchFamily="2" charset="2"/>
              <a:buChar char="Ü"/>
            </a:pPr>
            <a:r>
              <a:rPr lang="en-GB" sz="1300" smtClean="0"/>
              <a:t>C</a:t>
            </a:r>
            <a:r>
              <a:rPr lang="en-GB" sz="1300" smtClean="0"/>
              <a:t>reating local governance platforms </a:t>
            </a:r>
            <a:endParaRPr lang="en-GB" sz="1300" smtClean="0"/>
          </a:p>
          <a:p>
            <a:r>
              <a:rPr lang="en-GB" sz="1500" b="1" smtClean="0"/>
              <a:t>WP5</a:t>
            </a:r>
            <a:r>
              <a:rPr lang="en-GB" sz="1500" smtClean="0"/>
              <a:t>: Transnational </a:t>
            </a:r>
            <a:r>
              <a:rPr lang="en-GB" sz="1500" smtClean="0"/>
              <a:t>design of strategies and actions for mainstreaming </a:t>
            </a:r>
            <a:r>
              <a:rPr lang="en-GB" sz="1500" smtClean="0"/>
              <a:t>pilot </a:t>
            </a:r>
            <a:r>
              <a:rPr lang="en-GB" sz="1500" smtClean="0"/>
              <a:t>cases</a:t>
            </a:r>
            <a:r>
              <a:rPr lang="en-GB" sz="1500" smtClean="0"/>
              <a:t> </a:t>
            </a:r>
            <a:r>
              <a:rPr lang="en-GB" sz="1500" smtClean="0"/>
              <a:t>- </a:t>
            </a:r>
            <a:r>
              <a:rPr lang="en-GB" sz="1500" b="1" i="1" smtClean="0"/>
              <a:t>Veneto </a:t>
            </a:r>
            <a:r>
              <a:rPr lang="en-GB" sz="1500" b="1" i="1" smtClean="0"/>
              <a:t>Region</a:t>
            </a:r>
            <a:r>
              <a:rPr lang="en-GB" sz="1500" b="1" i="1" smtClean="0"/>
              <a:t>, Department of Social </a:t>
            </a:r>
            <a:r>
              <a:rPr lang="en-GB" sz="1500" b="1" i="1" smtClean="0"/>
              <a:t>Services</a:t>
            </a:r>
            <a:r>
              <a:rPr lang="en-GB" sz="1500" b="1" i="1" smtClean="0"/>
              <a:t> </a:t>
            </a:r>
            <a:r>
              <a:rPr lang="en-GB" sz="1500" b="1" i="1" smtClean="0"/>
              <a:t>(IT)</a:t>
            </a:r>
            <a:endParaRPr lang="en-GB" sz="1500" b="1" i="1" smtClean="0"/>
          </a:p>
          <a:p>
            <a:pPr marL="800100" lvl="3" indent="-342900">
              <a:spcBef>
                <a:spcPct val="50000"/>
              </a:spcBef>
              <a:spcAft>
                <a:spcPct val="30000"/>
              </a:spcAft>
              <a:buFont typeface="Wingdings" pitchFamily="2" charset="2"/>
              <a:buChar char="Ü"/>
            </a:pPr>
            <a:r>
              <a:rPr lang="en-GB" sz="1300" smtClean="0"/>
              <a:t>Local </a:t>
            </a:r>
            <a:r>
              <a:rPr lang="en-GB" sz="1300"/>
              <a:t>Action </a:t>
            </a:r>
            <a:r>
              <a:rPr lang="en-GB" sz="1300"/>
              <a:t>Plans </a:t>
            </a:r>
            <a:endParaRPr lang="en-GB" sz="1300" smtClean="0"/>
          </a:p>
          <a:p>
            <a:pPr marL="1257300" lvl="4" indent="-342900">
              <a:spcBef>
                <a:spcPct val="50000"/>
              </a:spcBef>
              <a:spcAft>
                <a:spcPct val="30000"/>
              </a:spcAft>
              <a:buFont typeface="Wingdings" pitchFamily="2" charset="2"/>
              <a:buChar char="Ü"/>
            </a:pPr>
            <a:r>
              <a:rPr lang="en-GB" sz="1300" smtClean="0"/>
              <a:t>Transnational </a:t>
            </a:r>
            <a:r>
              <a:rPr lang="en-GB" sz="1300"/>
              <a:t>recommendations </a:t>
            </a:r>
            <a:r>
              <a:rPr lang="en-GB" sz="1300"/>
              <a:t>and </a:t>
            </a:r>
            <a:r>
              <a:rPr lang="en-GB" sz="1300" smtClean="0"/>
              <a:t>toolkit</a:t>
            </a:r>
            <a:endParaRPr lang="en-GB" sz="130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FB2F83-D270-45F9-B3A2-86917014652B}" type="slidenum">
              <a:rPr lang="cs-CZ" smtClean="0"/>
              <a:pPr>
                <a:defRPr/>
              </a:pPr>
              <a:t>7</a:t>
            </a:fld>
            <a:endParaRPr lang="cs-CZ"/>
          </a:p>
        </p:txBody>
      </p:sp>
      <p:pic>
        <p:nvPicPr>
          <p:cNvPr id="5" name="Picture 7" descr="logos_CEEUerd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4624"/>
            <a:ext cx="3283050" cy="615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stepanka.pfeiferova\Dropbox\Bydlení\Sociální bydlení CE\Logo\HELPS final\helps+ACRONIM horizont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831" y="5949280"/>
            <a:ext cx="3548073" cy="7469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117911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Expected</a:t>
            </a:r>
            <a:r>
              <a:rPr lang="en-GB" smtClean="0"/>
              <a:t> </a:t>
            </a:r>
            <a:r>
              <a:rPr lang="en-GB" smtClean="0"/>
              <a:t>outcomes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196753"/>
            <a:ext cx="8320087" cy="4104455"/>
          </a:xfrm>
        </p:spPr>
        <p:txBody>
          <a:bodyPr/>
          <a:lstStyle/>
          <a:p>
            <a:r>
              <a:rPr lang="en-GB" sz="2000" smtClean="0"/>
              <a:t>Sound </a:t>
            </a:r>
            <a:r>
              <a:rPr lang="en-GB" sz="2000" b="1"/>
              <a:t>review</a:t>
            </a:r>
            <a:r>
              <a:rPr lang="en-GB" sz="2000"/>
              <a:t> of </a:t>
            </a:r>
            <a:r>
              <a:rPr lang="en-GB" sz="2000"/>
              <a:t>innovative </a:t>
            </a:r>
            <a:r>
              <a:rPr lang="en-GB" sz="2000" smtClean="0"/>
              <a:t>practices</a:t>
            </a:r>
            <a:r>
              <a:rPr lang="en-GB" sz="2000" smtClean="0"/>
              <a:t> and the context of their </a:t>
            </a:r>
            <a:r>
              <a:rPr lang="en-GB" sz="2000" smtClean="0"/>
              <a:t>application</a:t>
            </a:r>
            <a:endParaRPr lang="en-GB" sz="2000" smtClean="0"/>
          </a:p>
          <a:p>
            <a:r>
              <a:rPr lang="en-GB" sz="2000" b="1" smtClean="0"/>
              <a:t>Publications</a:t>
            </a:r>
            <a:r>
              <a:rPr lang="en-GB" sz="2000" smtClean="0"/>
              <a:t> based on gathered </a:t>
            </a:r>
            <a:r>
              <a:rPr lang="en-GB" sz="2000" smtClean="0"/>
              <a:t>information</a:t>
            </a:r>
            <a:endParaRPr lang="en-GB" sz="2000" smtClean="0"/>
          </a:p>
          <a:p>
            <a:r>
              <a:rPr lang="en-GB" sz="2000" smtClean="0"/>
              <a:t>S</a:t>
            </a:r>
            <a:r>
              <a:rPr lang="en-GB" sz="2000" smtClean="0"/>
              <a:t>mall number of piloted newly developed or reviewed services and housing solutions for the targeted population </a:t>
            </a:r>
            <a:r>
              <a:rPr lang="en-GB" sz="2000" smtClean="0"/>
              <a:t>groups</a:t>
            </a:r>
            <a:r>
              <a:rPr lang="en-GB" sz="2000" smtClean="0"/>
              <a:t> </a:t>
            </a:r>
            <a:r>
              <a:rPr lang="en-GB" sz="2000" smtClean="0"/>
              <a:t>(</a:t>
            </a:r>
            <a:r>
              <a:rPr lang="en-GB" sz="2000" smtClean="0"/>
              <a:t>introduction of </a:t>
            </a:r>
            <a:r>
              <a:rPr lang="en-GB" sz="2000" b="1" smtClean="0"/>
              <a:t>innovative </a:t>
            </a:r>
            <a:r>
              <a:rPr lang="en-GB" sz="2000" b="1" smtClean="0"/>
              <a:t>practices</a:t>
            </a:r>
            <a:r>
              <a:rPr lang="en-GB" sz="2000" smtClean="0"/>
              <a:t>)</a:t>
            </a:r>
            <a:endParaRPr lang="en-GB" sz="2000" smtClean="0"/>
          </a:p>
          <a:p>
            <a:r>
              <a:rPr lang="en-GB" sz="2000" b="1" smtClean="0"/>
              <a:t>Needs-driven </a:t>
            </a:r>
            <a:r>
              <a:rPr lang="en-GB" sz="2000" b="1"/>
              <a:t>and efficient provision</a:t>
            </a:r>
            <a:r>
              <a:rPr lang="en-GB" sz="2000"/>
              <a:t> of services/solutions for the targeted </a:t>
            </a:r>
            <a:r>
              <a:rPr lang="en-GB" sz="2000"/>
              <a:t>population </a:t>
            </a:r>
            <a:r>
              <a:rPr lang="en-GB" sz="2000" smtClean="0"/>
              <a:t>group</a:t>
            </a:r>
            <a:endParaRPr lang="en-GB" sz="2000" smtClean="0"/>
          </a:p>
          <a:p>
            <a:r>
              <a:rPr lang="en-GB" sz="2000" smtClean="0"/>
              <a:t>Definition of </a:t>
            </a:r>
            <a:r>
              <a:rPr lang="en-GB" sz="2000" smtClean="0"/>
              <a:t>needs</a:t>
            </a:r>
            <a:r>
              <a:rPr lang="en-GB" sz="2000" smtClean="0"/>
              <a:t>, </a:t>
            </a:r>
            <a:r>
              <a:rPr lang="en-GB" sz="2000" b="1" smtClean="0"/>
              <a:t>recommendations</a:t>
            </a:r>
            <a:r>
              <a:rPr lang="en-GB" sz="2000" smtClean="0"/>
              <a:t> for national policies and transnational </a:t>
            </a:r>
            <a:r>
              <a:rPr lang="en-GB" sz="2000" smtClean="0"/>
              <a:t>programs</a:t>
            </a:r>
            <a:endParaRPr lang="en-GB" sz="2000" i="1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FB2F83-D270-45F9-B3A2-86917014652B}" type="slidenum">
              <a:rPr lang="cs-CZ" smtClean="0"/>
              <a:pPr>
                <a:defRPr/>
              </a:pPr>
              <a:t>8</a:t>
            </a:fld>
            <a:endParaRPr lang="cs-CZ"/>
          </a:p>
        </p:txBody>
      </p:sp>
      <p:pic>
        <p:nvPicPr>
          <p:cNvPr id="5" name="Picture 7" descr="logos_CEEUerd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4624"/>
            <a:ext cx="3283050" cy="615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stepanka.pfeiferova\Dropbox\Bydlení\Sociální bydlení CE\Logo\HELPS final\helps+ACRONIM horizont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831" y="5949280"/>
            <a:ext cx="3548073" cy="7469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742995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Nadpis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944562"/>
          </a:xfrm>
        </p:spPr>
        <p:txBody>
          <a:bodyPr/>
          <a:lstStyle/>
          <a:p>
            <a:pPr eaLnBrk="1" hangingPunct="1"/>
            <a:r>
              <a:rPr lang="en-GB" sz="2200" smtClean="0">
                <a:solidFill>
                  <a:schemeClr val="tx1"/>
                </a:solidFill>
              </a:rPr>
              <a:t>Thank</a:t>
            </a:r>
            <a:r>
              <a:rPr lang="en-GB" sz="2200" smtClean="0">
                <a:solidFill>
                  <a:schemeClr val="tx1"/>
                </a:solidFill>
              </a:rPr>
              <a:t> you for your </a:t>
            </a:r>
            <a:r>
              <a:rPr lang="en-GB" sz="2200" smtClean="0">
                <a:solidFill>
                  <a:schemeClr val="tx1"/>
                </a:solidFill>
              </a:rPr>
              <a:t>attention!</a:t>
            </a:r>
            <a:endParaRPr lang="en-GB" sz="2200" smtClean="0"/>
          </a:p>
        </p:txBody>
      </p:sp>
      <p:sp>
        <p:nvSpPr>
          <p:cNvPr id="24578" name="Podnadpis 2"/>
          <p:cNvSpPr>
            <a:spLocks noGrp="1"/>
          </p:cNvSpPr>
          <p:nvPr>
            <p:ph type="subTitle" idx="1"/>
          </p:nvPr>
        </p:nvSpPr>
        <p:spPr>
          <a:xfrm>
            <a:off x="1331640" y="4402559"/>
            <a:ext cx="6400800" cy="1474713"/>
          </a:xfrm>
        </p:spPr>
        <p:txBody>
          <a:bodyPr/>
          <a:lstStyle/>
          <a:p>
            <a:pPr eaLnBrk="1" hangingPunct="1">
              <a:lnSpc>
                <a:spcPct val="250000"/>
              </a:lnSpc>
            </a:pPr>
            <a:r>
              <a:rPr lang="en-GB" sz="1800" b="1" smtClean="0">
                <a:solidFill>
                  <a:srgbClr val="0070C0"/>
                </a:solidFill>
                <a:hlinkClick r:id="rId2"/>
              </a:rPr>
              <a:t>http</a:t>
            </a:r>
            <a:r>
              <a:rPr lang="en-GB" sz="1800" b="1" smtClean="0">
                <a:solidFill>
                  <a:srgbClr val="0070C0"/>
                </a:solidFill>
                <a:hlinkClick r:id="rId2"/>
              </a:rPr>
              <a:t>://seb.soc.cas.cz/projekty/helps.htm</a:t>
            </a:r>
            <a:endParaRPr lang="en-GB" sz="1800" b="1" smtClean="0">
              <a:solidFill>
                <a:srgbClr val="0070C0"/>
              </a:solidFill>
            </a:endParaRPr>
          </a:p>
          <a:p>
            <a:pPr eaLnBrk="1" hangingPunct="1"/>
            <a:r>
              <a:rPr lang="en-GB" sz="1800" b="1" smtClean="0">
                <a:solidFill>
                  <a:srgbClr val="CC3300"/>
                </a:solidFill>
              </a:rPr>
              <a:t>stepanka.pfeiferova@vupsv.cz</a:t>
            </a:r>
            <a:endParaRPr lang="en-GB" sz="1800" smtClean="0">
              <a:solidFill>
                <a:srgbClr val="CC33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771775" y="6245225"/>
            <a:ext cx="5943600" cy="476250"/>
          </a:xfrm>
        </p:spPr>
        <p:txBody>
          <a:bodyPr/>
          <a:lstStyle/>
          <a:p>
            <a:pPr>
              <a:defRPr/>
            </a:pPr>
            <a:r>
              <a:rPr lang="cs-CZ" b="1" dirty="0" err="1">
                <a:effectLst/>
                <a:latin typeface="+mn-lt"/>
              </a:rPr>
              <a:t>Socio</a:t>
            </a:r>
            <a:r>
              <a:rPr lang="cs-CZ" b="1" dirty="0">
                <a:effectLst/>
                <a:latin typeface="+mn-lt"/>
              </a:rPr>
              <a:t>-</a:t>
            </a:r>
            <a:r>
              <a:rPr lang="cs-CZ" b="1" dirty="0" err="1">
                <a:effectLst/>
                <a:latin typeface="+mn-lt"/>
              </a:rPr>
              <a:t>economics</a:t>
            </a:r>
            <a:r>
              <a:rPr lang="cs-CZ" b="1" dirty="0">
                <a:effectLst/>
                <a:latin typeface="+mn-lt"/>
              </a:rPr>
              <a:t> </a:t>
            </a:r>
            <a:r>
              <a:rPr lang="cs-CZ" b="1" dirty="0" err="1">
                <a:effectLst/>
                <a:latin typeface="+mn-lt"/>
              </a:rPr>
              <a:t>of</a:t>
            </a:r>
            <a:r>
              <a:rPr lang="cs-CZ" b="1" dirty="0">
                <a:effectLst/>
                <a:latin typeface="+mn-lt"/>
              </a:rPr>
              <a:t> </a:t>
            </a:r>
            <a:r>
              <a:rPr lang="cs-CZ" b="1" dirty="0" err="1">
                <a:effectLst/>
                <a:latin typeface="+mn-lt"/>
              </a:rPr>
              <a:t>Housing</a:t>
            </a:r>
            <a:r>
              <a:rPr lang="cs-CZ" b="1" dirty="0">
                <a:effectLst/>
                <a:latin typeface="+mn-lt"/>
              </a:rPr>
              <a:t> Department</a:t>
            </a:r>
          </a:p>
          <a:p>
            <a:pPr>
              <a:defRPr/>
            </a:pPr>
            <a:r>
              <a:rPr lang="cs-CZ" b="1" dirty="0">
                <a:solidFill>
                  <a:schemeClr val="tx1"/>
                </a:solidFill>
                <a:effectLst/>
                <a:latin typeface="+mn-lt"/>
              </a:rPr>
              <a:t>Institute </a:t>
            </a:r>
            <a:r>
              <a:rPr lang="cs-CZ" b="1" dirty="0" err="1">
                <a:solidFill>
                  <a:schemeClr val="tx1"/>
                </a:solidFill>
                <a:effectLst/>
                <a:latin typeface="+mn-lt"/>
              </a:rPr>
              <a:t>of</a:t>
            </a:r>
            <a:r>
              <a:rPr lang="cs-CZ" b="1" dirty="0">
                <a:solidFill>
                  <a:schemeClr val="tx1"/>
                </a:solidFill>
                <a:effectLst/>
                <a:latin typeface="+mn-lt"/>
              </a:rPr>
              <a:t> Sociology, </a:t>
            </a:r>
            <a:r>
              <a:rPr lang="cs-CZ" b="1" dirty="0" err="1">
                <a:solidFill>
                  <a:schemeClr val="tx1"/>
                </a:solidFill>
                <a:effectLst/>
                <a:latin typeface="+mn-lt"/>
              </a:rPr>
              <a:t>Academy</a:t>
            </a:r>
            <a:r>
              <a:rPr lang="cs-CZ" b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cs-CZ" b="1" dirty="0" err="1">
                <a:solidFill>
                  <a:schemeClr val="tx1"/>
                </a:solidFill>
                <a:effectLst/>
                <a:latin typeface="+mn-lt"/>
              </a:rPr>
              <a:t>of</a:t>
            </a:r>
            <a:r>
              <a:rPr lang="cs-CZ" b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cs-CZ" b="1" dirty="0" err="1">
                <a:solidFill>
                  <a:schemeClr val="tx1"/>
                </a:solidFill>
                <a:effectLst/>
                <a:latin typeface="+mn-lt"/>
              </a:rPr>
              <a:t>Sciences</a:t>
            </a:r>
            <a:r>
              <a:rPr lang="cs-CZ" b="1" dirty="0">
                <a:solidFill>
                  <a:schemeClr val="tx1"/>
                </a:solidFill>
                <a:effectLst/>
                <a:latin typeface="+mn-lt"/>
              </a:rPr>
              <a:t>, </a:t>
            </a:r>
            <a:r>
              <a:rPr lang="cs-CZ" b="1" dirty="0" err="1">
                <a:solidFill>
                  <a:schemeClr val="tx1"/>
                </a:solidFill>
                <a:effectLst/>
                <a:latin typeface="+mn-lt"/>
              </a:rPr>
              <a:t>Czech</a:t>
            </a:r>
            <a:r>
              <a:rPr lang="cs-CZ" b="1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cs-CZ" b="1" dirty="0" err="1">
                <a:solidFill>
                  <a:schemeClr val="tx1"/>
                </a:solidFill>
                <a:effectLst/>
                <a:latin typeface="+mn-lt"/>
              </a:rPr>
              <a:t>Republic</a:t>
            </a:r>
            <a:endParaRPr lang="cs-CZ" b="1" dirty="0"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8" name="Picture 6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360" y="5661248"/>
            <a:ext cx="1357312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logos_CEEUerd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363" y="332656"/>
            <a:ext cx="3816085" cy="715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Users\stepanka.pfeiferova\Dropbox\Bydlení\Sociální bydlení CE\Logo\HELPS final\helps+ACRONIM horizonta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7863" y="188640"/>
            <a:ext cx="4124137" cy="868189"/>
          </a:xfrm>
          <a:prstGeom prst="rect">
            <a:avLst/>
          </a:prstGeom>
          <a:noFill/>
        </p:spPr>
      </p:pic>
      <p:pic>
        <p:nvPicPr>
          <p:cNvPr id="1026" name="Picture 2" descr="C:\Users\stepanka.pfeiferova\Dropbox\Bydlení\Sociální bydlení CE\Konference\538ka1-mezinarodni-konference-aktivni-starnuti-prinos-pro-vsechny-generace-309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4660" y="2317229"/>
            <a:ext cx="2857500" cy="2047875"/>
          </a:xfrm>
          <a:prstGeom prst="ellipse">
            <a:avLst/>
          </a:prstGeom>
          <a:ln w="12700" cap="rnd">
            <a:solidFill>
              <a:srgbClr val="C0C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rvní snímek">
  <a:themeElements>
    <a:clrScheme name="1_První snímek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1_První sníme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1_První sníme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vní sníme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vní sníme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vní sníme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vní sníme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vní sníme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vní sníme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vní sníme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vní sníme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vní sníme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vní sníme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vní sníme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17608</TotalTime>
  <Words>725</Words>
  <Application>Microsoft Office PowerPoint</Application>
  <PresentationFormat>Předvádění na obrazovce (4:3)</PresentationFormat>
  <Paragraphs>94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1_První snímek</vt:lpstr>
      <vt:lpstr>HELPS PROJECT Housing and Home-care for the Elderly and vulnerable people and Local Partnership Strategies in Central European cities </vt:lpstr>
      <vt:lpstr>Project HELPS</vt:lpstr>
      <vt:lpstr>Background</vt:lpstr>
      <vt:lpstr>Project’s objectives</vt:lpstr>
      <vt:lpstr>Areas for innovative practices</vt:lpstr>
      <vt:lpstr>Partnership</vt:lpstr>
      <vt:lpstr>Work plan</vt:lpstr>
      <vt:lpstr>Expected outcomes</vt:lpstr>
      <vt:lpstr>Thank you for your attention!</vt:lpstr>
    </vt:vector>
  </TitlesOfParts>
  <Company>Sociologický ústav AV ČR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Petr Sunega</dc:creator>
  <cp:lastModifiedBy>Stepanka</cp:lastModifiedBy>
  <cp:revision>580</cp:revision>
  <cp:lastPrinted>2012-05-29T15:00:39Z</cp:lastPrinted>
  <dcterms:created xsi:type="dcterms:W3CDTF">2004-03-20T17:57:31Z</dcterms:created>
  <dcterms:modified xsi:type="dcterms:W3CDTF">2012-05-29T21:40:18Z</dcterms:modified>
</cp:coreProperties>
</file>