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9" r:id="rId3"/>
    <p:sldId id="267" r:id="rId4"/>
    <p:sldId id="258" r:id="rId5"/>
    <p:sldId id="259" r:id="rId6"/>
    <p:sldId id="261" r:id="rId7"/>
    <p:sldId id="263" r:id="rId8"/>
    <p:sldId id="274" r:id="rId9"/>
    <p:sldId id="275" r:id="rId10"/>
    <p:sldId id="27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6667" autoAdjust="0"/>
    <p:restoredTop sz="72581" autoAdjust="0"/>
  </p:normalViewPr>
  <p:slideViewPr>
    <p:cSldViewPr>
      <p:cViewPr>
        <p:scale>
          <a:sx n="60" d="100"/>
          <a:sy n="60" d="100"/>
        </p:scale>
        <p:origin x="-756" y="-78"/>
      </p:cViewPr>
      <p:guideLst>
        <p:guide orient="horz" pos="2160"/>
        <p:guide pos="2880"/>
      </p:guideLst>
    </p:cSldViewPr>
  </p:slideViewPr>
  <p:notesTextViewPr>
    <p:cViewPr>
      <p:scale>
        <a:sx n="100" d="100"/>
        <a:sy n="100" d="100"/>
      </p:scale>
      <p:origin x="0" y="4350"/>
    </p:cViewPr>
  </p:notesTextViewPr>
  <p:sorterViewPr>
    <p:cViewPr>
      <p:scale>
        <a:sx n="66" d="100"/>
        <a:sy n="66" d="100"/>
      </p:scale>
      <p:origin x="0" y="0"/>
    </p:cViewPr>
  </p:sorterViewPr>
  <p:notesViewPr>
    <p:cSldViewPr>
      <p:cViewPr>
        <p:scale>
          <a:sx n="90" d="100"/>
          <a:sy n="90" d="100"/>
        </p:scale>
        <p:origin x="-1092" y="49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6D318-2556-4A93-8736-E8C600F5F29B}" type="datetimeFigureOut">
              <a:rPr lang="en-GB" smtClean="0"/>
              <a:pPr/>
              <a:t>25/05/2012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CAD7B6-EB61-4359-9B6C-EACFCC2EB7A6}"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2734072"/>
          </a:xfrm>
        </p:spPr>
      </p:sp>
      <p:sp>
        <p:nvSpPr>
          <p:cNvPr id="3" name="Notes Placeholder 2"/>
          <p:cNvSpPr>
            <a:spLocks noGrp="1"/>
          </p:cNvSpPr>
          <p:nvPr>
            <p:ph type="body" idx="1"/>
          </p:nvPr>
        </p:nvSpPr>
        <p:spPr>
          <a:xfrm>
            <a:off x="685800" y="3563888"/>
            <a:ext cx="5623520" cy="4894312"/>
          </a:xfrm>
        </p:spPr>
        <p:txBody>
          <a:bodyPr>
            <a:normAutofit fontScale="55000" lnSpcReduction="20000"/>
          </a:bodyPr>
          <a:lstStyle/>
          <a:p>
            <a:pPr marL="228600" indent="-228600"/>
            <a:r>
              <a:rPr lang="en-GB" b="1" dirty="0" smtClean="0"/>
              <a:t>	</a:t>
            </a:r>
            <a:r>
              <a:rPr lang="en-GB" sz="2000" b="1" dirty="0" smtClean="0"/>
              <a:t>Care Home</a:t>
            </a:r>
            <a:r>
              <a:rPr lang="en-GB" sz="2000" b="1" baseline="0" dirty="0" smtClean="0"/>
              <a:t> Closures</a:t>
            </a:r>
          </a:p>
          <a:p>
            <a:pPr marL="228600" indent="-228600"/>
            <a:endParaRPr lang="en-GB" sz="2000" b="1" dirty="0" smtClean="0"/>
          </a:p>
          <a:p>
            <a:pPr marL="228600" indent="-228600"/>
            <a:r>
              <a:rPr lang="en-GB" sz="2000" b="0" baseline="0" dirty="0" smtClean="0"/>
              <a:t>	</a:t>
            </a:r>
            <a:r>
              <a:rPr lang="en-GB" sz="2000" b="0" baseline="0" dirty="0" smtClean="0"/>
              <a:t>In</a:t>
            </a:r>
            <a:r>
              <a:rPr lang="en-GB" sz="2000" b="0" dirty="0" smtClean="0"/>
              <a:t> the UK, </a:t>
            </a:r>
            <a:r>
              <a:rPr lang="en-GB" sz="2000" b="0" baseline="0" dirty="0" smtClean="0"/>
              <a:t>care </a:t>
            </a:r>
            <a:r>
              <a:rPr lang="en-GB" sz="2000" b="0" baseline="0" dirty="0" smtClean="0"/>
              <a:t>home closures</a:t>
            </a:r>
            <a:r>
              <a:rPr lang="en-GB" sz="2000" b="0" dirty="0" smtClean="0"/>
              <a:t> </a:t>
            </a:r>
            <a:r>
              <a:rPr lang="en-GB" sz="2000" b="0" baseline="0" dirty="0" smtClean="0"/>
              <a:t>are hitting local and national headlines with increasing frequency</a:t>
            </a:r>
            <a:r>
              <a:rPr lang="en-GB" sz="2000" b="0" dirty="0" smtClean="0"/>
              <a:t>  </a:t>
            </a:r>
            <a:r>
              <a:rPr lang="en-GB" sz="2000" b="0" baseline="0" dirty="0" smtClean="0"/>
              <a:t>along with campaigns to challenge the</a:t>
            </a:r>
            <a:r>
              <a:rPr lang="en-GB" sz="2000" b="0" dirty="0" smtClean="0"/>
              <a:t> often unpopular decision </a:t>
            </a:r>
            <a:r>
              <a:rPr lang="en-GB" sz="2000" dirty="0" smtClean="0"/>
              <a:t>for </a:t>
            </a:r>
            <a:r>
              <a:rPr lang="en-GB" sz="2000" b="0" baseline="0" dirty="0" smtClean="0"/>
              <a:t>closure and the forced relocation of older residents</a:t>
            </a:r>
          </a:p>
          <a:p>
            <a:pPr marL="228600" indent="-228600"/>
            <a:endParaRPr lang="en-GB" sz="2000" b="0" baseline="0" dirty="0" smtClean="0"/>
          </a:p>
          <a:p>
            <a:pPr marL="228600" indent="-228600"/>
            <a:r>
              <a:rPr lang="en-GB" sz="2000" b="0" baseline="0" dirty="0" smtClean="0"/>
              <a:t>	It’s an emotive topic particularly as involuntary relocations are commonly believed to have an impact on the health and</a:t>
            </a:r>
            <a:r>
              <a:rPr lang="en-GB" sz="2000" b="0" dirty="0" smtClean="0"/>
              <a:t> </a:t>
            </a:r>
            <a:r>
              <a:rPr lang="en-GB" sz="2000" b="0" baseline="0" dirty="0" smtClean="0"/>
              <a:t>mortality of older residents.</a:t>
            </a:r>
          </a:p>
          <a:p>
            <a:pPr marL="228600" indent="-228600"/>
            <a:endParaRPr lang="en-GB" sz="2500" dirty="0" smtClean="0"/>
          </a:p>
          <a:p>
            <a:pPr marL="228600" indent="-228600"/>
            <a:r>
              <a:rPr lang="en-GB" sz="2000" b="0" baseline="0" dirty="0" smtClean="0"/>
              <a:t>	Although analysis of research since 1963</a:t>
            </a:r>
            <a:r>
              <a:rPr lang="en-GB" sz="2000" b="0" dirty="0" smtClean="0"/>
              <a:t> shows no statistically significant increase in mortality, anecdotal evidence links relocation to premature death.</a:t>
            </a:r>
          </a:p>
          <a:p>
            <a:pPr marL="228600" indent="-228600"/>
            <a:endParaRPr lang="en-GB" sz="2000" baseline="0" dirty="0" smtClean="0"/>
          </a:p>
          <a:p>
            <a:pPr marL="228600" indent="-228600"/>
            <a:r>
              <a:rPr lang="en-GB" sz="2000" b="0" dirty="0" smtClean="0"/>
              <a:t>	This  project replicates elements of a study commissioned by the Department of Health in England in 2003 and extends the research to look at outcomes for those involved when care homes  close.</a:t>
            </a:r>
          </a:p>
          <a:p>
            <a:pPr marL="228600" lvl="0" indent="-228600"/>
            <a:endParaRPr lang="en-GB" sz="2000" b="0" baseline="0" dirty="0" smtClean="0"/>
          </a:p>
          <a:p>
            <a:pPr marL="228600" lvl="0" indent="-228600"/>
            <a:r>
              <a:rPr lang="en-GB" sz="2000" b="0" baseline="0" dirty="0" smtClean="0"/>
              <a:t>	</a:t>
            </a:r>
            <a:r>
              <a:rPr lang="en-GB" sz="2000" b="1" baseline="0" dirty="0" smtClean="0"/>
              <a:t>Policy</a:t>
            </a:r>
            <a:endParaRPr lang="en-GB" sz="2000" dirty="0" smtClean="0"/>
          </a:p>
          <a:p>
            <a:pPr marL="228600" lvl="0" indent="-228600"/>
            <a:endParaRPr lang="en-GB" sz="2000" b="0" baseline="0" dirty="0" smtClean="0"/>
          </a:p>
          <a:p>
            <a:pPr marL="228600" lvl="0" indent="-228600"/>
            <a:r>
              <a:rPr lang="en-GB" sz="2000" dirty="0" smtClean="0"/>
              <a:t>	</a:t>
            </a:r>
            <a:r>
              <a:rPr lang="en-GB" sz="2000" dirty="0" smtClean="0"/>
              <a:t>In </a:t>
            </a:r>
            <a:r>
              <a:rPr lang="en-GB" sz="2000" dirty="0" smtClean="0"/>
              <a:t>2009 the WAG issued guidelines  outlining the responsibilities of local authorities, LHBs and NHS Trusts in managing escalating concerns  with and closures of care homes . </a:t>
            </a:r>
          </a:p>
          <a:p>
            <a:pPr marL="228600" lvl="0" indent="-228600"/>
            <a:endParaRPr lang="en-GB" sz="2000" dirty="0" smtClean="0"/>
          </a:p>
          <a:p>
            <a:pPr marL="228600" lvl="0" indent="-228600"/>
            <a:r>
              <a:rPr lang="en-GB" sz="2000" dirty="0" smtClean="0"/>
              <a:t>	Local authorities and other bodies have little control over voluntary closures of independent home where the vast majority of care home residents live, especially in cases where receivers are involved.  However, closures of local authority homes may be challenged if the consultation regarding the closure is flawed, under the auspices of human rights.</a:t>
            </a:r>
          </a:p>
          <a:p>
            <a:pPr marL="228600" lvl="0" indent="-228600"/>
            <a:endParaRPr lang="en-GB" sz="2000" b="0" baseline="0" dirty="0" smtClean="0"/>
          </a:p>
          <a:p>
            <a:pPr marL="228600" lvl="0" indent="-228600"/>
            <a:r>
              <a:rPr lang="en-GB" sz="2000" dirty="0" smtClean="0"/>
              <a:t>	So, whilst the guidance is useful in assisting these bodies fulfil their existing functions and responsibilities, it does not introduce any new or additional responsibilities or provide information on good practice.</a:t>
            </a:r>
            <a:endParaRPr lang="en-GB" sz="2000" b="0" baseline="0" dirty="0" smtClean="0"/>
          </a:p>
          <a:p>
            <a:pPr marL="228600" lvl="0" indent="-228600"/>
            <a:r>
              <a:rPr lang="en-GB" dirty="0" smtClean="0"/>
              <a:t>	</a:t>
            </a:r>
            <a:endParaRPr lang="en-GB" b="1" baseline="0" dirty="0" smtClean="0"/>
          </a:p>
          <a:p>
            <a:pPr marL="228600" indent="-228600">
              <a:buNone/>
            </a:pPr>
            <a:endParaRPr lang="en-GB" b="1" baseline="0" dirty="0" smtClean="0"/>
          </a:p>
        </p:txBody>
      </p:sp>
      <p:sp>
        <p:nvSpPr>
          <p:cNvPr id="4" name="Slide Number Placeholder 3"/>
          <p:cNvSpPr>
            <a:spLocks noGrp="1"/>
          </p:cNvSpPr>
          <p:nvPr>
            <p:ph type="sldNum" sz="quarter" idx="10"/>
          </p:nvPr>
        </p:nvSpPr>
        <p:spPr/>
        <p:txBody>
          <a:bodyPr/>
          <a:lstStyle/>
          <a:p>
            <a:fld id="{B5CAD7B6-EB61-4359-9B6C-EACFCC2EB7A6}"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8638" y="685800"/>
            <a:ext cx="3260725" cy="2446338"/>
          </a:xfrm>
        </p:spPr>
      </p:sp>
      <p:sp>
        <p:nvSpPr>
          <p:cNvPr id="3" name="Notes Placeholder 2"/>
          <p:cNvSpPr>
            <a:spLocks noGrp="1"/>
          </p:cNvSpPr>
          <p:nvPr>
            <p:ph type="body" idx="1"/>
          </p:nvPr>
        </p:nvSpPr>
        <p:spPr>
          <a:xfrm>
            <a:off x="685800" y="3275856"/>
            <a:ext cx="5486400" cy="5472608"/>
          </a:xfrm>
        </p:spPr>
        <p:txBody>
          <a:bodyPr>
            <a:noAutofit/>
          </a:bodyPr>
          <a:lstStyle/>
          <a:p>
            <a:pPr lvl="0"/>
            <a:r>
              <a:rPr lang="en-GB" baseline="0" dirty="0" smtClean="0"/>
              <a:t>Initially the study looked at closures between 1/6/09 – 31/5/10.  However, it soon became apparent that from CSSIW data that fewer closures than expected took place during this time period</a:t>
            </a:r>
            <a:r>
              <a:rPr lang="en-GB" dirty="0" smtClean="0"/>
              <a:t> . We anticipated interviewing 12 managers or owners who were involved in care home closures in 2009/10 based on a 29% response rate.  </a:t>
            </a:r>
          </a:p>
          <a:p>
            <a:pPr lvl="0"/>
            <a:endParaRPr lang="en-GB" dirty="0" smtClean="0"/>
          </a:p>
          <a:p>
            <a:pPr lvl="0"/>
            <a:r>
              <a:rPr lang="en-GB" dirty="0" smtClean="0"/>
              <a:t>During the initial time period, we found only 9 care homes that closed and a majority of these were LA.  </a:t>
            </a:r>
            <a:r>
              <a:rPr lang="en-GB" baseline="0" dirty="0" smtClean="0"/>
              <a:t>At the first project advisory group, the decision was taken to extend the time period beyond 31</a:t>
            </a:r>
            <a:r>
              <a:rPr lang="en-GB" baseline="30000" dirty="0" smtClean="0"/>
              <a:t>st</a:t>
            </a:r>
            <a:r>
              <a:rPr lang="en-GB" baseline="0" dirty="0" smtClean="0"/>
              <a:t> May and include all subsequent closures taking place. </a:t>
            </a:r>
          </a:p>
          <a:p>
            <a:pPr lvl="0"/>
            <a:endParaRPr lang="en-GB" dirty="0" smtClean="0"/>
          </a:p>
          <a:p>
            <a:pPr lvl="0"/>
            <a:r>
              <a:rPr lang="en-GB" dirty="0" smtClean="0"/>
              <a:t>We wanted to ask commissioners and providers  which factors were relevant in the decision to close the care home including commissioning arrangements; competition; demand; relationship between registration, inspection and provider; financial viability; property market; staffing; personal circumstances; motivation and the regulatory and administrative environment.</a:t>
            </a:r>
            <a:endParaRPr lang="en-GB" baseline="0" dirty="0" smtClean="0"/>
          </a:p>
          <a:p>
            <a:pPr lvl="0"/>
            <a:endParaRPr lang="en-GB" dirty="0" smtClean="0"/>
          </a:p>
          <a:p>
            <a:pPr lvl="0"/>
            <a:r>
              <a:rPr lang="en-GB" dirty="0" smtClean="0"/>
              <a:t>Another crucial element to the study was to explore the consequences for and experiences of older people, their relatives; and the providers and care staff during and after relocation due to closure. I</a:t>
            </a:r>
            <a:r>
              <a:rPr lang="en-GB" baseline="0" dirty="0" smtClean="0"/>
              <a:t>n addition, the recommendation was made to include homes that were at risk of closure; that is where the announcement of the possibility of closure had been made to residents, relatives and staff.  </a:t>
            </a:r>
          </a:p>
          <a:p>
            <a:pPr lvl="0"/>
            <a:endParaRPr lang="en-GB" dirty="0" smtClean="0"/>
          </a:p>
          <a:p>
            <a:pPr lvl="0"/>
            <a:r>
              <a:rPr lang="en-GB" baseline="0" dirty="0" smtClean="0"/>
              <a:t>We also came across data</a:t>
            </a:r>
            <a:r>
              <a:rPr lang="en-GB" dirty="0" smtClean="0"/>
              <a:t> about homes that avoided closure, so we were keen to investigate this further and wanted to speak with commissioners and inspectors about their experiences of the process involved in saving a home from closure.</a:t>
            </a:r>
            <a:endParaRPr lang="en-GB" baseline="0" dirty="0" smtClean="0"/>
          </a:p>
        </p:txBody>
      </p:sp>
      <p:sp>
        <p:nvSpPr>
          <p:cNvPr id="4" name="Slide Number Placeholder 3"/>
          <p:cNvSpPr>
            <a:spLocks noGrp="1"/>
          </p:cNvSpPr>
          <p:nvPr>
            <p:ph type="sldNum" sz="quarter" idx="10"/>
          </p:nvPr>
        </p:nvSpPr>
        <p:spPr/>
        <p:txBody>
          <a:bodyPr/>
          <a:lstStyle/>
          <a:p>
            <a:fld id="{B5CAD7B6-EB61-4359-9B6C-EACFCC2EB7A6}" type="slidenum">
              <a:rPr lang="en-GB" smtClean="0"/>
              <a:pPr/>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400" dirty="0" smtClean="0"/>
              <a:t>If I may </a:t>
            </a:r>
            <a:r>
              <a:rPr lang="en-GB" sz="1400" dirty="0" smtClean="0"/>
              <a:t>very briefly outline the project phases…</a:t>
            </a:r>
            <a:endParaRPr lang="en-GB" sz="1400" dirty="0" smtClean="0"/>
          </a:p>
          <a:p>
            <a:endParaRPr lang="en-GB" sz="1400" dirty="0" smtClean="0"/>
          </a:p>
          <a:p>
            <a:r>
              <a:rPr lang="en-GB" sz="1400" dirty="0" smtClean="0"/>
              <a:t>Phase 1 was very much about setting the scene and getting a clear idea of how many homes closed in Wales and the main reasons for closure and how many older people were generally affected by the closures.  </a:t>
            </a:r>
          </a:p>
          <a:p>
            <a:endParaRPr lang="en-GB" sz="1400" dirty="0" smtClean="0"/>
          </a:p>
          <a:p>
            <a:r>
              <a:rPr lang="en-GB" sz="1400" dirty="0" smtClean="0"/>
              <a:t>We wanted to conduct telephone interviews with inspectors, owners/ managers and commissioners to give more depth and background to the numbers of closures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022104"/>
          </a:xfrm>
        </p:spPr>
      </p:sp>
      <p:sp>
        <p:nvSpPr>
          <p:cNvPr id="3" name="Notes Placeholder 2"/>
          <p:cNvSpPr>
            <a:spLocks noGrp="1"/>
          </p:cNvSpPr>
          <p:nvPr>
            <p:ph type="body" idx="1"/>
          </p:nvPr>
        </p:nvSpPr>
        <p:spPr>
          <a:xfrm>
            <a:off x="685800" y="3995936"/>
            <a:ext cx="5486400" cy="4462264"/>
          </a:xfrm>
        </p:spPr>
        <p:txBody>
          <a:bodyPr>
            <a:normAutofit lnSpcReduction="10000"/>
          </a:bodyPr>
          <a:lstStyle/>
          <a:p>
            <a:r>
              <a:rPr lang="en-GB" dirty="0" smtClean="0"/>
              <a:t>Phase 2 is about the process of care home closure.  As we know there is</a:t>
            </a:r>
            <a:r>
              <a:rPr lang="en-GB" baseline="0" dirty="0" smtClean="0"/>
              <a:t> no legislation specifically defining the powers and responsibilities of authorities and NHS bodies during care home closures; only a duty of care to service users to adequately assess and provide care and accommodation. </a:t>
            </a:r>
            <a:r>
              <a:rPr lang="en-GB" dirty="0" smtClean="0"/>
              <a:t>The WAG guidelines outline the processes that should be followed in the</a:t>
            </a:r>
            <a:r>
              <a:rPr lang="en-GB" baseline="0" dirty="0" smtClean="0"/>
              <a:t> event of care home closure.  These process are expected to </a:t>
            </a:r>
            <a:r>
              <a:rPr lang="en-GB" dirty="0" smtClean="0"/>
              <a:t>operate within a framework of practice and have an agreed operational home closure procedure. The procedure should ensure that agencies quickly and effectively establish a viable home closure plan and individual relocation plan for service users.</a:t>
            </a:r>
          </a:p>
          <a:p>
            <a:endParaRPr lang="en-GB" dirty="0" smtClean="0"/>
          </a:p>
          <a:p>
            <a:r>
              <a:rPr lang="en-GB" dirty="0" smtClean="0"/>
              <a:t>We contacted all 22 La in Wales to ask for their home closure protocols;</a:t>
            </a:r>
            <a:r>
              <a:rPr lang="en-GB" baseline="0" dirty="0" smtClean="0"/>
              <a:t> which in some cases transpired to be the escalating concerns guidance document or more comprehensive policies reflecting local working arrangements; staffing structures and processes.  </a:t>
            </a:r>
            <a:endParaRPr lang="en-GB" dirty="0" smtClean="0"/>
          </a:p>
          <a:p>
            <a:endParaRPr lang="en-GB" dirty="0" smtClean="0"/>
          </a:p>
          <a:p>
            <a:r>
              <a:rPr lang="en-GB" dirty="0" smtClean="0"/>
              <a:t>Phase 3 investigates the consequences and outcomes for stakeholders  and focuses on actual case studies of homes  in the process of closure and under threat of closure.</a:t>
            </a:r>
          </a:p>
          <a:p>
            <a:endParaRPr lang="en-GB" dirty="0" smtClean="0"/>
          </a:p>
          <a:p>
            <a:r>
              <a:rPr lang="en-GB" dirty="0" smtClean="0"/>
              <a:t>In the case where care homes are in the process of closure, two in-depth interviews would be conducted with stakeholder (older people, relatives etc) shortly before and after relocation.</a:t>
            </a:r>
          </a:p>
          <a:p>
            <a:endParaRPr lang="en-GB" dirty="0" smtClean="0"/>
          </a:p>
          <a:p>
            <a:r>
              <a:rPr lang="en-GB" dirty="0" smtClean="0"/>
              <a:t>Where homes have been announced as under threat of closure, then one in-depth interview would be conducted with stakeholders.</a:t>
            </a:r>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400" dirty="0" smtClean="0"/>
              <a:t>It has been a challenging task establishing exactly how many care homes for older people did actually close during the period of time we have stipulated.  We relied upon CSSIW data which was not centrally collated or recorded so we had to approach each of the 4 regions for details of closures. </a:t>
            </a:r>
          </a:p>
          <a:p>
            <a:endParaRPr lang="en-GB" sz="1400" dirty="0" smtClean="0"/>
          </a:p>
          <a:p>
            <a:r>
              <a:rPr lang="en-GB" sz="1400" dirty="0" smtClean="0"/>
              <a:t>According to CSSIW data:</a:t>
            </a:r>
          </a:p>
          <a:p>
            <a:endParaRPr lang="en-GB" sz="1400" dirty="0" smtClean="0"/>
          </a:p>
          <a:p>
            <a:r>
              <a:rPr lang="en-GB" sz="1400" dirty="0" smtClean="0"/>
              <a:t>Between 2006/7 = 33 closed</a:t>
            </a:r>
          </a:p>
          <a:p>
            <a:r>
              <a:rPr lang="en-GB" sz="1400" dirty="0" smtClean="0"/>
              <a:t>Between 2007/8 = 41 closed</a:t>
            </a:r>
          </a:p>
          <a:p>
            <a:r>
              <a:rPr lang="en-GB" sz="1400" dirty="0" smtClean="0"/>
              <a:t>Between 2008/9 = 27 closed</a:t>
            </a:r>
          </a:p>
          <a:p>
            <a:endParaRPr lang="en-GB" sz="1400" dirty="0" smtClean="0"/>
          </a:p>
          <a:p>
            <a:r>
              <a:rPr lang="en-GB" sz="1400" dirty="0" smtClean="0"/>
              <a:t>We employed several other techniques and plundered as many networks as we could find.  </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685800"/>
            <a:ext cx="4029075" cy="3022600"/>
          </a:xfrm>
        </p:spPr>
      </p:sp>
      <p:sp>
        <p:nvSpPr>
          <p:cNvPr id="3" name="Notes Placeholder 2"/>
          <p:cNvSpPr>
            <a:spLocks noGrp="1"/>
          </p:cNvSpPr>
          <p:nvPr>
            <p:ph type="body" idx="1"/>
          </p:nvPr>
        </p:nvSpPr>
        <p:spPr>
          <a:xfrm>
            <a:off x="685800" y="3923928"/>
            <a:ext cx="5486400" cy="4534272"/>
          </a:xfrm>
        </p:spPr>
        <p:txBody>
          <a:bodyPr>
            <a:normAutofit/>
          </a:bodyPr>
          <a:lstStyle/>
          <a:p>
            <a:r>
              <a:rPr lang="en-GB" dirty="0" smtClean="0"/>
              <a:t>From</a:t>
            </a:r>
            <a:r>
              <a:rPr lang="en-GB" baseline="0" dirty="0" smtClean="0"/>
              <a:t> the CSSIW data, we </a:t>
            </a:r>
            <a:r>
              <a:rPr lang="en-GB" dirty="0" smtClean="0"/>
              <a:t>found that the majority of private homes ceased to operate due to financial reasons.</a:t>
            </a:r>
          </a:p>
          <a:p>
            <a:endParaRPr lang="en-GB" dirty="0" smtClean="0"/>
          </a:p>
          <a:p>
            <a:r>
              <a:rPr lang="en-GB" dirty="0" smtClean="0"/>
              <a:t>The main reasons included the care home requiring extensive renovations to meet current care home standards.  For many, the renovations entailed losing bedrooms subsequently reducing occupancy levels making the home less financially viable.  In many cases also, the renovations were not possible due to the structure,</a:t>
            </a:r>
            <a:r>
              <a:rPr lang="en-GB" baseline="0" dirty="0" smtClean="0"/>
              <a:t> age and location </a:t>
            </a:r>
            <a:r>
              <a:rPr lang="en-GB" dirty="0" smtClean="0"/>
              <a:t>of the property.</a:t>
            </a:r>
          </a:p>
          <a:p>
            <a:endParaRPr lang="en-GB" dirty="0" smtClean="0"/>
          </a:p>
          <a:p>
            <a:r>
              <a:rPr lang="en-GB" dirty="0" smtClean="0"/>
              <a:t>Due to the very low response rate so far from owners</a:t>
            </a:r>
            <a:r>
              <a:rPr lang="en-GB" baseline="0" dirty="0" smtClean="0"/>
              <a:t> or managers of private care homes that closed, it’s been difficult to acquire more detailed information.  In the few examples we have spoken to, l</a:t>
            </a:r>
            <a:r>
              <a:rPr lang="en-GB" dirty="0" smtClean="0"/>
              <a:t>ow referral rates from local authorities were implicated</a:t>
            </a:r>
            <a:r>
              <a:rPr lang="en-GB" baseline="0" dirty="0" smtClean="0"/>
              <a:t> as major contributory factors to homes being forced to close.</a:t>
            </a:r>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Obviously there are important dis</a:t>
            </a:r>
            <a:r>
              <a:rPr lang="en-GB" dirty="0" smtClean="0"/>
              <a:t>tinctions to be made here as</a:t>
            </a:r>
            <a:r>
              <a:rPr lang="en-GB" baseline="0" dirty="0" smtClean="0"/>
              <a:t> to why a home may have low occupancy and referral rates such as local knowledge of poor care and environmental standards</a:t>
            </a:r>
            <a:r>
              <a:rPr lang="en-GB" dirty="0" smtClean="0"/>
              <a:t>. </a:t>
            </a:r>
          </a:p>
          <a:p>
            <a:endParaRPr lang="en-GB" dirty="0" smtClean="0"/>
          </a:p>
          <a:p>
            <a:r>
              <a:rPr lang="en-GB" dirty="0" smtClean="0"/>
              <a:t>Fee levels is also a contested topic, particularly recently where local authorities have being challenged with regard to the fee levels they are paying providers .  Care providers are saying the fees are inadequate to maintain profitability .</a:t>
            </a:r>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CSSIW and local authorities need to be more diligent in collating key information on the prevalence</a:t>
            </a:r>
            <a:r>
              <a:rPr lang="en-GB" baseline="0" dirty="0" smtClean="0"/>
              <a:t> and reasons for closure – or threat of closure and synthesise and share the information so lessons may be learned.</a:t>
            </a:r>
            <a:endParaRPr lang="en-GB" dirty="0" smtClean="0"/>
          </a:p>
          <a:p>
            <a:endParaRPr lang="en-GB" dirty="0" smtClean="0"/>
          </a:p>
          <a:p>
            <a:r>
              <a:rPr lang="en-GB" dirty="0" smtClean="0"/>
              <a:t>There was evidence of self0funding older residents being charged extra to make up the shortfall in the revenue drawn from residents who were funded by the local authority.</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Disempowered elders may be particularly vulnerable to</a:t>
            </a:r>
            <a:r>
              <a:rPr lang="en-GB" baseline="0" dirty="0" smtClean="0"/>
              <a:t> care home closure – more attention needs to be paid to the social and psychological needs of residents. </a:t>
            </a:r>
            <a:r>
              <a:rPr lang="en-GB" dirty="0" smtClean="0"/>
              <a:t>We found evidence</a:t>
            </a:r>
            <a:r>
              <a:rPr lang="en-GB" baseline="0" dirty="0" smtClean="0"/>
              <a:t> that despite having the capacity to understand information and make choices, older residents were being excluded from key decisions and information was withheld from them often at the behest of relatives who did not wish to burden them.  It was found this often contributed tot heir sense of powerlessness and distress.  We think a disclosure plan should be developed.</a:t>
            </a:r>
          </a:p>
          <a:p>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baseline="0" dirty="0" smtClean="0"/>
          </a:p>
          <a:p>
            <a:r>
              <a:rPr lang="en-GB" baseline="0" dirty="0" smtClean="0"/>
              <a:t>We found instances where care homes had been in the process of closure for several years.  Although the sudden closure of care homes are acutely distressing, we also found that older residents face enduring stress and uncertainty over when the home will close, and where they will go.  </a:t>
            </a:r>
          </a:p>
          <a:p>
            <a:endParaRPr lang="en-GB" baseline="0" dirty="0" smtClean="0"/>
          </a:p>
          <a:p>
            <a:r>
              <a:rPr lang="en-GB" sz="1200" kern="1200" dirty="0" smtClean="0">
                <a:solidFill>
                  <a:schemeClr val="tx1"/>
                </a:solidFill>
                <a:latin typeface="+mn-lt"/>
                <a:ea typeface="+mn-ea"/>
                <a:cs typeface="+mn-cs"/>
              </a:rPr>
              <a:t>Likewise, in this study we found that care home staff decide who ‘requires’ the support of independent advocacy services (evidenced in the lack of visibility of these services in any of the homes visited), or determine whether or not residents should be informed of care home closure. For this reason we have suggested that independent advocates should be offered to all residents in care homes under threat of closure (whilst IMCAs are still required for those that lack mental capacity), and that disclosure plans should be developed by multidisciplinary teams (with specialist input) for all residents. This takes the onus off of staff to act as gatekeepers by determining that the eligibility criteria for these services is residency in a care home under the threat of closure.</a:t>
            </a:r>
            <a:endParaRPr lang="en-GB" dirty="0"/>
          </a:p>
        </p:txBody>
      </p:sp>
      <p:sp>
        <p:nvSpPr>
          <p:cNvPr id="4" name="Slide Number Placeholder 3"/>
          <p:cNvSpPr>
            <a:spLocks noGrp="1"/>
          </p:cNvSpPr>
          <p:nvPr>
            <p:ph type="sldNum" sz="quarter" idx="10"/>
          </p:nvPr>
        </p:nvSpPr>
        <p:spPr/>
        <p:txBody>
          <a:bodyPr/>
          <a:lstStyle/>
          <a:p>
            <a:fld id="{B5CAD7B6-EB61-4359-9B6C-EACFCC2EB7A6}" type="slidenum">
              <a:rPr lang="en-GB" smtClean="0"/>
              <a:pPr/>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5CAD7B6-EB61-4359-9B6C-EACFCC2EB7A6}" type="slidenum">
              <a:rPr lang="en-GB" smtClean="0"/>
              <a:pPr/>
              <a:t>10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6C85640-69C1-4B7A-A7A8-716C052A4D85}" type="slidenum">
              <a:rPr lang="en-GB" smtClean="0"/>
              <a:pPr/>
              <a:t>‹#›</a:t>
            </a:fld>
            <a:endParaRPr lang="en-GB"/>
          </a:p>
        </p:txBody>
      </p:sp>
      <p:pic>
        <p:nvPicPr>
          <p:cNvPr id="7" name="Picture 1" descr="Slide header.tif"/>
          <p:cNvPicPr>
            <a:picLocks noChangeAspect="1"/>
          </p:cNvPicPr>
          <p:nvPr userDrawn="1"/>
        </p:nvPicPr>
        <p:blipFill>
          <a:blip r:embed="rId2" cstate="print"/>
          <a:srcRect/>
          <a:stretch>
            <a:fillRect/>
          </a:stretch>
        </p:blipFill>
        <p:spPr bwMode="auto">
          <a:xfrm>
            <a:off x="0" y="-26988"/>
            <a:ext cx="9144000" cy="2157413"/>
          </a:xfrm>
          <a:prstGeom prst="rect">
            <a:avLst/>
          </a:prstGeom>
          <a:noFill/>
          <a:ln w="9525">
            <a:noFill/>
            <a:miter lim="800000"/>
            <a:headEnd/>
            <a:tailEnd/>
          </a:ln>
        </p:spPr>
      </p:pic>
      <p:pic>
        <p:nvPicPr>
          <p:cNvPr id="9" name="Picture 3" descr="SHHS Bottom Blue Wave.jpg"/>
          <p:cNvPicPr>
            <a:picLocks noChangeAspect="1"/>
          </p:cNvPicPr>
          <p:nvPr userDrawn="1"/>
        </p:nvPicPr>
        <p:blipFill>
          <a:blip r:embed="rId3" cstate="print"/>
          <a:srcRect b="39548"/>
          <a:stretch>
            <a:fillRect/>
          </a:stretch>
        </p:blipFill>
        <p:spPr bwMode="auto">
          <a:xfrm>
            <a:off x="0" y="5702300"/>
            <a:ext cx="9144000" cy="1155700"/>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C85640-69C1-4B7A-A7A8-716C052A4D85}" type="slidenum">
              <a:rPr lang="en-GB" smtClean="0"/>
              <a:pPr/>
              <a:t>‹#›</a:t>
            </a:fld>
            <a:endParaRPr lang="en-GB"/>
          </a:p>
        </p:txBody>
      </p:sp>
      <p:pic>
        <p:nvPicPr>
          <p:cNvPr id="7" name="Picture 3" descr="SHHS Bottom Blue Wave.jpg"/>
          <p:cNvPicPr>
            <a:picLocks noChangeAspect="1"/>
          </p:cNvPicPr>
          <p:nvPr userDrawn="1"/>
        </p:nvPicPr>
        <p:blipFill>
          <a:blip r:embed="rId2" cstate="print"/>
          <a:srcRect b="39548"/>
          <a:stretch>
            <a:fillRect/>
          </a:stretch>
        </p:blipFill>
        <p:spPr bwMode="auto">
          <a:xfrm>
            <a:off x="0" y="5702300"/>
            <a:ext cx="9144000" cy="1155700"/>
          </a:xfrm>
          <a:prstGeom prst="rect">
            <a:avLst/>
          </a:prstGeom>
          <a:noFill/>
          <a:ln w="9525">
            <a:noFill/>
            <a:miter lim="800000"/>
            <a:headEnd/>
            <a:tailEnd/>
          </a:ln>
        </p:spPr>
      </p:pic>
      <p:sp>
        <p:nvSpPr>
          <p:cNvPr id="8" name="Line 11"/>
          <p:cNvSpPr>
            <a:spLocks noChangeShapeType="1"/>
          </p:cNvSpPr>
          <p:nvPr userDrawn="1"/>
        </p:nvSpPr>
        <p:spPr bwMode="auto">
          <a:xfrm>
            <a:off x="0" y="1556792"/>
            <a:ext cx="9140825" cy="0"/>
          </a:xfrm>
          <a:prstGeom prst="line">
            <a:avLst/>
          </a:prstGeom>
          <a:noFill/>
          <a:ln w="38100">
            <a:solidFill>
              <a:srgbClr val="0067B6"/>
            </a:solidFill>
            <a:round/>
            <a:headEnd/>
            <a:tailEnd/>
          </a:ln>
          <a:effectLst/>
        </p:spPr>
        <p:txBody>
          <a:bodyPr wrap="none" anchor="ct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BAC516B-5389-4350-8D62-31CAA1DA3B4A}" type="datetimeFigureOut">
              <a:rPr lang="en-GB" smtClean="0"/>
              <a:pPr/>
              <a:t>25/05/2012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C85640-69C1-4B7A-A7A8-716C052A4D85}"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C516B-5389-4350-8D62-31CAA1DA3B4A}" type="datetimeFigureOut">
              <a:rPr lang="en-GB" smtClean="0"/>
              <a:pPr/>
              <a:t>25/05/2012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C85640-69C1-4B7A-A7A8-716C052A4D85}"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L.Beech@swansea.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swan.ac.uk/humanandhealthsciences/departments/centreforinnovativeagein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946647"/>
          </a:xfrm>
        </p:spPr>
        <p:txBody>
          <a:bodyPr>
            <a:normAutofit/>
          </a:bodyPr>
          <a:lstStyle/>
          <a:p>
            <a:r>
              <a:rPr lang="en-GB" sz="4000" dirty="0" smtClean="0"/>
              <a:t>The Closure of Care Homes for Older People in Wales: Prevalence, Process and Impact</a:t>
            </a:r>
            <a:endParaRPr lang="en-GB" sz="3600" i="1" dirty="0"/>
          </a:p>
        </p:txBody>
      </p:sp>
      <p:sp>
        <p:nvSpPr>
          <p:cNvPr id="3" name="Subtitle 2"/>
          <p:cNvSpPr>
            <a:spLocks noGrp="1"/>
          </p:cNvSpPr>
          <p:nvPr>
            <p:ph type="subTitle" idx="1"/>
          </p:nvPr>
        </p:nvSpPr>
        <p:spPr/>
        <p:txBody>
          <a:bodyPr/>
          <a:lstStyle/>
          <a:p>
            <a:endParaRPr lang="en-GB" dirty="0" smtClean="0"/>
          </a:p>
          <a:p>
            <a:r>
              <a:rPr lang="en-GB" dirty="0" smtClean="0"/>
              <a:t>Christian Beech</a:t>
            </a:r>
          </a:p>
          <a:p>
            <a:r>
              <a:rPr lang="en-GB" dirty="0" smtClean="0">
                <a:hlinkClick r:id="rId3"/>
              </a:rPr>
              <a:t>C.L.Beech@swansea.ac.uk</a:t>
            </a:r>
            <a:r>
              <a:rPr lang="en-GB" dirty="0" smtClean="0"/>
              <a:t> </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Project background</a:t>
            </a:r>
            <a:endParaRPr lang="en-GB" dirty="0"/>
          </a:p>
        </p:txBody>
      </p:sp>
      <p:sp>
        <p:nvSpPr>
          <p:cNvPr id="3" name="Content Placeholder 2"/>
          <p:cNvSpPr>
            <a:spLocks noGrp="1"/>
          </p:cNvSpPr>
          <p:nvPr>
            <p:ph idx="1"/>
          </p:nvPr>
        </p:nvSpPr>
        <p:spPr>
          <a:xfrm>
            <a:off x="457200" y="1600201"/>
            <a:ext cx="8229600" cy="4205063"/>
          </a:xfrm>
        </p:spPr>
        <p:txBody>
          <a:bodyPr>
            <a:normAutofit fontScale="92500" lnSpcReduction="10000"/>
          </a:bodyPr>
          <a:lstStyle/>
          <a:p>
            <a:r>
              <a:rPr lang="en-GB" dirty="0" smtClean="0"/>
              <a:t>Care home closures</a:t>
            </a:r>
          </a:p>
          <a:p>
            <a:pPr lvl="1"/>
            <a:r>
              <a:rPr lang="en-GB" dirty="0" smtClean="0"/>
              <a:t>Increasing media coverage &amp; campaigning</a:t>
            </a:r>
          </a:p>
          <a:p>
            <a:pPr lvl="1"/>
            <a:r>
              <a:rPr lang="en-GB" dirty="0" smtClean="0"/>
              <a:t>Emotive topic </a:t>
            </a:r>
          </a:p>
          <a:p>
            <a:pPr lvl="1"/>
            <a:r>
              <a:rPr lang="en-GB" dirty="0" smtClean="0"/>
              <a:t>Impact upon health &amp; mortality</a:t>
            </a:r>
          </a:p>
          <a:p>
            <a:r>
              <a:rPr lang="en-GB" dirty="0" smtClean="0"/>
              <a:t>Policy (Escalating Concerns guidance. WAG, 2009)</a:t>
            </a:r>
          </a:p>
          <a:p>
            <a:pPr lvl="1"/>
            <a:r>
              <a:rPr lang="en-GB" dirty="0" smtClean="0"/>
              <a:t>Assists  stat. bodies in fulfilling responsibilities</a:t>
            </a:r>
          </a:p>
          <a:p>
            <a:pPr lvl="1"/>
            <a:r>
              <a:rPr lang="en-GB" dirty="0" smtClean="0"/>
              <a:t>Does not offer information on good practice &amp; additional responsibilities</a:t>
            </a:r>
          </a:p>
          <a:p>
            <a:pPr lvl="1"/>
            <a:r>
              <a:rPr lang="en-GB" dirty="0" smtClean="0"/>
              <a:t>Examine process of closure &amp; relocation</a:t>
            </a:r>
          </a:p>
          <a:p>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par>
                          <p:cTn id="32" fill="hold">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Aims of the project</a:t>
            </a:r>
            <a:endParaRPr lang="en-GB" dirty="0"/>
          </a:p>
        </p:txBody>
      </p:sp>
      <p:sp>
        <p:nvSpPr>
          <p:cNvPr id="3" name="Content Placeholder 2"/>
          <p:cNvSpPr>
            <a:spLocks noGrp="1"/>
          </p:cNvSpPr>
          <p:nvPr>
            <p:ph idx="1"/>
          </p:nvPr>
        </p:nvSpPr>
        <p:spPr>
          <a:xfrm>
            <a:off x="457200" y="1700807"/>
            <a:ext cx="8229600" cy="4176465"/>
          </a:xfrm>
        </p:spPr>
        <p:txBody>
          <a:bodyPr>
            <a:normAutofit/>
          </a:bodyPr>
          <a:lstStyle/>
          <a:p>
            <a:r>
              <a:rPr lang="en-GB" dirty="0" smtClean="0"/>
              <a:t>Identify the rates of closure within specified time period</a:t>
            </a:r>
          </a:p>
          <a:p>
            <a:r>
              <a:rPr lang="en-GB" dirty="0" smtClean="0"/>
              <a:t>Examine the process surrounding closures</a:t>
            </a:r>
          </a:p>
          <a:p>
            <a:r>
              <a:rPr lang="en-GB" dirty="0" smtClean="0"/>
              <a:t>Explore experiences of older people, their relatives, providers and staff</a:t>
            </a:r>
          </a:p>
          <a:p>
            <a:r>
              <a:rPr lang="en-GB" dirty="0" smtClean="0"/>
              <a:t>Examine process where closure was avoided</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94122"/>
          </a:xfrm>
        </p:spPr>
        <p:txBody>
          <a:bodyPr>
            <a:normAutofit fontScale="90000"/>
          </a:bodyPr>
          <a:lstStyle/>
          <a:p>
            <a:r>
              <a:rPr lang="en-GB" dirty="0" smtClean="0"/>
              <a:t>Phase 1: Prevalence and causes of care home closure</a:t>
            </a:r>
            <a:endParaRPr lang="en-GB" dirty="0"/>
          </a:p>
        </p:txBody>
      </p:sp>
      <p:sp>
        <p:nvSpPr>
          <p:cNvPr id="3" name="Content Placeholder 2"/>
          <p:cNvSpPr>
            <a:spLocks noGrp="1"/>
          </p:cNvSpPr>
          <p:nvPr>
            <p:ph idx="1"/>
          </p:nvPr>
        </p:nvSpPr>
        <p:spPr>
          <a:xfrm>
            <a:off x="457200" y="1700809"/>
            <a:ext cx="8229600" cy="4176464"/>
          </a:xfrm>
        </p:spPr>
        <p:txBody>
          <a:bodyPr>
            <a:normAutofit fontScale="92500" lnSpcReduction="10000"/>
          </a:bodyPr>
          <a:lstStyle/>
          <a:p>
            <a:r>
              <a:rPr lang="en-GB" dirty="0" smtClean="0"/>
              <a:t>Analysis of </a:t>
            </a:r>
            <a:r>
              <a:rPr lang="en-GB" dirty="0" smtClean="0"/>
              <a:t>Care and Social Services Inspectorate for Wales (CSSIW) </a:t>
            </a:r>
            <a:r>
              <a:rPr lang="en-GB" dirty="0" smtClean="0"/>
              <a:t>data regarding;</a:t>
            </a:r>
          </a:p>
          <a:p>
            <a:pPr lvl="1"/>
            <a:r>
              <a:rPr lang="en-GB" dirty="0" smtClean="0"/>
              <a:t>Number of types of homes closed &amp; residents relocated</a:t>
            </a:r>
          </a:p>
          <a:p>
            <a:pPr lvl="1"/>
            <a:r>
              <a:rPr lang="en-GB" dirty="0" smtClean="0"/>
              <a:t>Reasons for closure</a:t>
            </a:r>
          </a:p>
          <a:p>
            <a:r>
              <a:rPr lang="en-GB" dirty="0" smtClean="0"/>
              <a:t>Telephone interviews with;</a:t>
            </a:r>
          </a:p>
          <a:p>
            <a:pPr lvl="1"/>
            <a:r>
              <a:rPr lang="en-GB" dirty="0" smtClean="0"/>
              <a:t> CSSIW Inspectors</a:t>
            </a:r>
          </a:p>
          <a:p>
            <a:pPr lvl="1"/>
            <a:r>
              <a:rPr lang="en-GB" dirty="0" smtClean="0"/>
              <a:t>Owners/ managers of homes closed within last year</a:t>
            </a:r>
          </a:p>
          <a:p>
            <a:pPr lvl="1"/>
            <a:r>
              <a:rPr lang="en-GB" dirty="0" smtClean="0"/>
              <a:t>Commissioners of care home providers</a:t>
            </a:r>
          </a:p>
          <a:p>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Phases 2 &amp; 3</a:t>
            </a:r>
            <a:endParaRPr lang="en-GB" dirty="0"/>
          </a:p>
        </p:txBody>
      </p:sp>
      <p:sp>
        <p:nvSpPr>
          <p:cNvPr id="3" name="Content Placeholder 2"/>
          <p:cNvSpPr>
            <a:spLocks noGrp="1"/>
          </p:cNvSpPr>
          <p:nvPr>
            <p:ph idx="1"/>
          </p:nvPr>
        </p:nvSpPr>
        <p:spPr>
          <a:xfrm>
            <a:off x="457200" y="1700809"/>
            <a:ext cx="8229600" cy="4176464"/>
          </a:xfrm>
        </p:spPr>
        <p:txBody>
          <a:bodyPr>
            <a:normAutofit fontScale="92500" lnSpcReduction="20000"/>
          </a:bodyPr>
          <a:lstStyle/>
          <a:p>
            <a:r>
              <a:rPr lang="en-GB" dirty="0" smtClean="0"/>
              <a:t>Phase 2: The process of care home closure</a:t>
            </a:r>
          </a:p>
          <a:p>
            <a:pPr lvl="1"/>
            <a:r>
              <a:rPr lang="en-GB" dirty="0" smtClean="0"/>
              <a:t>Acquire local authority protocols for care home closures to;</a:t>
            </a:r>
          </a:p>
          <a:p>
            <a:pPr lvl="1"/>
            <a:r>
              <a:rPr lang="en-GB" dirty="0" smtClean="0"/>
              <a:t>Compare to WAG guidelines</a:t>
            </a:r>
          </a:p>
          <a:p>
            <a:pPr lvl="1"/>
            <a:r>
              <a:rPr lang="en-GB" dirty="0" smtClean="0"/>
              <a:t>Identify common views of best practice</a:t>
            </a:r>
          </a:p>
          <a:p>
            <a:r>
              <a:rPr lang="en-GB" dirty="0" smtClean="0"/>
              <a:t>Phase 3: Consequences &amp; outcomes for stakeholders</a:t>
            </a:r>
          </a:p>
          <a:p>
            <a:pPr lvl="1"/>
            <a:r>
              <a:rPr lang="en-GB" dirty="0" smtClean="0"/>
              <a:t>Case studies  of care homes (public &amp; private)</a:t>
            </a:r>
          </a:p>
          <a:p>
            <a:pPr lvl="1"/>
            <a:r>
              <a:rPr lang="en-GB" dirty="0" smtClean="0"/>
              <a:t>During process of closure</a:t>
            </a:r>
          </a:p>
          <a:p>
            <a:pPr lvl="1"/>
            <a:r>
              <a:rPr lang="en-GB" dirty="0" smtClean="0"/>
              <a:t>Under threat of closure</a:t>
            </a:r>
          </a:p>
          <a:p>
            <a:pPr lvl="1">
              <a:buNone/>
            </a:pPr>
            <a:endParaRPr lang="en-GB"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2000"/>
                                        <p:tgtEl>
                                          <p:spTgt spid="3">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childTnLst>
                          </p:cTn>
                        </p:par>
                        <p:par>
                          <p:cTn id="16" fill="hold">
                            <p:stCondLst>
                              <p:cond delay="60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2000"/>
                                        <p:tgtEl>
                                          <p:spTgt spid="3">
                                            <p:txEl>
                                              <p:pRg st="3" end="3"/>
                                            </p:txEl>
                                          </p:spTgt>
                                        </p:tgtEl>
                                      </p:cBhvr>
                                    </p:animEffect>
                                  </p:childTnLst>
                                </p:cTn>
                              </p:par>
                            </p:childTnLst>
                          </p:cTn>
                        </p:par>
                        <p:par>
                          <p:cTn id="20" fill="hold">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2000"/>
                                        <p:tgtEl>
                                          <p:spTgt spid="3">
                                            <p:txEl>
                                              <p:pRg st="4" end="4"/>
                                            </p:txEl>
                                          </p:spTgt>
                                        </p:tgtEl>
                                      </p:cBhvr>
                                    </p:animEffect>
                                  </p:childTnLst>
                                </p:cTn>
                              </p:par>
                            </p:childTnLst>
                          </p:cTn>
                        </p:par>
                        <p:par>
                          <p:cTn id="24" fill="hold">
                            <p:stCondLst>
                              <p:cond delay="100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par>
                          <p:cTn id="28" fill="hold">
                            <p:stCondLst>
                              <p:cond delay="12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2000"/>
                                        <p:tgtEl>
                                          <p:spTgt spid="3">
                                            <p:txEl>
                                              <p:pRg st="6" end="6"/>
                                            </p:txEl>
                                          </p:spTgt>
                                        </p:tgtEl>
                                      </p:cBhvr>
                                    </p:animEffect>
                                  </p:childTnLst>
                                </p:cTn>
                              </p:par>
                            </p:childTnLst>
                          </p:cTn>
                        </p:par>
                        <p:par>
                          <p:cTn id="32" fill="hold">
                            <p:stCondLst>
                              <p:cond delay="140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Findings</a:t>
            </a:r>
            <a:endParaRPr lang="en-GB" i="1" dirty="0"/>
          </a:p>
        </p:txBody>
      </p:sp>
      <p:sp>
        <p:nvSpPr>
          <p:cNvPr id="3" name="Content Placeholder 2"/>
          <p:cNvSpPr>
            <a:spLocks noGrp="1"/>
          </p:cNvSpPr>
          <p:nvPr>
            <p:ph idx="1"/>
          </p:nvPr>
        </p:nvSpPr>
        <p:spPr/>
        <p:txBody>
          <a:bodyPr/>
          <a:lstStyle/>
          <a:p>
            <a:r>
              <a:rPr lang="en-GB" dirty="0" smtClean="0"/>
              <a:t>Prevalence of closures</a:t>
            </a:r>
          </a:p>
          <a:p>
            <a:pPr lvl="1"/>
            <a:r>
              <a:rPr lang="en-GB" dirty="0" smtClean="0"/>
              <a:t>A mixed picture emerged</a:t>
            </a:r>
          </a:p>
          <a:p>
            <a:r>
              <a:rPr lang="en-GB" dirty="0" smtClean="0"/>
              <a:t>Reasons for closures</a:t>
            </a:r>
          </a:p>
          <a:p>
            <a:pPr lvl="1"/>
            <a:r>
              <a:rPr lang="en-GB" dirty="0" smtClean="0"/>
              <a:t>Most private homes ceased to operate for financial reasons/ Most local authority care homes were closing  due to service reconfiguration</a:t>
            </a:r>
          </a:p>
          <a:p>
            <a:endParaRPr lang="en-GB" dirty="0" smtClean="0"/>
          </a:p>
          <a:p>
            <a:pPr lvl="1"/>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Findings</a:t>
            </a:r>
            <a:endParaRPr lang="en-GB" dirty="0"/>
          </a:p>
        </p:txBody>
      </p:sp>
      <p:sp>
        <p:nvSpPr>
          <p:cNvPr id="3" name="Content Placeholder 2"/>
          <p:cNvSpPr>
            <a:spLocks noGrp="1"/>
          </p:cNvSpPr>
          <p:nvPr>
            <p:ph idx="1"/>
          </p:nvPr>
        </p:nvSpPr>
        <p:spPr/>
        <p:txBody>
          <a:bodyPr>
            <a:normAutofit/>
          </a:bodyPr>
          <a:lstStyle/>
          <a:p>
            <a:r>
              <a:rPr lang="en-GB" dirty="0" smtClean="0"/>
              <a:t>Impact of closures (and threat of closures)</a:t>
            </a:r>
          </a:p>
          <a:p>
            <a:pPr lvl="1"/>
            <a:r>
              <a:rPr lang="en-GB" dirty="0" smtClean="0"/>
              <a:t>Extended closure timescales can be as distressing as sudden closure and relocation</a:t>
            </a:r>
          </a:p>
          <a:p>
            <a:pPr lvl="1"/>
            <a:r>
              <a:rPr lang="en-GB" dirty="0" smtClean="0"/>
              <a:t>Existing guidance could usefully be supplemented with principles for good practice (Role of carers/ providers; Advocacy and support)</a:t>
            </a:r>
          </a:p>
          <a:p>
            <a:pPr lvl="1"/>
            <a:r>
              <a:rPr lang="en-GB" dirty="0" smtClean="0"/>
              <a:t>Older people paying for their own care were being overcharged for care by providers</a:t>
            </a:r>
          </a:p>
          <a:p>
            <a:pPr lvl="1"/>
            <a:endParaRPr lang="en-GB" dirty="0" smtClean="0"/>
          </a:p>
          <a:p>
            <a:pPr lvl="1"/>
            <a:endParaRPr lang="en-GB"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 </a:t>
            </a:r>
            <a:endParaRPr lang="en-GB" dirty="0"/>
          </a:p>
        </p:txBody>
      </p:sp>
      <p:sp>
        <p:nvSpPr>
          <p:cNvPr id="3" name="Content Placeholder 2"/>
          <p:cNvSpPr>
            <a:spLocks noGrp="1"/>
          </p:cNvSpPr>
          <p:nvPr>
            <p:ph idx="1"/>
          </p:nvPr>
        </p:nvSpPr>
        <p:spPr/>
        <p:txBody>
          <a:bodyPr>
            <a:normAutofit/>
          </a:bodyPr>
          <a:lstStyle/>
          <a:p>
            <a:r>
              <a:rPr lang="en-GB" dirty="0" smtClean="0"/>
              <a:t>Information relating to prevalence and reasons for </a:t>
            </a:r>
            <a:r>
              <a:rPr lang="en-GB" dirty="0" smtClean="0"/>
              <a:t>(or threat of) </a:t>
            </a:r>
            <a:r>
              <a:rPr lang="en-GB" dirty="0" smtClean="0"/>
              <a:t>closure need to be more robustly gathered and synthesised</a:t>
            </a:r>
            <a:endParaRPr lang="en-GB" dirty="0" smtClean="0"/>
          </a:p>
          <a:p>
            <a:r>
              <a:rPr lang="en-GB" dirty="0" smtClean="0"/>
              <a:t>The care home sector requires financial regulation to protect self-funders from being overcharged</a:t>
            </a:r>
          </a:p>
          <a:p>
            <a:r>
              <a:rPr lang="en-GB" dirty="0" smtClean="0"/>
              <a:t>Disclosure plans for older residents</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Recommendations </a:t>
            </a:r>
            <a:endParaRPr lang="en-GB" dirty="0"/>
          </a:p>
        </p:txBody>
      </p:sp>
      <p:sp>
        <p:nvSpPr>
          <p:cNvPr id="3" name="Content Placeholder 2"/>
          <p:cNvSpPr>
            <a:spLocks noGrp="1"/>
          </p:cNvSpPr>
          <p:nvPr>
            <p:ph idx="1"/>
          </p:nvPr>
        </p:nvSpPr>
        <p:spPr/>
        <p:txBody>
          <a:bodyPr/>
          <a:lstStyle/>
          <a:p>
            <a:r>
              <a:rPr lang="en-GB" dirty="0" smtClean="0"/>
              <a:t>Consultation on proposed closures plans should not exceed 8 weeks  - Lengthy closure plans can be as distressing as sudden closures</a:t>
            </a:r>
          </a:p>
          <a:p>
            <a:r>
              <a:rPr lang="en-GB" dirty="0" smtClean="0"/>
              <a:t>Independent advocacy services should be offered to all residents in care homes under threat or in the process of closure</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Thank you for listening</a:t>
            </a:r>
            <a:endParaRPr lang="en-GB" dirty="0"/>
          </a:p>
        </p:txBody>
      </p:sp>
      <p:sp>
        <p:nvSpPr>
          <p:cNvPr id="3" name="Content Placeholder 2"/>
          <p:cNvSpPr>
            <a:spLocks noGrp="1"/>
          </p:cNvSpPr>
          <p:nvPr>
            <p:ph idx="1"/>
          </p:nvPr>
        </p:nvSpPr>
        <p:spPr>
          <a:xfrm>
            <a:off x="457200" y="1600200"/>
            <a:ext cx="8435280" cy="4525963"/>
          </a:xfrm>
        </p:spPr>
        <p:txBody>
          <a:bodyPr/>
          <a:lstStyle/>
          <a:p>
            <a:r>
              <a:rPr lang="en-GB" dirty="0" smtClean="0"/>
              <a:t>For further details visit:</a:t>
            </a:r>
          </a:p>
          <a:p>
            <a:r>
              <a:rPr lang="en-GB" dirty="0" smtClean="0"/>
              <a:t>Centre for Innovative Ageing website</a:t>
            </a:r>
          </a:p>
          <a:p>
            <a:r>
              <a:rPr lang="en-GB" sz="1800" dirty="0" smtClean="0">
                <a:hlinkClick r:id="rId3"/>
              </a:rPr>
              <a:t>www.swan.ac.uk/humanandhealthsciences/departments/centreforinnovativeageing</a:t>
            </a:r>
            <a:r>
              <a:rPr lang="en-GB" sz="1800" dirty="0" smtClean="0"/>
              <a:t> </a:t>
            </a:r>
          </a:p>
          <a:p>
            <a:endParaRPr lang="en-GB" sz="1800" dirty="0" smtClean="0"/>
          </a:p>
          <a:p>
            <a:endParaRPr lang="en-GB" sz="1800"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1647</Words>
  <Application>Microsoft Office PowerPoint</Application>
  <PresentationFormat>On-screen Show (4:3)</PresentationFormat>
  <Paragraphs>134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The Closure of Care Homes for Older People in Wales: Prevalence, Process and Impact</vt:lpstr>
      <vt:lpstr>Project background</vt:lpstr>
      <vt:lpstr>Aims of the project</vt:lpstr>
      <vt:lpstr>Phase 1: Prevalence and causes of care home closure</vt:lpstr>
      <vt:lpstr>Phases 2 &amp; 3</vt:lpstr>
      <vt:lpstr>Findings</vt:lpstr>
      <vt:lpstr>Findings</vt:lpstr>
      <vt:lpstr>Recommendations </vt:lpstr>
      <vt:lpstr>Recommendations </vt:lpstr>
      <vt:lpstr>Thank you for listening</vt:lpstr>
    </vt:vector>
  </TitlesOfParts>
  <Company>Swansea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Christian Beech</dc:creator>
  <cp:lastModifiedBy>Christian Beech</cp:lastModifiedBy>
  <cp:revision>602</cp:revision>
  <dcterms:created xsi:type="dcterms:W3CDTF">2011-02-21T14:42:24Z</dcterms:created>
  <dcterms:modified xsi:type="dcterms:W3CDTF">2012-05-25T10:27:09Z</dcterms:modified>
</cp:coreProperties>
</file>