
<file path=[Content_Types].xml><?xml version="1.0" encoding="utf-8"?>
<Types xmlns="http://schemas.openxmlformats.org/package/2006/content-types">
  <Default Extension="png" ContentType="image/png"/>
  <Default Extension="bin" ContentType="application/vnd.openxmlformats-officedocument.oleObject"/>
  <Default Extension="xls" ContentType="application/vnd.ms-excel"/>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0"/>
  </p:notesMasterIdLst>
  <p:handoutMasterIdLst>
    <p:handoutMasterId r:id="rId31"/>
  </p:handoutMasterIdLst>
  <p:sldIdLst>
    <p:sldId id="256" r:id="rId3"/>
    <p:sldId id="257" r:id="rId4"/>
    <p:sldId id="258" r:id="rId5"/>
    <p:sldId id="259" r:id="rId6"/>
    <p:sldId id="260" r:id="rId7"/>
    <p:sldId id="261" r:id="rId8"/>
    <p:sldId id="262" r:id="rId9"/>
    <p:sldId id="263" r:id="rId10"/>
    <p:sldId id="264" r:id="rId11"/>
    <p:sldId id="282" r:id="rId12"/>
    <p:sldId id="266" r:id="rId13"/>
    <p:sldId id="267" r:id="rId14"/>
    <p:sldId id="283" r:id="rId15"/>
    <p:sldId id="269" r:id="rId16"/>
    <p:sldId id="270" r:id="rId17"/>
    <p:sldId id="271" r:id="rId18"/>
    <p:sldId id="272" r:id="rId19"/>
    <p:sldId id="273" r:id="rId20"/>
    <p:sldId id="274" r:id="rId21"/>
    <p:sldId id="284" r:id="rId22"/>
    <p:sldId id="275" r:id="rId23"/>
    <p:sldId id="276" r:id="rId24"/>
    <p:sldId id="277" r:id="rId25"/>
    <p:sldId id="278" r:id="rId26"/>
    <p:sldId id="279" r:id="rId27"/>
    <p:sldId id="280" r:id="rId28"/>
    <p:sldId id="281" r:id="rId2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Zástupný symbol pro záhlaví 1"/>
          <p:cNvSpPr txBox="1">
            <a:spLocks noGrp="1"/>
          </p:cNvSpPr>
          <p:nvPr>
            <p:ph type="hdr" sz="quarter"/>
          </p:nvPr>
        </p:nvSpPr>
        <p:spPr>
          <a:xfrm>
            <a:off x="0" y="0"/>
            <a:ext cx="2976035" cy="456873"/>
          </a:xfrm>
          <a:prstGeom prst="rect">
            <a:avLst/>
          </a:prstGeom>
          <a:noFill/>
          <a:ln>
            <a:noFill/>
          </a:ln>
        </p:spPr>
        <p:txBody>
          <a:bodyPr vert="horz" lIns="80766" tIns="40383" rIns="80766" bIns="40383" compatLnSpc="0"/>
          <a:lstStyle/>
          <a:p>
            <a:pPr hangingPunct="0">
              <a:defRPr sz="1400"/>
            </a:pPr>
            <a:endParaRPr lang="fr-CA" sz="1300">
              <a:latin typeface="Arial" pitchFamily="18"/>
              <a:ea typeface="Microsoft YaHei" pitchFamily="2"/>
              <a:cs typeface="Mangal" pitchFamily="2"/>
            </a:endParaRPr>
          </a:p>
        </p:txBody>
      </p:sp>
      <p:sp>
        <p:nvSpPr>
          <p:cNvPr id="3" name="Zástupný symbol pro datum 2"/>
          <p:cNvSpPr txBox="1">
            <a:spLocks noGrp="1"/>
          </p:cNvSpPr>
          <p:nvPr>
            <p:ph type="dt" sz="quarter" idx="1"/>
          </p:nvPr>
        </p:nvSpPr>
        <p:spPr>
          <a:xfrm>
            <a:off x="3881647" y="0"/>
            <a:ext cx="2976035" cy="456873"/>
          </a:xfrm>
          <a:prstGeom prst="rect">
            <a:avLst/>
          </a:prstGeom>
          <a:noFill/>
          <a:ln>
            <a:noFill/>
          </a:ln>
        </p:spPr>
        <p:txBody>
          <a:bodyPr vert="horz" lIns="80766" tIns="40383" rIns="80766" bIns="40383" compatLnSpc="0"/>
          <a:lstStyle/>
          <a:p>
            <a:pPr algn="r" hangingPunct="0">
              <a:defRPr sz="1400"/>
            </a:pPr>
            <a:fld id="{17E1435A-696A-4745-BEC0-FD30C4543B9A}" type="datetimeFigureOut">
              <a:t>2012-05-30</a:t>
            </a:fld>
            <a:endParaRPr lang="fr-CA" sz="1300">
              <a:latin typeface="Arial" pitchFamily="18"/>
              <a:ea typeface="Microsoft YaHei" pitchFamily="2"/>
              <a:cs typeface="Mangal" pitchFamily="2"/>
            </a:endParaRPr>
          </a:p>
        </p:txBody>
      </p:sp>
      <p:sp>
        <p:nvSpPr>
          <p:cNvPr id="4" name="Zástupný symbol pro zápatí 3"/>
          <p:cNvSpPr txBox="1">
            <a:spLocks noGrp="1"/>
          </p:cNvSpPr>
          <p:nvPr>
            <p:ph type="ftr" sz="quarter" idx="2"/>
          </p:nvPr>
        </p:nvSpPr>
        <p:spPr>
          <a:xfrm>
            <a:off x="0" y="8686800"/>
            <a:ext cx="2976035" cy="456873"/>
          </a:xfrm>
          <a:prstGeom prst="rect">
            <a:avLst/>
          </a:prstGeom>
          <a:noFill/>
          <a:ln>
            <a:noFill/>
          </a:ln>
        </p:spPr>
        <p:txBody>
          <a:bodyPr vert="horz" lIns="80766" tIns="40383" rIns="80766" bIns="40383" anchor="b" compatLnSpc="0"/>
          <a:lstStyle/>
          <a:p>
            <a:pPr hangingPunct="0">
              <a:defRPr sz="1400"/>
            </a:pPr>
            <a:endParaRPr lang="fr-CA" sz="1300">
              <a:latin typeface="Arial" pitchFamily="18"/>
              <a:ea typeface="Microsoft YaHei" pitchFamily="2"/>
              <a:cs typeface="Mangal" pitchFamily="2"/>
            </a:endParaRPr>
          </a:p>
        </p:txBody>
      </p:sp>
      <p:sp>
        <p:nvSpPr>
          <p:cNvPr id="5" name="Zástupný symbol pro číslo snímku 4"/>
          <p:cNvSpPr txBox="1">
            <a:spLocks noGrp="1"/>
          </p:cNvSpPr>
          <p:nvPr>
            <p:ph type="sldNum" sz="quarter" idx="3"/>
          </p:nvPr>
        </p:nvSpPr>
        <p:spPr>
          <a:xfrm>
            <a:off x="3881647" y="8686800"/>
            <a:ext cx="2976035" cy="456873"/>
          </a:xfrm>
          <a:prstGeom prst="rect">
            <a:avLst/>
          </a:prstGeom>
          <a:noFill/>
          <a:ln>
            <a:noFill/>
          </a:ln>
        </p:spPr>
        <p:txBody>
          <a:bodyPr vert="horz" lIns="80766" tIns="40383" rIns="80766" bIns="40383" anchor="b" compatLnSpc="0"/>
          <a:lstStyle/>
          <a:p>
            <a:pPr algn="r" hangingPunct="0">
              <a:defRPr sz="1400"/>
            </a:pPr>
            <a:fld id="{0702FC6C-B28A-4A55-9BEE-B7D5812610BA}" type="slidenum">
              <a:t>‹#›</a:t>
            </a:fld>
            <a:endParaRPr lang="fr-CA" sz="1300">
              <a:latin typeface="Arial" pitchFamily="18"/>
              <a:ea typeface="Microsoft YaHei" pitchFamily="2"/>
              <a:cs typeface="Mangal" pitchFamily="2"/>
            </a:endParaRPr>
          </a:p>
        </p:txBody>
      </p:sp>
    </p:spTree>
    <p:extLst>
      <p:ext uri="{BB962C8B-B14F-4D97-AF65-F5344CB8AC3E}">
        <p14:creationId xmlns:p14="http://schemas.microsoft.com/office/powerpoint/2010/main" val="15964823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idx="2"/>
          </p:nvPr>
        </p:nvSpPr>
        <p:spPr>
          <a:xfrm>
            <a:off x="1371599" y="764280"/>
            <a:ext cx="5028480" cy="3771360"/>
          </a:xfrm>
          <a:prstGeom prst="rect">
            <a:avLst/>
          </a:prstGeom>
          <a:noFill/>
          <a:ln>
            <a:noFill/>
            <a:prstDash val="solid"/>
          </a:ln>
        </p:spPr>
      </p:sp>
      <p:sp>
        <p:nvSpPr>
          <p:cNvPr id="3" name="Zástupný symbol pro poznámky 2"/>
          <p:cNvSpPr txBox="1">
            <a:spLocks noGrp="1"/>
          </p:cNvSpPr>
          <p:nvPr>
            <p:ph type="body" sz="quarter" idx="3"/>
          </p:nvPr>
        </p:nvSpPr>
        <p:spPr>
          <a:xfrm>
            <a:off x="777239" y="4777560"/>
            <a:ext cx="6217560" cy="4525920"/>
          </a:xfrm>
          <a:prstGeom prst="rect">
            <a:avLst/>
          </a:prstGeom>
          <a:noFill/>
          <a:ln>
            <a:noFill/>
          </a:ln>
        </p:spPr>
        <p:txBody>
          <a:bodyPr lIns="0" tIns="0" rIns="0" bIns="0"/>
          <a:lstStyle/>
          <a:p>
            <a:endParaRPr lang="fr-CA"/>
          </a:p>
        </p:txBody>
      </p:sp>
      <p:sp>
        <p:nvSpPr>
          <p:cNvPr id="4" name="Zástupný symbol pro záhlaví 3"/>
          <p:cNvSpPr txBox="1">
            <a:spLocks noGrp="1"/>
          </p:cNvSpPr>
          <p:nvPr>
            <p:ph type="hdr" sz="quarter"/>
          </p:nvPr>
        </p:nvSpPr>
        <p:spPr>
          <a:xfrm>
            <a:off x="0" y="0"/>
            <a:ext cx="3372840" cy="502560"/>
          </a:xfrm>
          <a:prstGeom prst="rect">
            <a:avLst/>
          </a:prstGeom>
          <a:noFill/>
          <a:ln>
            <a:noFill/>
          </a:ln>
        </p:spPr>
        <p:txBody>
          <a:bodyPr lIns="0" tIns="0" rIns="0" bIns="0"/>
          <a:lstStyle>
            <a:lvl1pPr lvl="0" rtl="0" hangingPunct="0">
              <a:buNone/>
              <a:tabLst/>
              <a:defRPr lang="fr-CA" sz="1400" kern="1200">
                <a:latin typeface="Times New Roman" pitchFamily="18"/>
                <a:ea typeface="Lucida Sans Unicode" pitchFamily="2"/>
                <a:cs typeface="Tahoma" pitchFamily="2"/>
              </a:defRPr>
            </a:lvl1pPr>
          </a:lstStyle>
          <a:p>
            <a:pPr lvl="0"/>
            <a:endParaRPr lang="fr-CA"/>
          </a:p>
        </p:txBody>
      </p:sp>
      <p:sp>
        <p:nvSpPr>
          <p:cNvPr id="5" name="Zástupný symbol pro datum 4"/>
          <p:cNvSpPr txBox="1">
            <a:spLocks noGrp="1"/>
          </p:cNvSpPr>
          <p:nvPr>
            <p:ph type="dt" idx="1"/>
          </p:nvPr>
        </p:nvSpPr>
        <p:spPr>
          <a:xfrm>
            <a:off x="4399200" y="0"/>
            <a:ext cx="3372840" cy="502560"/>
          </a:xfrm>
          <a:prstGeom prst="rect">
            <a:avLst/>
          </a:prstGeom>
          <a:noFill/>
          <a:ln>
            <a:noFill/>
          </a:ln>
        </p:spPr>
        <p:txBody>
          <a:bodyPr lIns="0" tIns="0" rIns="0" bIns="0"/>
          <a:lstStyle>
            <a:lvl1pPr lvl="0" algn="r" rtl="0" hangingPunct="0">
              <a:buNone/>
              <a:tabLst/>
              <a:defRPr lang="fr-CA" sz="1400" kern="1200">
                <a:latin typeface="Times New Roman" pitchFamily="18"/>
                <a:ea typeface="Lucida Sans Unicode" pitchFamily="2"/>
                <a:cs typeface="Tahoma" pitchFamily="2"/>
              </a:defRPr>
            </a:lvl1pPr>
          </a:lstStyle>
          <a:p>
            <a:pPr lvl="0"/>
            <a:fld id="{9BCD9E6D-A537-4B4E-BFBE-B6D0CF7E13ED}" type="datetimeFigureOut">
              <a:t>2012-05-30</a:t>
            </a:fld>
            <a:endParaRPr lang="fr-CA"/>
          </a:p>
        </p:txBody>
      </p:sp>
      <p:sp>
        <p:nvSpPr>
          <p:cNvPr id="6" name="Zástupný symbol pro zápatí 5"/>
          <p:cNvSpPr txBox="1">
            <a:spLocks noGrp="1"/>
          </p:cNvSpPr>
          <p:nvPr>
            <p:ph type="ftr" sz="quarter" idx="4"/>
          </p:nvPr>
        </p:nvSpPr>
        <p:spPr>
          <a:xfrm>
            <a:off x="0" y="9555480"/>
            <a:ext cx="3372840" cy="502560"/>
          </a:xfrm>
          <a:prstGeom prst="rect">
            <a:avLst/>
          </a:prstGeom>
          <a:noFill/>
          <a:ln>
            <a:noFill/>
          </a:ln>
        </p:spPr>
        <p:txBody>
          <a:bodyPr lIns="0" tIns="0" rIns="0" bIns="0" anchor="b"/>
          <a:lstStyle>
            <a:lvl1pPr lvl="0" rtl="0" hangingPunct="0">
              <a:buNone/>
              <a:tabLst/>
              <a:defRPr lang="fr-CA" sz="1400" kern="1200">
                <a:latin typeface="Times New Roman" pitchFamily="18"/>
                <a:ea typeface="Lucida Sans Unicode" pitchFamily="2"/>
                <a:cs typeface="Tahoma" pitchFamily="2"/>
              </a:defRPr>
            </a:lvl1pPr>
          </a:lstStyle>
          <a:p>
            <a:pPr lvl="0"/>
            <a:endParaRPr lang="fr-CA"/>
          </a:p>
        </p:txBody>
      </p:sp>
      <p:sp>
        <p:nvSpPr>
          <p:cNvPr id="7" name="Zástupný symbol pro číslo snímku 6"/>
          <p:cNvSpPr txBox="1">
            <a:spLocks noGrp="1"/>
          </p:cNvSpPr>
          <p:nvPr>
            <p:ph type="sldNum" sz="quarter" idx="5"/>
          </p:nvPr>
        </p:nvSpPr>
        <p:spPr>
          <a:xfrm>
            <a:off x="4399200" y="9555480"/>
            <a:ext cx="3372840" cy="502560"/>
          </a:xfrm>
          <a:prstGeom prst="rect">
            <a:avLst/>
          </a:prstGeom>
          <a:noFill/>
          <a:ln>
            <a:noFill/>
          </a:ln>
        </p:spPr>
        <p:txBody>
          <a:bodyPr lIns="0" tIns="0" rIns="0" bIns="0" anchor="b"/>
          <a:lstStyle>
            <a:lvl1pPr lvl="0" algn="r" rtl="0" hangingPunct="0">
              <a:buNone/>
              <a:tabLst/>
              <a:defRPr lang="fr-CA" sz="1400" kern="1200">
                <a:latin typeface="Times New Roman" pitchFamily="18"/>
                <a:ea typeface="Lucida Sans Unicode" pitchFamily="2"/>
                <a:cs typeface="Tahoma" pitchFamily="2"/>
              </a:defRPr>
            </a:lvl1pPr>
          </a:lstStyle>
          <a:p>
            <a:pPr lvl="0"/>
            <a:fld id="{EF94DD95-4DCC-4D3F-A700-0B81DFA754D0}" type="slidenum">
              <a:t>‹#›</a:t>
            </a:fld>
            <a:endParaRPr lang="fr-CA"/>
          </a:p>
        </p:txBody>
      </p:sp>
    </p:spTree>
    <p:extLst>
      <p:ext uri="{BB962C8B-B14F-4D97-AF65-F5344CB8AC3E}">
        <p14:creationId xmlns:p14="http://schemas.microsoft.com/office/powerpoint/2010/main" val="845419040"/>
      </p:ext>
    </p:extLst>
  </p:cSld>
  <p:clrMap bg1="lt1" tx1="dk1" bg2="lt2" tx2="dk2" accent1="accent1" accent2="accent2" accent3="accent3" accent4="accent4" accent5="accent5" accent6="accent6" hlink="hlink" folHlink="folHlink"/>
  <p:notesStyle>
    <a:lvl1pPr marL="216000" marR="0" indent="-216000" rtl="0" hangingPunct="0">
      <a:tabLst/>
      <a:defRPr lang="fr-CA" sz="2000" b="0" i="0" u="none" strike="noStrike" kern="1200">
        <a:ln>
          <a:noFill/>
        </a:ln>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TextEdit="1"/>
          </p:cNvSpPr>
          <p:nvPr>
            <p:ph type="sldImg"/>
          </p:nvPr>
        </p:nvSpPr>
        <p:spPr bwMode="auto">
          <a:xfrm>
            <a:off x="1371600" y="763588"/>
            <a:ext cx="5029200" cy="3771900"/>
          </a:xfrm>
          <a:noFill/>
          <a:ln>
            <a:solidFill>
              <a:srgbClr val="000000"/>
            </a:solidFill>
            <a:miter lim="800000"/>
            <a:headEnd/>
            <a:tailEnd/>
          </a:ln>
        </p:spPr>
      </p:sp>
      <p:sp>
        <p:nvSpPr>
          <p:cNvPr id="4915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fr-CA"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TextEdit="1"/>
          </p:cNvSpPr>
          <p:nvPr>
            <p:ph type="sldImg"/>
          </p:nvPr>
        </p:nvSpPr>
        <p:spPr bwMode="auto">
          <a:xfrm>
            <a:off x="1371600" y="763588"/>
            <a:ext cx="5029200" cy="3771900"/>
          </a:xfrm>
          <a:noFill/>
          <a:ln>
            <a:solidFill>
              <a:srgbClr val="000000"/>
            </a:solidFill>
            <a:miter lim="800000"/>
            <a:headEnd/>
            <a:tailEnd/>
          </a:ln>
        </p:spPr>
      </p:sp>
      <p:sp>
        <p:nvSpPr>
          <p:cNvPr id="5939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fr-CA"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a:spLocks noGrp="1"/>
          </p:cNvSpPr>
          <p:nvPr>
            <p:ph type="sldNum" sz="quarter" idx="8"/>
          </p:nvPr>
        </p:nvSpPr>
        <p:spPr>
          <a:xfrm>
            <a:off x="0" y="0"/>
            <a:ext cx="360" cy="360"/>
          </a:xfrm>
        </p:spPr>
        <p:txBody>
          <a:bodyPr wrap="square" lIns="90000" tIns="45000" rIns="90000" bIns="45000" anchor="t"/>
          <a:lstStyle/>
          <a:p>
            <a:pPr lvl="0" algn="l"/>
            <a:fld id="{58C0CEAE-ECB2-4307-8B20-0E4A53EADE13}" type="slidenum">
              <a:t>21</a:t>
            </a:fld>
            <a:endParaRPr lang="fr-CA" sz="1800">
              <a:solidFill>
                <a:srgbClr val="003366"/>
              </a:solidFill>
              <a:latin typeface="Arial" pitchFamily="18"/>
              <a:ea typeface="+mn-ea" pitchFamily="2"/>
              <a:cs typeface="+mn-cs" pitchFamily="2"/>
            </a:endParaRPr>
          </a:p>
        </p:txBody>
      </p:sp>
      <p:sp>
        <p:nvSpPr>
          <p:cNvPr id="3"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4" name="Rectangle 3"/>
          <p:cNvSpPr txBox="1">
            <a:spLocks noGrp="1"/>
          </p:cNvSpPr>
          <p:nvPr>
            <p:ph type="body" sz="quarter" idx="1"/>
          </p:nvPr>
        </p:nvSpPr>
        <p:spPr>
          <a:xfrm>
            <a:off x="914400" y="4343400"/>
            <a:ext cx="5028840" cy="4114440"/>
          </a:xfrm>
        </p:spPr>
        <p:txBody>
          <a:bodyPr wrap="square" lIns="90000" tIns="45000" rIns="90000" bIns="45000" anchor="t"/>
          <a:lstStyle/>
          <a:p>
            <a:pPr lvl="0"/>
            <a:endParaRPr lang="fr-CA"/>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a:spLocks noGrp="1"/>
          </p:cNvSpPr>
          <p:nvPr>
            <p:ph type="sldNum" sz="quarter" idx="8"/>
          </p:nvPr>
        </p:nvSpPr>
        <p:spPr>
          <a:xfrm>
            <a:off x="0" y="0"/>
            <a:ext cx="360" cy="360"/>
          </a:xfrm>
        </p:spPr>
        <p:txBody>
          <a:bodyPr wrap="square" lIns="90000" tIns="45000" rIns="90000" bIns="45000" anchor="t"/>
          <a:lstStyle/>
          <a:p>
            <a:pPr lvl="0" algn="l"/>
            <a:fld id="{84DCBC01-BBA0-4E2B-99E3-9DE84C02A8F6}" type="slidenum">
              <a:t>22</a:t>
            </a:fld>
            <a:endParaRPr lang="fr-CA">
              <a:solidFill>
                <a:srgbClr val="003366"/>
              </a:solidFill>
              <a:latin typeface="Arial" pitchFamily="18"/>
              <a:ea typeface="+mn-ea" pitchFamily="2"/>
              <a:cs typeface="+mn-cs" pitchFamily="2"/>
            </a:endParaRPr>
          </a:p>
        </p:txBody>
      </p:sp>
      <p:sp>
        <p:nvSpPr>
          <p:cNvPr id="3"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4" name="Rectangle 3"/>
          <p:cNvSpPr txBox="1">
            <a:spLocks noGrp="1"/>
          </p:cNvSpPr>
          <p:nvPr>
            <p:ph type="body" sz="quarter" idx="1"/>
          </p:nvPr>
        </p:nvSpPr>
        <p:spPr>
          <a:xfrm>
            <a:off x="914400" y="4343400"/>
            <a:ext cx="5028840" cy="4114440"/>
          </a:xfrm>
        </p:spPr>
        <p:txBody>
          <a:bodyPr wrap="square" lIns="90000" tIns="45000" rIns="90000" bIns="45000" anchor="t"/>
          <a:lstStyle/>
          <a:p>
            <a:pPr lvl="0"/>
            <a:endParaRPr lang="fr-CA"/>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a:spLocks noGrp="1"/>
          </p:cNvSpPr>
          <p:nvPr>
            <p:ph type="sldNum" sz="quarter" idx="8"/>
          </p:nvPr>
        </p:nvSpPr>
        <p:spPr>
          <a:xfrm>
            <a:off x="0" y="0"/>
            <a:ext cx="360" cy="360"/>
          </a:xfrm>
        </p:spPr>
        <p:txBody>
          <a:bodyPr wrap="square" lIns="90000" tIns="45000" rIns="90000" bIns="45000" anchor="t"/>
          <a:lstStyle/>
          <a:p>
            <a:pPr lvl="0" algn="l"/>
            <a:fld id="{6F98F0DC-76C7-44F8-A1D5-5CFC396BFB3E}" type="slidenum">
              <a:t>23</a:t>
            </a:fld>
            <a:endParaRPr lang="fr-CA">
              <a:solidFill>
                <a:srgbClr val="003366"/>
              </a:solidFill>
              <a:latin typeface="Arial" pitchFamily="18"/>
              <a:ea typeface="+mn-ea" pitchFamily="2"/>
              <a:cs typeface="+mn-cs" pitchFamily="2"/>
            </a:endParaRPr>
          </a:p>
        </p:txBody>
      </p:sp>
      <p:sp>
        <p:nvSpPr>
          <p:cNvPr id="3"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4" name="Rectangle 3"/>
          <p:cNvSpPr txBox="1">
            <a:spLocks noGrp="1"/>
          </p:cNvSpPr>
          <p:nvPr>
            <p:ph type="body" sz="quarter" idx="1"/>
          </p:nvPr>
        </p:nvSpPr>
        <p:spPr>
          <a:xfrm>
            <a:off x="914400" y="4343400"/>
            <a:ext cx="5028840" cy="4114440"/>
          </a:xfrm>
        </p:spPr>
        <p:txBody>
          <a:bodyPr wrap="square" lIns="90000" tIns="45000" rIns="90000" bIns="45000" anchor="t"/>
          <a:lstStyle/>
          <a:p>
            <a:pPr lvl="0"/>
            <a:endParaRPr lang="fr-CA"/>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0" y="0"/>
            <a:ext cx="360" cy="360"/>
          </a:xfrm>
        </p:spPr>
        <p:txBody>
          <a:bodyPr wrap="square" lIns="90000" tIns="45000" rIns="90000" bIns="45000" anchor="t"/>
          <a:lstStyle/>
          <a:p>
            <a:pPr lvl="0"/>
            <a:endParaRPr lang="fr-CA"/>
          </a:p>
        </p:txBody>
      </p:sp>
      <p:sp>
        <p:nvSpPr>
          <p:cNvPr id="4" name="Espace réservé du numéro de diapositive 3"/>
          <p:cNvSpPr txBox="1">
            <a:spLocks noGrp="1"/>
          </p:cNvSpPr>
          <p:nvPr>
            <p:ph type="sldNum" sz="quarter" idx="8"/>
          </p:nvPr>
        </p:nvSpPr>
        <p:spPr>
          <a:xfrm>
            <a:off x="0" y="0"/>
            <a:ext cx="360" cy="360"/>
          </a:xfrm>
        </p:spPr>
        <p:txBody>
          <a:bodyPr wrap="square" lIns="90000" tIns="45000" rIns="90000" bIns="45000" anchor="t"/>
          <a:lstStyle/>
          <a:p>
            <a:pPr lvl="0" algn="l"/>
            <a:fld id="{2761AA22-70C0-4AAF-B6E3-6C278E67F66E}" type="slidenum">
              <a:t>24</a:t>
            </a:fld>
            <a:endParaRPr lang="fr-CA">
              <a:solidFill>
                <a:srgbClr val="003366"/>
              </a:solidFill>
              <a:latin typeface="Arial" pitchFamily="18"/>
              <a:ea typeface="+mn-ea" pitchFamily="2"/>
              <a:cs typeface="+mn-cs" pitchFamily="2"/>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noResize="1"/>
          </p:cNvSpPr>
          <p:nvPr>
            <p:ph type="sldImg"/>
          </p:nvPr>
        </p:nvSpPr>
        <p:spPr>
          <a:xfrm>
            <a:off x="0" y="0"/>
            <a:ext cx="0" cy="0"/>
          </a:xfrm>
          <a:solidFill>
            <a:schemeClr val="accent1"/>
          </a:solidFill>
          <a:ln w="25400">
            <a:solidFill>
              <a:schemeClr val="accent1">
                <a:shade val="50000"/>
              </a:schemeClr>
            </a:solidFill>
            <a:prstDash val="solid"/>
          </a:ln>
        </p:spPr>
      </p:sp>
      <p:sp>
        <p:nvSpPr>
          <p:cNvPr id="3" name="Rectangle 3"/>
          <p:cNvSpPr txBox="1">
            <a:spLocks noGrp="1"/>
          </p:cNvSpPr>
          <p:nvPr>
            <p:ph type="body" sz="quarter" idx="1"/>
          </p:nvPr>
        </p:nvSpPr>
        <p:spPr>
          <a:xfrm>
            <a:off x="0" y="0"/>
            <a:ext cx="360" cy="360"/>
          </a:xfrm>
        </p:spPr>
        <p:txBody>
          <a:bodyPr wrap="square" lIns="90000" tIns="45000" rIns="90000" bIns="45000" anchor="t"/>
          <a:lstStyle/>
          <a:p>
            <a:pPr lvl="0"/>
            <a:endParaRPr lang="fr-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pPr lvl="0"/>
            <a:fld id="{28ECE178-84A7-4BC2-B09B-9D39BD4B3E1E}" type="datetime1">
              <a:rPr lang="fr-CA" smtClean="0"/>
              <a:pPr lvl="0"/>
              <a:t>2012-05-30</a:t>
            </a:fld>
            <a:endParaRPr lang="fr-CA"/>
          </a:p>
        </p:txBody>
      </p:sp>
      <p:sp>
        <p:nvSpPr>
          <p:cNvPr id="5" name="Zástupný symbol pro zápatí 4"/>
          <p:cNvSpPr>
            <a:spLocks noGrp="1"/>
          </p:cNvSpPr>
          <p:nvPr>
            <p:ph type="ftr" sz="quarter" idx="11"/>
          </p:nvPr>
        </p:nvSpPr>
        <p:spPr/>
        <p:txBody>
          <a:bodyPr/>
          <a:lstStyle/>
          <a:p>
            <a:pPr lvl="0"/>
            <a:endParaRPr lang="fr-CA"/>
          </a:p>
        </p:txBody>
      </p:sp>
      <p:sp>
        <p:nvSpPr>
          <p:cNvPr id="6" name="Zástupný symbol pro číslo snímku 5"/>
          <p:cNvSpPr>
            <a:spLocks noGrp="1"/>
          </p:cNvSpPr>
          <p:nvPr>
            <p:ph type="sldNum" sz="quarter" idx="12"/>
          </p:nvPr>
        </p:nvSpPr>
        <p:spPr/>
        <p:txBody>
          <a:bodyPr/>
          <a:lstStyle/>
          <a:p>
            <a:pPr lvl="0"/>
            <a:fld id="{77667163-6419-40A7-9330-3FE30C6063E9}" type="slidenum">
              <a:t>‹#›</a:t>
            </a:fld>
            <a:endParaRPr lang="fr-CA"/>
          </a:p>
        </p:txBody>
      </p:sp>
    </p:spTree>
    <p:extLst>
      <p:ext uri="{BB962C8B-B14F-4D97-AF65-F5344CB8AC3E}">
        <p14:creationId xmlns:p14="http://schemas.microsoft.com/office/powerpoint/2010/main" val="17821484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28ECE178-84A7-4BC2-B09B-9D39BD4B3E1E}" type="datetime1">
              <a:rPr lang="fr-CA" smtClean="0"/>
              <a:pPr lvl="0"/>
              <a:t>2012-05-30</a:t>
            </a:fld>
            <a:endParaRPr lang="fr-CA"/>
          </a:p>
        </p:txBody>
      </p:sp>
      <p:sp>
        <p:nvSpPr>
          <p:cNvPr id="5" name="Zástupný symbol pro zápatí 4"/>
          <p:cNvSpPr>
            <a:spLocks noGrp="1"/>
          </p:cNvSpPr>
          <p:nvPr>
            <p:ph type="ftr" sz="quarter" idx="11"/>
          </p:nvPr>
        </p:nvSpPr>
        <p:spPr/>
        <p:txBody>
          <a:bodyPr/>
          <a:lstStyle/>
          <a:p>
            <a:pPr lvl="0"/>
            <a:endParaRPr lang="fr-CA"/>
          </a:p>
        </p:txBody>
      </p:sp>
      <p:sp>
        <p:nvSpPr>
          <p:cNvPr id="6" name="Zástupný symbol pro číslo snímku 5"/>
          <p:cNvSpPr>
            <a:spLocks noGrp="1"/>
          </p:cNvSpPr>
          <p:nvPr>
            <p:ph type="sldNum" sz="quarter" idx="12"/>
          </p:nvPr>
        </p:nvSpPr>
        <p:spPr/>
        <p:txBody>
          <a:bodyPr/>
          <a:lstStyle/>
          <a:p>
            <a:pPr lvl="0"/>
            <a:fld id="{7F7A498C-FA90-4708-A673-ECFB62088A11}" type="slidenum">
              <a:t>‹#›</a:t>
            </a:fld>
            <a:endParaRPr lang="fr-CA"/>
          </a:p>
        </p:txBody>
      </p:sp>
    </p:spTree>
    <p:extLst>
      <p:ext uri="{BB962C8B-B14F-4D97-AF65-F5344CB8AC3E}">
        <p14:creationId xmlns:p14="http://schemas.microsoft.com/office/powerpoint/2010/main" val="41818325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3050"/>
            <a:ext cx="2057400" cy="58578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3050"/>
            <a:ext cx="6019800" cy="585787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28ECE178-84A7-4BC2-B09B-9D39BD4B3E1E}" type="datetime1">
              <a:rPr lang="fr-CA" smtClean="0"/>
              <a:pPr lvl="0"/>
              <a:t>2012-05-30</a:t>
            </a:fld>
            <a:endParaRPr lang="fr-CA"/>
          </a:p>
        </p:txBody>
      </p:sp>
      <p:sp>
        <p:nvSpPr>
          <p:cNvPr id="5" name="Zástupný symbol pro zápatí 4"/>
          <p:cNvSpPr>
            <a:spLocks noGrp="1"/>
          </p:cNvSpPr>
          <p:nvPr>
            <p:ph type="ftr" sz="quarter" idx="11"/>
          </p:nvPr>
        </p:nvSpPr>
        <p:spPr/>
        <p:txBody>
          <a:bodyPr/>
          <a:lstStyle/>
          <a:p>
            <a:pPr lvl="0"/>
            <a:endParaRPr lang="fr-CA"/>
          </a:p>
        </p:txBody>
      </p:sp>
      <p:sp>
        <p:nvSpPr>
          <p:cNvPr id="6" name="Zástupný symbol pro číslo snímku 5"/>
          <p:cNvSpPr>
            <a:spLocks noGrp="1"/>
          </p:cNvSpPr>
          <p:nvPr>
            <p:ph type="sldNum" sz="quarter" idx="12"/>
          </p:nvPr>
        </p:nvSpPr>
        <p:spPr/>
        <p:txBody>
          <a:bodyPr/>
          <a:lstStyle/>
          <a:p>
            <a:pPr lvl="0"/>
            <a:fld id="{559E8F1D-BF53-4B18-8720-08E6AF936F89}" type="slidenum">
              <a:t>‹#›</a:t>
            </a:fld>
            <a:endParaRPr lang="fr-CA"/>
          </a:p>
        </p:txBody>
      </p:sp>
    </p:spTree>
    <p:extLst>
      <p:ext uri="{BB962C8B-B14F-4D97-AF65-F5344CB8AC3E}">
        <p14:creationId xmlns:p14="http://schemas.microsoft.com/office/powerpoint/2010/main" val="37727360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pPr lvl="0"/>
            <a:fld id="{1B83E30F-D85C-425E-9844-83604FEC4D23}" type="datetime1">
              <a:rPr lang="fr-CA" smtClean="0"/>
              <a:pPr lvl="0"/>
              <a:t>2012-05-30</a:t>
            </a:fld>
            <a:endParaRPr lang="fr-CA"/>
          </a:p>
        </p:txBody>
      </p:sp>
      <p:sp>
        <p:nvSpPr>
          <p:cNvPr id="5" name="Zástupný symbol pro zápatí 4"/>
          <p:cNvSpPr>
            <a:spLocks noGrp="1"/>
          </p:cNvSpPr>
          <p:nvPr>
            <p:ph type="ftr" sz="quarter" idx="11"/>
          </p:nvPr>
        </p:nvSpPr>
        <p:spPr/>
        <p:txBody>
          <a:bodyPr/>
          <a:lstStyle/>
          <a:p>
            <a:pPr lvl="0"/>
            <a:endParaRPr lang="fr-CA"/>
          </a:p>
        </p:txBody>
      </p:sp>
      <p:sp>
        <p:nvSpPr>
          <p:cNvPr id="6" name="Zástupný symbol pro číslo snímku 5"/>
          <p:cNvSpPr>
            <a:spLocks noGrp="1"/>
          </p:cNvSpPr>
          <p:nvPr>
            <p:ph type="sldNum" sz="quarter" idx="12"/>
          </p:nvPr>
        </p:nvSpPr>
        <p:spPr/>
        <p:txBody>
          <a:bodyPr/>
          <a:lstStyle/>
          <a:p>
            <a:pPr lvl="0"/>
            <a:fld id="{08343D6E-F1E3-4C22-9935-823D8D874220}" type="slidenum">
              <a:t>‹#›</a:t>
            </a:fld>
            <a:endParaRPr lang="fr-CA"/>
          </a:p>
        </p:txBody>
      </p:sp>
    </p:spTree>
    <p:extLst>
      <p:ext uri="{BB962C8B-B14F-4D97-AF65-F5344CB8AC3E}">
        <p14:creationId xmlns:p14="http://schemas.microsoft.com/office/powerpoint/2010/main" val="7493226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1B83E30F-D85C-425E-9844-83604FEC4D23}" type="datetime1">
              <a:rPr lang="fr-CA" smtClean="0"/>
              <a:pPr lvl="0"/>
              <a:t>2012-05-30</a:t>
            </a:fld>
            <a:endParaRPr lang="fr-CA"/>
          </a:p>
        </p:txBody>
      </p:sp>
      <p:sp>
        <p:nvSpPr>
          <p:cNvPr id="5" name="Zástupný symbol pro zápatí 4"/>
          <p:cNvSpPr>
            <a:spLocks noGrp="1"/>
          </p:cNvSpPr>
          <p:nvPr>
            <p:ph type="ftr" sz="quarter" idx="11"/>
          </p:nvPr>
        </p:nvSpPr>
        <p:spPr/>
        <p:txBody>
          <a:bodyPr/>
          <a:lstStyle/>
          <a:p>
            <a:pPr lvl="0"/>
            <a:endParaRPr lang="fr-CA"/>
          </a:p>
        </p:txBody>
      </p:sp>
      <p:sp>
        <p:nvSpPr>
          <p:cNvPr id="6" name="Zástupný symbol pro číslo snímku 5"/>
          <p:cNvSpPr>
            <a:spLocks noGrp="1"/>
          </p:cNvSpPr>
          <p:nvPr>
            <p:ph type="sldNum" sz="quarter" idx="12"/>
          </p:nvPr>
        </p:nvSpPr>
        <p:spPr/>
        <p:txBody>
          <a:bodyPr/>
          <a:lstStyle/>
          <a:p>
            <a:pPr lvl="0"/>
            <a:fld id="{80344A0F-3E54-48FF-9572-2BE414D4E29A}" type="slidenum">
              <a:t>‹#›</a:t>
            </a:fld>
            <a:endParaRPr lang="fr-CA"/>
          </a:p>
        </p:txBody>
      </p:sp>
    </p:spTree>
    <p:extLst>
      <p:ext uri="{BB962C8B-B14F-4D97-AF65-F5344CB8AC3E}">
        <p14:creationId xmlns:p14="http://schemas.microsoft.com/office/powerpoint/2010/main" val="12643848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pPr lvl="0"/>
            <a:fld id="{1B83E30F-D85C-425E-9844-83604FEC4D23}" type="datetime1">
              <a:rPr lang="fr-CA" smtClean="0"/>
              <a:pPr lvl="0"/>
              <a:t>2012-05-30</a:t>
            </a:fld>
            <a:endParaRPr lang="fr-CA"/>
          </a:p>
        </p:txBody>
      </p:sp>
      <p:sp>
        <p:nvSpPr>
          <p:cNvPr id="5" name="Zástupný symbol pro zápatí 4"/>
          <p:cNvSpPr>
            <a:spLocks noGrp="1"/>
          </p:cNvSpPr>
          <p:nvPr>
            <p:ph type="ftr" sz="quarter" idx="11"/>
          </p:nvPr>
        </p:nvSpPr>
        <p:spPr/>
        <p:txBody>
          <a:bodyPr/>
          <a:lstStyle/>
          <a:p>
            <a:pPr lvl="0"/>
            <a:endParaRPr lang="fr-CA"/>
          </a:p>
        </p:txBody>
      </p:sp>
      <p:sp>
        <p:nvSpPr>
          <p:cNvPr id="6" name="Zástupný symbol pro číslo snímku 5"/>
          <p:cNvSpPr>
            <a:spLocks noGrp="1"/>
          </p:cNvSpPr>
          <p:nvPr>
            <p:ph type="sldNum" sz="quarter" idx="12"/>
          </p:nvPr>
        </p:nvSpPr>
        <p:spPr/>
        <p:txBody>
          <a:bodyPr/>
          <a:lstStyle/>
          <a:p>
            <a:pPr lvl="0"/>
            <a:fld id="{5EC90058-F7D2-457A-93EC-87A232596220}" type="slidenum">
              <a:t>‹#›</a:t>
            </a:fld>
            <a:endParaRPr lang="fr-CA"/>
          </a:p>
        </p:txBody>
      </p:sp>
    </p:spTree>
    <p:extLst>
      <p:ext uri="{BB962C8B-B14F-4D97-AF65-F5344CB8AC3E}">
        <p14:creationId xmlns:p14="http://schemas.microsoft.com/office/powerpoint/2010/main" val="40142760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pPr lvl="0"/>
            <a:fld id="{1B83E30F-D85C-425E-9844-83604FEC4D23}" type="datetime1">
              <a:rPr lang="fr-CA" smtClean="0"/>
              <a:pPr lvl="0"/>
              <a:t>2012-05-30</a:t>
            </a:fld>
            <a:endParaRPr lang="fr-CA"/>
          </a:p>
        </p:txBody>
      </p:sp>
      <p:sp>
        <p:nvSpPr>
          <p:cNvPr id="6" name="Zástupný symbol pro zápatí 5"/>
          <p:cNvSpPr>
            <a:spLocks noGrp="1"/>
          </p:cNvSpPr>
          <p:nvPr>
            <p:ph type="ftr" sz="quarter" idx="11"/>
          </p:nvPr>
        </p:nvSpPr>
        <p:spPr/>
        <p:txBody>
          <a:bodyPr/>
          <a:lstStyle/>
          <a:p>
            <a:pPr lvl="0"/>
            <a:endParaRPr lang="fr-CA"/>
          </a:p>
        </p:txBody>
      </p:sp>
      <p:sp>
        <p:nvSpPr>
          <p:cNvPr id="7" name="Zástupný symbol pro číslo snímku 6"/>
          <p:cNvSpPr>
            <a:spLocks noGrp="1"/>
          </p:cNvSpPr>
          <p:nvPr>
            <p:ph type="sldNum" sz="quarter" idx="12"/>
          </p:nvPr>
        </p:nvSpPr>
        <p:spPr/>
        <p:txBody>
          <a:bodyPr/>
          <a:lstStyle/>
          <a:p>
            <a:pPr lvl="0"/>
            <a:fld id="{AF29B697-AB86-4112-A4CC-9163A7C6268C}" type="slidenum">
              <a:t>‹#›</a:t>
            </a:fld>
            <a:endParaRPr lang="fr-CA"/>
          </a:p>
        </p:txBody>
      </p:sp>
    </p:spTree>
    <p:extLst>
      <p:ext uri="{BB962C8B-B14F-4D97-AF65-F5344CB8AC3E}">
        <p14:creationId xmlns:p14="http://schemas.microsoft.com/office/powerpoint/2010/main" val="9351508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pPr lvl="0"/>
            <a:fld id="{1B83E30F-D85C-425E-9844-83604FEC4D23}" type="datetime1">
              <a:rPr lang="fr-CA" smtClean="0"/>
              <a:pPr lvl="0"/>
              <a:t>2012-05-30</a:t>
            </a:fld>
            <a:endParaRPr lang="fr-CA"/>
          </a:p>
        </p:txBody>
      </p:sp>
      <p:sp>
        <p:nvSpPr>
          <p:cNvPr id="8" name="Zástupný symbol pro zápatí 7"/>
          <p:cNvSpPr>
            <a:spLocks noGrp="1"/>
          </p:cNvSpPr>
          <p:nvPr>
            <p:ph type="ftr" sz="quarter" idx="11"/>
          </p:nvPr>
        </p:nvSpPr>
        <p:spPr/>
        <p:txBody>
          <a:bodyPr/>
          <a:lstStyle/>
          <a:p>
            <a:pPr lvl="0"/>
            <a:endParaRPr lang="fr-CA"/>
          </a:p>
        </p:txBody>
      </p:sp>
      <p:sp>
        <p:nvSpPr>
          <p:cNvPr id="9" name="Zástupný symbol pro číslo snímku 8"/>
          <p:cNvSpPr>
            <a:spLocks noGrp="1"/>
          </p:cNvSpPr>
          <p:nvPr>
            <p:ph type="sldNum" sz="quarter" idx="12"/>
          </p:nvPr>
        </p:nvSpPr>
        <p:spPr/>
        <p:txBody>
          <a:bodyPr/>
          <a:lstStyle/>
          <a:p>
            <a:pPr lvl="0"/>
            <a:fld id="{C1B649C9-9515-4D12-B1E9-978AC71C1858}" type="slidenum">
              <a:t>‹#›</a:t>
            </a:fld>
            <a:endParaRPr lang="fr-CA"/>
          </a:p>
        </p:txBody>
      </p:sp>
    </p:spTree>
    <p:extLst>
      <p:ext uri="{BB962C8B-B14F-4D97-AF65-F5344CB8AC3E}">
        <p14:creationId xmlns:p14="http://schemas.microsoft.com/office/powerpoint/2010/main" val="15532711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pPr lvl="0"/>
            <a:fld id="{1B83E30F-D85C-425E-9844-83604FEC4D23}" type="datetime1">
              <a:rPr lang="fr-CA" smtClean="0"/>
              <a:pPr lvl="0"/>
              <a:t>2012-05-30</a:t>
            </a:fld>
            <a:endParaRPr lang="fr-CA"/>
          </a:p>
        </p:txBody>
      </p:sp>
      <p:sp>
        <p:nvSpPr>
          <p:cNvPr id="4" name="Zástupný symbol pro zápatí 3"/>
          <p:cNvSpPr>
            <a:spLocks noGrp="1"/>
          </p:cNvSpPr>
          <p:nvPr>
            <p:ph type="ftr" sz="quarter" idx="11"/>
          </p:nvPr>
        </p:nvSpPr>
        <p:spPr/>
        <p:txBody>
          <a:bodyPr/>
          <a:lstStyle/>
          <a:p>
            <a:pPr lvl="0"/>
            <a:endParaRPr lang="fr-CA"/>
          </a:p>
        </p:txBody>
      </p:sp>
      <p:sp>
        <p:nvSpPr>
          <p:cNvPr id="5" name="Zástupný symbol pro číslo snímku 4"/>
          <p:cNvSpPr>
            <a:spLocks noGrp="1"/>
          </p:cNvSpPr>
          <p:nvPr>
            <p:ph type="sldNum" sz="quarter" idx="12"/>
          </p:nvPr>
        </p:nvSpPr>
        <p:spPr/>
        <p:txBody>
          <a:bodyPr/>
          <a:lstStyle/>
          <a:p>
            <a:pPr lvl="0"/>
            <a:fld id="{4D81B645-C1CB-4555-BFF1-7B876C044682}" type="slidenum">
              <a:t>‹#›</a:t>
            </a:fld>
            <a:endParaRPr lang="fr-CA"/>
          </a:p>
        </p:txBody>
      </p:sp>
    </p:spTree>
    <p:extLst>
      <p:ext uri="{BB962C8B-B14F-4D97-AF65-F5344CB8AC3E}">
        <p14:creationId xmlns:p14="http://schemas.microsoft.com/office/powerpoint/2010/main" val="30750512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lvl="0"/>
            <a:fld id="{1B83E30F-D85C-425E-9844-83604FEC4D23}" type="datetime1">
              <a:rPr lang="fr-CA" smtClean="0"/>
              <a:pPr lvl="0"/>
              <a:t>2012-05-30</a:t>
            </a:fld>
            <a:endParaRPr lang="fr-CA"/>
          </a:p>
        </p:txBody>
      </p:sp>
      <p:sp>
        <p:nvSpPr>
          <p:cNvPr id="3" name="Zástupný symbol pro zápatí 2"/>
          <p:cNvSpPr>
            <a:spLocks noGrp="1"/>
          </p:cNvSpPr>
          <p:nvPr>
            <p:ph type="ftr" sz="quarter" idx="11"/>
          </p:nvPr>
        </p:nvSpPr>
        <p:spPr/>
        <p:txBody>
          <a:bodyPr/>
          <a:lstStyle/>
          <a:p>
            <a:pPr lvl="0"/>
            <a:endParaRPr lang="fr-CA"/>
          </a:p>
        </p:txBody>
      </p:sp>
      <p:sp>
        <p:nvSpPr>
          <p:cNvPr id="4" name="Zástupný symbol pro číslo snímku 3"/>
          <p:cNvSpPr>
            <a:spLocks noGrp="1"/>
          </p:cNvSpPr>
          <p:nvPr>
            <p:ph type="sldNum" sz="quarter" idx="12"/>
          </p:nvPr>
        </p:nvSpPr>
        <p:spPr/>
        <p:txBody>
          <a:bodyPr/>
          <a:lstStyle/>
          <a:p>
            <a:pPr lvl="0"/>
            <a:fld id="{DFDA4E40-627A-441C-8C74-F16CD41A2B7E}" type="slidenum">
              <a:t>‹#›</a:t>
            </a:fld>
            <a:endParaRPr lang="fr-CA"/>
          </a:p>
        </p:txBody>
      </p:sp>
    </p:spTree>
    <p:extLst>
      <p:ext uri="{BB962C8B-B14F-4D97-AF65-F5344CB8AC3E}">
        <p14:creationId xmlns:p14="http://schemas.microsoft.com/office/powerpoint/2010/main" val="21160302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lvl="0"/>
            <a:fld id="{1B83E30F-D85C-425E-9844-83604FEC4D23}" type="datetime1">
              <a:rPr lang="fr-CA" smtClean="0"/>
              <a:pPr lvl="0"/>
              <a:t>2012-05-30</a:t>
            </a:fld>
            <a:endParaRPr lang="fr-CA"/>
          </a:p>
        </p:txBody>
      </p:sp>
      <p:sp>
        <p:nvSpPr>
          <p:cNvPr id="6" name="Zástupný symbol pro zápatí 5"/>
          <p:cNvSpPr>
            <a:spLocks noGrp="1"/>
          </p:cNvSpPr>
          <p:nvPr>
            <p:ph type="ftr" sz="quarter" idx="11"/>
          </p:nvPr>
        </p:nvSpPr>
        <p:spPr/>
        <p:txBody>
          <a:bodyPr/>
          <a:lstStyle/>
          <a:p>
            <a:pPr lvl="0"/>
            <a:endParaRPr lang="fr-CA"/>
          </a:p>
        </p:txBody>
      </p:sp>
      <p:sp>
        <p:nvSpPr>
          <p:cNvPr id="7" name="Zástupný symbol pro číslo snímku 6"/>
          <p:cNvSpPr>
            <a:spLocks noGrp="1"/>
          </p:cNvSpPr>
          <p:nvPr>
            <p:ph type="sldNum" sz="quarter" idx="12"/>
          </p:nvPr>
        </p:nvSpPr>
        <p:spPr/>
        <p:txBody>
          <a:bodyPr/>
          <a:lstStyle/>
          <a:p>
            <a:pPr lvl="0"/>
            <a:fld id="{47CF03BD-FD39-437E-9EE4-A64E4D39A79B}" type="slidenum">
              <a:t>‹#›</a:t>
            </a:fld>
            <a:endParaRPr lang="fr-CA"/>
          </a:p>
        </p:txBody>
      </p:sp>
    </p:spTree>
    <p:extLst>
      <p:ext uri="{BB962C8B-B14F-4D97-AF65-F5344CB8AC3E}">
        <p14:creationId xmlns:p14="http://schemas.microsoft.com/office/powerpoint/2010/main" val="7897107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28ECE178-84A7-4BC2-B09B-9D39BD4B3E1E}" type="datetime1">
              <a:rPr lang="fr-CA" smtClean="0"/>
              <a:pPr lvl="0"/>
              <a:t>2012-05-30</a:t>
            </a:fld>
            <a:endParaRPr lang="fr-CA"/>
          </a:p>
        </p:txBody>
      </p:sp>
      <p:sp>
        <p:nvSpPr>
          <p:cNvPr id="5" name="Zástupný symbol pro zápatí 4"/>
          <p:cNvSpPr>
            <a:spLocks noGrp="1"/>
          </p:cNvSpPr>
          <p:nvPr>
            <p:ph type="ftr" sz="quarter" idx="11"/>
          </p:nvPr>
        </p:nvSpPr>
        <p:spPr/>
        <p:txBody>
          <a:bodyPr/>
          <a:lstStyle/>
          <a:p>
            <a:pPr lvl="0"/>
            <a:endParaRPr lang="fr-CA"/>
          </a:p>
        </p:txBody>
      </p:sp>
      <p:sp>
        <p:nvSpPr>
          <p:cNvPr id="6" name="Zástupný symbol pro číslo snímku 5"/>
          <p:cNvSpPr>
            <a:spLocks noGrp="1"/>
          </p:cNvSpPr>
          <p:nvPr>
            <p:ph type="sldNum" sz="quarter" idx="12"/>
          </p:nvPr>
        </p:nvSpPr>
        <p:spPr/>
        <p:txBody>
          <a:bodyPr/>
          <a:lstStyle/>
          <a:p>
            <a:pPr lvl="0"/>
            <a:fld id="{F5C4C1BE-DC98-450B-9C70-F76316E8892E}" type="slidenum">
              <a:t>‹#›</a:t>
            </a:fld>
            <a:endParaRPr lang="fr-CA"/>
          </a:p>
        </p:txBody>
      </p:sp>
    </p:spTree>
    <p:extLst>
      <p:ext uri="{BB962C8B-B14F-4D97-AF65-F5344CB8AC3E}">
        <p14:creationId xmlns:p14="http://schemas.microsoft.com/office/powerpoint/2010/main" val="16870330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lvl="0"/>
            <a:fld id="{1B83E30F-D85C-425E-9844-83604FEC4D23}" type="datetime1">
              <a:rPr lang="fr-CA" smtClean="0"/>
              <a:pPr lvl="0"/>
              <a:t>2012-05-30</a:t>
            </a:fld>
            <a:endParaRPr lang="fr-CA"/>
          </a:p>
        </p:txBody>
      </p:sp>
      <p:sp>
        <p:nvSpPr>
          <p:cNvPr id="6" name="Zástupný symbol pro zápatí 5"/>
          <p:cNvSpPr>
            <a:spLocks noGrp="1"/>
          </p:cNvSpPr>
          <p:nvPr>
            <p:ph type="ftr" sz="quarter" idx="11"/>
          </p:nvPr>
        </p:nvSpPr>
        <p:spPr/>
        <p:txBody>
          <a:bodyPr/>
          <a:lstStyle/>
          <a:p>
            <a:pPr lvl="0"/>
            <a:endParaRPr lang="fr-CA"/>
          </a:p>
        </p:txBody>
      </p:sp>
      <p:sp>
        <p:nvSpPr>
          <p:cNvPr id="7" name="Zástupný symbol pro číslo snímku 6"/>
          <p:cNvSpPr>
            <a:spLocks noGrp="1"/>
          </p:cNvSpPr>
          <p:nvPr>
            <p:ph type="sldNum" sz="quarter" idx="12"/>
          </p:nvPr>
        </p:nvSpPr>
        <p:spPr/>
        <p:txBody>
          <a:bodyPr/>
          <a:lstStyle/>
          <a:p>
            <a:pPr lvl="0"/>
            <a:fld id="{0B77FC6E-599A-4166-AA2B-8C8FC146DC6A}" type="slidenum">
              <a:t>‹#›</a:t>
            </a:fld>
            <a:endParaRPr lang="fr-CA"/>
          </a:p>
        </p:txBody>
      </p:sp>
    </p:spTree>
    <p:extLst>
      <p:ext uri="{BB962C8B-B14F-4D97-AF65-F5344CB8AC3E}">
        <p14:creationId xmlns:p14="http://schemas.microsoft.com/office/powerpoint/2010/main" val="5387741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1B83E30F-D85C-425E-9844-83604FEC4D23}" type="datetime1">
              <a:rPr lang="fr-CA" smtClean="0"/>
              <a:pPr lvl="0"/>
              <a:t>2012-05-30</a:t>
            </a:fld>
            <a:endParaRPr lang="fr-CA"/>
          </a:p>
        </p:txBody>
      </p:sp>
      <p:sp>
        <p:nvSpPr>
          <p:cNvPr id="5" name="Zástupný symbol pro zápatí 4"/>
          <p:cNvSpPr>
            <a:spLocks noGrp="1"/>
          </p:cNvSpPr>
          <p:nvPr>
            <p:ph type="ftr" sz="quarter" idx="11"/>
          </p:nvPr>
        </p:nvSpPr>
        <p:spPr/>
        <p:txBody>
          <a:bodyPr/>
          <a:lstStyle/>
          <a:p>
            <a:pPr lvl="0"/>
            <a:endParaRPr lang="fr-CA"/>
          </a:p>
        </p:txBody>
      </p:sp>
      <p:sp>
        <p:nvSpPr>
          <p:cNvPr id="6" name="Zástupný symbol pro číslo snímku 5"/>
          <p:cNvSpPr>
            <a:spLocks noGrp="1"/>
          </p:cNvSpPr>
          <p:nvPr>
            <p:ph type="sldNum" sz="quarter" idx="12"/>
          </p:nvPr>
        </p:nvSpPr>
        <p:spPr/>
        <p:txBody>
          <a:bodyPr/>
          <a:lstStyle/>
          <a:p>
            <a:pPr lvl="0"/>
            <a:fld id="{AFABA1A8-7537-47DE-8200-55492D327736}" type="slidenum">
              <a:t>‹#›</a:t>
            </a:fld>
            <a:endParaRPr lang="fr-CA"/>
          </a:p>
        </p:txBody>
      </p:sp>
    </p:spTree>
    <p:extLst>
      <p:ext uri="{BB962C8B-B14F-4D97-AF65-F5344CB8AC3E}">
        <p14:creationId xmlns:p14="http://schemas.microsoft.com/office/powerpoint/2010/main" val="30052455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05600" y="762000"/>
            <a:ext cx="1981200" cy="53244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762000" y="762000"/>
            <a:ext cx="5791200" cy="532447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1B83E30F-D85C-425E-9844-83604FEC4D23}" type="datetime1">
              <a:rPr lang="fr-CA" smtClean="0"/>
              <a:pPr lvl="0"/>
              <a:t>2012-05-30</a:t>
            </a:fld>
            <a:endParaRPr lang="fr-CA"/>
          </a:p>
        </p:txBody>
      </p:sp>
      <p:sp>
        <p:nvSpPr>
          <p:cNvPr id="5" name="Zástupný symbol pro zápatí 4"/>
          <p:cNvSpPr>
            <a:spLocks noGrp="1"/>
          </p:cNvSpPr>
          <p:nvPr>
            <p:ph type="ftr" sz="quarter" idx="11"/>
          </p:nvPr>
        </p:nvSpPr>
        <p:spPr/>
        <p:txBody>
          <a:bodyPr/>
          <a:lstStyle/>
          <a:p>
            <a:pPr lvl="0"/>
            <a:endParaRPr lang="fr-CA"/>
          </a:p>
        </p:txBody>
      </p:sp>
      <p:sp>
        <p:nvSpPr>
          <p:cNvPr id="6" name="Zástupný symbol pro číslo snímku 5"/>
          <p:cNvSpPr>
            <a:spLocks noGrp="1"/>
          </p:cNvSpPr>
          <p:nvPr>
            <p:ph type="sldNum" sz="quarter" idx="12"/>
          </p:nvPr>
        </p:nvSpPr>
        <p:spPr/>
        <p:txBody>
          <a:bodyPr/>
          <a:lstStyle/>
          <a:p>
            <a:pPr lvl="0"/>
            <a:fld id="{2BCC9FA2-7E27-41F6-A76C-839AE36F0D42}" type="slidenum">
              <a:t>‹#›</a:t>
            </a:fld>
            <a:endParaRPr lang="fr-CA"/>
          </a:p>
        </p:txBody>
      </p:sp>
    </p:spTree>
    <p:extLst>
      <p:ext uri="{BB962C8B-B14F-4D97-AF65-F5344CB8AC3E}">
        <p14:creationId xmlns:p14="http://schemas.microsoft.com/office/powerpoint/2010/main" val="13717638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pPr lvl="0"/>
            <a:fld id="{28ECE178-84A7-4BC2-B09B-9D39BD4B3E1E}" type="datetime1">
              <a:rPr lang="fr-CA" smtClean="0"/>
              <a:pPr lvl="0"/>
              <a:t>2012-05-30</a:t>
            </a:fld>
            <a:endParaRPr lang="fr-CA"/>
          </a:p>
        </p:txBody>
      </p:sp>
      <p:sp>
        <p:nvSpPr>
          <p:cNvPr id="5" name="Zástupný symbol pro zápatí 4"/>
          <p:cNvSpPr>
            <a:spLocks noGrp="1"/>
          </p:cNvSpPr>
          <p:nvPr>
            <p:ph type="ftr" sz="quarter" idx="11"/>
          </p:nvPr>
        </p:nvSpPr>
        <p:spPr/>
        <p:txBody>
          <a:bodyPr/>
          <a:lstStyle/>
          <a:p>
            <a:pPr lvl="0"/>
            <a:endParaRPr lang="fr-CA"/>
          </a:p>
        </p:txBody>
      </p:sp>
      <p:sp>
        <p:nvSpPr>
          <p:cNvPr id="6" name="Zástupný symbol pro číslo snímku 5"/>
          <p:cNvSpPr>
            <a:spLocks noGrp="1"/>
          </p:cNvSpPr>
          <p:nvPr>
            <p:ph type="sldNum" sz="quarter" idx="12"/>
          </p:nvPr>
        </p:nvSpPr>
        <p:spPr/>
        <p:txBody>
          <a:bodyPr/>
          <a:lstStyle/>
          <a:p>
            <a:pPr lvl="0"/>
            <a:fld id="{D08DC92B-F515-4270-8FB7-6BB5D2627850}" type="slidenum">
              <a:t>‹#›</a:t>
            </a:fld>
            <a:endParaRPr lang="fr-CA"/>
          </a:p>
        </p:txBody>
      </p:sp>
    </p:spTree>
    <p:extLst>
      <p:ext uri="{BB962C8B-B14F-4D97-AF65-F5344CB8AC3E}">
        <p14:creationId xmlns:p14="http://schemas.microsoft.com/office/powerpoint/2010/main" val="26583445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4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4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pPr lvl="0"/>
            <a:fld id="{28ECE178-84A7-4BC2-B09B-9D39BD4B3E1E}" type="datetime1">
              <a:rPr lang="fr-CA" smtClean="0"/>
              <a:pPr lvl="0"/>
              <a:t>2012-05-30</a:t>
            </a:fld>
            <a:endParaRPr lang="fr-CA"/>
          </a:p>
        </p:txBody>
      </p:sp>
      <p:sp>
        <p:nvSpPr>
          <p:cNvPr id="6" name="Zástupný symbol pro zápatí 5"/>
          <p:cNvSpPr>
            <a:spLocks noGrp="1"/>
          </p:cNvSpPr>
          <p:nvPr>
            <p:ph type="ftr" sz="quarter" idx="11"/>
          </p:nvPr>
        </p:nvSpPr>
        <p:spPr/>
        <p:txBody>
          <a:bodyPr/>
          <a:lstStyle/>
          <a:p>
            <a:pPr lvl="0"/>
            <a:endParaRPr lang="fr-CA"/>
          </a:p>
        </p:txBody>
      </p:sp>
      <p:sp>
        <p:nvSpPr>
          <p:cNvPr id="7" name="Zástupný symbol pro číslo snímku 6"/>
          <p:cNvSpPr>
            <a:spLocks noGrp="1"/>
          </p:cNvSpPr>
          <p:nvPr>
            <p:ph type="sldNum" sz="quarter" idx="12"/>
          </p:nvPr>
        </p:nvSpPr>
        <p:spPr/>
        <p:txBody>
          <a:bodyPr/>
          <a:lstStyle/>
          <a:p>
            <a:pPr lvl="0"/>
            <a:fld id="{6DB8E86C-258D-47C9-9922-A6056B33449E}" type="slidenum">
              <a:t>‹#›</a:t>
            </a:fld>
            <a:endParaRPr lang="fr-CA"/>
          </a:p>
        </p:txBody>
      </p:sp>
    </p:spTree>
    <p:extLst>
      <p:ext uri="{BB962C8B-B14F-4D97-AF65-F5344CB8AC3E}">
        <p14:creationId xmlns:p14="http://schemas.microsoft.com/office/powerpoint/2010/main" val="16811157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pPr lvl="0"/>
            <a:fld id="{28ECE178-84A7-4BC2-B09B-9D39BD4B3E1E}" type="datetime1">
              <a:rPr lang="fr-CA" smtClean="0"/>
              <a:pPr lvl="0"/>
              <a:t>2012-05-30</a:t>
            </a:fld>
            <a:endParaRPr lang="fr-CA"/>
          </a:p>
        </p:txBody>
      </p:sp>
      <p:sp>
        <p:nvSpPr>
          <p:cNvPr id="8" name="Zástupný symbol pro zápatí 7"/>
          <p:cNvSpPr>
            <a:spLocks noGrp="1"/>
          </p:cNvSpPr>
          <p:nvPr>
            <p:ph type="ftr" sz="quarter" idx="11"/>
          </p:nvPr>
        </p:nvSpPr>
        <p:spPr/>
        <p:txBody>
          <a:bodyPr/>
          <a:lstStyle/>
          <a:p>
            <a:pPr lvl="0"/>
            <a:endParaRPr lang="fr-CA"/>
          </a:p>
        </p:txBody>
      </p:sp>
      <p:sp>
        <p:nvSpPr>
          <p:cNvPr id="9" name="Zástupný symbol pro číslo snímku 8"/>
          <p:cNvSpPr>
            <a:spLocks noGrp="1"/>
          </p:cNvSpPr>
          <p:nvPr>
            <p:ph type="sldNum" sz="quarter" idx="12"/>
          </p:nvPr>
        </p:nvSpPr>
        <p:spPr/>
        <p:txBody>
          <a:bodyPr/>
          <a:lstStyle/>
          <a:p>
            <a:pPr lvl="0"/>
            <a:fld id="{EC50EACD-1929-44DA-921C-285FB284BC45}" type="slidenum">
              <a:t>‹#›</a:t>
            </a:fld>
            <a:endParaRPr lang="fr-CA"/>
          </a:p>
        </p:txBody>
      </p:sp>
    </p:spTree>
    <p:extLst>
      <p:ext uri="{BB962C8B-B14F-4D97-AF65-F5344CB8AC3E}">
        <p14:creationId xmlns:p14="http://schemas.microsoft.com/office/powerpoint/2010/main" val="11210924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pPr lvl="0"/>
            <a:fld id="{28ECE178-84A7-4BC2-B09B-9D39BD4B3E1E}" type="datetime1">
              <a:rPr lang="fr-CA" smtClean="0"/>
              <a:pPr lvl="0"/>
              <a:t>2012-05-30</a:t>
            </a:fld>
            <a:endParaRPr lang="fr-CA"/>
          </a:p>
        </p:txBody>
      </p:sp>
      <p:sp>
        <p:nvSpPr>
          <p:cNvPr id="4" name="Zástupný symbol pro zápatí 3"/>
          <p:cNvSpPr>
            <a:spLocks noGrp="1"/>
          </p:cNvSpPr>
          <p:nvPr>
            <p:ph type="ftr" sz="quarter" idx="11"/>
          </p:nvPr>
        </p:nvSpPr>
        <p:spPr/>
        <p:txBody>
          <a:bodyPr/>
          <a:lstStyle/>
          <a:p>
            <a:pPr lvl="0"/>
            <a:endParaRPr lang="fr-CA"/>
          </a:p>
        </p:txBody>
      </p:sp>
      <p:sp>
        <p:nvSpPr>
          <p:cNvPr id="5" name="Zástupný symbol pro číslo snímku 4"/>
          <p:cNvSpPr>
            <a:spLocks noGrp="1"/>
          </p:cNvSpPr>
          <p:nvPr>
            <p:ph type="sldNum" sz="quarter" idx="12"/>
          </p:nvPr>
        </p:nvSpPr>
        <p:spPr/>
        <p:txBody>
          <a:bodyPr/>
          <a:lstStyle/>
          <a:p>
            <a:pPr lvl="0"/>
            <a:fld id="{FEFF654E-315D-4DB0-BDDA-8CC9DE7BB12A}" type="slidenum">
              <a:t>‹#›</a:t>
            </a:fld>
            <a:endParaRPr lang="fr-CA"/>
          </a:p>
        </p:txBody>
      </p:sp>
    </p:spTree>
    <p:extLst>
      <p:ext uri="{BB962C8B-B14F-4D97-AF65-F5344CB8AC3E}">
        <p14:creationId xmlns:p14="http://schemas.microsoft.com/office/powerpoint/2010/main" val="9318034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lvl="0"/>
            <a:fld id="{28ECE178-84A7-4BC2-B09B-9D39BD4B3E1E}" type="datetime1">
              <a:rPr lang="fr-CA" smtClean="0"/>
              <a:pPr lvl="0"/>
              <a:t>2012-05-30</a:t>
            </a:fld>
            <a:endParaRPr lang="fr-CA"/>
          </a:p>
        </p:txBody>
      </p:sp>
      <p:sp>
        <p:nvSpPr>
          <p:cNvPr id="3" name="Zástupný symbol pro zápatí 2"/>
          <p:cNvSpPr>
            <a:spLocks noGrp="1"/>
          </p:cNvSpPr>
          <p:nvPr>
            <p:ph type="ftr" sz="quarter" idx="11"/>
          </p:nvPr>
        </p:nvSpPr>
        <p:spPr/>
        <p:txBody>
          <a:bodyPr/>
          <a:lstStyle/>
          <a:p>
            <a:pPr lvl="0"/>
            <a:endParaRPr lang="fr-CA"/>
          </a:p>
        </p:txBody>
      </p:sp>
      <p:sp>
        <p:nvSpPr>
          <p:cNvPr id="4" name="Zástupný symbol pro číslo snímku 3"/>
          <p:cNvSpPr>
            <a:spLocks noGrp="1"/>
          </p:cNvSpPr>
          <p:nvPr>
            <p:ph type="sldNum" sz="quarter" idx="12"/>
          </p:nvPr>
        </p:nvSpPr>
        <p:spPr/>
        <p:txBody>
          <a:bodyPr/>
          <a:lstStyle/>
          <a:p>
            <a:pPr lvl="0"/>
            <a:fld id="{8A15A07F-1F10-4258-B513-C9A31AE95D7C}" type="slidenum">
              <a:t>‹#›</a:t>
            </a:fld>
            <a:endParaRPr lang="fr-CA"/>
          </a:p>
        </p:txBody>
      </p:sp>
    </p:spTree>
    <p:extLst>
      <p:ext uri="{BB962C8B-B14F-4D97-AF65-F5344CB8AC3E}">
        <p14:creationId xmlns:p14="http://schemas.microsoft.com/office/powerpoint/2010/main" val="42085902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lvl="0"/>
            <a:fld id="{28ECE178-84A7-4BC2-B09B-9D39BD4B3E1E}" type="datetime1">
              <a:rPr lang="fr-CA" smtClean="0"/>
              <a:pPr lvl="0"/>
              <a:t>2012-05-30</a:t>
            </a:fld>
            <a:endParaRPr lang="fr-CA"/>
          </a:p>
        </p:txBody>
      </p:sp>
      <p:sp>
        <p:nvSpPr>
          <p:cNvPr id="6" name="Zástupný symbol pro zápatí 5"/>
          <p:cNvSpPr>
            <a:spLocks noGrp="1"/>
          </p:cNvSpPr>
          <p:nvPr>
            <p:ph type="ftr" sz="quarter" idx="11"/>
          </p:nvPr>
        </p:nvSpPr>
        <p:spPr/>
        <p:txBody>
          <a:bodyPr/>
          <a:lstStyle/>
          <a:p>
            <a:pPr lvl="0"/>
            <a:endParaRPr lang="fr-CA"/>
          </a:p>
        </p:txBody>
      </p:sp>
      <p:sp>
        <p:nvSpPr>
          <p:cNvPr id="7" name="Zástupný symbol pro číslo snímku 6"/>
          <p:cNvSpPr>
            <a:spLocks noGrp="1"/>
          </p:cNvSpPr>
          <p:nvPr>
            <p:ph type="sldNum" sz="quarter" idx="12"/>
          </p:nvPr>
        </p:nvSpPr>
        <p:spPr/>
        <p:txBody>
          <a:bodyPr/>
          <a:lstStyle/>
          <a:p>
            <a:pPr lvl="0"/>
            <a:fld id="{20C2C7C8-931E-4CF9-BBFE-7A078DC8365B}" type="slidenum">
              <a:t>‹#›</a:t>
            </a:fld>
            <a:endParaRPr lang="fr-CA"/>
          </a:p>
        </p:txBody>
      </p:sp>
    </p:spTree>
    <p:extLst>
      <p:ext uri="{BB962C8B-B14F-4D97-AF65-F5344CB8AC3E}">
        <p14:creationId xmlns:p14="http://schemas.microsoft.com/office/powerpoint/2010/main" val="31664537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lvl="0"/>
            <a:fld id="{28ECE178-84A7-4BC2-B09B-9D39BD4B3E1E}" type="datetime1">
              <a:rPr lang="fr-CA" smtClean="0"/>
              <a:pPr lvl="0"/>
              <a:t>2012-05-30</a:t>
            </a:fld>
            <a:endParaRPr lang="fr-CA"/>
          </a:p>
        </p:txBody>
      </p:sp>
      <p:sp>
        <p:nvSpPr>
          <p:cNvPr id="6" name="Zástupný symbol pro zápatí 5"/>
          <p:cNvSpPr>
            <a:spLocks noGrp="1"/>
          </p:cNvSpPr>
          <p:nvPr>
            <p:ph type="ftr" sz="quarter" idx="11"/>
          </p:nvPr>
        </p:nvSpPr>
        <p:spPr/>
        <p:txBody>
          <a:bodyPr/>
          <a:lstStyle/>
          <a:p>
            <a:pPr lvl="0"/>
            <a:endParaRPr lang="fr-CA"/>
          </a:p>
        </p:txBody>
      </p:sp>
      <p:sp>
        <p:nvSpPr>
          <p:cNvPr id="7" name="Zástupný symbol pro číslo snímku 6"/>
          <p:cNvSpPr>
            <a:spLocks noGrp="1"/>
          </p:cNvSpPr>
          <p:nvPr>
            <p:ph type="sldNum" sz="quarter" idx="12"/>
          </p:nvPr>
        </p:nvSpPr>
        <p:spPr/>
        <p:txBody>
          <a:bodyPr/>
          <a:lstStyle/>
          <a:p>
            <a:pPr lvl="0"/>
            <a:fld id="{B086F81A-4FE4-4AE0-BAD1-7159DA9101BA}" type="slidenum">
              <a:t>‹#›</a:t>
            </a:fld>
            <a:endParaRPr lang="fr-CA"/>
          </a:p>
        </p:txBody>
      </p:sp>
    </p:spTree>
    <p:extLst>
      <p:ext uri="{BB962C8B-B14F-4D97-AF65-F5344CB8AC3E}">
        <p14:creationId xmlns:p14="http://schemas.microsoft.com/office/powerpoint/2010/main" val="15144721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2" name="Group 2"/>
          <p:cNvGrpSpPr/>
          <p:nvPr/>
        </p:nvGrpSpPr>
        <p:grpSpPr>
          <a:xfrm>
            <a:off x="0" y="0"/>
            <a:ext cx="7619399" cy="6857640"/>
            <a:chOff x="0" y="0"/>
            <a:chExt cx="7619399" cy="6857640"/>
          </a:xfrm>
        </p:grpSpPr>
        <p:grpSp>
          <p:nvGrpSpPr>
            <p:cNvPr id="3" name="Group 3"/>
            <p:cNvGrpSpPr/>
            <p:nvPr/>
          </p:nvGrpSpPr>
          <p:grpSpPr>
            <a:xfrm>
              <a:off x="0" y="0"/>
              <a:ext cx="3200040" cy="6857640"/>
              <a:chOff x="0" y="0"/>
              <a:chExt cx="3200040" cy="6857640"/>
            </a:xfrm>
          </p:grpSpPr>
          <p:sp>
            <p:nvSpPr>
              <p:cNvPr id="4" name="Rectangle 4"/>
              <p:cNvSpPr/>
              <p:nvPr/>
            </p:nvSpPr>
            <p:spPr>
              <a:xfrm>
                <a:off x="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9CC99"/>
              </a:solidFill>
              <a:ln>
                <a:noFill/>
                <a:prstDash val="solid"/>
              </a:ln>
            </p:spPr>
            <p:txBody>
              <a:bodyPr vert="horz" wrap="none" lIns="90000" tIns="45000" rIns="90000" bIns="45000" anchor="ctr"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5" name="Freeform 5"/>
              <p:cNvSpPr/>
              <p:nvPr/>
            </p:nvSpPr>
            <p:spPr>
              <a:xfrm>
                <a:off x="457200" y="0"/>
                <a:ext cx="2742840" cy="1166400"/>
              </a:xfrm>
              <a:custGeom>
                <a:avLst/>
                <a:gdLst>
                  <a:gd name="f0" fmla="val 0"/>
                  <a:gd name="f1" fmla="val 1728"/>
                  <a:gd name="f2" fmla="val 735"/>
                  <a:gd name="f3" fmla="val 480"/>
                  <a:gd name="f4" fmla="val 380"/>
                  <a:gd name="f5" fmla="val 482"/>
                  <a:gd name="f6" fmla="val 354"/>
                  <a:gd name="f7" fmla="val 308"/>
                  <a:gd name="f8" fmla="val 489"/>
                  <a:gd name="f9" fmla="val 290"/>
                  <a:gd name="f10" fmla="val 498"/>
                  <a:gd name="f11" fmla="val 263"/>
                  <a:gd name="f12" fmla="val 513"/>
                  <a:gd name="f13" fmla="val 246"/>
                  <a:gd name="f14" fmla="val 531"/>
                  <a:gd name="f15" fmla="val 229"/>
                  <a:gd name="f16" fmla="val 549"/>
                  <a:gd name="f17" fmla="val 215"/>
                  <a:gd name="f18" fmla="val 574"/>
                  <a:gd name="f19" fmla="val 206"/>
                  <a:gd name="f20" fmla="val 597"/>
                  <a:gd name="f21" fmla="val 197"/>
                  <a:gd name="f22" fmla="val 620"/>
                  <a:gd name="f23" fmla="val 194"/>
                  <a:gd name="f24" fmla="val 643"/>
                  <a:gd name="f25" fmla="val 192"/>
                  <a:gd name="f26" fmla="val 666"/>
                </a:gdLst>
                <a:ahLst/>
                <a:cxnLst>
                  <a:cxn ang="3cd4">
                    <a:pos x="hc" y="t"/>
                  </a:cxn>
                  <a:cxn ang="0">
                    <a:pos x="r" y="vc"/>
                  </a:cxn>
                  <a:cxn ang="cd4">
                    <a:pos x="hc" y="b"/>
                  </a:cxn>
                  <a:cxn ang="cd2">
                    <a:pos x="l" y="vc"/>
                  </a:cxn>
                </a:cxnLst>
                <a:rect l="l" t="t" r="r" b="b"/>
                <a:pathLst>
                  <a:path w="1728" h="735">
                    <a:moveTo>
                      <a:pt x="f1" y="f0"/>
                    </a:moveTo>
                    <a:lnTo>
                      <a:pt x="f1" y="f3"/>
                    </a:lnTo>
                    <a:lnTo>
                      <a:pt x="f4" y="f5"/>
                    </a:lnTo>
                    <a:lnTo>
                      <a:pt x="f6" y="f3"/>
                    </a:lnTo>
                    <a:lnTo>
                      <a:pt x="f7" y="f8"/>
                    </a:lnTo>
                    <a:cubicBezTo>
                      <a:pt x="f9" y="f10"/>
                      <a:pt x="f11" y="f12"/>
                      <a:pt x="f13" y="f14"/>
                    </a:cubicBezTo>
                    <a:cubicBezTo>
                      <a:pt x="f15" y="f16"/>
                      <a:pt x="f17" y="f18"/>
                      <a:pt x="f19" y="f20"/>
                    </a:cubicBezTo>
                    <a:cubicBezTo>
                      <a:pt x="f21" y="f22"/>
                      <a:pt x="f23" y="f24"/>
                      <a:pt x="f25" y="f26"/>
                    </a:cubicBezTo>
                    <a:lnTo>
                      <a:pt x="f25" y="f2"/>
                    </a:lnTo>
                    <a:lnTo>
                      <a:pt x="f0" y="f2"/>
                    </a:lnTo>
                    <a:lnTo>
                      <a:pt x="f0" y="f3"/>
                    </a:lnTo>
                    <a:lnTo>
                      <a:pt x="f0" y="f0"/>
                    </a:lnTo>
                    <a:lnTo>
                      <a:pt x="f1" y="f0"/>
                    </a:lnTo>
                    <a:close/>
                  </a:path>
                </a:pathLst>
              </a:custGeom>
              <a:solidFill>
                <a:srgbClr val="99CC99"/>
              </a:solidFill>
              <a:ln>
                <a:noFill/>
                <a:prstDash val="solid"/>
              </a:ln>
            </p:spPr>
            <p:txBody>
              <a:bodyPr vert="horz" wrap="none" lIns="90000" tIns="45000" rIns="90000" bIns="45000" anchor="t"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grpSp>
        <p:grpSp>
          <p:nvGrpSpPr>
            <p:cNvPr id="6" name="Group 6"/>
            <p:cNvGrpSpPr/>
            <p:nvPr/>
          </p:nvGrpSpPr>
          <p:grpSpPr>
            <a:xfrm>
              <a:off x="228600" y="1981080"/>
              <a:ext cx="7390799" cy="318600"/>
              <a:chOff x="228600" y="1981080"/>
              <a:chExt cx="7390799" cy="318600"/>
            </a:xfrm>
          </p:grpSpPr>
          <p:sp>
            <p:nvSpPr>
              <p:cNvPr id="7" name="AutoShape 7"/>
              <p:cNvSpPr/>
              <p:nvPr/>
            </p:nvSpPr>
            <p:spPr>
              <a:xfrm>
                <a:off x="609480" y="1981080"/>
                <a:ext cx="7009919" cy="31716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003366"/>
              </a:solidFill>
              <a:ln>
                <a:noFill/>
                <a:prstDash val="solid"/>
              </a:ln>
            </p:spPr>
            <p:txBody>
              <a:bodyPr vert="horz" wrap="none" lIns="90000" tIns="45000" rIns="90000" bIns="45000" anchor="ctr"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8" name="AutoShape 8"/>
              <p:cNvSpPr/>
              <p:nvPr/>
            </p:nvSpPr>
            <p:spPr>
              <a:xfrm>
                <a:off x="228600" y="1981080"/>
                <a:ext cx="393480" cy="318600"/>
              </a:xfrm>
              <a:custGeom>
                <a:avLst/>
                <a:gdLst>
                  <a:gd name="f0" fmla="val 10800000"/>
                  <a:gd name="f1" fmla="val 5400000"/>
                  <a:gd name="f2" fmla="val 16200000"/>
                  <a:gd name="f3" fmla="val 180"/>
                  <a:gd name="f4" fmla="val w"/>
                  <a:gd name="f5" fmla="val h"/>
                  <a:gd name="f6" fmla="val 0"/>
                  <a:gd name="f7" fmla="val 21600"/>
                  <a:gd name="f8" fmla="val 10800"/>
                  <a:gd name="f9" fmla="+- 10800 0 21600"/>
                  <a:gd name="f10" fmla="+- 21600 0 10800"/>
                  <a:gd name="f11" fmla="+- 0 0 0"/>
                  <a:gd name="f12" fmla="*/ f4 1 21600"/>
                  <a:gd name="f13" fmla="*/ f5 1 21600"/>
                  <a:gd name="f14" fmla="+- 21600 0 f8"/>
                  <a:gd name="f15" fmla="+- 10800 0 f6"/>
                  <a:gd name="f16" fmla="+- 0 0 f1"/>
                  <a:gd name="f17" fmla="abs f9"/>
                  <a:gd name="f18" fmla="abs f10"/>
                  <a:gd name="f19" fmla="?: f10 0 f0"/>
                  <a:gd name="f20" fmla="?: f10 f0 0"/>
                  <a:gd name="f21" fmla="*/ f11 f0 1"/>
                  <a:gd name="f22" fmla="*/ 0 f12 1"/>
                  <a:gd name="f23" fmla="*/ 18500 f12 1"/>
                  <a:gd name="f24" fmla="*/ 18500 f13 1"/>
                  <a:gd name="f25" fmla="*/ 3100 f13 1"/>
                  <a:gd name="f26" fmla="abs f14"/>
                  <a:gd name="f27" fmla="abs f15"/>
                  <a:gd name="f28" fmla="?: f14 f16 f1"/>
                  <a:gd name="f29" fmla="?: f14 f1 f16"/>
                  <a:gd name="f30" fmla="?: f14 f2 f1"/>
                  <a:gd name="f31" fmla="?: f14 f1 f2"/>
                  <a:gd name="f32" fmla="?: f9 f16 f1"/>
                  <a:gd name="f33" fmla="?: f9 f1 f16"/>
                  <a:gd name="f34" fmla="?: f9 f20 f19"/>
                  <a:gd name="f35" fmla="?: f9 f19 f20"/>
                  <a:gd name="f36" fmla="*/ 10800 f12 1"/>
                  <a:gd name="f37" fmla="*/ 0 f13 1"/>
                  <a:gd name="f38" fmla="*/ f21 1 f3"/>
                  <a:gd name="f39" fmla="*/ 10800 f13 1"/>
                  <a:gd name="f40" fmla="*/ 21600 f13 1"/>
                  <a:gd name="f41" fmla="*/ 21600 f12 1"/>
                  <a:gd name="f42" fmla="?: f14 f31 f30"/>
                  <a:gd name="f43" fmla="?: f14 f30 f31"/>
                  <a:gd name="f44" fmla="?: f15 f29 f28"/>
                  <a:gd name="f45" fmla="?: f10 f34 f35"/>
                  <a:gd name="f46" fmla="?: f10 f32 f33"/>
                  <a:gd name="f47" fmla="+- f38 0 f1"/>
                  <a:gd name="f48" fmla="?: f15 f43 f42"/>
                </a:gdLst>
                <a:ahLst/>
                <a:cxnLst>
                  <a:cxn ang="3cd4">
                    <a:pos x="hc" y="t"/>
                  </a:cxn>
                  <a:cxn ang="0">
                    <a:pos x="r" y="vc"/>
                  </a:cxn>
                  <a:cxn ang="cd4">
                    <a:pos x="hc" y="b"/>
                  </a:cxn>
                  <a:cxn ang="cd2">
                    <a:pos x="l" y="vc"/>
                  </a:cxn>
                  <a:cxn ang="f47">
                    <a:pos x="f36" y="f37"/>
                  </a:cxn>
                  <a:cxn ang="f47">
                    <a:pos x="f22" y="f39"/>
                  </a:cxn>
                  <a:cxn ang="f47">
                    <a:pos x="f36" y="f40"/>
                  </a:cxn>
                  <a:cxn ang="f47">
                    <a:pos x="f41" y="f39"/>
                  </a:cxn>
                </a:cxnLst>
                <a:rect l="f22" t="f25" r="f23" b="f24"/>
                <a:pathLst>
                  <a:path w="21600" h="21600">
                    <a:moveTo>
                      <a:pt x="f8" y="f6"/>
                    </a:moveTo>
                    <a:arcTo wR="f26" hR="f27" stAng="f48" swAng="f44"/>
                    <a:arcTo wR="f17" hR="f18" stAng="f45" swAng="f46"/>
                    <a:lnTo>
                      <a:pt x="f6" y="f7"/>
                    </a:lnTo>
                    <a:lnTo>
                      <a:pt x="f6" y="f6"/>
                    </a:lnTo>
                    <a:close/>
                  </a:path>
                </a:pathLst>
              </a:custGeom>
              <a:solidFill>
                <a:srgbClr val="003366"/>
              </a:solidFill>
              <a:ln>
                <a:noFill/>
                <a:prstDash val="solid"/>
              </a:ln>
            </p:spPr>
            <p:txBody>
              <a:bodyPr vert="horz" wrap="none" lIns="90000" tIns="45000" rIns="90000" bIns="45000" anchor="ctr"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grpSp>
      </p:grpSp>
      <p:sp>
        <p:nvSpPr>
          <p:cNvPr id="9" name="Rectangle 11"/>
          <p:cNvSpPr txBox="1">
            <a:spLocks noGrp="1"/>
          </p:cNvSpPr>
          <p:nvPr>
            <p:ph type="dt" sz="half" idx="2"/>
          </p:nvPr>
        </p:nvSpPr>
        <p:spPr>
          <a:xfrm>
            <a:off x="2438280" y="6248520"/>
            <a:ext cx="2130120" cy="474480"/>
          </a:xfrm>
          <a:prstGeom prst="rect">
            <a:avLst/>
          </a:prstGeom>
          <a:noFill/>
          <a:ln>
            <a:noFill/>
          </a:ln>
        </p:spPr>
        <p:txBody>
          <a:bodyPr wrap="square" lIns="90000" tIns="45000" rIns="90000" bIns="45000" anchor="t"/>
          <a:lstStyle>
            <a:lvl1pPr marL="0" marR="0" lvl="0" indent="0" algn="l" rtl="0" hangingPunct="1">
              <a:spcBef>
                <a:spcPts val="0"/>
              </a:spcBef>
              <a:spcAft>
                <a:spcPts val="0"/>
              </a:spcAft>
              <a:buNone/>
              <a:tabLst/>
              <a:defRPr lang="fr-CA" sz="1800" b="0" i="0" u="none" strike="noStrike" kern="1200" spc="0">
                <a:solidFill>
                  <a:srgbClr val="003366"/>
                </a:solidFill>
                <a:latin typeface="Arial" pitchFamily="18"/>
                <a:ea typeface="Lucida Sans Unicode" pitchFamily="2"/>
                <a:cs typeface="Tahoma" pitchFamily="2"/>
              </a:defRPr>
            </a:lvl1pPr>
          </a:lstStyle>
          <a:p>
            <a:pPr lvl="0"/>
            <a:fld id="{28ECE178-84A7-4BC2-B09B-9D39BD4B3E1E}" type="datetime1">
              <a:rPr lang="fr-CA"/>
              <a:pPr lvl="0"/>
              <a:t>2012/5/30</a:t>
            </a:fld>
            <a:endParaRPr lang="fr-CA"/>
          </a:p>
        </p:txBody>
      </p:sp>
      <p:sp>
        <p:nvSpPr>
          <p:cNvPr id="10" name="Rectangle 12"/>
          <p:cNvSpPr txBox="1">
            <a:spLocks noGrp="1"/>
          </p:cNvSpPr>
          <p:nvPr>
            <p:ph type="ftr" sz="quarter" idx="3"/>
          </p:nvPr>
        </p:nvSpPr>
        <p:spPr>
          <a:xfrm>
            <a:off x="5791320" y="6248520"/>
            <a:ext cx="2896919" cy="474480"/>
          </a:xfrm>
          <a:prstGeom prst="rect">
            <a:avLst/>
          </a:prstGeom>
          <a:noFill/>
          <a:ln>
            <a:noFill/>
          </a:ln>
        </p:spPr>
        <p:txBody>
          <a:bodyPr wrap="square" lIns="90000" tIns="45000" rIns="90000" bIns="45000" anchor="t"/>
          <a:lstStyle>
            <a:lvl1pPr lvl="0" rtl="0" hangingPunct="0">
              <a:buNone/>
              <a:tabLst/>
              <a:defRPr lang="fr-CA" sz="2400" kern="1200">
                <a:latin typeface="Times New Roman" pitchFamily="18"/>
                <a:ea typeface="Lucida Sans Unicode" pitchFamily="2"/>
                <a:cs typeface="Tahoma" pitchFamily="2"/>
              </a:defRPr>
            </a:lvl1pPr>
          </a:lstStyle>
          <a:p>
            <a:pPr lvl="0"/>
            <a:endParaRPr lang="fr-CA"/>
          </a:p>
        </p:txBody>
      </p:sp>
      <p:sp>
        <p:nvSpPr>
          <p:cNvPr id="11" name="Rectangle 13"/>
          <p:cNvSpPr txBox="1">
            <a:spLocks noGrp="1"/>
          </p:cNvSpPr>
          <p:nvPr>
            <p:ph type="sldNum" sz="quarter" idx="4"/>
          </p:nvPr>
        </p:nvSpPr>
        <p:spPr>
          <a:xfrm>
            <a:off x="84240" y="6242040"/>
            <a:ext cx="587160" cy="488520"/>
          </a:xfrm>
          <a:prstGeom prst="rect">
            <a:avLst/>
          </a:prstGeom>
          <a:noFill/>
          <a:ln>
            <a:noFill/>
          </a:ln>
        </p:spPr>
        <p:txBody>
          <a:bodyPr wrap="square" lIns="90000" tIns="45000" rIns="90000" bIns="45000" anchor="t"/>
          <a:lstStyle>
            <a:lvl1pPr marL="0" marR="0" lvl="0" indent="0" algn="l" rtl="0" hangingPunct="1">
              <a:spcBef>
                <a:spcPts val="0"/>
              </a:spcBef>
              <a:spcAft>
                <a:spcPts val="0"/>
              </a:spcAft>
              <a:buNone/>
              <a:tabLst/>
              <a:defRPr lang="fr-CA" sz="1800" b="0" i="0" u="none" strike="noStrike" kern="1200" spc="0">
                <a:solidFill>
                  <a:srgbClr val="003366"/>
                </a:solidFill>
                <a:latin typeface="Arial" pitchFamily="18"/>
                <a:ea typeface="Lucida Sans Unicode" pitchFamily="2"/>
                <a:cs typeface="Tahoma" pitchFamily="2"/>
              </a:defRPr>
            </a:lvl1pPr>
          </a:lstStyle>
          <a:p>
            <a:pPr lvl="0"/>
            <a:fld id="{5CC3FEB0-31A2-4B46-BDD7-9CB9CF50DA41}" type="slidenum">
              <a:t>‹#›</a:t>
            </a:fld>
            <a:endParaRPr lang="fr-CA"/>
          </a:p>
        </p:txBody>
      </p:sp>
      <p:sp>
        <p:nvSpPr>
          <p:cNvPr id="12" name="Zástupný symbol pro nadpis 11"/>
          <p:cNvSpPr txBox="1">
            <a:spLocks noGrp="1"/>
          </p:cNvSpPr>
          <p:nvPr>
            <p:ph type="title"/>
          </p:nvPr>
        </p:nvSpPr>
        <p:spPr>
          <a:xfrm>
            <a:off x="457200" y="273600"/>
            <a:ext cx="8229240" cy="114480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fr-FR"/>
          </a:p>
        </p:txBody>
      </p:sp>
      <p:sp>
        <p:nvSpPr>
          <p:cNvPr id="13" name="Zástupný symbol pro text 12"/>
          <p:cNvSpPr txBox="1">
            <a:spLocks noGrp="1"/>
          </p:cNvSpPr>
          <p:nvPr>
            <p:ph type="body" idx="1"/>
          </p:nvPr>
        </p:nvSpPr>
        <p:spPr>
          <a:xfrm>
            <a:off x="457200" y="1604520"/>
            <a:ext cx="8229240" cy="4525920"/>
          </a:xfrm>
          <a:prstGeom prst="rect">
            <a:avLst/>
          </a:prstGeom>
          <a:noFill/>
          <a:ln>
            <a:noFill/>
          </a:ln>
        </p:spPr>
        <p:txBody>
          <a:bodyPr lIns="0" tIns="0" rIns="0" bIns="0"/>
          <a:lstStyle>
            <a:defPPr marL="432000" lvl="0" indent="-324000" algn="l" hangingPunct="0">
              <a:spcBef>
                <a:spcPts val="0"/>
              </a:spcBef>
              <a:spcAft>
                <a:spcPts val="1417"/>
              </a:spcAft>
              <a:buSzPct val="45000"/>
              <a:buFont typeface="StarSymbol"/>
              <a:buNone/>
              <a:defRPr lang="fr-FR" sz="2800" b="0" i="0" u="none" strike="noStrike" kern="1200" spc="0">
                <a:ln>
                  <a:noFill/>
                </a:ln>
                <a:solidFill>
                  <a:srgbClr val="003366"/>
                </a:solidFill>
                <a:latin typeface="Arial"/>
                <a:ea typeface="Microsoft YaHei" pitchFamily="2"/>
                <a:cs typeface="Mangal" pitchFamily="2"/>
              </a:defRPr>
            </a:defPPr>
            <a:lvl1pPr marL="432000" lvl="0" indent="-324000" algn="l" hangingPunct="0">
              <a:spcBef>
                <a:spcPts val="0"/>
              </a:spcBef>
              <a:spcAft>
                <a:spcPts val="1417"/>
              </a:spcAft>
              <a:buSzPct val="45000"/>
              <a:buFont typeface="StarSymbol"/>
              <a:buChar char="●"/>
              <a:defRPr lang="fr-FR" sz="2800" b="0" i="0" u="none" strike="noStrike" kern="1200" spc="0">
                <a:ln>
                  <a:noFill/>
                </a:ln>
                <a:solidFill>
                  <a:srgbClr val="003366"/>
                </a:solidFill>
                <a:latin typeface="Arial"/>
                <a:ea typeface="Microsoft YaHei" pitchFamily="2"/>
                <a:cs typeface="Mangal" pitchFamily="2"/>
              </a:defRPr>
            </a:lvl1pPr>
            <a:lvl2pPr marL="864000" lvl="1" indent="-324000" algn="l" hangingPunct="0">
              <a:spcBef>
                <a:spcPts val="0"/>
              </a:spcBef>
              <a:spcAft>
                <a:spcPts val="1134"/>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2pPr>
            <a:lvl3pPr marL="1295999" lvl="2" indent="-288000" algn="l" hangingPunct="0">
              <a:spcBef>
                <a:spcPts val="0"/>
              </a:spcBef>
              <a:spcAft>
                <a:spcPts val="850"/>
              </a:spcAft>
              <a:buSzPct val="75000"/>
              <a:buFont typeface="StarSymbol"/>
              <a:buChar char="–"/>
              <a:defRPr lang="fr-FR" sz="1800" b="0" i="0" u="none" strike="noStrike" kern="1200" spc="0">
                <a:ln>
                  <a:noFill/>
                </a:ln>
                <a:solidFill>
                  <a:srgbClr val="003366"/>
                </a:solidFill>
                <a:latin typeface="Arial"/>
                <a:ea typeface="Microsoft YaHei" pitchFamily="2"/>
                <a:cs typeface="Mangal" pitchFamily="2"/>
              </a:defRPr>
            </a:lvl3pPr>
            <a:lvl4pPr marL="1728000" lvl="3" indent="-216000" algn="l" hangingPunct="0">
              <a:spcBef>
                <a:spcPts val="0"/>
              </a:spcBef>
              <a:spcAft>
                <a:spcPts val="567"/>
              </a:spcAft>
              <a:buSzPct val="45000"/>
              <a:buFont typeface="StarSymbol"/>
              <a:buChar char="●"/>
              <a:defRPr lang="fr-FR" sz="1800" b="0" i="0" u="none" strike="noStrike" kern="1200" spc="0">
                <a:ln>
                  <a:noFill/>
                </a:ln>
                <a:solidFill>
                  <a:srgbClr val="003366"/>
                </a:solidFill>
                <a:latin typeface="Arial"/>
                <a:ea typeface="Microsoft YaHei" pitchFamily="2"/>
                <a:cs typeface="Mangal" pitchFamily="2"/>
              </a:defRPr>
            </a:lvl4pPr>
            <a:lvl5pPr marL="2160000" lvl="4" indent="-216000" algn="l" hangingPunct="0">
              <a:spcBef>
                <a:spcPts val="0"/>
              </a:spcBef>
              <a:spcAft>
                <a:spcPts val="283"/>
              </a:spcAft>
              <a:buSzPct val="75000"/>
              <a:buFont typeface="StarSymbol"/>
              <a:buChar char="–"/>
              <a:defRPr lang="fr-FR" sz="2000" b="0" i="0" u="none" strike="noStrike" kern="1200" spc="0">
                <a:ln>
                  <a:noFill/>
                </a:ln>
                <a:solidFill>
                  <a:srgbClr val="003366"/>
                </a:solidFill>
                <a:latin typeface="Arial"/>
                <a:ea typeface="Microsoft YaHei" pitchFamily="2"/>
                <a:cs typeface="Mangal" pitchFamily="2"/>
              </a:defRPr>
            </a:lvl5pPr>
            <a:lvl6pPr marL="2592000" lvl="5"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6pPr>
            <a:lvl7pPr marL="3024000" lvl="6"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7pPr>
            <a:lvl8pPr marL="3456000" lvl="7"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8pPr>
            <a:lvl9pPr marL="3887999" lvl="8"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l" rtl="0" hangingPunct="0">
        <a:lnSpc>
          <a:spcPct val="90000"/>
        </a:lnSpc>
        <a:tabLst/>
        <a:defRPr lang="fr-FR" sz="3600" b="0" i="0" u="none" strike="noStrike" kern="1200" spc="0">
          <a:ln>
            <a:noFill/>
          </a:ln>
          <a:solidFill>
            <a:srgbClr val="003366"/>
          </a:solidFill>
          <a:latin typeface="Arial" pitchFamily="18"/>
          <a:ea typeface="Microsoft YaHei" pitchFamily="2"/>
          <a:cs typeface="Mangal" pitchFamily="2"/>
        </a:defRPr>
      </a:lvl1pPr>
    </p:titleStyle>
    <p:bodyStyle>
      <a:lvl1pPr algn="l" rtl="0" hangingPunct="0">
        <a:spcBef>
          <a:spcPts val="0"/>
        </a:spcBef>
        <a:spcAft>
          <a:spcPts val="1417"/>
        </a:spcAft>
        <a:tabLst/>
        <a:defRPr lang="fr-FR" sz="2800" b="0" i="0" u="none" strike="noStrike" kern="1200" spc="0">
          <a:ln>
            <a:noFill/>
          </a:ln>
          <a:solidFill>
            <a:srgbClr val="003366"/>
          </a:solidFill>
          <a:latin typeface="Arial" pitchFamily="18"/>
          <a:ea typeface="Microsoft YaHei" pitchFamily="2"/>
          <a:cs typeface="Mangal" pitchFamily="2"/>
        </a:defRPr>
      </a:lvl1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2" name="Group 2"/>
          <p:cNvGrpSpPr/>
          <p:nvPr/>
        </p:nvGrpSpPr>
        <p:grpSpPr>
          <a:xfrm>
            <a:off x="0" y="0"/>
            <a:ext cx="7619399" cy="6857640"/>
            <a:chOff x="0" y="0"/>
            <a:chExt cx="7619399" cy="6857640"/>
          </a:xfrm>
        </p:grpSpPr>
        <p:grpSp>
          <p:nvGrpSpPr>
            <p:cNvPr id="3" name="Group 3"/>
            <p:cNvGrpSpPr/>
            <p:nvPr/>
          </p:nvGrpSpPr>
          <p:grpSpPr>
            <a:xfrm>
              <a:off x="0" y="0"/>
              <a:ext cx="3200040" cy="6857640"/>
              <a:chOff x="0" y="0"/>
              <a:chExt cx="3200040" cy="6857640"/>
            </a:xfrm>
          </p:grpSpPr>
          <p:sp>
            <p:nvSpPr>
              <p:cNvPr id="4" name="Rectangle 4"/>
              <p:cNvSpPr/>
              <p:nvPr/>
            </p:nvSpPr>
            <p:spPr>
              <a:xfrm>
                <a:off x="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9CC99"/>
              </a:solidFill>
              <a:ln>
                <a:noFill/>
                <a:prstDash val="solid"/>
              </a:ln>
            </p:spPr>
            <p:txBody>
              <a:bodyPr vert="horz" wrap="none" lIns="90000" tIns="45000" rIns="90000" bIns="45000" anchor="ctr"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5" name="Freeform 5"/>
              <p:cNvSpPr/>
              <p:nvPr/>
            </p:nvSpPr>
            <p:spPr>
              <a:xfrm>
                <a:off x="457200" y="0"/>
                <a:ext cx="2742840" cy="1166400"/>
              </a:xfrm>
              <a:custGeom>
                <a:avLst/>
                <a:gdLst>
                  <a:gd name="f0" fmla="val 0"/>
                  <a:gd name="f1" fmla="val 1728"/>
                  <a:gd name="f2" fmla="val 735"/>
                  <a:gd name="f3" fmla="val 480"/>
                  <a:gd name="f4" fmla="val 380"/>
                  <a:gd name="f5" fmla="val 482"/>
                  <a:gd name="f6" fmla="val 354"/>
                  <a:gd name="f7" fmla="val 308"/>
                  <a:gd name="f8" fmla="val 489"/>
                  <a:gd name="f9" fmla="val 290"/>
                  <a:gd name="f10" fmla="val 498"/>
                  <a:gd name="f11" fmla="val 263"/>
                  <a:gd name="f12" fmla="val 513"/>
                  <a:gd name="f13" fmla="val 246"/>
                  <a:gd name="f14" fmla="val 531"/>
                  <a:gd name="f15" fmla="val 229"/>
                  <a:gd name="f16" fmla="val 549"/>
                  <a:gd name="f17" fmla="val 215"/>
                  <a:gd name="f18" fmla="val 574"/>
                  <a:gd name="f19" fmla="val 206"/>
                  <a:gd name="f20" fmla="val 597"/>
                  <a:gd name="f21" fmla="val 197"/>
                  <a:gd name="f22" fmla="val 620"/>
                  <a:gd name="f23" fmla="val 194"/>
                  <a:gd name="f24" fmla="val 643"/>
                  <a:gd name="f25" fmla="val 192"/>
                  <a:gd name="f26" fmla="val 666"/>
                </a:gdLst>
                <a:ahLst/>
                <a:cxnLst>
                  <a:cxn ang="3cd4">
                    <a:pos x="hc" y="t"/>
                  </a:cxn>
                  <a:cxn ang="0">
                    <a:pos x="r" y="vc"/>
                  </a:cxn>
                  <a:cxn ang="cd4">
                    <a:pos x="hc" y="b"/>
                  </a:cxn>
                  <a:cxn ang="cd2">
                    <a:pos x="l" y="vc"/>
                  </a:cxn>
                </a:cxnLst>
                <a:rect l="l" t="t" r="r" b="b"/>
                <a:pathLst>
                  <a:path w="1728" h="735">
                    <a:moveTo>
                      <a:pt x="f1" y="f0"/>
                    </a:moveTo>
                    <a:lnTo>
                      <a:pt x="f1" y="f3"/>
                    </a:lnTo>
                    <a:lnTo>
                      <a:pt x="f4" y="f5"/>
                    </a:lnTo>
                    <a:lnTo>
                      <a:pt x="f6" y="f3"/>
                    </a:lnTo>
                    <a:lnTo>
                      <a:pt x="f7" y="f8"/>
                    </a:lnTo>
                    <a:cubicBezTo>
                      <a:pt x="f9" y="f10"/>
                      <a:pt x="f11" y="f12"/>
                      <a:pt x="f13" y="f14"/>
                    </a:cubicBezTo>
                    <a:cubicBezTo>
                      <a:pt x="f15" y="f16"/>
                      <a:pt x="f17" y="f18"/>
                      <a:pt x="f19" y="f20"/>
                    </a:cubicBezTo>
                    <a:cubicBezTo>
                      <a:pt x="f21" y="f22"/>
                      <a:pt x="f23" y="f24"/>
                      <a:pt x="f25" y="f26"/>
                    </a:cubicBezTo>
                    <a:lnTo>
                      <a:pt x="f25" y="f2"/>
                    </a:lnTo>
                    <a:lnTo>
                      <a:pt x="f0" y="f2"/>
                    </a:lnTo>
                    <a:lnTo>
                      <a:pt x="f0" y="f3"/>
                    </a:lnTo>
                    <a:lnTo>
                      <a:pt x="f0" y="f0"/>
                    </a:lnTo>
                    <a:lnTo>
                      <a:pt x="f1" y="f0"/>
                    </a:lnTo>
                    <a:close/>
                  </a:path>
                </a:pathLst>
              </a:custGeom>
              <a:solidFill>
                <a:srgbClr val="99CC99"/>
              </a:solidFill>
              <a:ln>
                <a:noFill/>
                <a:prstDash val="solid"/>
              </a:ln>
            </p:spPr>
            <p:txBody>
              <a:bodyPr vert="horz" wrap="none" lIns="90000" tIns="45000" rIns="90000" bIns="45000" anchor="t"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grpSp>
        <p:grpSp>
          <p:nvGrpSpPr>
            <p:cNvPr id="6" name="Group 6"/>
            <p:cNvGrpSpPr/>
            <p:nvPr/>
          </p:nvGrpSpPr>
          <p:grpSpPr>
            <a:xfrm>
              <a:off x="228600" y="1981080"/>
              <a:ext cx="7390799" cy="318600"/>
              <a:chOff x="228600" y="1981080"/>
              <a:chExt cx="7390799" cy="318600"/>
            </a:xfrm>
          </p:grpSpPr>
          <p:sp>
            <p:nvSpPr>
              <p:cNvPr id="7" name="AutoShape 7"/>
              <p:cNvSpPr/>
              <p:nvPr/>
            </p:nvSpPr>
            <p:spPr>
              <a:xfrm>
                <a:off x="609480" y="1981080"/>
                <a:ext cx="7009919" cy="31716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003366"/>
              </a:solidFill>
              <a:ln>
                <a:noFill/>
                <a:prstDash val="solid"/>
              </a:ln>
            </p:spPr>
            <p:txBody>
              <a:bodyPr vert="horz" wrap="none" lIns="90000" tIns="45000" rIns="90000" bIns="45000" anchor="ctr"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8" name="AutoShape 8"/>
              <p:cNvSpPr/>
              <p:nvPr/>
            </p:nvSpPr>
            <p:spPr>
              <a:xfrm>
                <a:off x="228600" y="1981080"/>
                <a:ext cx="393480" cy="318600"/>
              </a:xfrm>
              <a:custGeom>
                <a:avLst/>
                <a:gdLst>
                  <a:gd name="f0" fmla="val 10800000"/>
                  <a:gd name="f1" fmla="val 5400000"/>
                  <a:gd name="f2" fmla="val 16200000"/>
                  <a:gd name="f3" fmla="val 180"/>
                  <a:gd name="f4" fmla="val w"/>
                  <a:gd name="f5" fmla="val h"/>
                  <a:gd name="f6" fmla="val 0"/>
                  <a:gd name="f7" fmla="val 21600"/>
                  <a:gd name="f8" fmla="val 10800"/>
                  <a:gd name="f9" fmla="+- 10800 0 21600"/>
                  <a:gd name="f10" fmla="+- 21600 0 10800"/>
                  <a:gd name="f11" fmla="+- 0 0 0"/>
                  <a:gd name="f12" fmla="*/ f4 1 21600"/>
                  <a:gd name="f13" fmla="*/ f5 1 21600"/>
                  <a:gd name="f14" fmla="+- 21600 0 f8"/>
                  <a:gd name="f15" fmla="+- 10800 0 f6"/>
                  <a:gd name="f16" fmla="+- 0 0 f1"/>
                  <a:gd name="f17" fmla="abs f9"/>
                  <a:gd name="f18" fmla="abs f10"/>
                  <a:gd name="f19" fmla="?: f10 0 f0"/>
                  <a:gd name="f20" fmla="?: f10 f0 0"/>
                  <a:gd name="f21" fmla="*/ f11 f0 1"/>
                  <a:gd name="f22" fmla="*/ 0 f12 1"/>
                  <a:gd name="f23" fmla="*/ 18500 f12 1"/>
                  <a:gd name="f24" fmla="*/ 18500 f13 1"/>
                  <a:gd name="f25" fmla="*/ 3100 f13 1"/>
                  <a:gd name="f26" fmla="abs f14"/>
                  <a:gd name="f27" fmla="abs f15"/>
                  <a:gd name="f28" fmla="?: f14 f16 f1"/>
                  <a:gd name="f29" fmla="?: f14 f1 f16"/>
                  <a:gd name="f30" fmla="?: f14 f2 f1"/>
                  <a:gd name="f31" fmla="?: f14 f1 f2"/>
                  <a:gd name="f32" fmla="?: f9 f16 f1"/>
                  <a:gd name="f33" fmla="?: f9 f1 f16"/>
                  <a:gd name="f34" fmla="?: f9 f20 f19"/>
                  <a:gd name="f35" fmla="?: f9 f19 f20"/>
                  <a:gd name="f36" fmla="*/ 10800 f12 1"/>
                  <a:gd name="f37" fmla="*/ 0 f13 1"/>
                  <a:gd name="f38" fmla="*/ f21 1 f3"/>
                  <a:gd name="f39" fmla="*/ 10800 f13 1"/>
                  <a:gd name="f40" fmla="*/ 21600 f13 1"/>
                  <a:gd name="f41" fmla="*/ 21600 f12 1"/>
                  <a:gd name="f42" fmla="?: f14 f31 f30"/>
                  <a:gd name="f43" fmla="?: f14 f30 f31"/>
                  <a:gd name="f44" fmla="?: f15 f29 f28"/>
                  <a:gd name="f45" fmla="?: f10 f34 f35"/>
                  <a:gd name="f46" fmla="?: f10 f32 f33"/>
                  <a:gd name="f47" fmla="+- f38 0 f1"/>
                  <a:gd name="f48" fmla="?: f15 f43 f42"/>
                </a:gdLst>
                <a:ahLst/>
                <a:cxnLst>
                  <a:cxn ang="3cd4">
                    <a:pos x="hc" y="t"/>
                  </a:cxn>
                  <a:cxn ang="0">
                    <a:pos x="r" y="vc"/>
                  </a:cxn>
                  <a:cxn ang="cd4">
                    <a:pos x="hc" y="b"/>
                  </a:cxn>
                  <a:cxn ang="cd2">
                    <a:pos x="l" y="vc"/>
                  </a:cxn>
                  <a:cxn ang="f47">
                    <a:pos x="f36" y="f37"/>
                  </a:cxn>
                  <a:cxn ang="f47">
                    <a:pos x="f22" y="f39"/>
                  </a:cxn>
                  <a:cxn ang="f47">
                    <a:pos x="f36" y="f40"/>
                  </a:cxn>
                  <a:cxn ang="f47">
                    <a:pos x="f41" y="f39"/>
                  </a:cxn>
                </a:cxnLst>
                <a:rect l="f22" t="f25" r="f23" b="f24"/>
                <a:pathLst>
                  <a:path w="21600" h="21600">
                    <a:moveTo>
                      <a:pt x="f8" y="f6"/>
                    </a:moveTo>
                    <a:arcTo wR="f26" hR="f27" stAng="f48" swAng="f44"/>
                    <a:arcTo wR="f17" hR="f18" stAng="f45" swAng="f46"/>
                    <a:lnTo>
                      <a:pt x="f6" y="f7"/>
                    </a:lnTo>
                    <a:lnTo>
                      <a:pt x="f6" y="f6"/>
                    </a:lnTo>
                    <a:close/>
                  </a:path>
                </a:pathLst>
              </a:custGeom>
              <a:solidFill>
                <a:srgbClr val="003366"/>
              </a:solidFill>
              <a:ln>
                <a:noFill/>
                <a:prstDash val="solid"/>
              </a:ln>
            </p:spPr>
            <p:txBody>
              <a:bodyPr vert="horz" wrap="none" lIns="90000" tIns="45000" rIns="90000" bIns="45000" anchor="ctr"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grpSp>
      </p:grpSp>
      <p:sp>
        <p:nvSpPr>
          <p:cNvPr id="9" name="Titre 1"/>
          <p:cNvSpPr txBox="1">
            <a:spLocks noGrp="1"/>
          </p:cNvSpPr>
          <p:nvPr>
            <p:ph type="title"/>
          </p:nvPr>
        </p:nvSpPr>
        <p:spPr>
          <a:xfrm>
            <a:off x="762120" y="762120"/>
            <a:ext cx="7924320" cy="1142640"/>
          </a:xfrm>
          <a:prstGeom prst="rect">
            <a:avLst/>
          </a:prstGeom>
          <a:noFill/>
          <a:ln>
            <a:noFill/>
          </a:ln>
        </p:spPr>
        <p:txBody>
          <a:bodyPr wrap="square" lIns="90000" tIns="45000" rIns="90000" bIns="4500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fr-FR"/>
              <a:t>Cliquez pour éditer le format du texte-titreCliquez pour modifier le style du titre</a:t>
            </a:r>
          </a:p>
        </p:txBody>
      </p:sp>
      <p:sp>
        <p:nvSpPr>
          <p:cNvPr id="10" name="Espace réservé du contenu 2"/>
          <p:cNvSpPr txBox="1">
            <a:spLocks noGrp="1"/>
          </p:cNvSpPr>
          <p:nvPr>
            <p:ph type="body" idx="1"/>
          </p:nvPr>
        </p:nvSpPr>
        <p:spPr>
          <a:xfrm>
            <a:off x="838080" y="2362320"/>
            <a:ext cx="7692840" cy="3723840"/>
          </a:xfrm>
          <a:prstGeom prst="rect">
            <a:avLst/>
          </a:prstGeom>
          <a:noFill/>
          <a:ln>
            <a:noFill/>
          </a:ln>
        </p:spPr>
        <p:txBody>
          <a:bodyPr wrap="square" lIns="90000" tIns="45000" rIns="90000" bIns="45000" anchor="t"/>
          <a:lstStyle>
            <a:defPPr marL="432000" lvl="0" indent="-324000" algn="l" hangingPunct="0">
              <a:spcBef>
                <a:spcPts val="0"/>
              </a:spcBef>
              <a:spcAft>
                <a:spcPts val="1417"/>
              </a:spcAft>
              <a:buSzPct val="45000"/>
              <a:buFont typeface="StarSymbol"/>
              <a:buNone/>
              <a:defRPr lang="fr-FR" sz="2800" b="0" i="0" u="none" strike="noStrike" kern="1200" spc="0">
                <a:ln>
                  <a:noFill/>
                </a:ln>
                <a:solidFill>
                  <a:srgbClr val="003366"/>
                </a:solidFill>
                <a:latin typeface="Arial"/>
                <a:ea typeface="Microsoft YaHei" pitchFamily="2"/>
                <a:cs typeface="Mangal" pitchFamily="2"/>
              </a:defRPr>
            </a:defPPr>
            <a:lvl1pPr marL="432000" lvl="0" indent="-324000" algn="l" hangingPunct="0">
              <a:spcBef>
                <a:spcPts val="0"/>
              </a:spcBef>
              <a:spcAft>
                <a:spcPts val="1417"/>
              </a:spcAft>
              <a:buSzPct val="45000"/>
              <a:buFont typeface="StarSymbol"/>
              <a:buChar char="●"/>
              <a:defRPr lang="fr-FR" sz="2800" b="0" i="0" u="none" strike="noStrike" kern="1200" spc="0">
                <a:ln>
                  <a:noFill/>
                </a:ln>
                <a:solidFill>
                  <a:srgbClr val="003366"/>
                </a:solidFill>
                <a:latin typeface="Arial"/>
                <a:ea typeface="Microsoft YaHei" pitchFamily="2"/>
                <a:cs typeface="Mangal" pitchFamily="2"/>
              </a:defRPr>
            </a:lvl1pPr>
            <a:lvl2pPr marL="864000" lvl="1" indent="-324000" algn="l" hangingPunct="0">
              <a:spcBef>
                <a:spcPts val="0"/>
              </a:spcBef>
              <a:spcAft>
                <a:spcPts val="1134"/>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2pPr>
            <a:lvl3pPr marL="1295999" lvl="2" indent="-288000" algn="l" hangingPunct="0">
              <a:spcBef>
                <a:spcPts val="0"/>
              </a:spcBef>
              <a:spcAft>
                <a:spcPts val="850"/>
              </a:spcAft>
              <a:buSzPct val="75000"/>
              <a:buFont typeface="StarSymbol"/>
              <a:buChar char="–"/>
              <a:defRPr lang="fr-FR" sz="1800" b="0" i="0" u="none" strike="noStrike" kern="1200" spc="0">
                <a:ln>
                  <a:noFill/>
                </a:ln>
                <a:solidFill>
                  <a:srgbClr val="003366"/>
                </a:solidFill>
                <a:latin typeface="Arial"/>
                <a:ea typeface="Microsoft YaHei" pitchFamily="2"/>
                <a:cs typeface="Mangal" pitchFamily="2"/>
              </a:defRPr>
            </a:lvl3pPr>
            <a:lvl4pPr marL="1728000" lvl="3" indent="-216000" algn="l" hangingPunct="0">
              <a:spcBef>
                <a:spcPts val="0"/>
              </a:spcBef>
              <a:spcAft>
                <a:spcPts val="567"/>
              </a:spcAft>
              <a:buSzPct val="45000"/>
              <a:buFont typeface="StarSymbol"/>
              <a:buChar char="●"/>
              <a:defRPr lang="fr-FR" sz="1800" b="0" i="0" u="none" strike="noStrike" kern="1200" spc="0">
                <a:ln>
                  <a:noFill/>
                </a:ln>
                <a:solidFill>
                  <a:srgbClr val="003366"/>
                </a:solidFill>
                <a:latin typeface="Arial"/>
                <a:ea typeface="Microsoft YaHei" pitchFamily="2"/>
                <a:cs typeface="Mangal" pitchFamily="2"/>
              </a:defRPr>
            </a:lvl4pPr>
            <a:lvl5pPr marL="2160000" lvl="4" indent="-216000" algn="l" hangingPunct="0">
              <a:spcBef>
                <a:spcPts val="0"/>
              </a:spcBef>
              <a:spcAft>
                <a:spcPts val="283"/>
              </a:spcAft>
              <a:buSzPct val="75000"/>
              <a:buFont typeface="StarSymbol"/>
              <a:buChar char="–"/>
              <a:defRPr lang="fr-FR" sz="2000" b="0" i="0" u="none" strike="noStrike" kern="1200" spc="0">
                <a:ln>
                  <a:noFill/>
                </a:ln>
                <a:solidFill>
                  <a:srgbClr val="003366"/>
                </a:solidFill>
                <a:latin typeface="Arial"/>
                <a:ea typeface="Microsoft YaHei" pitchFamily="2"/>
                <a:cs typeface="Mangal" pitchFamily="2"/>
              </a:defRPr>
            </a:lvl5pPr>
            <a:lvl6pPr marL="2592000" lvl="5"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6pPr>
            <a:lvl7pPr marL="3024000" lvl="6"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7pPr>
            <a:lvl8pPr marL="3456000" lvl="7"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8pPr>
            <a:lvl9pPr marL="3887999" lvl="8"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9pPr>
          </a:lstStyle>
          <a:p>
            <a:pPr lvl="0"/>
            <a:r>
              <a:rPr lang="fr-FR"/>
              <a:t>Cliquez pour éditer le format du plan de texte</a:t>
            </a:r>
          </a:p>
          <a:p>
            <a:pPr lvl="1"/>
            <a:r>
              <a:rPr lang="fr-FR"/>
              <a:t>Second niveau de plan</a:t>
            </a:r>
          </a:p>
          <a:p>
            <a:pPr lvl="2"/>
            <a:r>
              <a:rPr lang="fr-FR"/>
              <a:t>Troisième niveau de plan</a:t>
            </a:r>
          </a:p>
          <a:p>
            <a:pPr lvl="3"/>
            <a:r>
              <a:rPr lang="fr-FR"/>
              <a:t>Quatrième niveau de plan</a:t>
            </a:r>
          </a:p>
          <a:p>
            <a:pPr lvl="4"/>
            <a:r>
              <a:rPr lang="fr-FR"/>
              <a:t>Cinquième niveau de plan</a:t>
            </a:r>
          </a:p>
          <a:p>
            <a:pPr lvl="5"/>
            <a:r>
              <a:rPr lang="fr-FR"/>
              <a:t>Sixième niveau de plan</a:t>
            </a:r>
          </a:p>
          <a:p>
            <a:pPr lvl="6"/>
            <a:r>
              <a:rPr lang="fr-FR"/>
              <a:t>Septième niveau de plan</a:t>
            </a:r>
          </a:p>
          <a:p>
            <a:pPr lvl="7"/>
            <a:r>
              <a:rPr lang="fr-FR"/>
              <a:t>Huitième niveau de plan</a:t>
            </a:r>
          </a:p>
          <a:p>
            <a:pPr lvl="0"/>
            <a:r>
              <a:rPr lang="fr-FR"/>
              <a:t>Neuvième niveau de planCliquez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1" name="Rectangle 11"/>
          <p:cNvSpPr txBox="1">
            <a:spLocks noGrp="1"/>
          </p:cNvSpPr>
          <p:nvPr>
            <p:ph type="dt" sz="half" idx="2"/>
          </p:nvPr>
        </p:nvSpPr>
        <p:spPr>
          <a:xfrm>
            <a:off x="2438280" y="6248520"/>
            <a:ext cx="2130120" cy="474480"/>
          </a:xfrm>
          <a:prstGeom prst="rect">
            <a:avLst/>
          </a:prstGeom>
          <a:noFill/>
          <a:ln>
            <a:noFill/>
          </a:ln>
        </p:spPr>
        <p:txBody>
          <a:bodyPr wrap="square" lIns="90000" tIns="45000" rIns="90000" bIns="45000" anchor="t"/>
          <a:lstStyle>
            <a:lvl1pPr marL="0" marR="0" lvl="0" indent="0" algn="l" rtl="0" hangingPunct="1">
              <a:spcBef>
                <a:spcPts val="0"/>
              </a:spcBef>
              <a:spcAft>
                <a:spcPts val="0"/>
              </a:spcAft>
              <a:buNone/>
              <a:tabLst/>
              <a:defRPr lang="fr-CA" sz="1800" b="0" i="0" u="none" strike="noStrike" kern="1200" spc="0">
                <a:solidFill>
                  <a:srgbClr val="003366"/>
                </a:solidFill>
                <a:latin typeface="Arial" pitchFamily="18"/>
                <a:ea typeface="Lucida Sans Unicode" pitchFamily="2"/>
                <a:cs typeface="Tahoma" pitchFamily="2"/>
              </a:defRPr>
            </a:lvl1pPr>
          </a:lstStyle>
          <a:p>
            <a:pPr lvl="0"/>
            <a:fld id="{1B83E30F-D85C-425E-9844-83604FEC4D23}" type="datetime1">
              <a:rPr lang="fr-CA"/>
              <a:pPr lvl="0"/>
              <a:t>2012/5/30</a:t>
            </a:fld>
            <a:endParaRPr lang="fr-CA"/>
          </a:p>
        </p:txBody>
      </p:sp>
      <p:sp>
        <p:nvSpPr>
          <p:cNvPr id="12" name="Rectangle 12"/>
          <p:cNvSpPr txBox="1">
            <a:spLocks noGrp="1"/>
          </p:cNvSpPr>
          <p:nvPr>
            <p:ph type="ftr" sz="quarter" idx="3"/>
          </p:nvPr>
        </p:nvSpPr>
        <p:spPr>
          <a:xfrm>
            <a:off x="5791320" y="6248520"/>
            <a:ext cx="2896919" cy="474480"/>
          </a:xfrm>
          <a:prstGeom prst="rect">
            <a:avLst/>
          </a:prstGeom>
          <a:noFill/>
          <a:ln>
            <a:noFill/>
          </a:ln>
        </p:spPr>
        <p:txBody>
          <a:bodyPr wrap="square" lIns="90000" tIns="45000" rIns="90000" bIns="45000" anchor="t"/>
          <a:lstStyle>
            <a:lvl1pPr lvl="0" rtl="0" hangingPunct="0">
              <a:buNone/>
              <a:tabLst/>
              <a:defRPr lang="fr-CA" sz="2400" kern="1200">
                <a:latin typeface="Times New Roman" pitchFamily="18"/>
                <a:ea typeface="Lucida Sans Unicode" pitchFamily="2"/>
                <a:cs typeface="Tahoma" pitchFamily="2"/>
              </a:defRPr>
            </a:lvl1pPr>
          </a:lstStyle>
          <a:p>
            <a:pPr lvl="0"/>
            <a:endParaRPr lang="fr-CA"/>
          </a:p>
        </p:txBody>
      </p:sp>
      <p:sp>
        <p:nvSpPr>
          <p:cNvPr id="13" name="Rectangle 13"/>
          <p:cNvSpPr txBox="1">
            <a:spLocks noGrp="1"/>
          </p:cNvSpPr>
          <p:nvPr>
            <p:ph type="sldNum" sz="quarter" idx="4"/>
          </p:nvPr>
        </p:nvSpPr>
        <p:spPr>
          <a:xfrm>
            <a:off x="84240" y="6242040"/>
            <a:ext cx="587160" cy="488520"/>
          </a:xfrm>
          <a:prstGeom prst="rect">
            <a:avLst/>
          </a:prstGeom>
          <a:noFill/>
          <a:ln>
            <a:noFill/>
          </a:ln>
        </p:spPr>
        <p:txBody>
          <a:bodyPr wrap="square" lIns="90000" tIns="45000" rIns="90000" bIns="45000" anchor="t"/>
          <a:lstStyle>
            <a:lvl1pPr marL="0" marR="0" lvl="0" indent="0" algn="l" rtl="0" hangingPunct="1">
              <a:spcBef>
                <a:spcPts val="0"/>
              </a:spcBef>
              <a:spcAft>
                <a:spcPts val="0"/>
              </a:spcAft>
              <a:buNone/>
              <a:tabLst/>
              <a:defRPr lang="fr-CA" sz="1800" b="0" i="0" u="none" strike="noStrike" kern="1200" spc="0">
                <a:solidFill>
                  <a:srgbClr val="003366"/>
                </a:solidFill>
                <a:latin typeface="Arial" pitchFamily="18"/>
                <a:ea typeface="Lucida Sans Unicode" pitchFamily="2"/>
                <a:cs typeface="Tahoma" pitchFamily="2"/>
              </a:defRPr>
            </a:lvl1pPr>
          </a:lstStyle>
          <a:p>
            <a:pPr lvl="0"/>
            <a:fld id="{33047FFE-5FD5-4C0D-B0DF-7F75791D4FC2}" type="slidenum">
              <a:t>‹#›</a:t>
            </a:fld>
            <a:endParaRPr lang="fr-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lvl="0" algn="l" rtl="0" hangingPunct="0">
        <a:lnSpc>
          <a:spcPct val="90000"/>
        </a:lnSpc>
        <a:spcBef>
          <a:spcPts val="0"/>
        </a:spcBef>
        <a:spcAft>
          <a:spcPts val="0"/>
        </a:spcAft>
        <a:buNone/>
        <a:tabLst/>
        <a:defRPr lang="fr-FR" sz="3600" b="1" i="0" u="none" strike="noStrike" kern="1200" spc="0">
          <a:ln>
            <a:noFill/>
          </a:ln>
          <a:solidFill>
            <a:srgbClr val="006666"/>
          </a:solidFill>
          <a:latin typeface="Arial" pitchFamily="18"/>
          <a:ea typeface="Microsoft YaHei" pitchFamily="2"/>
          <a:cs typeface="Mangal" pitchFamily="2"/>
        </a:defRPr>
      </a:lvl1pPr>
    </p:titleStyle>
    <p:bodyStyle>
      <a:lvl1pPr lvl="0" rtl="0">
        <a:buSzPct val="45000"/>
        <a:buFont typeface="StarSymbol"/>
        <a:buChar char="●"/>
        <a:tabLst/>
        <a:defRPr lang="fr-FR" sz="2800" b="0" i="0" u="none" strike="noStrike" spc="0">
          <a:solidFill>
            <a:srgbClr val="003366"/>
          </a:solidFill>
          <a:latin typeface="Arial" pitchFamily="18"/>
        </a:defRPr>
      </a:lvl1pPr>
      <a:lvl2pPr lvl="1" rtl="0">
        <a:buSzPct val="45000"/>
        <a:buFont typeface="StarSymbol"/>
        <a:buChar char="●"/>
        <a:tabLst/>
        <a:defRPr lang="fr-FR" sz="2800" b="0" i="0" u="none" strike="noStrike" spc="0">
          <a:solidFill>
            <a:srgbClr val="003366"/>
          </a:solidFill>
          <a:latin typeface="Arial" pitchFamily="18"/>
        </a:defRPr>
      </a:lvl2pPr>
      <a:lvl3pPr lvl="2" rtl="0">
        <a:buSzPct val="75000"/>
        <a:buFont typeface="StarSymbol"/>
        <a:buChar char="–"/>
        <a:tabLst/>
        <a:defRPr lang="fr-FR" sz="2800" b="0" i="0" u="none" strike="noStrike" spc="0">
          <a:solidFill>
            <a:srgbClr val="003366"/>
          </a:solidFill>
          <a:latin typeface="Arial" pitchFamily="18"/>
        </a:defRPr>
      </a:lvl3pPr>
      <a:lvl4pPr lvl="3" rtl="0">
        <a:buSzPct val="45000"/>
        <a:buFont typeface="StarSymbol"/>
        <a:buChar char="●"/>
        <a:tabLst/>
        <a:defRPr lang="fr-FR" sz="2800" b="0" i="0" u="none" strike="noStrike" spc="0">
          <a:solidFill>
            <a:srgbClr val="003366"/>
          </a:solidFill>
          <a:latin typeface="Arial" pitchFamily="18"/>
        </a:defRPr>
      </a:lvl4pPr>
      <a:lvl5pPr lvl="4" rtl="0">
        <a:buSzPct val="75000"/>
        <a:buFont typeface="StarSymbol"/>
        <a:buChar char="–"/>
        <a:tabLst/>
        <a:defRPr lang="fr-FR" sz="2800" b="0" i="0" u="none" strike="noStrike" spc="0">
          <a:solidFill>
            <a:srgbClr val="003366"/>
          </a:solidFill>
          <a:latin typeface="Arial" pitchFamily="18"/>
        </a:defRPr>
      </a:lvl5pPr>
      <a:lvl6pPr lvl="5" rtl="0">
        <a:buSzPct val="45000"/>
        <a:buFont typeface="StarSymbol"/>
        <a:buChar char="●"/>
        <a:tabLst/>
        <a:defRPr lang="fr-FR" sz="2800" b="0" i="0" u="none" strike="noStrike" spc="0">
          <a:solidFill>
            <a:srgbClr val="003366"/>
          </a:solidFill>
          <a:latin typeface="Arial" pitchFamily="18"/>
        </a:defRPr>
      </a:lvl6pPr>
      <a:lvl7pPr lvl="6" rtl="0">
        <a:buSzPct val="45000"/>
        <a:buFont typeface="StarSymbol"/>
        <a:buChar char="●"/>
        <a:tabLst/>
        <a:defRPr lang="fr-FR" sz="2800" b="0" i="0" u="none" strike="noStrike" spc="0">
          <a:solidFill>
            <a:srgbClr val="003366"/>
          </a:solidFill>
          <a:latin typeface="Arial" pitchFamily="18"/>
        </a:defRPr>
      </a:lvl7pPr>
      <a:lvl8pPr lvl="7" rtl="0">
        <a:buSzPct val="45000"/>
        <a:buFont typeface="StarSymbol"/>
        <a:buChar char="●"/>
        <a:tabLst/>
        <a:defRPr lang="fr-FR" sz="2800" b="0" i="0" u="none" strike="noStrike" spc="0">
          <a:solidFill>
            <a:srgbClr val="003366"/>
          </a:solidFill>
          <a:latin typeface="Arial" pitchFamily="18"/>
        </a:defRPr>
      </a:lvl8pPr>
      <a:lvl9pPr marL="0" marR="0" lvl="0" indent="0" algn="l" rtl="0" hangingPunct="0">
        <a:spcBef>
          <a:spcPts val="558"/>
        </a:spcBef>
        <a:spcAft>
          <a:spcPts val="0"/>
        </a:spcAft>
        <a:buClr>
          <a:srgbClr val="003366"/>
        </a:buClr>
        <a:buSzPct val="75000"/>
        <a:buFont typeface="Wingdings"/>
        <a:buChar char="l"/>
        <a:tabLst/>
        <a:defRPr lang="fr-FR" sz="2800" b="0" i="0" u="none" strike="noStrike" spc="0">
          <a:solidFill>
            <a:srgbClr val="003366"/>
          </a:solidFill>
          <a:latin typeface="Arial" pitchFamily="18"/>
        </a:defRPr>
      </a:lvl9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List_aplikace_Microsoft_Excel_97_20031.xls"/></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4.png"/><Relationship Id="rId4" Type="http://schemas.openxmlformats.org/officeDocument/2006/relationships/oleObject" Target="../embeddings/List_aplikace_Microsoft_Excel_97_20032.xls"/></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8.xml"/><Relationship Id="rId1" Type="http://schemas.openxmlformats.org/officeDocument/2006/relationships/vmlDrawing" Target="../drawings/vmlDrawing4.vml"/><Relationship Id="rId5" Type="http://schemas.openxmlformats.org/officeDocument/2006/relationships/image" Target="../media/image7.emf"/><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28153613-3450-4136-9A39-3EC39E734DE8}" type="slidenum">
              <a:t>1</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1116000" y="907919"/>
            <a:ext cx="7776720" cy="1007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hangingPunct="1">
              <a:buNone/>
            </a:pPr>
            <a:r>
              <a:rPr lang="fr-FR" sz="2800" b="1">
                <a:solidFill>
                  <a:srgbClr val="006666"/>
                </a:solidFill>
              </a:rPr>
              <a:t>Future Care Needs  of Older Canadians Needing Assistance: Who Will Do How Much and « What If »…</a:t>
            </a:r>
          </a:p>
        </p:txBody>
      </p:sp>
      <p:sp>
        <p:nvSpPr>
          <p:cNvPr id="4" name="Sous-titre 2"/>
          <p:cNvSpPr txBox="1">
            <a:spLocks noGrp="1"/>
          </p:cNvSpPr>
          <p:nvPr>
            <p:ph type="subTitle" idx="4294967295"/>
          </p:nvPr>
        </p:nvSpPr>
        <p:spPr>
          <a:xfrm>
            <a:off x="971640" y="2349360"/>
            <a:ext cx="7921440" cy="4031999"/>
          </a:xfrm>
        </p:spPr>
        <p:txBody>
          <a:bodyPr wrap="square" lIns="90000" tIns="45000" rIns="90000" bIns="4500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hangingPunct="1">
              <a:lnSpc>
                <a:spcPct val="90000"/>
              </a:lnSpc>
              <a:spcAft>
                <a:spcPts val="0"/>
              </a:spcAft>
              <a:buNone/>
            </a:pPr>
            <a:r>
              <a:rPr lang="fr-CA" sz="2400" b="1" dirty="0">
                <a:solidFill>
                  <a:srgbClr val="006666"/>
                </a:solidFill>
                <a:latin typeface="Arial" pitchFamily="18"/>
              </a:rPr>
              <a:t>Yann Décarie, Institut National de la Recherche </a:t>
            </a:r>
            <a:r>
              <a:rPr lang="fr-CA" sz="2400" b="1" dirty="0" smtClean="0">
                <a:solidFill>
                  <a:srgbClr val="006666"/>
                </a:solidFill>
                <a:latin typeface="Arial" pitchFamily="18"/>
              </a:rPr>
              <a:t>Scientifique (INRS)</a:t>
            </a:r>
          </a:p>
          <a:p>
            <a:pPr marL="0" lvl="0" indent="0" hangingPunct="1">
              <a:lnSpc>
                <a:spcPct val="90000"/>
              </a:lnSpc>
              <a:spcAft>
                <a:spcPts val="0"/>
              </a:spcAft>
              <a:buNone/>
            </a:pPr>
            <a:endParaRPr lang="fr-CA" sz="2000" b="1" dirty="0">
              <a:solidFill>
                <a:srgbClr val="006666"/>
              </a:solidFill>
              <a:latin typeface="Arial" pitchFamily="18"/>
            </a:endParaRPr>
          </a:p>
          <a:p>
            <a:pPr marL="0" lvl="0" indent="0" hangingPunct="1">
              <a:lnSpc>
                <a:spcPct val="90000"/>
              </a:lnSpc>
              <a:spcAft>
                <a:spcPts val="0"/>
              </a:spcAft>
              <a:buNone/>
            </a:pPr>
            <a:r>
              <a:rPr lang="fr-CA" sz="2400" b="1" dirty="0">
                <a:solidFill>
                  <a:srgbClr val="006666"/>
                </a:solidFill>
                <a:latin typeface="Arial" pitchFamily="18"/>
              </a:rPr>
              <a:t>Jacques Légaré, Université de Montréal</a:t>
            </a:r>
          </a:p>
          <a:p>
            <a:pPr marL="0" lvl="0" indent="0" hangingPunct="1">
              <a:lnSpc>
                <a:spcPct val="90000"/>
              </a:lnSpc>
              <a:spcAft>
                <a:spcPts val="0"/>
              </a:spcAft>
              <a:buNone/>
            </a:pPr>
            <a:r>
              <a:rPr lang="fr-CA" sz="2400" b="1" dirty="0">
                <a:solidFill>
                  <a:srgbClr val="006666"/>
                </a:solidFill>
                <a:latin typeface="Arial" pitchFamily="18"/>
              </a:rPr>
              <a:t>Janice Keefe, Mount Saint Vincent University</a:t>
            </a:r>
          </a:p>
          <a:p>
            <a:pPr marL="0" lvl="0" indent="0" hangingPunct="1">
              <a:lnSpc>
                <a:spcPct val="90000"/>
              </a:lnSpc>
              <a:spcAft>
                <a:spcPts val="0"/>
              </a:spcAft>
              <a:buNone/>
            </a:pPr>
            <a:r>
              <a:rPr lang="fr-CA" sz="2400" b="1" dirty="0">
                <a:solidFill>
                  <a:srgbClr val="006666"/>
                </a:solidFill>
                <a:latin typeface="Arial" pitchFamily="18"/>
              </a:rPr>
              <a:t>Samuel Vézina, Mount Saint Vincent University</a:t>
            </a:r>
          </a:p>
          <a:p>
            <a:pPr marL="0" lvl="0" indent="0" hangingPunct="1">
              <a:lnSpc>
                <a:spcPct val="90000"/>
              </a:lnSpc>
              <a:spcAft>
                <a:spcPts val="0"/>
              </a:spcAft>
              <a:buNone/>
            </a:pPr>
            <a:endParaRPr lang="fr-CA" sz="3600" b="1" dirty="0">
              <a:solidFill>
                <a:srgbClr val="006666"/>
              </a:solidFill>
              <a:latin typeface="Arial" pitchFamily="18"/>
            </a:endParaRPr>
          </a:p>
          <a:p>
            <a:pPr marL="0" lvl="0" indent="0" hangingPunct="1">
              <a:lnSpc>
                <a:spcPct val="90000"/>
              </a:lnSpc>
              <a:spcAft>
                <a:spcPts val="0"/>
              </a:spcAft>
              <a:buNone/>
            </a:pPr>
            <a:r>
              <a:rPr lang="fr-CA" b="1" dirty="0">
                <a:solidFill>
                  <a:srgbClr val="006666"/>
                </a:solidFill>
                <a:latin typeface="Arial" pitchFamily="18"/>
              </a:rPr>
              <a:t>International Federation on Aging</a:t>
            </a:r>
          </a:p>
          <a:p>
            <a:pPr marL="0" lvl="0" indent="0" hangingPunct="1">
              <a:lnSpc>
                <a:spcPct val="90000"/>
              </a:lnSpc>
              <a:spcAft>
                <a:spcPts val="0"/>
              </a:spcAft>
              <a:buNone/>
            </a:pPr>
            <a:endParaRPr lang="fr-CA" sz="3600" b="1" dirty="0">
              <a:solidFill>
                <a:srgbClr val="006666"/>
              </a:solidFill>
              <a:latin typeface="Arial" pitchFamily="18"/>
            </a:endParaRPr>
          </a:p>
          <a:p>
            <a:pPr marL="0" lvl="0" indent="0" hangingPunct="1">
              <a:lnSpc>
                <a:spcPct val="90000"/>
              </a:lnSpc>
              <a:spcAft>
                <a:spcPts val="0"/>
              </a:spcAft>
              <a:buNone/>
            </a:pPr>
            <a:r>
              <a:rPr lang="fr-CA" sz="2000" b="1" dirty="0">
                <a:solidFill>
                  <a:srgbClr val="006666"/>
                </a:solidFill>
                <a:latin typeface="Arial" pitchFamily="18"/>
              </a:rPr>
              <a:t>Prague, May 28 to June 1 2012</a:t>
            </a:r>
          </a:p>
          <a:p>
            <a:pPr marL="0" lvl="0" indent="0" hangingPunct="1">
              <a:lnSpc>
                <a:spcPct val="90000"/>
              </a:lnSpc>
              <a:spcAft>
                <a:spcPts val="0"/>
              </a:spcAft>
              <a:buNone/>
            </a:pPr>
            <a:endParaRPr lang="fr-CA" sz="3600" b="1" dirty="0">
              <a:solidFill>
                <a:srgbClr val="006666"/>
              </a:solidFill>
              <a:latin typeface="Arial"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13"/>
          <p:cNvSpPr>
            <a:spLocks noGrp="1" noChangeArrowheads="1"/>
          </p:cNvSpPr>
          <p:nvPr>
            <p:ph type="sldNum" sz="quarter" idx="12"/>
          </p:nvPr>
        </p:nvSpPr>
        <p:spPr>
          <a:noFill/>
        </p:spPr>
        <p:txBody>
          <a:bodyPr/>
          <a:lstStyle/>
          <a:p>
            <a:fld id="{A1B3DDE4-8C69-45AD-BFD6-15BF86877E28}" type="slidenum">
              <a:rPr lang="fr-CA" smtClean="0"/>
              <a:pPr/>
              <a:t>10</a:t>
            </a:fld>
            <a:endParaRPr lang="fr-CA" smtClean="0"/>
          </a:p>
        </p:txBody>
      </p:sp>
      <p:sp>
        <p:nvSpPr>
          <p:cNvPr id="48133" name="Titre 1"/>
          <p:cNvSpPr>
            <a:spLocks noGrp="1"/>
          </p:cNvSpPr>
          <p:nvPr>
            <p:ph type="title" idx="4294967295"/>
          </p:nvPr>
        </p:nvSpPr>
        <p:spPr>
          <a:xfrm>
            <a:off x="900113" y="836613"/>
            <a:ext cx="7869237" cy="1143000"/>
          </a:xfrm>
        </p:spPr>
        <p:txBody>
          <a:bodyPr anchor="ctr"/>
          <a:lstStyle/>
          <a:p>
            <a:pPr eaLnBrk="1" hangingPunct="1">
              <a:buNone/>
            </a:pPr>
            <a:r>
              <a:rPr lang="fr-CA" sz="3200" dirty="0" err="1" smtClean="0"/>
              <a:t>We</a:t>
            </a:r>
            <a:r>
              <a:rPr lang="fr-CA" sz="3200" dirty="0" smtClean="0"/>
              <a:t> </a:t>
            </a:r>
            <a:r>
              <a:rPr lang="fr-CA" sz="3200" dirty="0" err="1" smtClean="0"/>
              <a:t>project</a:t>
            </a:r>
            <a:r>
              <a:rPr lang="fr-CA" sz="3200" dirty="0" smtClean="0"/>
              <a:t> 8.8 million </a:t>
            </a:r>
            <a:r>
              <a:rPr lang="fr-CA" sz="3200" dirty="0" err="1" smtClean="0"/>
              <a:t>older</a:t>
            </a:r>
            <a:r>
              <a:rPr lang="fr-CA" sz="3200" dirty="0" smtClean="0"/>
              <a:t> </a:t>
            </a:r>
            <a:r>
              <a:rPr lang="fr-CA" sz="3200" dirty="0" err="1" smtClean="0"/>
              <a:t>Canadians</a:t>
            </a:r>
            <a:r>
              <a:rPr lang="fr-CA" sz="3200" dirty="0" smtClean="0"/>
              <a:t> living in </a:t>
            </a:r>
            <a:r>
              <a:rPr lang="fr-CA" sz="3200" dirty="0" err="1" smtClean="0"/>
              <a:t>private</a:t>
            </a:r>
            <a:r>
              <a:rPr lang="fr-CA" sz="3200" dirty="0" smtClean="0"/>
              <a:t> </a:t>
            </a:r>
            <a:r>
              <a:rPr lang="fr-CA" sz="3200" dirty="0" err="1" smtClean="0"/>
              <a:t>households</a:t>
            </a:r>
            <a:r>
              <a:rPr lang="fr-CA" sz="3200" dirty="0" smtClean="0"/>
              <a:t>, in 2031 </a:t>
            </a:r>
            <a:r>
              <a:rPr lang="fr-CA" sz="2400" dirty="0" smtClean="0"/>
              <a:t/>
            </a:r>
            <a:br>
              <a:rPr lang="fr-CA" sz="2400" dirty="0" smtClean="0"/>
            </a:br>
            <a:endParaRPr lang="fr-CA" sz="2400" dirty="0" smtClean="0"/>
          </a:p>
        </p:txBody>
      </p:sp>
      <p:graphicFrame>
        <p:nvGraphicFramePr>
          <p:cNvPr id="48131" name="Content Placeholder 8"/>
          <p:cNvGraphicFramePr>
            <a:graphicFrameLocks/>
          </p:cNvGraphicFramePr>
          <p:nvPr/>
        </p:nvGraphicFramePr>
        <p:xfrm>
          <a:off x="992188" y="2441575"/>
          <a:ext cx="7878762" cy="4133850"/>
        </p:xfrm>
        <a:graphic>
          <a:graphicData uri="http://schemas.openxmlformats.org/presentationml/2006/ole">
            <mc:AlternateContent xmlns:mc="http://schemas.openxmlformats.org/markup-compatibility/2006">
              <mc:Choice xmlns:v="urn:schemas-microsoft-com:vml" Requires="v">
                <p:oleObj spid="_x0000_s1031" r:id="rId4" imgW="7876715" imgH="4133446" progId="Excel.Chart.8">
                  <p:embed/>
                </p:oleObj>
              </mc:Choice>
              <mc:Fallback>
                <p:oleObj r:id="rId4" imgW="7876715" imgH="4133446"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2188" y="2441575"/>
                        <a:ext cx="7878762" cy="4133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Ellipse 7"/>
          <p:cNvSpPr/>
          <p:nvPr/>
        </p:nvSpPr>
        <p:spPr>
          <a:xfrm>
            <a:off x="2916238" y="2636838"/>
            <a:ext cx="2232025" cy="1655762"/>
          </a:xfrm>
          <a:prstGeom prst="ellipse">
            <a:avLst/>
          </a:prstGeom>
        </p:spPr>
        <p:style>
          <a:lnRef idx="2">
            <a:schemeClr val="dk1"/>
          </a:lnRef>
          <a:fillRef idx="1">
            <a:schemeClr val="lt1"/>
          </a:fillRef>
          <a:effectRef idx="0">
            <a:schemeClr val="dk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r>
              <a:rPr lang="en-US" sz="1600" dirty="0" smtClean="0">
                <a:solidFill>
                  <a:srgbClr val="002060"/>
                </a:solidFill>
              </a:rPr>
              <a:t>100% increase between 2006 and 2031</a:t>
            </a:r>
          </a:p>
          <a:p>
            <a:pPr>
              <a:defRPr/>
            </a:pPr>
            <a:endParaRPr lang="fr-FR" dirty="0"/>
          </a:p>
        </p:txBody>
      </p:sp>
    </p:spTree>
    <p:extLst>
      <p:ext uri="{BB962C8B-B14F-4D97-AF65-F5344CB8AC3E}">
        <p14:creationId xmlns:p14="http://schemas.microsoft.com/office/powerpoint/2010/main" val="42564523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42D6AF9E-F822-4F9C-AB31-092AFC29333C}" type="slidenum">
              <a:t>11</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826920" y="981000"/>
            <a:ext cx="7868880" cy="1142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sz="2800">
                <a:solidFill>
                  <a:srgbClr val="006666"/>
                </a:solidFill>
                <a:cs typeface="Times New Roman" pitchFamily="18"/>
              </a:rPr>
              <a:t>Population projections by the need of assistance, 65+, living in private households, Canada*, 2006-2031</a:t>
            </a:r>
            <a:r>
              <a:rPr lang="fr-FR" sz="2800" b="1">
                <a:solidFill>
                  <a:srgbClr val="006666"/>
                </a:solidFill>
                <a:cs typeface="Times New Roman" pitchFamily="18"/>
              </a:rPr>
              <a:t/>
            </a:r>
            <a:br>
              <a:rPr lang="fr-FR" sz="2800" b="1">
                <a:solidFill>
                  <a:srgbClr val="006666"/>
                </a:solidFill>
                <a:cs typeface="Times New Roman" pitchFamily="18"/>
              </a:rPr>
            </a:br>
            <a:endParaRPr lang="fr-FR" sz="2800" b="1">
              <a:solidFill>
                <a:srgbClr val="006666"/>
              </a:solidFill>
              <a:cs typeface="Times New Roman" pitchFamily="18"/>
            </a:endParaRPr>
          </a:p>
        </p:txBody>
      </p:sp>
      <p:pic>
        <p:nvPicPr>
          <p:cNvPr id="4" name="Picture 229"/>
          <p:cNvPicPr>
            <a:picLocks noChangeAspect="1"/>
          </p:cNvPicPr>
          <p:nvPr/>
        </p:nvPicPr>
        <p:blipFill>
          <a:blip r:embed="rId3">
            <a:lum/>
            <a:alphaModFix/>
          </a:blip>
          <a:srcRect l="24108" t="40616" r="29458" b="46213"/>
          <a:stretch>
            <a:fillRect/>
          </a:stretch>
        </p:blipFill>
        <p:spPr>
          <a:xfrm>
            <a:off x="900000" y="2340000"/>
            <a:ext cx="8243999" cy="1620000"/>
          </a:xfrm>
          <a:prstGeom prst="rect">
            <a:avLst/>
          </a:prstGeom>
          <a:noFill/>
          <a:ln>
            <a:noFill/>
          </a:ln>
        </p:spPr>
      </p:pic>
      <p:sp>
        <p:nvSpPr>
          <p:cNvPr id="5" name="Text Box 7"/>
          <p:cNvSpPr/>
          <p:nvPr/>
        </p:nvSpPr>
        <p:spPr>
          <a:xfrm>
            <a:off x="1116000" y="4800600"/>
            <a:ext cx="7703640" cy="118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compatLnSpc="0">
            <a:spAutoFit/>
          </a:bodyPr>
          <a:lstStyle/>
          <a:p>
            <a:pPr marL="0" marR="0" lvl="0" indent="0" algn="l" rtl="0" hangingPunct="1">
              <a:lnSpc>
                <a:spcPct val="100000"/>
              </a:lnSpc>
              <a:spcBef>
                <a:spcPts val="899"/>
              </a:spcBef>
              <a:spcAft>
                <a:spcPts val="0"/>
              </a:spcAft>
              <a:buSzPct val="45000"/>
              <a:buFont typeface="Wingdings"/>
              <a:buChar char="Ø"/>
              <a:tabLst/>
            </a:pPr>
            <a:r>
              <a:rPr lang="fr-CA" sz="2400" b="0" i="0" u="none" strike="noStrike" kern="1200" spc="0" dirty="0" smtClean="0">
                <a:ln>
                  <a:noFill/>
                </a:ln>
                <a:solidFill>
                  <a:srgbClr val="003366"/>
                </a:solidFill>
                <a:latin typeface="Arial" pitchFamily="18"/>
                <a:ea typeface="Microsoft YaHei" pitchFamily="2"/>
                <a:cs typeface="Mangal" pitchFamily="2"/>
              </a:rPr>
              <a:t> We </a:t>
            </a:r>
            <a:r>
              <a:rPr lang="fr-CA" sz="2400" b="0" i="0" u="none" strike="noStrike" kern="1200" spc="0" dirty="0">
                <a:ln>
                  <a:noFill/>
                </a:ln>
                <a:solidFill>
                  <a:srgbClr val="003366"/>
                </a:solidFill>
                <a:latin typeface="Arial" pitchFamily="18"/>
                <a:ea typeface="Microsoft YaHei" pitchFamily="2"/>
                <a:cs typeface="Mangal" pitchFamily="2"/>
              </a:rPr>
              <a:t>project a slightly smaller proportion of people aged 65 and older needing assistance, in 2031 than in 2006,  despite the fact that the numbers are doubling.</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1A487072-C95F-40E7-BB09-09E92034B70F}" type="slidenum">
              <a:t>12</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1219320" y="836640"/>
            <a:ext cx="7924320" cy="106812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sz="2800" b="1">
                <a:solidFill>
                  <a:srgbClr val="006666"/>
                </a:solidFill>
              </a:rPr>
              <a:t>Population projections by source of assistance, 65+, living in private households, Canada*, 2006-2031</a:t>
            </a:r>
          </a:p>
        </p:txBody>
      </p:sp>
      <p:sp>
        <p:nvSpPr>
          <p:cNvPr id="4" name="Rectangle 1"/>
          <p:cNvSpPr/>
          <p:nvPr/>
        </p:nvSpPr>
        <p:spPr>
          <a:xfrm>
            <a:off x="826920" y="4213270"/>
            <a:ext cx="8173080" cy="245049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ctr" compatLnSpc="0">
            <a:spAutoFit/>
          </a:bodyPr>
          <a:lstStyle/>
          <a:p>
            <a:pPr marL="0" marR="0" lvl="0" indent="0" algn="just" rtl="0" hangingPunct="1">
              <a:lnSpc>
                <a:spcPct val="100000"/>
              </a:lnSpc>
              <a:spcBef>
                <a:spcPts val="0"/>
              </a:spcBef>
              <a:spcAft>
                <a:spcPts val="0"/>
              </a:spcAft>
              <a:buSzPct val="45000"/>
              <a:buFont typeface="Wingdings"/>
              <a:buChar char="Ø"/>
              <a:tabLst/>
            </a:pPr>
            <a:r>
              <a:rPr lang="fr-CA" sz="2000" b="0" i="0" u="none" strike="noStrike" kern="1200" spc="0" dirty="0" smtClean="0">
                <a:ln>
                  <a:noFill/>
                </a:ln>
                <a:solidFill>
                  <a:srgbClr val="003366"/>
                </a:solidFill>
                <a:latin typeface="Arial" pitchFamily="18"/>
                <a:ea typeface="Microsoft YaHei" pitchFamily="2"/>
                <a:cs typeface="Mangal" pitchFamily="2"/>
              </a:rPr>
              <a:t> Despite </a:t>
            </a:r>
            <a:r>
              <a:rPr lang="fr-CA" sz="2000" b="0" i="0" u="none" strike="noStrike" kern="1200" spc="0" dirty="0">
                <a:ln>
                  <a:noFill/>
                </a:ln>
                <a:solidFill>
                  <a:srgbClr val="003366"/>
                </a:solidFill>
                <a:latin typeface="Arial" pitchFamily="18"/>
                <a:ea typeface="Microsoft YaHei" pitchFamily="2"/>
                <a:cs typeface="Mangal" pitchFamily="2"/>
              </a:rPr>
              <a:t>the narrowing of the gap between the proportions of older Canadians receiving informal help and formal help, the informal network is projected in 2031 to remain the most prevalent network of assistance for older people.</a:t>
            </a:r>
          </a:p>
          <a:p>
            <a:pPr marL="0" marR="0" lvl="0" indent="0" algn="just" rtl="0" hangingPunct="1">
              <a:lnSpc>
                <a:spcPct val="100000"/>
              </a:lnSpc>
              <a:spcBef>
                <a:spcPts val="0"/>
              </a:spcBef>
              <a:spcAft>
                <a:spcPts val="0"/>
              </a:spcAft>
              <a:buNone/>
              <a:tabLst/>
            </a:pPr>
            <a:endParaRPr lang="fr-CA" sz="2000" b="0" i="0" u="none" strike="noStrike" kern="1200" spc="0" dirty="0">
              <a:ln>
                <a:noFill/>
              </a:ln>
              <a:solidFill>
                <a:srgbClr val="003366"/>
              </a:solidFill>
              <a:latin typeface="Arial" pitchFamily="18"/>
              <a:ea typeface="Microsoft YaHei" pitchFamily="2"/>
              <a:cs typeface="Mangal" pitchFamily="2"/>
            </a:endParaRPr>
          </a:p>
          <a:p>
            <a:pPr marL="0" marR="0" lvl="0" indent="0" algn="just" rtl="0" hangingPunct="1">
              <a:lnSpc>
                <a:spcPct val="100000"/>
              </a:lnSpc>
              <a:spcBef>
                <a:spcPts val="0"/>
              </a:spcBef>
              <a:spcAft>
                <a:spcPts val="0"/>
              </a:spcAft>
              <a:buSzPct val="45000"/>
              <a:buFont typeface="Wingdings"/>
              <a:buChar char="Ø"/>
              <a:tabLst/>
            </a:pPr>
            <a:r>
              <a:rPr lang="fr-CA" sz="2000" b="0" i="0" u="none" strike="noStrike" kern="1200" spc="0" dirty="0" smtClean="0">
                <a:ln>
                  <a:noFill/>
                </a:ln>
                <a:solidFill>
                  <a:srgbClr val="003366"/>
                </a:solidFill>
                <a:latin typeface="Arial" pitchFamily="18"/>
                <a:ea typeface="Microsoft YaHei" pitchFamily="2"/>
                <a:cs typeface="Mangal" pitchFamily="2"/>
              </a:rPr>
              <a:t> Moreover</a:t>
            </a:r>
            <a:r>
              <a:rPr lang="fr-CA" sz="2000" b="0" i="0" u="none" strike="noStrike" kern="1200" spc="0" dirty="0">
                <a:ln>
                  <a:noFill/>
                </a:ln>
                <a:solidFill>
                  <a:srgbClr val="003366"/>
                </a:solidFill>
                <a:latin typeface="Arial" pitchFamily="18"/>
                <a:ea typeface="Microsoft YaHei" pitchFamily="2"/>
                <a:cs typeface="Mangal" pitchFamily="2"/>
              </a:rPr>
              <a:t>,  if patterns of network usage stay similar in the next few decades, future older persons are likely to receive more formal assistance, since they will have fewer children on which to rely.</a:t>
            </a:r>
          </a:p>
        </p:txBody>
      </p:sp>
      <p:pic>
        <p:nvPicPr>
          <p:cNvPr id="5" name="Picture 56"/>
          <p:cNvPicPr>
            <a:picLocks noChangeAspect="1"/>
          </p:cNvPicPr>
          <p:nvPr/>
        </p:nvPicPr>
        <p:blipFill>
          <a:blip r:embed="rId3">
            <a:lum/>
            <a:alphaModFix/>
          </a:blip>
          <a:srcRect l="23016" t="50840" r="30523" b="36413"/>
          <a:stretch>
            <a:fillRect/>
          </a:stretch>
        </p:blipFill>
        <p:spPr>
          <a:xfrm>
            <a:off x="900000" y="2520000"/>
            <a:ext cx="8100000" cy="14400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4" name="Rectangle 13"/>
          <p:cNvSpPr>
            <a:spLocks noGrp="1" noChangeArrowheads="1"/>
          </p:cNvSpPr>
          <p:nvPr>
            <p:ph type="sldNum" sz="quarter" idx="12"/>
          </p:nvPr>
        </p:nvSpPr>
        <p:spPr>
          <a:noFill/>
        </p:spPr>
        <p:txBody>
          <a:bodyPr/>
          <a:lstStyle/>
          <a:p>
            <a:fld id="{56E93161-526A-42EB-8D65-47D762EE8077}" type="slidenum">
              <a:rPr lang="fr-CA" smtClean="0"/>
              <a:pPr/>
              <a:t>13</a:t>
            </a:fld>
            <a:endParaRPr lang="fr-CA" smtClean="0"/>
          </a:p>
        </p:txBody>
      </p:sp>
      <p:sp>
        <p:nvSpPr>
          <p:cNvPr id="58375" name="Titre 1"/>
          <p:cNvSpPr>
            <a:spLocks noGrp="1"/>
          </p:cNvSpPr>
          <p:nvPr>
            <p:ph type="title" idx="4294967295"/>
          </p:nvPr>
        </p:nvSpPr>
        <p:spPr>
          <a:xfrm>
            <a:off x="762000" y="762000"/>
            <a:ext cx="8382000" cy="1143000"/>
          </a:xfrm>
        </p:spPr>
        <p:txBody>
          <a:bodyPr anchor="ctr"/>
          <a:lstStyle/>
          <a:p>
            <a:pPr>
              <a:spcBef>
                <a:spcPct val="20000"/>
              </a:spcBef>
              <a:buNone/>
            </a:pPr>
            <a:r>
              <a:rPr lang="en-CA" sz="2400" dirty="0" smtClean="0"/>
              <a:t>More </a:t>
            </a:r>
            <a:r>
              <a:rPr lang="en-CA" sz="2400" dirty="0" smtClean="0"/>
              <a:t>than 70 percent of the older population do not need assistance, and this is true throughout the projection period</a:t>
            </a:r>
          </a:p>
        </p:txBody>
      </p:sp>
      <p:sp>
        <p:nvSpPr>
          <p:cNvPr id="6" name="Espace réservé du contenu 2"/>
          <p:cNvSpPr txBox="1">
            <a:spLocks/>
          </p:cNvSpPr>
          <p:nvPr/>
        </p:nvSpPr>
        <p:spPr bwMode="auto">
          <a:xfrm>
            <a:off x="990600" y="2514600"/>
            <a:ext cx="7693025" cy="3724275"/>
          </a:xfrm>
          <a:prstGeom prst="rect">
            <a:avLst/>
          </a:prstGeom>
          <a:noFill/>
          <a:ln w="9525">
            <a:noFill/>
            <a:miter lim="800000"/>
            <a:headEnd/>
            <a:tailEnd/>
          </a:ln>
        </p:spPr>
        <p:txBody>
          <a:bodyPr/>
          <a:lstStyle/>
          <a:p>
            <a:pPr marL="342900" indent="-342900">
              <a:spcBef>
                <a:spcPct val="20000"/>
              </a:spcBef>
              <a:buClr>
                <a:schemeClr val="tx1"/>
              </a:buClr>
              <a:buSzPct val="75000"/>
              <a:buFont typeface="Wingdings" pitchFamily="2" charset="2"/>
              <a:buNone/>
              <a:defRPr/>
            </a:pPr>
            <a:endParaRPr lang="fr-CA" sz="2800" kern="0" dirty="0">
              <a:latin typeface="+mn-lt"/>
            </a:endParaRPr>
          </a:p>
        </p:txBody>
      </p:sp>
      <p:sp>
        <p:nvSpPr>
          <p:cNvPr id="7" name="Espace réservé du contenu 2"/>
          <p:cNvSpPr txBox="1">
            <a:spLocks/>
          </p:cNvSpPr>
          <p:nvPr/>
        </p:nvSpPr>
        <p:spPr bwMode="auto">
          <a:xfrm>
            <a:off x="1042988" y="2420938"/>
            <a:ext cx="7693025" cy="3724275"/>
          </a:xfrm>
          <a:prstGeom prst="rect">
            <a:avLst/>
          </a:prstGeom>
          <a:noFill/>
          <a:ln w="9525">
            <a:noFill/>
            <a:miter lim="800000"/>
            <a:headEnd/>
            <a:tailEnd/>
          </a:ln>
        </p:spPr>
        <p:txBody>
          <a:bodyPr/>
          <a:lstStyle/>
          <a:p>
            <a:pPr marL="342900" indent="-342900">
              <a:spcBef>
                <a:spcPct val="20000"/>
              </a:spcBef>
              <a:buClr>
                <a:schemeClr val="tx1"/>
              </a:buClr>
              <a:buSzPct val="75000"/>
              <a:buFont typeface="Wingdings" pitchFamily="2" charset="2"/>
              <a:buNone/>
              <a:defRPr/>
            </a:pPr>
            <a:endParaRPr lang="fr-CA" sz="2800" kern="0" dirty="0">
              <a:latin typeface="+mn-lt"/>
            </a:endParaRPr>
          </a:p>
        </p:txBody>
      </p:sp>
      <p:graphicFrame>
        <p:nvGraphicFramePr>
          <p:cNvPr id="58373" name="Content Placeholder 8"/>
          <p:cNvGraphicFramePr>
            <a:graphicFrameLocks/>
          </p:cNvGraphicFramePr>
          <p:nvPr/>
        </p:nvGraphicFramePr>
        <p:xfrm>
          <a:off x="971550" y="3135313"/>
          <a:ext cx="7108825" cy="3722687"/>
        </p:xfrm>
        <a:graphic>
          <a:graphicData uri="http://schemas.openxmlformats.org/presentationml/2006/ole">
            <mc:AlternateContent xmlns:mc="http://schemas.openxmlformats.org/markup-compatibility/2006">
              <mc:Choice xmlns:v="urn:schemas-microsoft-com:vml" Requires="v">
                <p:oleObj spid="_x0000_s2055" r:id="rId4" imgW="7949873" imgH="4133446" progId="Excel.Chart.8">
                  <p:embed/>
                </p:oleObj>
              </mc:Choice>
              <mc:Fallback>
                <p:oleObj r:id="rId4" imgW="7949873" imgH="4133446"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1550" y="3135313"/>
                        <a:ext cx="7108825" cy="3722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8379" name="Text Box 11"/>
          <p:cNvSpPr txBox="1">
            <a:spLocks noChangeArrowheads="1"/>
          </p:cNvSpPr>
          <p:nvPr/>
        </p:nvSpPr>
        <p:spPr bwMode="auto">
          <a:xfrm>
            <a:off x="1476375" y="2420938"/>
            <a:ext cx="6983413" cy="701675"/>
          </a:xfrm>
          <a:prstGeom prst="rect">
            <a:avLst/>
          </a:prstGeom>
          <a:noFill/>
          <a:ln w="9525">
            <a:noFill/>
            <a:miter lim="800000"/>
            <a:headEnd/>
            <a:tailEnd/>
          </a:ln>
          <a:effectLst/>
        </p:spPr>
        <p:txBody>
          <a:bodyPr>
            <a:spAutoFit/>
          </a:bodyPr>
          <a:lstStyle/>
          <a:p>
            <a:pPr>
              <a:spcBef>
                <a:spcPct val="50000"/>
              </a:spcBef>
            </a:pPr>
            <a:r>
              <a:rPr lang="en-CA" sz="2000" b="1" dirty="0">
                <a:solidFill>
                  <a:schemeClr val="tx2"/>
                </a:solidFill>
              </a:rPr>
              <a:t>Population projections by source of assistance, 65+, living in private households, </a:t>
            </a:r>
            <a:r>
              <a:rPr lang="en-CA" sz="2000" b="1" dirty="0" smtClean="0">
                <a:solidFill>
                  <a:schemeClr val="tx2"/>
                </a:solidFill>
              </a:rPr>
              <a:t>Canada, </a:t>
            </a:r>
            <a:r>
              <a:rPr lang="en-CA" sz="2000" b="1" dirty="0">
                <a:solidFill>
                  <a:schemeClr val="tx2"/>
                </a:solidFill>
              </a:rPr>
              <a:t>2006-2031</a:t>
            </a:r>
            <a:endParaRPr lang="fr-CA" sz="2000" b="1" dirty="0">
              <a:solidFill>
                <a:schemeClr val="tx2"/>
              </a:solidFill>
            </a:endParaRPr>
          </a:p>
        </p:txBody>
      </p:sp>
    </p:spTree>
    <p:extLst>
      <p:ext uri="{BB962C8B-B14F-4D97-AF65-F5344CB8AC3E}">
        <p14:creationId xmlns:p14="http://schemas.microsoft.com/office/powerpoint/2010/main" val="16574577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Projections 2006 – 2031 :scenario results">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E2943C2E-5612-4566-89D5-598BFA62F840}" type="slidenum">
              <a:t>14</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762120" y="762120"/>
            <a:ext cx="7924320" cy="1142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b="1">
                <a:solidFill>
                  <a:srgbClr val="006666"/>
                </a:solidFill>
              </a:rPr>
              <a:t>Projections 2006 – 2031 :scenario results</a:t>
            </a:r>
          </a:p>
        </p:txBody>
      </p:sp>
      <p:sp>
        <p:nvSpPr>
          <p:cNvPr id="4" name="Espace réservé du contenu 2"/>
          <p:cNvSpPr txBox="1">
            <a:spLocks noGrp="1"/>
          </p:cNvSpPr>
          <p:nvPr>
            <p:ph type="body" idx="4294967295"/>
          </p:nvPr>
        </p:nvSpPr>
        <p:spPr>
          <a:xfrm>
            <a:off x="838080" y="2362320"/>
            <a:ext cx="7692840" cy="3723840"/>
          </a:xfrm>
        </p:spPr>
        <p:txBody>
          <a:bodyPr wrap="square" lIns="90000" tIns="45000" rIns="90000" bIns="45000" anchor="t"/>
          <a:lstStyle>
            <a:defPPr marL="432000" lvl="0" indent="-324000" algn="l" hangingPunct="0">
              <a:spcBef>
                <a:spcPts val="0"/>
              </a:spcBef>
              <a:spcAft>
                <a:spcPts val="1417"/>
              </a:spcAft>
              <a:buSzPct val="45000"/>
              <a:buFont typeface="StarSymbol"/>
              <a:buNone/>
              <a:defRPr lang="fr-FR" sz="2800" b="0" i="0" u="none" strike="noStrike" kern="1200" spc="0">
                <a:ln>
                  <a:noFill/>
                </a:ln>
                <a:solidFill>
                  <a:srgbClr val="003366"/>
                </a:solidFill>
                <a:latin typeface="Arial"/>
                <a:ea typeface="Microsoft YaHei" pitchFamily="2"/>
                <a:cs typeface="Mangal" pitchFamily="2"/>
              </a:defRPr>
            </a:defPPr>
            <a:lvl1pPr marL="432000" lvl="0" indent="-324000" algn="l" hangingPunct="0">
              <a:spcBef>
                <a:spcPts val="0"/>
              </a:spcBef>
              <a:spcAft>
                <a:spcPts val="1417"/>
              </a:spcAft>
              <a:buSzPct val="45000"/>
              <a:buFont typeface="StarSymbol"/>
              <a:buChar char="●"/>
              <a:defRPr lang="fr-FR" sz="2800" b="0" i="0" u="none" strike="noStrike" kern="1200" spc="0">
                <a:ln>
                  <a:noFill/>
                </a:ln>
                <a:solidFill>
                  <a:srgbClr val="003366"/>
                </a:solidFill>
                <a:latin typeface="Arial"/>
                <a:ea typeface="Microsoft YaHei" pitchFamily="2"/>
                <a:cs typeface="Mangal" pitchFamily="2"/>
              </a:defRPr>
            </a:lvl1pPr>
            <a:lvl2pPr marL="864000" lvl="1" indent="-324000" algn="l" hangingPunct="0">
              <a:spcBef>
                <a:spcPts val="0"/>
              </a:spcBef>
              <a:spcAft>
                <a:spcPts val="1134"/>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2pPr>
            <a:lvl3pPr marL="1295999" lvl="2" indent="-288000" algn="l" hangingPunct="0">
              <a:spcBef>
                <a:spcPts val="0"/>
              </a:spcBef>
              <a:spcAft>
                <a:spcPts val="850"/>
              </a:spcAft>
              <a:buSzPct val="75000"/>
              <a:buFont typeface="StarSymbol"/>
              <a:buChar char="–"/>
              <a:defRPr lang="fr-FR" sz="1800" b="0" i="0" u="none" strike="noStrike" kern="1200" spc="0">
                <a:ln>
                  <a:noFill/>
                </a:ln>
                <a:solidFill>
                  <a:srgbClr val="003366"/>
                </a:solidFill>
                <a:latin typeface="Arial"/>
                <a:ea typeface="Microsoft YaHei" pitchFamily="2"/>
                <a:cs typeface="Mangal" pitchFamily="2"/>
              </a:defRPr>
            </a:lvl3pPr>
            <a:lvl4pPr marL="1728000" lvl="3" indent="-216000" algn="l" hangingPunct="0">
              <a:spcBef>
                <a:spcPts val="0"/>
              </a:spcBef>
              <a:spcAft>
                <a:spcPts val="567"/>
              </a:spcAft>
              <a:buSzPct val="45000"/>
              <a:buFont typeface="StarSymbol"/>
              <a:buChar char="●"/>
              <a:defRPr lang="fr-FR" sz="1800" b="0" i="0" u="none" strike="noStrike" kern="1200" spc="0">
                <a:ln>
                  <a:noFill/>
                </a:ln>
                <a:solidFill>
                  <a:srgbClr val="003366"/>
                </a:solidFill>
                <a:latin typeface="Arial"/>
                <a:ea typeface="Microsoft YaHei" pitchFamily="2"/>
                <a:cs typeface="Mangal" pitchFamily="2"/>
              </a:defRPr>
            </a:lvl4pPr>
            <a:lvl5pPr marL="2160000" lvl="4" indent="-216000" algn="l" hangingPunct="0">
              <a:spcBef>
                <a:spcPts val="0"/>
              </a:spcBef>
              <a:spcAft>
                <a:spcPts val="283"/>
              </a:spcAft>
              <a:buSzPct val="75000"/>
              <a:buFont typeface="StarSymbol"/>
              <a:buChar char="–"/>
              <a:defRPr lang="fr-FR" sz="2000" b="0" i="0" u="none" strike="noStrike" kern="1200" spc="0">
                <a:ln>
                  <a:noFill/>
                </a:ln>
                <a:solidFill>
                  <a:srgbClr val="003366"/>
                </a:solidFill>
                <a:latin typeface="Arial"/>
                <a:ea typeface="Microsoft YaHei" pitchFamily="2"/>
                <a:cs typeface="Mangal" pitchFamily="2"/>
              </a:defRPr>
            </a:lvl5pPr>
            <a:lvl6pPr marL="2592000" lvl="5"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6pPr>
            <a:lvl7pPr marL="3024000" lvl="6"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7pPr>
            <a:lvl8pPr marL="3456000" lvl="7"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8pPr>
            <a:lvl9pPr marL="3887999" lvl="8"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9pPr>
          </a:lstStyle>
          <a:p>
            <a:pPr marL="0" lvl="0" indent="0" hangingPunct="1">
              <a:spcBef>
                <a:spcPts val="558"/>
              </a:spcBef>
              <a:spcAft>
                <a:spcPts val="0"/>
              </a:spcAft>
              <a:buNone/>
            </a:pPr>
            <a:endParaRPr lang="en-US">
              <a:latin typeface="Arial" pitchFamily="18"/>
              <a:cs typeface="Times New Roman" pitchFamily="16"/>
            </a:endParaRPr>
          </a:p>
          <a:p>
            <a:pPr marL="0" lvl="0" indent="0" hangingPunct="1">
              <a:spcBef>
                <a:spcPts val="558"/>
              </a:spcBef>
              <a:spcAft>
                <a:spcPts val="0"/>
              </a:spcAft>
              <a:buNone/>
            </a:pPr>
            <a:endParaRPr lang="en-US">
              <a:latin typeface="Arial" pitchFamily="18"/>
              <a:cs typeface="Times New Roman" pitchFamily="16"/>
            </a:endParaRPr>
          </a:p>
          <a:p>
            <a:pPr marL="0" lvl="0" indent="0" hangingPunct="1">
              <a:spcBef>
                <a:spcPts val="558"/>
              </a:spcBef>
              <a:spcAft>
                <a:spcPts val="0"/>
              </a:spcAft>
              <a:buClr>
                <a:srgbClr val="003366"/>
              </a:buClr>
              <a:buSzPct val="75000"/>
              <a:buFont typeface="Wingdings"/>
              <a:buChar char="l"/>
            </a:pPr>
            <a:r>
              <a:rPr lang="en-US">
                <a:latin typeface="Arial" pitchFamily="18"/>
                <a:cs typeface="Times New Roman" pitchFamily="16"/>
              </a:rPr>
              <a:t>Canadian population of 65 years and over,  living in private households, excluding people living in the three territories by source of assistance</a:t>
            </a:r>
          </a:p>
          <a:p>
            <a:pPr marL="0" lvl="0" indent="0">
              <a:buNone/>
            </a:pPr>
            <a:endParaRPr lang="en-US" sz="2400">
              <a:latin typeface="Arial" pitchFamily="18"/>
              <a:cs typeface="Times New Roman" pitchFamily="16"/>
            </a:endParaRPr>
          </a:p>
          <a:p>
            <a:pPr marL="0" lvl="0" indent="0" hangingPunct="1">
              <a:spcBef>
                <a:spcPts val="558"/>
              </a:spcBef>
              <a:spcAft>
                <a:spcPts val="0"/>
              </a:spcAft>
              <a:buNone/>
            </a:pPr>
            <a:endParaRPr lang="en-US">
              <a:latin typeface="Arial" pitchFamily="18"/>
              <a:cs typeface="Times New Roman" pitchFamily="16"/>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74DB3104-919C-4E89-BAD9-AF1371BDD6AF}" type="slidenum">
              <a:t>15</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762120" y="762120"/>
            <a:ext cx="7924320" cy="1142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sz="2800" b="1">
                <a:solidFill>
                  <a:srgbClr val="006666"/>
                </a:solidFill>
              </a:rPr>
              <a:t>Scenario  – Population projections by source of assistance, 2006-2031</a:t>
            </a:r>
          </a:p>
        </p:txBody>
      </p:sp>
      <p:sp>
        <p:nvSpPr>
          <p:cNvPr id="4" name="Espace réservé du contenu 2"/>
          <p:cNvSpPr txBox="1">
            <a:spLocks noGrp="1"/>
          </p:cNvSpPr>
          <p:nvPr>
            <p:ph type="body" idx="4294967295"/>
          </p:nvPr>
        </p:nvSpPr>
        <p:spPr>
          <a:xfrm>
            <a:off x="826920" y="4114800"/>
            <a:ext cx="8316720" cy="3542760"/>
          </a:xfrm>
        </p:spPr>
        <p:txBody>
          <a:bodyPr wrap="square" lIns="90000" tIns="45000" rIns="90000" bIns="45000" anchor="t"/>
          <a:lstStyle>
            <a:defPPr marL="432000" lvl="0" indent="-324000" algn="l" hangingPunct="0">
              <a:spcBef>
                <a:spcPts val="0"/>
              </a:spcBef>
              <a:spcAft>
                <a:spcPts val="1417"/>
              </a:spcAft>
              <a:buSzPct val="45000"/>
              <a:buFont typeface="StarSymbol"/>
              <a:buNone/>
              <a:defRPr lang="fr-FR" sz="2800" b="0" i="0" u="none" strike="noStrike" kern="1200" spc="0">
                <a:ln>
                  <a:noFill/>
                </a:ln>
                <a:solidFill>
                  <a:srgbClr val="003366"/>
                </a:solidFill>
                <a:latin typeface="Arial"/>
                <a:ea typeface="Microsoft YaHei" pitchFamily="2"/>
                <a:cs typeface="Mangal" pitchFamily="2"/>
              </a:defRPr>
            </a:defPPr>
            <a:lvl1pPr marL="432000" lvl="0" indent="-324000" algn="l" hangingPunct="0">
              <a:spcBef>
                <a:spcPts val="0"/>
              </a:spcBef>
              <a:spcAft>
                <a:spcPts val="1417"/>
              </a:spcAft>
              <a:buSzPct val="45000"/>
              <a:buFont typeface="StarSymbol"/>
              <a:buChar char="●"/>
              <a:defRPr lang="fr-FR" sz="2800" b="0" i="0" u="none" strike="noStrike" kern="1200" spc="0">
                <a:ln>
                  <a:noFill/>
                </a:ln>
                <a:solidFill>
                  <a:srgbClr val="003366"/>
                </a:solidFill>
                <a:latin typeface="Arial"/>
                <a:ea typeface="Microsoft YaHei" pitchFamily="2"/>
                <a:cs typeface="Mangal" pitchFamily="2"/>
              </a:defRPr>
            </a:lvl1pPr>
            <a:lvl2pPr marL="864000" lvl="1" indent="-324000" algn="l" hangingPunct="0">
              <a:spcBef>
                <a:spcPts val="0"/>
              </a:spcBef>
              <a:spcAft>
                <a:spcPts val="1134"/>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2pPr>
            <a:lvl3pPr marL="1295999" lvl="2" indent="-288000" algn="l" hangingPunct="0">
              <a:spcBef>
                <a:spcPts val="0"/>
              </a:spcBef>
              <a:spcAft>
                <a:spcPts val="850"/>
              </a:spcAft>
              <a:buSzPct val="75000"/>
              <a:buFont typeface="StarSymbol"/>
              <a:buChar char="–"/>
              <a:defRPr lang="fr-FR" sz="1800" b="0" i="0" u="none" strike="noStrike" kern="1200" spc="0">
                <a:ln>
                  <a:noFill/>
                </a:ln>
                <a:solidFill>
                  <a:srgbClr val="003366"/>
                </a:solidFill>
                <a:latin typeface="Arial"/>
                <a:ea typeface="Microsoft YaHei" pitchFamily="2"/>
                <a:cs typeface="Mangal" pitchFamily="2"/>
              </a:defRPr>
            </a:lvl3pPr>
            <a:lvl4pPr marL="1728000" lvl="3" indent="-216000" algn="l" hangingPunct="0">
              <a:spcBef>
                <a:spcPts val="0"/>
              </a:spcBef>
              <a:spcAft>
                <a:spcPts val="567"/>
              </a:spcAft>
              <a:buSzPct val="45000"/>
              <a:buFont typeface="StarSymbol"/>
              <a:buChar char="●"/>
              <a:defRPr lang="fr-FR" sz="1800" b="0" i="0" u="none" strike="noStrike" kern="1200" spc="0">
                <a:ln>
                  <a:noFill/>
                </a:ln>
                <a:solidFill>
                  <a:srgbClr val="003366"/>
                </a:solidFill>
                <a:latin typeface="Arial"/>
                <a:ea typeface="Microsoft YaHei" pitchFamily="2"/>
                <a:cs typeface="Mangal" pitchFamily="2"/>
              </a:defRPr>
            </a:lvl4pPr>
            <a:lvl5pPr marL="2160000" lvl="4" indent="-216000" algn="l" hangingPunct="0">
              <a:spcBef>
                <a:spcPts val="0"/>
              </a:spcBef>
              <a:spcAft>
                <a:spcPts val="283"/>
              </a:spcAft>
              <a:buSzPct val="75000"/>
              <a:buFont typeface="StarSymbol"/>
              <a:buChar char="–"/>
              <a:defRPr lang="fr-FR" sz="2000" b="0" i="0" u="none" strike="noStrike" kern="1200" spc="0">
                <a:ln>
                  <a:noFill/>
                </a:ln>
                <a:solidFill>
                  <a:srgbClr val="003366"/>
                </a:solidFill>
                <a:latin typeface="Arial"/>
                <a:ea typeface="Microsoft YaHei" pitchFamily="2"/>
                <a:cs typeface="Mangal" pitchFamily="2"/>
              </a:defRPr>
            </a:lvl5pPr>
            <a:lvl6pPr marL="2592000" lvl="5"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6pPr>
            <a:lvl7pPr marL="3024000" lvl="6"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7pPr>
            <a:lvl8pPr marL="3456000" lvl="7"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8pPr>
            <a:lvl9pPr marL="3887999" lvl="8"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9pPr>
          </a:lstStyle>
          <a:p>
            <a:pPr marL="0" lvl="0" indent="0" algn="just" hangingPunct="1">
              <a:spcBef>
                <a:spcPts val="558"/>
              </a:spcBef>
              <a:spcAft>
                <a:spcPts val="0"/>
              </a:spcAft>
              <a:buClr>
                <a:srgbClr val="003366"/>
              </a:buClr>
              <a:buSzPct val="75000"/>
              <a:buFont typeface="Wingdings"/>
              <a:buChar char="l"/>
            </a:pPr>
            <a:r>
              <a:rPr lang="en-US" sz="1600" b="1" dirty="0">
                <a:latin typeface="Arial" pitchFamily="18"/>
              </a:rPr>
              <a:t>The main result of the scenario is the drastic increase in the number of people receiving both formal and informal assistance: this number triples between 2006 and 2031, while it doubles for those receiving either formal only or informal only.</a:t>
            </a:r>
          </a:p>
          <a:p>
            <a:pPr marL="0" lvl="0" indent="0" hangingPunct="1">
              <a:spcBef>
                <a:spcPts val="558"/>
              </a:spcBef>
              <a:spcAft>
                <a:spcPts val="0"/>
              </a:spcAft>
              <a:buNone/>
            </a:pPr>
            <a:endParaRPr lang="en-US" sz="1600" dirty="0">
              <a:latin typeface="Arial" pitchFamily="18"/>
            </a:endParaRPr>
          </a:p>
          <a:p>
            <a:pPr marL="0" lvl="0" indent="0" algn="just" hangingPunct="1">
              <a:spcBef>
                <a:spcPts val="558"/>
              </a:spcBef>
              <a:spcAft>
                <a:spcPts val="0"/>
              </a:spcAft>
              <a:buClr>
                <a:srgbClr val="003366"/>
              </a:buClr>
              <a:buSzPct val="75000"/>
              <a:buFont typeface="Wingdings"/>
              <a:buChar char="l"/>
            </a:pPr>
            <a:r>
              <a:rPr lang="en-US" sz="1600" b="1" dirty="0">
                <a:latin typeface="Arial" pitchFamily="18"/>
              </a:rPr>
              <a:t>The pace of increase for the </a:t>
            </a:r>
            <a:r>
              <a:rPr lang="en-US" sz="1600" b="1" dirty="0" smtClean="0">
                <a:latin typeface="Arial" pitchFamily="18"/>
              </a:rPr>
              <a:t>both formal and informal assistance </a:t>
            </a:r>
            <a:r>
              <a:rPr lang="en-US" sz="1600" b="1" dirty="0">
                <a:latin typeface="Arial" pitchFamily="18"/>
              </a:rPr>
              <a:t>is very rapid, mainly due to the assumption underlying this scenario; the parameters in support networks usage, measured in the 2007 GSS, are applied in 2031. These parameters distribute a lot more people in the “both networks” category, whereas the 2002 GSS suggests that a majority of older Canadians receive informal assistance only.</a:t>
            </a:r>
          </a:p>
          <a:p>
            <a:pPr marL="0" lvl="0" indent="0" hangingPunct="1">
              <a:spcBef>
                <a:spcPts val="558"/>
              </a:spcBef>
              <a:spcAft>
                <a:spcPts val="0"/>
              </a:spcAft>
              <a:buNone/>
            </a:pPr>
            <a:endParaRPr lang="en-US" dirty="0">
              <a:latin typeface="Arial" pitchFamily="18"/>
            </a:endParaRPr>
          </a:p>
        </p:txBody>
      </p:sp>
      <p:pic>
        <p:nvPicPr>
          <p:cNvPr id="5" name="Picture 4"/>
          <p:cNvPicPr>
            <a:picLocks noChangeAspect="1"/>
          </p:cNvPicPr>
          <p:nvPr/>
        </p:nvPicPr>
        <p:blipFill>
          <a:blip r:embed="rId3">
            <a:lum/>
            <a:alphaModFix/>
          </a:blip>
          <a:srcRect l="23525" t="53632" r="30185" b="30631"/>
          <a:stretch>
            <a:fillRect/>
          </a:stretch>
        </p:blipFill>
        <p:spPr>
          <a:xfrm>
            <a:off x="900000" y="2340000"/>
            <a:ext cx="8243999" cy="16200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graphicFrame>
        <p:nvGraphicFramePr>
          <p:cNvPr id="2" name="Object 8"/>
          <p:cNvGraphicFramePr/>
          <p:nvPr/>
        </p:nvGraphicFramePr>
        <p:xfrm>
          <a:off x="826920" y="2368440"/>
          <a:ext cx="7921440" cy="4489200"/>
        </p:xfrm>
        <a:graphic>
          <a:graphicData uri="http://schemas.openxmlformats.org/presentationml/2006/ole">
            <mc:AlternateContent xmlns:mc="http://schemas.openxmlformats.org/markup-compatibility/2006">
              <mc:Choice xmlns:v="urn:schemas-microsoft-com:vml" Requires="v">
                <p:oleObj spid="_x0000_s3079" r:id="rId4" imgW="3848000" imgH="2184000" progId="">
                  <p:embed/>
                </p:oleObj>
              </mc:Choice>
              <mc:Fallback>
                <p:oleObj r:id="rId4" imgW="3848000" imgH="2184000" progId="">
                  <p:embed/>
                  <p:pic>
                    <p:nvPicPr>
                      <p:cNvPr id="0" name=""/>
                      <p:cNvPicPr/>
                      <p:nvPr/>
                    </p:nvPicPr>
                    <p:blipFill>
                      <a:blip r:embed="rId5"/>
                      <a:stretch>
                        <a:fillRect/>
                      </a:stretch>
                    </p:blipFill>
                    <p:spPr>
                      <a:xfrm>
                        <a:off x="826920" y="2368440"/>
                        <a:ext cx="7921440" cy="4489200"/>
                      </a:xfrm>
                      <a:prstGeom prst="rect">
                        <a:avLst/>
                      </a:prstGeom>
                      <a:solidFill>
                        <a:srgbClr val="99CCFF"/>
                      </a:solidFill>
                      <a:ln w="0">
                        <a:solidFill>
                          <a:srgbClr val="000000"/>
                        </a:solidFill>
                        <a:prstDash val="solid"/>
                      </a:ln>
                    </p:spPr>
                  </p:pic>
                </p:oleObj>
              </mc:Fallback>
            </mc:AlternateContent>
          </a:graphicData>
        </a:graphic>
      </p:graphicFrame>
      <p:sp>
        <p:nvSpPr>
          <p:cNvPr id="3" name="Rectangle 13"/>
          <p:cNvSpPr/>
          <p:nvPr/>
        </p:nvSpPr>
        <p:spPr>
          <a:xfrm>
            <a:off x="84240" y="6242040"/>
            <a:ext cx="587160" cy="488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b" anchorCtr="1" compatLnSpc="0"/>
          <a:lstStyle/>
          <a:p>
            <a:pPr marL="0" marR="0" lvl="0" indent="0" algn="l" rtl="0" hangingPunct="1">
              <a:lnSpc>
                <a:spcPct val="100000"/>
              </a:lnSpc>
              <a:spcBef>
                <a:spcPts val="0"/>
              </a:spcBef>
              <a:spcAft>
                <a:spcPts val="0"/>
              </a:spcAft>
              <a:buNone/>
              <a:tabLst/>
            </a:pPr>
            <a:fld id="{FF63E3A4-3A9A-4B95-8FE0-FCB1892B3294}" type="slidenum">
              <a:t>16</a:t>
            </a:fld>
            <a:endParaRPr lang="fr-CA" sz="2600" b="1" i="0" u="none" strike="noStrike" kern="1200" spc="0">
              <a:ln>
                <a:noFill/>
              </a:ln>
              <a:solidFill>
                <a:srgbClr val="FFFFFF"/>
              </a:solidFill>
              <a:latin typeface="Arial" pitchFamily="18"/>
              <a:ea typeface="Microsoft YaHei" pitchFamily="2"/>
              <a:cs typeface="Mangal" pitchFamily="2"/>
            </a:endParaRPr>
          </a:p>
        </p:txBody>
      </p:sp>
      <p:sp>
        <p:nvSpPr>
          <p:cNvPr id="4" name="Titre 1"/>
          <p:cNvSpPr txBox="1">
            <a:spLocks noGrp="1"/>
          </p:cNvSpPr>
          <p:nvPr>
            <p:ph type="title" idx="4294967295"/>
          </p:nvPr>
        </p:nvSpPr>
        <p:spPr>
          <a:xfrm>
            <a:off x="762120" y="762120"/>
            <a:ext cx="7924320" cy="1142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sz="3200" b="1">
                <a:solidFill>
                  <a:srgbClr val="006666"/>
                </a:solidFill>
              </a:rPr>
              <a:t>Scenario  – Proportions projections by source of assistance, 2006-2031</a:t>
            </a:r>
          </a:p>
        </p:txBody>
      </p:sp>
      <p:sp>
        <p:nvSpPr>
          <p:cNvPr id="5" name="Line 6"/>
          <p:cNvSpPr/>
          <p:nvPr/>
        </p:nvSpPr>
        <p:spPr>
          <a:xfrm flipH="1">
            <a:off x="1763640" y="2852640"/>
            <a:ext cx="6408720" cy="0"/>
          </a:xfrm>
          <a:prstGeom prst="line">
            <a:avLst/>
          </a:prstGeom>
          <a:noFill/>
          <a:ln w="50760">
            <a:solidFill>
              <a:srgbClr val="FF0000"/>
            </a:solidFill>
            <a:prstDash val="solid"/>
            <a:round/>
          </a:ln>
        </p:spPr>
        <p:txBody>
          <a:bodyPr vert="horz" wrap="square" lIns="90000" tIns="45000" rIns="90000" bIns="45000" anchor="t" anchorCtr="1"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6" name="Text Box 7"/>
          <p:cNvSpPr/>
          <p:nvPr/>
        </p:nvSpPr>
        <p:spPr>
          <a:xfrm>
            <a:off x="7885079" y="2421000"/>
            <a:ext cx="790200" cy="395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compatLnSpc="0">
            <a:spAutoFit/>
          </a:bodyPr>
          <a:lstStyle/>
          <a:p>
            <a:pPr marL="0" marR="0" lvl="0" indent="0" algn="l" rtl="0" hangingPunct="1">
              <a:lnSpc>
                <a:spcPct val="100000"/>
              </a:lnSpc>
              <a:spcBef>
                <a:spcPts val="899"/>
              </a:spcBef>
              <a:spcAft>
                <a:spcPts val="0"/>
              </a:spcAft>
              <a:buNone/>
              <a:tabLst/>
            </a:pPr>
            <a:r>
              <a:rPr lang="fr-CA" sz="2000" b="1" i="0" u="none" strike="noStrike" kern="1200" spc="0">
                <a:ln>
                  <a:noFill/>
                </a:ln>
                <a:solidFill>
                  <a:srgbClr val="FF0000"/>
                </a:solidFill>
                <a:latin typeface="Arial" pitchFamily="18"/>
                <a:ea typeface="Microsoft YaHei" pitchFamily="2"/>
                <a:cs typeface="Mangal" pitchFamily="2"/>
              </a:rPr>
              <a:t>45%</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AutoShape 5"/>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200"/>
              <a:t>Comparison  – Population projections by source of assistance, 2006-2031</a:t>
            </a:r>
          </a:p>
        </p:txBody>
      </p:sp>
      <p:graphicFrame>
        <p:nvGraphicFramePr>
          <p:cNvPr id="3" name="Object 13"/>
          <p:cNvGraphicFramePr/>
          <p:nvPr/>
        </p:nvGraphicFramePr>
        <p:xfrm>
          <a:off x="1104840" y="2413080"/>
          <a:ext cx="7505280" cy="4241520"/>
        </p:xfrm>
        <a:graphic>
          <a:graphicData uri="http://schemas.openxmlformats.org/presentationml/2006/ole">
            <mc:AlternateContent xmlns:mc="http://schemas.openxmlformats.org/markup-compatibility/2006">
              <mc:Choice xmlns:v="urn:schemas-microsoft-com:vml" Requires="v">
                <p:oleObj spid="_x0000_s4103" r:id="rId4" imgW="6417000" imgH="3627000" progId="">
                  <p:embed/>
                </p:oleObj>
              </mc:Choice>
              <mc:Fallback>
                <p:oleObj r:id="rId4" imgW="6417000" imgH="3627000" progId="">
                  <p:embed/>
                  <p:pic>
                    <p:nvPicPr>
                      <p:cNvPr id="0" name=""/>
                      <p:cNvPicPr/>
                      <p:nvPr/>
                    </p:nvPicPr>
                    <p:blipFill>
                      <a:blip r:embed="rId5"/>
                      <a:stretch>
                        <a:fillRect/>
                      </a:stretch>
                    </p:blipFill>
                    <p:spPr>
                      <a:xfrm>
                        <a:off x="1104840" y="2413080"/>
                        <a:ext cx="7505280" cy="4241520"/>
                      </a:xfrm>
                      <a:prstGeom prst="rect">
                        <a:avLst/>
                      </a:prstGeom>
                      <a:solidFill>
                        <a:srgbClr val="99CCFF"/>
                      </a:solidFill>
                      <a:ln w="0">
                        <a:solidFill>
                          <a:srgbClr val="000000"/>
                        </a:solidFill>
                        <a:prstDash val="solid"/>
                      </a:ln>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Conclusions (1/2) ">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8428F12D-327E-4100-892E-0B492E83DB41}" type="slidenum">
              <a:t>18</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762120" y="762120"/>
            <a:ext cx="7924320" cy="1142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b="1">
                <a:solidFill>
                  <a:srgbClr val="006666"/>
                </a:solidFill>
              </a:rPr>
              <a:t>Conclusions (1/2)</a:t>
            </a:r>
          </a:p>
        </p:txBody>
      </p:sp>
      <p:sp>
        <p:nvSpPr>
          <p:cNvPr id="4" name="Espace réservé du contenu 2"/>
          <p:cNvSpPr txBox="1">
            <a:spLocks noGrp="1"/>
          </p:cNvSpPr>
          <p:nvPr>
            <p:ph type="body" idx="4294967295"/>
          </p:nvPr>
        </p:nvSpPr>
        <p:spPr>
          <a:xfrm>
            <a:off x="826920" y="2565360"/>
            <a:ext cx="7692840" cy="3723840"/>
          </a:xfrm>
        </p:spPr>
        <p:txBody>
          <a:bodyPr wrap="square" lIns="90000" tIns="45000" rIns="90000" bIns="45000" anchor="t"/>
          <a:lstStyle>
            <a:defPPr marL="432000" lvl="0" indent="-324000" algn="l" hangingPunct="0">
              <a:spcBef>
                <a:spcPts val="0"/>
              </a:spcBef>
              <a:spcAft>
                <a:spcPts val="1417"/>
              </a:spcAft>
              <a:buSzPct val="45000"/>
              <a:buFont typeface="StarSymbol"/>
              <a:buNone/>
              <a:defRPr lang="fr-FR" sz="2800" b="0" i="0" u="none" strike="noStrike" kern="1200" spc="0">
                <a:ln>
                  <a:noFill/>
                </a:ln>
                <a:solidFill>
                  <a:srgbClr val="003366"/>
                </a:solidFill>
                <a:latin typeface="Arial"/>
                <a:ea typeface="Microsoft YaHei" pitchFamily="2"/>
                <a:cs typeface="Mangal" pitchFamily="2"/>
              </a:defRPr>
            </a:defPPr>
            <a:lvl1pPr marL="432000" lvl="0" indent="-324000" algn="l" hangingPunct="0">
              <a:spcBef>
                <a:spcPts val="0"/>
              </a:spcBef>
              <a:spcAft>
                <a:spcPts val="1417"/>
              </a:spcAft>
              <a:buSzPct val="45000"/>
              <a:buFont typeface="StarSymbol"/>
              <a:buChar char="●"/>
              <a:defRPr lang="fr-FR" sz="2800" b="0" i="0" u="none" strike="noStrike" kern="1200" spc="0">
                <a:ln>
                  <a:noFill/>
                </a:ln>
                <a:solidFill>
                  <a:srgbClr val="003366"/>
                </a:solidFill>
                <a:latin typeface="Arial"/>
                <a:ea typeface="Microsoft YaHei" pitchFamily="2"/>
                <a:cs typeface="Mangal" pitchFamily="2"/>
              </a:defRPr>
            </a:lvl1pPr>
            <a:lvl2pPr marL="864000" lvl="1" indent="-324000" algn="l" hangingPunct="0">
              <a:spcBef>
                <a:spcPts val="0"/>
              </a:spcBef>
              <a:spcAft>
                <a:spcPts val="1134"/>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2pPr>
            <a:lvl3pPr marL="1295999" lvl="2" indent="-288000" algn="l" hangingPunct="0">
              <a:spcBef>
                <a:spcPts val="0"/>
              </a:spcBef>
              <a:spcAft>
                <a:spcPts val="850"/>
              </a:spcAft>
              <a:buSzPct val="75000"/>
              <a:buFont typeface="StarSymbol"/>
              <a:buChar char="–"/>
              <a:defRPr lang="fr-FR" sz="1800" b="0" i="0" u="none" strike="noStrike" kern="1200" spc="0">
                <a:ln>
                  <a:noFill/>
                </a:ln>
                <a:solidFill>
                  <a:srgbClr val="003366"/>
                </a:solidFill>
                <a:latin typeface="Arial"/>
                <a:ea typeface="Microsoft YaHei" pitchFamily="2"/>
                <a:cs typeface="Mangal" pitchFamily="2"/>
              </a:defRPr>
            </a:lvl3pPr>
            <a:lvl4pPr marL="1728000" lvl="3" indent="-216000" algn="l" hangingPunct="0">
              <a:spcBef>
                <a:spcPts val="0"/>
              </a:spcBef>
              <a:spcAft>
                <a:spcPts val="567"/>
              </a:spcAft>
              <a:buSzPct val="45000"/>
              <a:buFont typeface="StarSymbol"/>
              <a:buChar char="●"/>
              <a:defRPr lang="fr-FR" sz="1800" b="0" i="0" u="none" strike="noStrike" kern="1200" spc="0">
                <a:ln>
                  <a:noFill/>
                </a:ln>
                <a:solidFill>
                  <a:srgbClr val="003366"/>
                </a:solidFill>
                <a:latin typeface="Arial"/>
                <a:ea typeface="Microsoft YaHei" pitchFamily="2"/>
                <a:cs typeface="Mangal" pitchFamily="2"/>
              </a:defRPr>
            </a:lvl4pPr>
            <a:lvl5pPr marL="2160000" lvl="4" indent="-216000" algn="l" hangingPunct="0">
              <a:spcBef>
                <a:spcPts val="0"/>
              </a:spcBef>
              <a:spcAft>
                <a:spcPts val="283"/>
              </a:spcAft>
              <a:buSzPct val="75000"/>
              <a:buFont typeface="StarSymbol"/>
              <a:buChar char="–"/>
              <a:defRPr lang="fr-FR" sz="2000" b="0" i="0" u="none" strike="noStrike" kern="1200" spc="0">
                <a:ln>
                  <a:noFill/>
                </a:ln>
                <a:solidFill>
                  <a:srgbClr val="003366"/>
                </a:solidFill>
                <a:latin typeface="Arial"/>
                <a:ea typeface="Microsoft YaHei" pitchFamily="2"/>
                <a:cs typeface="Mangal" pitchFamily="2"/>
              </a:defRPr>
            </a:lvl5pPr>
            <a:lvl6pPr marL="2592000" lvl="5"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6pPr>
            <a:lvl7pPr marL="3024000" lvl="6"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7pPr>
            <a:lvl8pPr marL="3456000" lvl="7"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8pPr>
            <a:lvl9pPr marL="3887999" lvl="8"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9pPr>
          </a:lstStyle>
          <a:p>
            <a:pPr marL="0" lvl="0" indent="0" algn="just" hangingPunct="1">
              <a:spcBef>
                <a:spcPts val="558"/>
              </a:spcBef>
              <a:spcAft>
                <a:spcPts val="0"/>
              </a:spcAft>
              <a:buClr>
                <a:srgbClr val="003366"/>
              </a:buClr>
              <a:buSzPct val="75000"/>
              <a:buFont typeface="Wingdings"/>
              <a:buChar char="Ø"/>
            </a:pPr>
            <a:r>
              <a:rPr lang="en-US" sz="2000" dirty="0" smtClean="0">
                <a:latin typeface="Arial" pitchFamily="18"/>
              </a:rPr>
              <a:t> The </a:t>
            </a:r>
            <a:r>
              <a:rPr lang="en-US" sz="2000" dirty="0">
                <a:latin typeface="Arial" pitchFamily="18"/>
              </a:rPr>
              <a:t>demand for assistance will clearly be a challenge given evidence already of a shortage in personal care workers in many provinces in Canada.</a:t>
            </a:r>
          </a:p>
          <a:p>
            <a:pPr marL="0" lvl="0" indent="0" hangingPunct="1">
              <a:spcBef>
                <a:spcPts val="558"/>
              </a:spcBef>
              <a:spcAft>
                <a:spcPts val="0"/>
              </a:spcAft>
              <a:buNone/>
            </a:pPr>
            <a:endParaRPr lang="en-US" sz="2000" dirty="0">
              <a:latin typeface="Arial" pitchFamily="18"/>
            </a:endParaRPr>
          </a:p>
          <a:p>
            <a:pPr marL="0" lvl="0" indent="0" algn="just" hangingPunct="1">
              <a:spcBef>
                <a:spcPts val="558"/>
              </a:spcBef>
              <a:spcAft>
                <a:spcPts val="0"/>
              </a:spcAft>
              <a:buClr>
                <a:srgbClr val="003366"/>
              </a:buClr>
              <a:buSzPct val="75000"/>
              <a:buFont typeface="Wingdings"/>
              <a:buChar char="Ø"/>
            </a:pPr>
            <a:r>
              <a:rPr lang="en-US" sz="2000" dirty="0" smtClean="0">
                <a:latin typeface="Arial" pitchFamily="18"/>
              </a:rPr>
              <a:t> Research </a:t>
            </a:r>
            <a:r>
              <a:rPr lang="en-US" sz="2000" dirty="0">
                <a:latin typeface="Arial" pitchFamily="18"/>
              </a:rPr>
              <a:t>suggests that provincial home care programs are seeking innovative solutions to recruit and retain enough of workers to serve their client’s needs.</a:t>
            </a:r>
          </a:p>
          <a:p>
            <a:pPr marL="0" lvl="0" indent="0" hangingPunct="1">
              <a:spcBef>
                <a:spcPts val="558"/>
              </a:spcBef>
              <a:spcAft>
                <a:spcPts val="0"/>
              </a:spcAft>
              <a:buNone/>
            </a:pPr>
            <a:endParaRPr lang="en-US" sz="2000" dirty="0">
              <a:latin typeface="Arial" pitchFamily="18"/>
            </a:endParaRPr>
          </a:p>
          <a:p>
            <a:pPr marL="0" lvl="0" indent="0" algn="just" hangingPunct="1">
              <a:spcBef>
                <a:spcPts val="558"/>
              </a:spcBef>
              <a:spcAft>
                <a:spcPts val="0"/>
              </a:spcAft>
              <a:buClr>
                <a:srgbClr val="003366"/>
              </a:buClr>
              <a:buSzPct val="75000"/>
              <a:buFont typeface="Wingdings"/>
              <a:buChar char="Ø"/>
            </a:pPr>
            <a:r>
              <a:rPr lang="en-US" sz="2000" dirty="0" smtClean="0">
                <a:latin typeface="Arial" pitchFamily="18"/>
              </a:rPr>
              <a:t> But </a:t>
            </a:r>
            <a:r>
              <a:rPr lang="en-US" sz="2000" dirty="0">
                <a:latin typeface="Arial" pitchFamily="18"/>
              </a:rPr>
              <a:t>that demand will double at a time with the general Canadian </a:t>
            </a:r>
            <a:r>
              <a:rPr lang="en-US" sz="2000" dirty="0" err="1">
                <a:latin typeface="Arial" pitchFamily="18"/>
              </a:rPr>
              <a:t>labour</a:t>
            </a:r>
            <a:r>
              <a:rPr lang="en-US" sz="2000" dirty="0">
                <a:latin typeface="Arial" pitchFamily="18"/>
              </a:rPr>
              <a:t> force is shrinking.</a:t>
            </a:r>
          </a:p>
          <a:p>
            <a:pPr marL="0" lvl="0" indent="0" hangingPunct="1">
              <a:spcBef>
                <a:spcPts val="558"/>
              </a:spcBef>
              <a:spcAft>
                <a:spcPts val="0"/>
              </a:spcAft>
              <a:buNone/>
            </a:pPr>
            <a:endParaRPr lang="en-US" dirty="0">
              <a:latin typeface="Arial"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Conclusions (2/2) ">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D68E6522-B8B5-4D4D-84A1-54DCD3E176B5}" type="slidenum">
              <a:t>19</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762120" y="762120"/>
            <a:ext cx="7924320" cy="1142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b="1" dirty="0">
                <a:solidFill>
                  <a:srgbClr val="006666"/>
                </a:solidFill>
              </a:rPr>
              <a:t>Conclusions (2/2)</a:t>
            </a:r>
          </a:p>
        </p:txBody>
      </p:sp>
      <p:sp>
        <p:nvSpPr>
          <p:cNvPr id="4" name="Espace réservé du contenu 2"/>
          <p:cNvSpPr txBox="1">
            <a:spLocks noGrp="1"/>
          </p:cNvSpPr>
          <p:nvPr>
            <p:ph type="body" idx="4294967295"/>
          </p:nvPr>
        </p:nvSpPr>
        <p:spPr>
          <a:xfrm>
            <a:off x="755638" y="2438400"/>
            <a:ext cx="8235961" cy="4303319"/>
          </a:xfrm>
        </p:spPr>
        <p:txBody>
          <a:bodyPr wrap="square" lIns="90000" tIns="45000" rIns="90000" bIns="45000" anchor="t"/>
          <a:lstStyle>
            <a:defPPr marL="432000" lvl="0" indent="-324000" algn="l" hangingPunct="0">
              <a:spcBef>
                <a:spcPts val="0"/>
              </a:spcBef>
              <a:spcAft>
                <a:spcPts val="1417"/>
              </a:spcAft>
              <a:buSzPct val="45000"/>
              <a:buFont typeface="StarSymbol"/>
              <a:buNone/>
              <a:defRPr lang="fr-FR" sz="2800" b="0" i="0" u="none" strike="noStrike" kern="1200" spc="0">
                <a:ln>
                  <a:noFill/>
                </a:ln>
                <a:solidFill>
                  <a:srgbClr val="003366"/>
                </a:solidFill>
                <a:latin typeface="Arial"/>
                <a:ea typeface="Microsoft YaHei" pitchFamily="2"/>
                <a:cs typeface="Mangal" pitchFamily="2"/>
              </a:defRPr>
            </a:defPPr>
            <a:lvl1pPr marL="432000" lvl="0" indent="-324000" algn="l" hangingPunct="0">
              <a:spcBef>
                <a:spcPts val="0"/>
              </a:spcBef>
              <a:spcAft>
                <a:spcPts val="1417"/>
              </a:spcAft>
              <a:buSzPct val="45000"/>
              <a:buFont typeface="StarSymbol"/>
              <a:buChar char="●"/>
              <a:defRPr lang="fr-FR" sz="2800" b="0" i="0" u="none" strike="noStrike" kern="1200" spc="0">
                <a:ln>
                  <a:noFill/>
                </a:ln>
                <a:solidFill>
                  <a:srgbClr val="003366"/>
                </a:solidFill>
                <a:latin typeface="Arial"/>
                <a:ea typeface="Microsoft YaHei" pitchFamily="2"/>
                <a:cs typeface="Mangal" pitchFamily="2"/>
              </a:defRPr>
            </a:lvl1pPr>
            <a:lvl2pPr marL="864000" lvl="1" indent="-324000" algn="l" hangingPunct="0">
              <a:spcBef>
                <a:spcPts val="0"/>
              </a:spcBef>
              <a:spcAft>
                <a:spcPts val="1134"/>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2pPr>
            <a:lvl3pPr marL="1295999" lvl="2" indent="-288000" algn="l" hangingPunct="0">
              <a:spcBef>
                <a:spcPts val="0"/>
              </a:spcBef>
              <a:spcAft>
                <a:spcPts val="850"/>
              </a:spcAft>
              <a:buSzPct val="75000"/>
              <a:buFont typeface="StarSymbol"/>
              <a:buChar char="–"/>
              <a:defRPr lang="fr-FR" sz="1800" b="0" i="0" u="none" strike="noStrike" kern="1200" spc="0">
                <a:ln>
                  <a:noFill/>
                </a:ln>
                <a:solidFill>
                  <a:srgbClr val="003366"/>
                </a:solidFill>
                <a:latin typeface="Arial"/>
                <a:ea typeface="Microsoft YaHei" pitchFamily="2"/>
                <a:cs typeface="Mangal" pitchFamily="2"/>
              </a:defRPr>
            </a:lvl3pPr>
            <a:lvl4pPr marL="1728000" lvl="3" indent="-216000" algn="l" hangingPunct="0">
              <a:spcBef>
                <a:spcPts val="0"/>
              </a:spcBef>
              <a:spcAft>
                <a:spcPts val="567"/>
              </a:spcAft>
              <a:buSzPct val="45000"/>
              <a:buFont typeface="StarSymbol"/>
              <a:buChar char="●"/>
              <a:defRPr lang="fr-FR" sz="1800" b="0" i="0" u="none" strike="noStrike" kern="1200" spc="0">
                <a:ln>
                  <a:noFill/>
                </a:ln>
                <a:solidFill>
                  <a:srgbClr val="003366"/>
                </a:solidFill>
                <a:latin typeface="Arial"/>
                <a:ea typeface="Microsoft YaHei" pitchFamily="2"/>
                <a:cs typeface="Mangal" pitchFamily="2"/>
              </a:defRPr>
            </a:lvl4pPr>
            <a:lvl5pPr marL="2160000" lvl="4" indent="-216000" algn="l" hangingPunct="0">
              <a:spcBef>
                <a:spcPts val="0"/>
              </a:spcBef>
              <a:spcAft>
                <a:spcPts val="283"/>
              </a:spcAft>
              <a:buSzPct val="75000"/>
              <a:buFont typeface="StarSymbol"/>
              <a:buChar char="–"/>
              <a:defRPr lang="fr-FR" sz="2000" b="0" i="0" u="none" strike="noStrike" kern="1200" spc="0">
                <a:ln>
                  <a:noFill/>
                </a:ln>
                <a:solidFill>
                  <a:srgbClr val="003366"/>
                </a:solidFill>
                <a:latin typeface="Arial"/>
                <a:ea typeface="Microsoft YaHei" pitchFamily="2"/>
                <a:cs typeface="Mangal" pitchFamily="2"/>
              </a:defRPr>
            </a:lvl5pPr>
            <a:lvl6pPr marL="2592000" lvl="5"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6pPr>
            <a:lvl7pPr marL="3024000" lvl="6"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7pPr>
            <a:lvl8pPr marL="3456000" lvl="7"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8pPr>
            <a:lvl9pPr marL="3887999" lvl="8"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9pPr>
          </a:lstStyle>
          <a:p>
            <a:pPr marL="0" lvl="0" indent="0" algn="just" hangingPunct="1">
              <a:spcBef>
                <a:spcPts val="558"/>
              </a:spcBef>
              <a:spcAft>
                <a:spcPts val="0"/>
              </a:spcAft>
              <a:buClr>
                <a:srgbClr val="003366"/>
              </a:buClr>
              <a:buSzPct val="75000"/>
              <a:buFont typeface="Wingdings"/>
              <a:buChar char="Ø"/>
            </a:pPr>
            <a:r>
              <a:rPr lang="en-US" sz="2000" dirty="0" smtClean="0">
                <a:latin typeface="Arial" pitchFamily="18"/>
              </a:rPr>
              <a:t> The </a:t>
            </a:r>
            <a:r>
              <a:rPr lang="en-US" sz="2000" dirty="0">
                <a:latin typeface="Arial" pitchFamily="18"/>
              </a:rPr>
              <a:t>“What if…” scenario should it be realized means an even greater demand for home care workers. Results point to an unprecedented increase in the proportion of situations where both informal and formal networks are involved in the care of older people in the community. This change in organization of care may have repercussion for care delivery as well</a:t>
            </a:r>
            <a:r>
              <a:rPr lang="en-US" sz="2000" dirty="0" smtClean="0">
                <a:latin typeface="Arial" pitchFamily="18"/>
              </a:rPr>
              <a:t>.</a:t>
            </a:r>
          </a:p>
          <a:p>
            <a:pPr marL="0" lvl="0" indent="0" algn="just" hangingPunct="1">
              <a:spcBef>
                <a:spcPts val="558"/>
              </a:spcBef>
              <a:spcAft>
                <a:spcPts val="0"/>
              </a:spcAft>
              <a:buClr>
                <a:srgbClr val="003366"/>
              </a:buClr>
              <a:buSzPct val="75000"/>
              <a:buFont typeface="Wingdings"/>
              <a:buChar char="Ø"/>
            </a:pPr>
            <a:endParaRPr lang="en-US" sz="2000" dirty="0">
              <a:latin typeface="Arial" pitchFamily="18"/>
            </a:endParaRPr>
          </a:p>
          <a:p>
            <a:pPr marL="0" lvl="0" indent="0" algn="just" hangingPunct="1">
              <a:spcBef>
                <a:spcPts val="558"/>
              </a:spcBef>
              <a:spcAft>
                <a:spcPts val="0"/>
              </a:spcAft>
              <a:buClr>
                <a:srgbClr val="003366"/>
              </a:buClr>
              <a:buSzPct val="75000"/>
              <a:buFont typeface="Wingdings"/>
              <a:buChar char="Ø"/>
            </a:pPr>
            <a:r>
              <a:rPr lang="en-US" sz="2000" dirty="0">
                <a:latin typeface="Arial" pitchFamily="18"/>
              </a:rPr>
              <a:t> </a:t>
            </a:r>
            <a:r>
              <a:rPr lang="en-US" sz="2000" dirty="0" smtClean="0">
                <a:latin typeface="Arial" pitchFamily="18"/>
              </a:rPr>
              <a:t> Among </a:t>
            </a:r>
            <a:r>
              <a:rPr lang="en-US" sz="2000" dirty="0">
                <a:latin typeface="Arial" pitchFamily="18"/>
              </a:rPr>
              <a:t>the other challenges of finding human resources described above, there may be increased need for care coordination of tasks provide; and a greater need for mediation between family and friend involvement and that of formal providers. Policies to support family and friends in their roles will continue to be important levers to maintain continuity of their involvement.</a:t>
            </a:r>
          </a:p>
          <a:p>
            <a:pPr marL="0" lvl="0" indent="0" hangingPunct="1">
              <a:spcBef>
                <a:spcPts val="558"/>
              </a:spcBef>
              <a:spcAft>
                <a:spcPts val="0"/>
              </a:spcAft>
              <a:buNone/>
            </a:pPr>
            <a:endParaRPr lang="en-US" sz="2000" dirty="0">
              <a:latin typeface="Arial"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Research Questions ">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C5275FC0-0F7F-4C3F-BD04-10080DD6BF09}" type="slidenum">
              <a:t>2</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762120" y="762120"/>
            <a:ext cx="7924320" cy="1142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b="1">
                <a:solidFill>
                  <a:srgbClr val="006666"/>
                </a:solidFill>
              </a:rPr>
              <a:t>Research Questions</a:t>
            </a:r>
          </a:p>
        </p:txBody>
      </p:sp>
      <p:sp>
        <p:nvSpPr>
          <p:cNvPr id="4" name="Espace réservé du contenu 2"/>
          <p:cNvSpPr txBox="1">
            <a:spLocks noGrp="1"/>
          </p:cNvSpPr>
          <p:nvPr>
            <p:ph type="body" idx="4294967295"/>
          </p:nvPr>
        </p:nvSpPr>
        <p:spPr>
          <a:xfrm>
            <a:off x="838080" y="2362320"/>
            <a:ext cx="7692840" cy="3723840"/>
          </a:xfrm>
        </p:spPr>
        <p:txBody>
          <a:bodyPr wrap="square" lIns="90000" tIns="45000" rIns="90000" bIns="45000" anchor="t"/>
          <a:lstStyle>
            <a:defPPr marL="432000" lvl="0" indent="-324000" algn="l" hangingPunct="0">
              <a:spcBef>
                <a:spcPts val="0"/>
              </a:spcBef>
              <a:spcAft>
                <a:spcPts val="1417"/>
              </a:spcAft>
              <a:buSzPct val="45000"/>
              <a:buFont typeface="StarSymbol"/>
              <a:buNone/>
              <a:defRPr lang="fr-FR" sz="2800" b="0" i="0" u="none" strike="noStrike" kern="1200" spc="0">
                <a:ln>
                  <a:noFill/>
                </a:ln>
                <a:solidFill>
                  <a:srgbClr val="003366"/>
                </a:solidFill>
                <a:latin typeface="Arial"/>
                <a:ea typeface="Microsoft YaHei" pitchFamily="2"/>
                <a:cs typeface="Mangal" pitchFamily="2"/>
              </a:defRPr>
            </a:defPPr>
            <a:lvl1pPr marL="432000" lvl="0" indent="-324000" algn="l" hangingPunct="0">
              <a:spcBef>
                <a:spcPts val="0"/>
              </a:spcBef>
              <a:spcAft>
                <a:spcPts val="1417"/>
              </a:spcAft>
              <a:buSzPct val="45000"/>
              <a:buFont typeface="StarSymbol"/>
              <a:buChar char="●"/>
              <a:defRPr lang="fr-FR" sz="2800" b="0" i="0" u="none" strike="noStrike" kern="1200" spc="0">
                <a:ln>
                  <a:noFill/>
                </a:ln>
                <a:solidFill>
                  <a:srgbClr val="003366"/>
                </a:solidFill>
                <a:latin typeface="Arial"/>
                <a:ea typeface="Microsoft YaHei" pitchFamily="2"/>
                <a:cs typeface="Mangal" pitchFamily="2"/>
              </a:defRPr>
            </a:lvl1pPr>
            <a:lvl2pPr marL="864000" lvl="1" indent="-324000" algn="l" hangingPunct="0">
              <a:spcBef>
                <a:spcPts val="0"/>
              </a:spcBef>
              <a:spcAft>
                <a:spcPts val="1134"/>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2pPr>
            <a:lvl3pPr marL="1295999" lvl="2" indent="-288000" algn="l" hangingPunct="0">
              <a:spcBef>
                <a:spcPts val="0"/>
              </a:spcBef>
              <a:spcAft>
                <a:spcPts val="850"/>
              </a:spcAft>
              <a:buSzPct val="75000"/>
              <a:buFont typeface="StarSymbol"/>
              <a:buChar char="–"/>
              <a:defRPr lang="fr-FR" sz="1800" b="0" i="0" u="none" strike="noStrike" kern="1200" spc="0">
                <a:ln>
                  <a:noFill/>
                </a:ln>
                <a:solidFill>
                  <a:srgbClr val="003366"/>
                </a:solidFill>
                <a:latin typeface="Arial"/>
                <a:ea typeface="Microsoft YaHei" pitchFamily="2"/>
                <a:cs typeface="Mangal" pitchFamily="2"/>
              </a:defRPr>
            </a:lvl3pPr>
            <a:lvl4pPr marL="1728000" lvl="3" indent="-216000" algn="l" hangingPunct="0">
              <a:spcBef>
                <a:spcPts val="0"/>
              </a:spcBef>
              <a:spcAft>
                <a:spcPts val="567"/>
              </a:spcAft>
              <a:buSzPct val="45000"/>
              <a:buFont typeface="StarSymbol"/>
              <a:buChar char="●"/>
              <a:defRPr lang="fr-FR" sz="1800" b="0" i="0" u="none" strike="noStrike" kern="1200" spc="0">
                <a:ln>
                  <a:noFill/>
                </a:ln>
                <a:solidFill>
                  <a:srgbClr val="003366"/>
                </a:solidFill>
                <a:latin typeface="Arial"/>
                <a:ea typeface="Microsoft YaHei" pitchFamily="2"/>
                <a:cs typeface="Mangal" pitchFamily="2"/>
              </a:defRPr>
            </a:lvl4pPr>
            <a:lvl5pPr marL="2160000" lvl="4" indent="-216000" algn="l" hangingPunct="0">
              <a:spcBef>
                <a:spcPts val="0"/>
              </a:spcBef>
              <a:spcAft>
                <a:spcPts val="283"/>
              </a:spcAft>
              <a:buSzPct val="75000"/>
              <a:buFont typeface="StarSymbol"/>
              <a:buChar char="–"/>
              <a:defRPr lang="fr-FR" sz="2000" b="0" i="0" u="none" strike="noStrike" kern="1200" spc="0">
                <a:ln>
                  <a:noFill/>
                </a:ln>
                <a:solidFill>
                  <a:srgbClr val="003366"/>
                </a:solidFill>
                <a:latin typeface="Arial"/>
                <a:ea typeface="Microsoft YaHei" pitchFamily="2"/>
                <a:cs typeface="Mangal" pitchFamily="2"/>
              </a:defRPr>
            </a:lvl5pPr>
            <a:lvl6pPr marL="2592000" lvl="5"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6pPr>
            <a:lvl7pPr marL="3024000" lvl="6"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7pPr>
            <a:lvl8pPr marL="3456000" lvl="7"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8pPr>
            <a:lvl9pPr marL="3887999" lvl="8"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9pPr>
          </a:lstStyle>
          <a:p>
            <a:pPr marL="0" lvl="0" indent="0" hangingPunct="1">
              <a:spcBef>
                <a:spcPts val="558"/>
              </a:spcBef>
              <a:spcAft>
                <a:spcPts val="0"/>
              </a:spcAft>
              <a:buClr>
                <a:srgbClr val="003366"/>
              </a:buClr>
              <a:buSzPct val="75000"/>
              <a:buFont typeface="Wingdings"/>
              <a:buChar char="l"/>
            </a:pPr>
            <a:r>
              <a:rPr lang="en-US" sz="2400">
                <a:latin typeface="Arial" pitchFamily="18"/>
              </a:rPr>
              <a:t>How many future older Canadians will need and receive assistance with every day activities, due to a long term health condition, and help received will come from which support networks ?</a:t>
            </a:r>
          </a:p>
          <a:p>
            <a:pPr marL="0" lvl="0" indent="0" hangingPunct="1">
              <a:spcBef>
                <a:spcPts val="558"/>
              </a:spcBef>
              <a:spcAft>
                <a:spcPts val="0"/>
              </a:spcAft>
              <a:buNone/>
            </a:pPr>
            <a:endParaRPr lang="en-US" sz="2400">
              <a:latin typeface="Arial" pitchFamily="18"/>
            </a:endParaRPr>
          </a:p>
          <a:p>
            <a:pPr marL="0" lvl="0" indent="0" hangingPunct="1">
              <a:spcBef>
                <a:spcPts val="558"/>
              </a:spcBef>
              <a:spcAft>
                <a:spcPts val="0"/>
              </a:spcAft>
              <a:buClr>
                <a:srgbClr val="003366"/>
              </a:buClr>
              <a:buSzPct val="75000"/>
              <a:buFont typeface="Wingdings"/>
              <a:buChar char="l"/>
            </a:pPr>
            <a:r>
              <a:rPr lang="en-US" sz="2400">
                <a:latin typeface="Arial" pitchFamily="18"/>
              </a:rPr>
              <a:t>What if we project important changes in the patterns of support networks usage  of older persons ? How would such a scenario affect the support networks in the future ?</a:t>
            </a:r>
          </a:p>
          <a:p>
            <a:pPr marL="0" lvl="0" indent="0" hangingPunct="1">
              <a:spcBef>
                <a:spcPts val="558"/>
              </a:spcBef>
              <a:spcAft>
                <a:spcPts val="0"/>
              </a:spcAft>
              <a:buNone/>
            </a:pPr>
            <a:endParaRPr lang="en-US" sz="2400">
              <a:latin typeface="Arial"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3"/>
          <p:cNvSpPr txBox="1">
            <a:spLocks noGrp="1"/>
          </p:cNvSpPr>
          <p:nvPr>
            <p:ph type="sldNum" sz="quarter" idx="4294967295"/>
          </p:nvPr>
        </p:nvSpPr>
        <p:spPr>
          <a:xfrm>
            <a:off x="84240" y="6242040"/>
            <a:ext cx="587160" cy="488520"/>
          </a:xfrm>
          <a:prstGeom prst="rect">
            <a:avLst/>
          </a:prstGeom>
          <a:noFill/>
          <a:ln>
            <a:noFill/>
          </a:ln>
        </p:spPr>
        <p:txBody>
          <a:bodyPr wrap="square" lIns="90000" tIns="45000" rIns="90000" bIns="45000" anchor="t"/>
          <a:lstStyle/>
          <a:p>
            <a:pPr lvl="0"/>
            <a:fld id="{D68E6522-B8B5-4D4D-84A1-54DCD3E176B5}" type="slidenum">
              <a:t>20</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762120" y="762120"/>
            <a:ext cx="7924320" cy="1142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b="1" dirty="0" smtClean="0">
                <a:solidFill>
                  <a:srgbClr val="006666"/>
                </a:solidFill>
              </a:rPr>
              <a:t>Thank you</a:t>
            </a:r>
            <a:endParaRPr lang="fr-FR" b="1" dirty="0">
              <a:solidFill>
                <a:srgbClr val="006666"/>
              </a:solidFill>
            </a:endParaRPr>
          </a:p>
        </p:txBody>
      </p:sp>
      <p:sp>
        <p:nvSpPr>
          <p:cNvPr id="4" name="Espace réservé du contenu 2"/>
          <p:cNvSpPr txBox="1">
            <a:spLocks noGrp="1"/>
          </p:cNvSpPr>
          <p:nvPr>
            <p:ph type="body" idx="4294967295"/>
          </p:nvPr>
        </p:nvSpPr>
        <p:spPr>
          <a:xfrm>
            <a:off x="755638" y="2565360"/>
            <a:ext cx="8388361" cy="4176359"/>
          </a:xfrm>
        </p:spPr>
        <p:txBody>
          <a:bodyPr wrap="square" lIns="90000" tIns="45000" rIns="90000" bIns="45000" anchor="t"/>
          <a:lstStyle>
            <a:defPPr marL="432000" lvl="0" indent="-324000" algn="l" hangingPunct="0">
              <a:spcBef>
                <a:spcPts val="0"/>
              </a:spcBef>
              <a:spcAft>
                <a:spcPts val="1417"/>
              </a:spcAft>
              <a:buSzPct val="45000"/>
              <a:buFont typeface="StarSymbol"/>
              <a:buNone/>
              <a:defRPr lang="fr-FR" sz="2800" b="0" i="0" u="none" strike="noStrike" kern="1200" spc="0">
                <a:ln>
                  <a:noFill/>
                </a:ln>
                <a:solidFill>
                  <a:srgbClr val="003366"/>
                </a:solidFill>
                <a:latin typeface="Arial"/>
                <a:ea typeface="Microsoft YaHei" pitchFamily="2"/>
                <a:cs typeface="Mangal" pitchFamily="2"/>
              </a:defRPr>
            </a:defPPr>
            <a:lvl1pPr marL="432000" lvl="0" indent="-324000" algn="l" hangingPunct="0">
              <a:spcBef>
                <a:spcPts val="0"/>
              </a:spcBef>
              <a:spcAft>
                <a:spcPts val="1417"/>
              </a:spcAft>
              <a:buSzPct val="45000"/>
              <a:buFont typeface="StarSymbol"/>
              <a:buChar char="●"/>
              <a:defRPr lang="fr-FR" sz="2800" b="0" i="0" u="none" strike="noStrike" kern="1200" spc="0">
                <a:ln>
                  <a:noFill/>
                </a:ln>
                <a:solidFill>
                  <a:srgbClr val="003366"/>
                </a:solidFill>
                <a:latin typeface="Arial"/>
                <a:ea typeface="Microsoft YaHei" pitchFamily="2"/>
                <a:cs typeface="Mangal" pitchFamily="2"/>
              </a:defRPr>
            </a:lvl1pPr>
            <a:lvl2pPr marL="864000" lvl="1" indent="-324000" algn="l" hangingPunct="0">
              <a:spcBef>
                <a:spcPts val="0"/>
              </a:spcBef>
              <a:spcAft>
                <a:spcPts val="1134"/>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2pPr>
            <a:lvl3pPr marL="1295999" lvl="2" indent="-288000" algn="l" hangingPunct="0">
              <a:spcBef>
                <a:spcPts val="0"/>
              </a:spcBef>
              <a:spcAft>
                <a:spcPts val="850"/>
              </a:spcAft>
              <a:buSzPct val="75000"/>
              <a:buFont typeface="StarSymbol"/>
              <a:buChar char="–"/>
              <a:defRPr lang="fr-FR" sz="1800" b="0" i="0" u="none" strike="noStrike" kern="1200" spc="0">
                <a:ln>
                  <a:noFill/>
                </a:ln>
                <a:solidFill>
                  <a:srgbClr val="003366"/>
                </a:solidFill>
                <a:latin typeface="Arial"/>
                <a:ea typeface="Microsoft YaHei" pitchFamily="2"/>
                <a:cs typeface="Mangal" pitchFamily="2"/>
              </a:defRPr>
            </a:lvl3pPr>
            <a:lvl4pPr marL="1728000" lvl="3" indent="-216000" algn="l" hangingPunct="0">
              <a:spcBef>
                <a:spcPts val="0"/>
              </a:spcBef>
              <a:spcAft>
                <a:spcPts val="567"/>
              </a:spcAft>
              <a:buSzPct val="45000"/>
              <a:buFont typeface="StarSymbol"/>
              <a:buChar char="●"/>
              <a:defRPr lang="fr-FR" sz="1800" b="0" i="0" u="none" strike="noStrike" kern="1200" spc="0">
                <a:ln>
                  <a:noFill/>
                </a:ln>
                <a:solidFill>
                  <a:srgbClr val="003366"/>
                </a:solidFill>
                <a:latin typeface="Arial"/>
                <a:ea typeface="Microsoft YaHei" pitchFamily="2"/>
                <a:cs typeface="Mangal" pitchFamily="2"/>
              </a:defRPr>
            </a:lvl4pPr>
            <a:lvl5pPr marL="2160000" lvl="4" indent="-216000" algn="l" hangingPunct="0">
              <a:spcBef>
                <a:spcPts val="0"/>
              </a:spcBef>
              <a:spcAft>
                <a:spcPts val="283"/>
              </a:spcAft>
              <a:buSzPct val="75000"/>
              <a:buFont typeface="StarSymbol"/>
              <a:buChar char="–"/>
              <a:defRPr lang="fr-FR" sz="2000" b="0" i="0" u="none" strike="noStrike" kern="1200" spc="0">
                <a:ln>
                  <a:noFill/>
                </a:ln>
                <a:solidFill>
                  <a:srgbClr val="003366"/>
                </a:solidFill>
                <a:latin typeface="Arial"/>
                <a:ea typeface="Microsoft YaHei" pitchFamily="2"/>
                <a:cs typeface="Mangal" pitchFamily="2"/>
              </a:defRPr>
            </a:lvl5pPr>
            <a:lvl6pPr marL="2592000" lvl="5"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6pPr>
            <a:lvl7pPr marL="3024000" lvl="6"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7pPr>
            <a:lvl8pPr marL="3456000" lvl="7"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8pPr>
            <a:lvl9pPr marL="3887999" lvl="8"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9pPr>
          </a:lstStyle>
          <a:p>
            <a:pPr marL="0" lvl="0" indent="0" hangingPunct="1">
              <a:spcBef>
                <a:spcPts val="558"/>
              </a:spcBef>
              <a:spcAft>
                <a:spcPts val="0"/>
              </a:spcAft>
              <a:buClr>
                <a:srgbClr val="003366"/>
              </a:buClr>
              <a:buSzPct val="75000"/>
              <a:buNone/>
            </a:pPr>
            <a:r>
              <a:rPr lang="en-US" dirty="0" smtClean="0">
                <a:latin typeface="Arial" pitchFamily="18"/>
              </a:rPr>
              <a:t>For more information, please contact me at:</a:t>
            </a:r>
          </a:p>
          <a:p>
            <a:pPr marL="0" lvl="0" indent="0" hangingPunct="1">
              <a:spcBef>
                <a:spcPts val="558"/>
              </a:spcBef>
              <a:spcAft>
                <a:spcPts val="0"/>
              </a:spcAft>
              <a:buClr>
                <a:srgbClr val="003366"/>
              </a:buClr>
              <a:buSzPct val="75000"/>
              <a:buNone/>
            </a:pPr>
            <a:endParaRPr lang="en-US" dirty="0">
              <a:latin typeface="Arial" pitchFamily="18"/>
            </a:endParaRPr>
          </a:p>
          <a:p>
            <a:pPr marL="0" lvl="0" indent="0" algn="ctr" hangingPunct="1">
              <a:spcBef>
                <a:spcPts val="558"/>
              </a:spcBef>
              <a:spcAft>
                <a:spcPts val="0"/>
              </a:spcAft>
              <a:buClr>
                <a:srgbClr val="003366"/>
              </a:buClr>
              <a:buSzPct val="75000"/>
              <a:buNone/>
            </a:pPr>
            <a:r>
              <a:rPr lang="en-US" sz="3200" b="1" dirty="0" smtClean="0">
                <a:latin typeface="Arial" pitchFamily="18"/>
              </a:rPr>
              <a:t>yann.decarie@ucs.inrs.ca</a:t>
            </a:r>
            <a:r>
              <a:rPr lang="en-US" sz="3200" dirty="0" smtClean="0">
                <a:latin typeface="Arial" pitchFamily="18"/>
              </a:rPr>
              <a:t>  </a:t>
            </a:r>
            <a:endParaRPr lang="en-US" sz="3200" dirty="0">
              <a:latin typeface="Arial" pitchFamily="18"/>
            </a:endParaRPr>
          </a:p>
          <a:p>
            <a:pPr marL="0" lvl="0" indent="0" hangingPunct="1">
              <a:spcBef>
                <a:spcPts val="558"/>
              </a:spcBef>
              <a:spcAft>
                <a:spcPts val="0"/>
              </a:spcAft>
              <a:buNone/>
            </a:pPr>
            <a:endParaRPr lang="en-US" sz="2000" dirty="0">
              <a:latin typeface="Arial" pitchFamily="18"/>
            </a:endParaRPr>
          </a:p>
        </p:txBody>
      </p:sp>
    </p:spTree>
    <p:extLst>
      <p:ext uri="{BB962C8B-B14F-4D97-AF65-F5344CB8AC3E}">
        <p14:creationId xmlns:p14="http://schemas.microsoft.com/office/powerpoint/2010/main" val="23925301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2C15CBAF-5B53-4695-9CCB-2F6A740575A4}" type="slidenum">
              <a:t>21</a:t>
            </a:fld>
            <a:endParaRPr lang="fr-CA">
              <a:solidFill>
                <a:srgbClr val="003366"/>
              </a:solidFill>
              <a:latin typeface="Arial" pitchFamily="18"/>
              <a:cs typeface="Tahoma" pitchFamily="2"/>
            </a:endParaRPr>
          </a:p>
        </p:txBody>
      </p:sp>
      <p:sp>
        <p:nvSpPr>
          <p:cNvPr id="3" name="Rectangle 6"/>
          <p:cNvSpPr/>
          <p:nvPr/>
        </p:nvSpPr>
        <p:spPr>
          <a:xfrm>
            <a:off x="1187280" y="907919"/>
            <a:ext cx="7499160" cy="5492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compatLnSpc="0"/>
          <a:lstStyle/>
          <a:p>
            <a:pPr marL="0" marR="0" lvl="0" indent="0" algn="l" rtl="0" hangingPunct="1">
              <a:lnSpc>
                <a:spcPct val="100000"/>
              </a:lnSpc>
              <a:spcBef>
                <a:spcPts val="360"/>
              </a:spcBef>
              <a:spcAft>
                <a:spcPts val="0"/>
              </a:spcAft>
              <a:buNone/>
              <a:tabLst/>
            </a:pPr>
            <a:r>
              <a:rPr lang="fr-CA" sz="3600" b="1" i="0" u="none" strike="noStrike" kern="1200" spc="0">
                <a:ln>
                  <a:noFill/>
                </a:ln>
                <a:solidFill>
                  <a:srgbClr val="345E3F"/>
                </a:solidFill>
                <a:latin typeface="Arial" pitchFamily="18"/>
                <a:ea typeface="ヒラギノ角ゴ Pro W3" pitchFamily="2"/>
                <a:cs typeface="ヒラギノ角ゴ Pro W3" pitchFamily="2"/>
              </a:rPr>
              <a:t>LifePaths</a:t>
            </a:r>
          </a:p>
          <a:p>
            <a:pPr marL="0" marR="0" lvl="0" indent="0" algn="l" rtl="0" hangingPunct="1">
              <a:lnSpc>
                <a:spcPct val="100000"/>
              </a:lnSpc>
              <a:spcBef>
                <a:spcPts val="360"/>
              </a:spcBef>
              <a:spcAft>
                <a:spcPts val="0"/>
              </a:spcAft>
              <a:buNone/>
              <a:tabLst/>
            </a:pPr>
            <a:endParaRPr lang="fr-CA" sz="2400" b="0" i="0" u="none" strike="noStrike" kern="1200" spc="0">
              <a:ln>
                <a:noFill/>
              </a:ln>
              <a:solidFill>
                <a:srgbClr val="1F3928"/>
              </a:solidFill>
              <a:latin typeface="Arial" pitchFamily="18"/>
              <a:ea typeface="ヒラギノ角ゴ Pro W3" pitchFamily="2"/>
              <a:cs typeface="ヒラギノ角ゴ Pro W3" pitchFamily="2"/>
            </a:endParaRPr>
          </a:p>
          <a:p>
            <a:pPr marL="0" marR="0" lvl="0" indent="0" algn="l" rtl="0" hangingPunct="1">
              <a:lnSpc>
                <a:spcPct val="100000"/>
              </a:lnSpc>
              <a:spcBef>
                <a:spcPts val="360"/>
              </a:spcBef>
              <a:spcAft>
                <a:spcPts val="0"/>
              </a:spcAft>
              <a:buNone/>
              <a:tabLst/>
            </a:pPr>
            <a:endParaRPr lang="fr-CA" sz="2400" b="0" i="0" u="none" strike="noStrike" kern="1200" spc="0">
              <a:ln>
                <a:noFill/>
              </a:ln>
              <a:solidFill>
                <a:srgbClr val="003366"/>
              </a:solidFill>
              <a:latin typeface="Arial" pitchFamily="18"/>
              <a:ea typeface="ヒラギノ角ゴ Pro W3" pitchFamily="2"/>
              <a:cs typeface="ヒラギノ角ゴ Pro W3" pitchFamily="2"/>
            </a:endParaRPr>
          </a:p>
          <a:p>
            <a:pPr marL="0" marR="0" lvl="0" indent="0" algn="l" rtl="0" hangingPunct="1">
              <a:lnSpc>
                <a:spcPct val="100000"/>
              </a:lnSpc>
              <a:spcBef>
                <a:spcPts val="360"/>
              </a:spcBef>
              <a:spcAft>
                <a:spcPts val="0"/>
              </a:spcAft>
              <a:buNone/>
              <a:tabLst/>
            </a:pPr>
            <a:endParaRPr lang="fr-CA" sz="2400" b="0" i="0" u="none" strike="noStrike" kern="1200" spc="0">
              <a:ln>
                <a:noFill/>
              </a:ln>
              <a:solidFill>
                <a:srgbClr val="003366"/>
              </a:solidFill>
              <a:latin typeface="Arial" pitchFamily="18"/>
              <a:ea typeface="ヒラギノ角ゴ Pro W3" pitchFamily="2"/>
              <a:cs typeface="ヒラギノ角ゴ Pro W3" pitchFamily="2"/>
            </a:endParaRPr>
          </a:p>
          <a:p>
            <a:pPr marL="0" marR="0" lvl="0" indent="0" algn="l" rtl="0" hangingPunct="0">
              <a:lnSpc>
                <a:spcPct val="100000"/>
              </a:lnSpc>
              <a:spcBef>
                <a:spcPts val="0"/>
              </a:spcBef>
              <a:spcAft>
                <a:spcPts val="0"/>
              </a:spcAft>
              <a:buSzPct val="45000"/>
              <a:buFont typeface="Wingdings"/>
              <a:buChar char="Ø"/>
              <a:tabLst/>
            </a:pPr>
            <a:r>
              <a:rPr lang="fr-CA" sz="2000" b="0" i="0" u="none" strike="noStrike" kern="1200" spc="0">
                <a:ln>
                  <a:noFill/>
                </a:ln>
                <a:solidFill>
                  <a:srgbClr val="003366"/>
                </a:solidFill>
                <a:latin typeface="Arial" pitchFamily="18"/>
                <a:ea typeface="ヒラギノ角ゴ Pro W3" pitchFamily="2"/>
                <a:cs typeface="ヒラギノ角ゴ Pro W3" pitchFamily="2"/>
              </a:rPr>
              <a:t>The population is simulated with LifePaths: a Canadian dynamic longitudinal microsimulation model.</a:t>
            </a:r>
          </a:p>
          <a:p>
            <a:pPr marL="0" marR="0" lvl="0" indent="0" algn="l" rtl="0" hangingPunct="0">
              <a:lnSpc>
                <a:spcPct val="100000"/>
              </a:lnSpc>
              <a:spcBef>
                <a:spcPts val="0"/>
              </a:spcBef>
              <a:spcAft>
                <a:spcPts val="0"/>
              </a:spcAft>
              <a:buNone/>
              <a:tabLst/>
            </a:pPr>
            <a:endParaRPr lang="fr-CA" sz="2000" b="0" i="0" u="none" strike="noStrike" kern="1200" spc="0">
              <a:ln>
                <a:noFill/>
              </a:ln>
              <a:solidFill>
                <a:srgbClr val="003366"/>
              </a:solidFill>
              <a:latin typeface="Arial" pitchFamily="18"/>
              <a:ea typeface="ヒラギノ角ゴ Pro W3" pitchFamily="2"/>
              <a:cs typeface="ヒラギノ角ゴ Pro W3" pitchFamily="2"/>
            </a:endParaRPr>
          </a:p>
          <a:p>
            <a:pPr marL="0" marR="0" lvl="0" indent="0" algn="l" rtl="0" hangingPunct="0">
              <a:lnSpc>
                <a:spcPct val="100000"/>
              </a:lnSpc>
              <a:spcBef>
                <a:spcPts val="0"/>
              </a:spcBef>
              <a:spcAft>
                <a:spcPts val="0"/>
              </a:spcAft>
              <a:buSzPct val="45000"/>
              <a:buFont typeface="Wingdings"/>
              <a:buChar char="Ø"/>
              <a:tabLst/>
            </a:pPr>
            <a:r>
              <a:rPr lang="fr-CA" sz="2000" b="0" i="0" u="none" strike="noStrike" kern="1200" spc="0">
                <a:ln>
                  <a:noFill/>
                </a:ln>
                <a:solidFill>
                  <a:srgbClr val="003366"/>
                </a:solidFill>
                <a:latin typeface="Arial" pitchFamily="18"/>
                <a:ea typeface="ヒラギノ角ゴ Pro W3" pitchFamily="2"/>
                <a:cs typeface="ヒラギノ角ゴ Pro W3" pitchFamily="2"/>
              </a:rPr>
              <a:t>This model has been developed for several years by Statistics Canada in a programming language named Modgen.</a:t>
            </a:r>
          </a:p>
          <a:p>
            <a:pPr marL="0" marR="0" lvl="0" indent="0" algn="l" rtl="0" hangingPunct="0">
              <a:lnSpc>
                <a:spcPct val="100000"/>
              </a:lnSpc>
              <a:spcBef>
                <a:spcPts val="0"/>
              </a:spcBef>
              <a:spcAft>
                <a:spcPts val="0"/>
              </a:spcAft>
              <a:buNone/>
              <a:tabLst/>
            </a:pPr>
            <a:endParaRPr lang="fr-CA" sz="2000" b="0" i="0" u="none" strike="noStrike" kern="1200" spc="0">
              <a:ln>
                <a:noFill/>
              </a:ln>
              <a:solidFill>
                <a:srgbClr val="003366"/>
              </a:solidFill>
              <a:latin typeface="Arial" pitchFamily="18"/>
              <a:ea typeface="ヒラギノ角ゴ Pro W3" pitchFamily="2"/>
              <a:cs typeface="ヒラギノ角ゴ Pro W3" pitchFamily="2"/>
            </a:endParaRPr>
          </a:p>
          <a:p>
            <a:pPr marL="0" marR="0" lvl="0" indent="0" algn="l" rtl="0" hangingPunct="0">
              <a:lnSpc>
                <a:spcPct val="100000"/>
              </a:lnSpc>
              <a:spcBef>
                <a:spcPts val="0"/>
              </a:spcBef>
              <a:spcAft>
                <a:spcPts val="0"/>
              </a:spcAft>
              <a:buSzPct val="45000"/>
              <a:buFont typeface="Wingdings"/>
              <a:buChar char="Ø"/>
              <a:tabLst/>
            </a:pPr>
            <a:r>
              <a:rPr lang="fr-CA" sz="2000" b="0" i="0" u="none" strike="noStrike" kern="1200" spc="0">
                <a:ln>
                  <a:noFill/>
                </a:ln>
                <a:solidFill>
                  <a:srgbClr val="003366"/>
                </a:solidFill>
                <a:latin typeface="Arial" pitchFamily="18"/>
                <a:ea typeface="ヒラギノ角ゴ Pro W3" pitchFamily="2"/>
                <a:cs typeface="ヒラギノ角ゴ Pro W3" pitchFamily="2"/>
              </a:rPr>
              <a:t> LifePaths is an overlapping cohort model that produces for each run a representative sample of the Canadian population.</a:t>
            </a:r>
          </a:p>
          <a:p>
            <a:pPr marL="0" marR="0" lvl="0" indent="0" algn="l" rtl="0" hangingPunct="0">
              <a:lnSpc>
                <a:spcPct val="100000"/>
              </a:lnSpc>
              <a:spcBef>
                <a:spcPts val="0"/>
              </a:spcBef>
              <a:spcAft>
                <a:spcPts val="0"/>
              </a:spcAft>
              <a:buNone/>
              <a:tabLst/>
            </a:pPr>
            <a:endParaRPr lang="fr-CA" sz="2000" b="0" i="0" u="none" strike="noStrike" kern="1200" spc="0">
              <a:ln>
                <a:noFill/>
              </a:ln>
              <a:solidFill>
                <a:srgbClr val="003366"/>
              </a:solidFill>
              <a:latin typeface="Arial" pitchFamily="18"/>
              <a:ea typeface="ヒラギノ角ゴ Pro W3" pitchFamily="2"/>
              <a:cs typeface="ヒラギノ角ゴ Pro W3" pitchFamily="2"/>
            </a:endParaRPr>
          </a:p>
          <a:p>
            <a:pPr marL="0" marR="0" lvl="0" indent="0" algn="l" rtl="0" hangingPunct="0">
              <a:lnSpc>
                <a:spcPct val="100000"/>
              </a:lnSpc>
              <a:spcBef>
                <a:spcPts val="0"/>
              </a:spcBef>
              <a:spcAft>
                <a:spcPts val="0"/>
              </a:spcAft>
              <a:buSzPct val="45000"/>
              <a:buFont typeface="Wingdings"/>
              <a:buChar char="Ø"/>
              <a:tabLst/>
            </a:pPr>
            <a:r>
              <a:rPr lang="fr-CA" sz="2000" b="0" i="0" u="none" strike="noStrike" kern="1200" spc="0">
                <a:ln>
                  <a:noFill/>
                </a:ln>
                <a:solidFill>
                  <a:srgbClr val="003366"/>
                </a:solidFill>
                <a:latin typeface="Arial" pitchFamily="18"/>
                <a:ea typeface="ヒラギノ角ゴ Pro W3" pitchFamily="2"/>
                <a:cs typeface="ヒラギノ角ゴ Pro W3" pitchFamily="2"/>
              </a:rPr>
              <a:t>The simulated cases are a series of events that occur in continuous time using behavioural equations estimated from a large number of data sources.</a:t>
            </a:r>
          </a:p>
          <a:p>
            <a:pPr marL="0" marR="0" lvl="0" indent="0" algn="l" rtl="0" hangingPunct="1">
              <a:lnSpc>
                <a:spcPct val="100000"/>
              </a:lnSpc>
              <a:spcBef>
                <a:spcPts val="360"/>
              </a:spcBef>
              <a:spcAft>
                <a:spcPts val="0"/>
              </a:spcAft>
              <a:buNone/>
              <a:tabLst/>
            </a:pPr>
            <a:endParaRPr lang="fr-CA" sz="2000" b="0" i="0" u="none" strike="noStrike" kern="1200" spc="0">
              <a:ln>
                <a:noFill/>
              </a:ln>
              <a:solidFill>
                <a:srgbClr val="003366"/>
              </a:solidFill>
              <a:latin typeface="Arial" pitchFamily="18"/>
              <a:ea typeface="ヒラギノ角ゴ Pro W3" pitchFamily="2"/>
              <a:cs typeface="ヒラギノ角ゴ Pro W3"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page21">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9422D5E7-E33C-45CC-9B97-753D78460105}" type="slidenum">
              <a:t>22</a:t>
            </a:fld>
            <a:endParaRPr lang="fr-CA">
              <a:solidFill>
                <a:srgbClr val="003366"/>
              </a:solidFill>
              <a:latin typeface="Arial" pitchFamily="18"/>
              <a:cs typeface="Tahoma" pitchFamily="2"/>
            </a:endParaRPr>
          </a:p>
        </p:txBody>
      </p:sp>
      <p:sp>
        <p:nvSpPr>
          <p:cNvPr id="3" name="Rectangle 6"/>
          <p:cNvSpPr/>
          <p:nvPr/>
        </p:nvSpPr>
        <p:spPr>
          <a:xfrm>
            <a:off x="900000" y="907919"/>
            <a:ext cx="7803720" cy="5616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compatLnSpc="0"/>
          <a:lstStyle/>
          <a:p>
            <a:pPr marL="0" marR="0" lvl="0" indent="0" algn="l" rtl="0" hangingPunct="1">
              <a:lnSpc>
                <a:spcPct val="100000"/>
              </a:lnSpc>
              <a:spcBef>
                <a:spcPts val="360"/>
              </a:spcBef>
              <a:spcAft>
                <a:spcPts val="0"/>
              </a:spcAft>
              <a:buNone/>
              <a:tabLst/>
            </a:pPr>
            <a:r>
              <a:rPr lang="fr-CA" sz="3600" b="1" i="0" u="none" strike="noStrike" kern="1200" spc="0">
                <a:ln>
                  <a:noFill/>
                </a:ln>
                <a:solidFill>
                  <a:srgbClr val="345E3F"/>
                </a:solidFill>
                <a:latin typeface="Arial" pitchFamily="18"/>
                <a:ea typeface="ヒラギノ角ゴ Pro W3" pitchFamily="2"/>
                <a:cs typeface="ヒラギノ角ゴ Pro W3" pitchFamily="2"/>
              </a:rPr>
              <a:t>Regressions (1/2)</a:t>
            </a:r>
          </a:p>
          <a:p>
            <a:pPr marL="0" marR="0" lvl="0" indent="0" algn="l" rtl="0" hangingPunct="1">
              <a:lnSpc>
                <a:spcPct val="100000"/>
              </a:lnSpc>
              <a:spcBef>
                <a:spcPts val="0"/>
              </a:spcBef>
              <a:spcAft>
                <a:spcPts val="0"/>
              </a:spcAft>
              <a:buNone/>
              <a:tabLst/>
            </a:pPr>
            <a:endParaRPr lang="fr-CA" sz="3600" b="1" i="0" u="none" strike="noStrike" kern="1200" spc="0">
              <a:ln>
                <a:noFill/>
              </a:ln>
              <a:solidFill>
                <a:srgbClr val="0093D2"/>
              </a:solidFill>
              <a:latin typeface="Arial" pitchFamily="18"/>
              <a:ea typeface="ヒラギノ角ゴ Pro W3" pitchFamily="2"/>
              <a:cs typeface="ヒラギノ角ゴ Pro W3" pitchFamily="2"/>
            </a:endParaRPr>
          </a:p>
          <a:p>
            <a:pPr marL="0" marR="0" lvl="0" indent="0" algn="l" rtl="0" hangingPunct="1">
              <a:lnSpc>
                <a:spcPct val="100000"/>
              </a:lnSpc>
              <a:spcBef>
                <a:spcPts val="0"/>
              </a:spcBef>
              <a:spcAft>
                <a:spcPts val="0"/>
              </a:spcAft>
              <a:buNone/>
              <a:tabLst/>
            </a:pPr>
            <a:endParaRPr lang="fr-CA" sz="2000" b="0" i="0" u="none" strike="noStrike" kern="1200" spc="0">
              <a:ln>
                <a:noFill/>
              </a:ln>
              <a:solidFill>
                <a:srgbClr val="003366"/>
              </a:solidFill>
              <a:latin typeface="Arial" pitchFamily="18"/>
              <a:ea typeface="ヒラギノ角ゴ Pro W3" pitchFamily="2"/>
              <a:cs typeface="ヒラギノ角ゴ Pro W3" pitchFamily="2"/>
            </a:endParaRPr>
          </a:p>
          <a:p>
            <a:pPr marL="0" marR="0" lvl="0" indent="0" algn="l" rtl="0" hangingPunct="1">
              <a:lnSpc>
                <a:spcPct val="100000"/>
              </a:lnSpc>
              <a:spcBef>
                <a:spcPts val="0"/>
              </a:spcBef>
              <a:spcAft>
                <a:spcPts val="0"/>
              </a:spcAft>
              <a:buNone/>
              <a:tabLst/>
            </a:pPr>
            <a:endParaRPr lang="fr-CA" sz="2000" b="0" i="0" u="none" strike="noStrike" kern="1200" spc="0">
              <a:ln>
                <a:noFill/>
              </a:ln>
              <a:solidFill>
                <a:srgbClr val="003366"/>
              </a:solidFill>
              <a:latin typeface="Arial" pitchFamily="18"/>
              <a:ea typeface="ヒラギノ角ゴ Pro W3" pitchFamily="2"/>
              <a:cs typeface="ヒラギノ角ゴ Pro W3" pitchFamily="2"/>
            </a:endParaRPr>
          </a:p>
          <a:p>
            <a:pPr marL="0" marR="0" lvl="0" indent="0" algn="l" rtl="0" hangingPunct="1">
              <a:lnSpc>
                <a:spcPct val="100000"/>
              </a:lnSpc>
              <a:spcBef>
                <a:spcPts val="0"/>
              </a:spcBef>
              <a:spcAft>
                <a:spcPts val="0"/>
              </a:spcAft>
              <a:buNone/>
              <a:tabLst/>
            </a:pPr>
            <a:r>
              <a:rPr lang="fr-CA" sz="2000" b="0" i="0" u="none" strike="noStrike" kern="1200" spc="0">
                <a:ln>
                  <a:noFill/>
                </a:ln>
                <a:solidFill>
                  <a:srgbClr val="003366"/>
                </a:solidFill>
                <a:latin typeface="Arial" pitchFamily="18"/>
                <a:ea typeface="ヒラギノ角ゴ Pro W3" pitchFamily="2"/>
                <a:cs typeface="ヒラギノ角ゴ Pro W3" pitchFamily="2"/>
              </a:rPr>
              <a:t>Some of the key variables needed in our project are either not available in </a:t>
            </a:r>
            <a:r>
              <a:rPr lang="fr-CA" sz="2000" b="0" i="1" u="none" strike="noStrike" kern="1200" spc="0">
                <a:ln>
                  <a:noFill/>
                </a:ln>
                <a:solidFill>
                  <a:srgbClr val="003366"/>
                </a:solidFill>
                <a:latin typeface="Arial" pitchFamily="18"/>
                <a:ea typeface="ヒラギノ角ゴ Pro W3" pitchFamily="2"/>
                <a:cs typeface="ヒラギノ角ゴ Pro W3" pitchFamily="2"/>
              </a:rPr>
              <a:t>LifePaths</a:t>
            </a:r>
            <a:r>
              <a:rPr lang="fr-CA" sz="2000" b="0" i="0" u="none" strike="noStrike" kern="1200" spc="0">
                <a:ln>
                  <a:noFill/>
                </a:ln>
                <a:solidFill>
                  <a:srgbClr val="003366"/>
                </a:solidFill>
                <a:latin typeface="Arial" pitchFamily="18"/>
                <a:ea typeface="ヒラギノ角ゴ Pro W3" pitchFamily="2"/>
                <a:cs typeface="ヒラギノ角ゴ Pro W3" pitchFamily="2"/>
              </a:rPr>
              <a:t> or have a different definition than what we use in our research program. This is the case for :</a:t>
            </a:r>
          </a:p>
          <a:p>
            <a:pPr marL="0" marR="0" lvl="0" indent="0" algn="l" rtl="0" hangingPunct="1">
              <a:lnSpc>
                <a:spcPct val="100000"/>
              </a:lnSpc>
              <a:spcBef>
                <a:spcPts val="0"/>
              </a:spcBef>
              <a:spcAft>
                <a:spcPts val="0"/>
              </a:spcAft>
              <a:buNone/>
              <a:tabLst/>
            </a:pPr>
            <a:endParaRPr lang="fr-CA" sz="2000" b="0" i="0" u="none" strike="noStrike" kern="1200" spc="0">
              <a:ln>
                <a:noFill/>
              </a:ln>
              <a:solidFill>
                <a:srgbClr val="003366"/>
              </a:solidFill>
              <a:latin typeface="Arial" pitchFamily="18"/>
              <a:ea typeface="ヒラギノ角ゴ Pro W3" pitchFamily="2"/>
              <a:cs typeface="ヒラギノ角ゴ Pro W3" pitchFamily="2"/>
            </a:endParaRPr>
          </a:p>
          <a:p>
            <a:pPr marL="0" marR="0" lvl="0" indent="0" algn="l" rtl="0" hangingPunct="1">
              <a:lnSpc>
                <a:spcPct val="100000"/>
              </a:lnSpc>
              <a:spcBef>
                <a:spcPts val="0"/>
              </a:spcBef>
              <a:spcAft>
                <a:spcPts val="0"/>
              </a:spcAft>
              <a:buNone/>
              <a:tabLst/>
            </a:pPr>
            <a:r>
              <a:rPr lang="fr-CA" sz="2000" b="0" i="0" u="none" strike="noStrike" kern="1200" spc="0">
                <a:ln>
                  <a:noFill/>
                </a:ln>
                <a:solidFill>
                  <a:srgbClr val="003366"/>
                </a:solidFill>
                <a:latin typeface="Arial" pitchFamily="18"/>
                <a:ea typeface="ヒラギノ角ゴ Pro W3" pitchFamily="2"/>
                <a:cs typeface="ヒラギノ角ゴ Pro W3" pitchFamily="2"/>
              </a:rPr>
              <a:t>-</a:t>
            </a:r>
            <a:r>
              <a:rPr lang="fr-CA" sz="2000" b="1" i="0" u="none" strike="noStrike" kern="1200" spc="0">
                <a:ln>
                  <a:noFill/>
                </a:ln>
                <a:solidFill>
                  <a:srgbClr val="003366"/>
                </a:solidFill>
                <a:latin typeface="Arial" pitchFamily="18"/>
                <a:ea typeface="ヒラギノ角ゴ Pro W3" pitchFamily="2"/>
                <a:cs typeface="ヒラギノ角ゴ Pro W3" pitchFamily="2"/>
              </a:rPr>
              <a:t>Disability</a:t>
            </a:r>
            <a:r>
              <a:rPr lang="fr-CA" sz="2000" b="0" i="0" u="none" strike="noStrike" kern="1200" spc="0">
                <a:ln>
                  <a:noFill/>
                </a:ln>
                <a:solidFill>
                  <a:srgbClr val="003366"/>
                </a:solidFill>
                <a:latin typeface="Arial" pitchFamily="18"/>
                <a:ea typeface="ヒラギノ角ゴ Pro W3" pitchFamily="2"/>
                <a:cs typeface="ヒラギノ角ゴ Pro W3" pitchFamily="2"/>
              </a:rPr>
              <a:t>: (D),</a:t>
            </a:r>
          </a:p>
          <a:p>
            <a:pPr marL="0" marR="0" lvl="0" indent="0" algn="l" rtl="0" hangingPunct="1">
              <a:lnSpc>
                <a:spcPct val="100000"/>
              </a:lnSpc>
              <a:spcBef>
                <a:spcPts val="0"/>
              </a:spcBef>
              <a:spcAft>
                <a:spcPts val="0"/>
              </a:spcAft>
              <a:buSzPct val="45000"/>
              <a:buFont typeface="StarSymbol"/>
              <a:buChar char="-"/>
              <a:tabLst/>
            </a:pPr>
            <a:r>
              <a:rPr lang="fr-CA" sz="2000" b="1" i="0" u="none" strike="noStrike" kern="1200" spc="0">
                <a:ln>
                  <a:noFill/>
                </a:ln>
                <a:solidFill>
                  <a:srgbClr val="003366"/>
                </a:solidFill>
                <a:latin typeface="Arial" pitchFamily="18"/>
                <a:ea typeface="ヒラギノ角ゴ Pro W3" pitchFamily="2"/>
                <a:cs typeface="ヒラギノ角ゴ Pro W3" pitchFamily="2"/>
              </a:rPr>
              <a:t>Needing assistance</a:t>
            </a:r>
            <a:r>
              <a:rPr lang="fr-CA" sz="2000" b="0" i="0" u="none" strike="noStrike" kern="1200" spc="0">
                <a:ln>
                  <a:noFill/>
                </a:ln>
                <a:solidFill>
                  <a:srgbClr val="003366"/>
                </a:solidFill>
                <a:latin typeface="Arial" pitchFamily="18"/>
                <a:ea typeface="ヒラギノ角ゴ Pro W3" pitchFamily="2"/>
                <a:cs typeface="ヒラギノ角ゴ Pro W3" pitchFamily="2"/>
              </a:rPr>
              <a:t> (NA),</a:t>
            </a:r>
          </a:p>
          <a:p>
            <a:pPr marL="0" marR="0" lvl="0" indent="0" algn="l" rtl="0" hangingPunct="1">
              <a:lnSpc>
                <a:spcPct val="100000"/>
              </a:lnSpc>
              <a:spcBef>
                <a:spcPts val="0"/>
              </a:spcBef>
              <a:spcAft>
                <a:spcPts val="0"/>
              </a:spcAft>
              <a:buSzPct val="45000"/>
              <a:buFont typeface="StarSymbol"/>
              <a:buChar char="-"/>
              <a:tabLst/>
            </a:pPr>
            <a:r>
              <a:rPr lang="fr-CA" sz="2000" b="1" i="0" u="none" strike="noStrike" kern="1200" spc="0">
                <a:ln>
                  <a:noFill/>
                </a:ln>
                <a:solidFill>
                  <a:srgbClr val="003366"/>
                </a:solidFill>
                <a:latin typeface="Arial" pitchFamily="18"/>
                <a:ea typeface="ヒラギノ角ゴ Pro W3" pitchFamily="2"/>
                <a:cs typeface="ヒラギノ角ゴ Pro W3" pitchFamily="2"/>
              </a:rPr>
              <a:t>Living arrangement</a:t>
            </a:r>
            <a:r>
              <a:rPr lang="fr-CA" sz="2000" b="0" i="0" u="none" strike="noStrike" kern="1200" spc="0">
                <a:ln>
                  <a:noFill/>
                </a:ln>
                <a:solidFill>
                  <a:srgbClr val="003366"/>
                </a:solidFill>
                <a:latin typeface="Arial" pitchFamily="18"/>
                <a:ea typeface="ヒラギノ角ゴ Pro W3" pitchFamily="2"/>
                <a:cs typeface="ヒラギノ角ゴ Pro W3" pitchFamily="2"/>
              </a:rPr>
              <a:t> (LA),</a:t>
            </a:r>
          </a:p>
          <a:p>
            <a:pPr marL="0" marR="0" lvl="0" indent="0" algn="l" rtl="0" hangingPunct="1">
              <a:lnSpc>
                <a:spcPct val="100000"/>
              </a:lnSpc>
              <a:spcBef>
                <a:spcPts val="0"/>
              </a:spcBef>
              <a:spcAft>
                <a:spcPts val="0"/>
              </a:spcAft>
              <a:buSzPct val="45000"/>
              <a:buFont typeface="StarSymbol"/>
              <a:buChar char="-"/>
              <a:tabLst/>
            </a:pPr>
            <a:r>
              <a:rPr lang="fr-CA" sz="2000" b="1" i="0" u="none" strike="noStrike" kern="1200" spc="0">
                <a:ln>
                  <a:noFill/>
                </a:ln>
                <a:solidFill>
                  <a:srgbClr val="003366"/>
                </a:solidFill>
                <a:latin typeface="Arial" pitchFamily="18"/>
                <a:ea typeface="ヒラギノ角ゴ Pro W3" pitchFamily="2"/>
                <a:cs typeface="ヒラギノ角ゴ Pro W3" pitchFamily="2"/>
              </a:rPr>
              <a:t>Receiving assistance</a:t>
            </a:r>
            <a:r>
              <a:rPr lang="fr-CA" sz="2000" b="0" i="0" u="none" strike="noStrike" kern="1200" spc="0">
                <a:ln>
                  <a:noFill/>
                </a:ln>
                <a:solidFill>
                  <a:srgbClr val="003366"/>
                </a:solidFill>
                <a:latin typeface="Arial" pitchFamily="18"/>
                <a:ea typeface="ヒラギノ角ゴ Pro W3" pitchFamily="2"/>
                <a:cs typeface="ヒラギノ角ゴ Pro W3" pitchFamily="2"/>
              </a:rPr>
              <a:t> (RA),</a:t>
            </a:r>
          </a:p>
          <a:p>
            <a:pPr marL="0" marR="0" lvl="0" indent="0" algn="l" rtl="0" hangingPunct="1">
              <a:lnSpc>
                <a:spcPct val="100000"/>
              </a:lnSpc>
              <a:spcBef>
                <a:spcPts val="0"/>
              </a:spcBef>
              <a:spcAft>
                <a:spcPts val="0"/>
              </a:spcAft>
              <a:buSzPct val="45000"/>
              <a:buFont typeface="StarSymbol"/>
              <a:buChar char="-"/>
              <a:tabLst/>
            </a:pPr>
            <a:r>
              <a:rPr lang="fr-CA" sz="2000" b="1" i="0" u="none" strike="noStrike" kern="1200" spc="0">
                <a:ln>
                  <a:noFill/>
                </a:ln>
                <a:solidFill>
                  <a:srgbClr val="003366"/>
                </a:solidFill>
                <a:latin typeface="Arial" pitchFamily="18"/>
                <a:ea typeface="ヒラギノ角ゴ Pro W3" pitchFamily="2"/>
                <a:cs typeface="ヒラギノ角ゴ Pro W3" pitchFamily="2"/>
              </a:rPr>
              <a:t>Source of assistance</a:t>
            </a:r>
            <a:r>
              <a:rPr lang="fr-CA" sz="2000" b="0" i="0" u="none" strike="noStrike" kern="1200" spc="0">
                <a:ln>
                  <a:noFill/>
                </a:ln>
                <a:solidFill>
                  <a:srgbClr val="003366"/>
                </a:solidFill>
                <a:latin typeface="Arial" pitchFamily="18"/>
                <a:ea typeface="ヒラギノ角ゴ Pro W3" pitchFamily="2"/>
                <a:cs typeface="ヒラギノ角ゴ Pro W3" pitchFamily="2"/>
              </a:rPr>
              <a:t> (SA).</a:t>
            </a:r>
          </a:p>
          <a:p>
            <a:pPr marL="0" marR="0" lvl="0" indent="0" algn="l" rtl="0" hangingPunct="1">
              <a:lnSpc>
                <a:spcPct val="100000"/>
              </a:lnSpc>
              <a:spcBef>
                <a:spcPts val="0"/>
              </a:spcBef>
              <a:spcAft>
                <a:spcPts val="0"/>
              </a:spcAft>
              <a:buNone/>
              <a:tabLst/>
            </a:pPr>
            <a:endParaRPr lang="fr-CA" sz="2000" b="0" i="0" u="none" strike="noStrike" kern="1200" spc="0">
              <a:ln>
                <a:noFill/>
              </a:ln>
              <a:solidFill>
                <a:srgbClr val="003366"/>
              </a:solidFill>
              <a:latin typeface="Arial" pitchFamily="18"/>
              <a:ea typeface="ヒラギノ角ゴ Pro W3" pitchFamily="2"/>
              <a:cs typeface="ヒラギノ角ゴ Pro W3" pitchFamily="2"/>
            </a:endParaRPr>
          </a:p>
          <a:p>
            <a:pPr marL="0" marR="0" lvl="0" indent="0" algn="l" rtl="0" hangingPunct="1">
              <a:lnSpc>
                <a:spcPct val="100000"/>
              </a:lnSpc>
              <a:spcBef>
                <a:spcPts val="0"/>
              </a:spcBef>
              <a:spcAft>
                <a:spcPts val="0"/>
              </a:spcAft>
              <a:buNone/>
              <a:tabLst/>
            </a:pPr>
            <a:r>
              <a:rPr lang="fr-CA" sz="2000" b="0" i="0" u="none" strike="noStrike" kern="1200" spc="0">
                <a:ln>
                  <a:noFill/>
                </a:ln>
                <a:solidFill>
                  <a:srgbClr val="003366"/>
                </a:solidFill>
                <a:latin typeface="Arial" pitchFamily="18"/>
                <a:ea typeface="ヒラギノ角ゴ Pro W3" pitchFamily="2"/>
                <a:cs typeface="ヒラギノ角ゴ Pro W3" pitchFamily="2"/>
              </a:rPr>
              <a:t>In order to project the older Canadian population by these five dimensions, we apply regression parameters from cross-sectional surveys to the </a:t>
            </a:r>
            <a:r>
              <a:rPr lang="fr-CA" sz="2000" b="0" i="1" u="none" strike="noStrike" kern="1200" spc="0">
                <a:ln>
                  <a:noFill/>
                </a:ln>
                <a:solidFill>
                  <a:srgbClr val="003366"/>
                </a:solidFill>
                <a:latin typeface="Arial" pitchFamily="18"/>
                <a:ea typeface="ヒラギノ角ゴ Pro W3" pitchFamily="2"/>
                <a:cs typeface="ヒラギノ角ゴ Pro W3" pitchFamily="2"/>
              </a:rPr>
              <a:t>LifePaths</a:t>
            </a:r>
            <a:r>
              <a:rPr lang="fr-CA" sz="2000" b="0" i="0" u="none" strike="noStrike" kern="1200" spc="0">
                <a:ln>
                  <a:noFill/>
                </a:ln>
                <a:solidFill>
                  <a:srgbClr val="003366"/>
                </a:solidFill>
                <a:latin typeface="Arial" pitchFamily="18"/>
                <a:ea typeface="ヒラギノ角ゴ Pro W3" pitchFamily="2"/>
                <a:cs typeface="ヒラギノ角ゴ Pro W3" pitchFamily="2"/>
              </a:rPr>
              <a:t> outputs.</a:t>
            </a:r>
          </a:p>
          <a:p>
            <a:pPr marL="0" marR="0" lvl="0" indent="0" algn="l" rtl="0" hangingPunct="1">
              <a:lnSpc>
                <a:spcPct val="100000"/>
              </a:lnSpc>
              <a:spcBef>
                <a:spcPts val="0"/>
              </a:spcBef>
              <a:spcAft>
                <a:spcPts val="0"/>
              </a:spcAft>
              <a:buNone/>
              <a:tabLst/>
            </a:pPr>
            <a:r>
              <a:rPr lang="fr-CA" sz="2000" b="0" i="0" u="none" strike="noStrike" kern="1200" spc="0">
                <a:ln>
                  <a:noFill/>
                </a:ln>
                <a:solidFill>
                  <a:srgbClr val="003366"/>
                </a:solidFill>
                <a:latin typeface="Arial" pitchFamily="18"/>
                <a:ea typeface="ヒラギノ角ゴ Pro W3" pitchFamily="2"/>
                <a:cs typeface="ヒラギノ角ゴ Pro W3" pitchFamily="2"/>
              </a:rPr>
              <a:t> </a:t>
            </a:r>
          </a:p>
          <a:p>
            <a:pPr marL="0" marR="0" lvl="0" indent="0" algn="l" rtl="0" hangingPunct="1">
              <a:lnSpc>
                <a:spcPct val="100000"/>
              </a:lnSpc>
              <a:spcBef>
                <a:spcPts val="360"/>
              </a:spcBef>
              <a:spcAft>
                <a:spcPts val="0"/>
              </a:spcAft>
              <a:buNone/>
              <a:tabLst/>
            </a:pPr>
            <a:endParaRPr lang="fr-CA" sz="2000" b="0" i="0" u="none" strike="noStrike" kern="1200" spc="0">
              <a:ln>
                <a:noFill/>
              </a:ln>
              <a:solidFill>
                <a:srgbClr val="003366"/>
              </a:solidFill>
              <a:latin typeface="Arial" pitchFamily="18"/>
              <a:ea typeface="ヒラギノ角ゴ Pro W3" pitchFamily="2"/>
              <a:cs typeface="ヒラギノ角ゴ Pro W3"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page22">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0CED82E7-85EC-4D47-A62E-569C8589F05E}" type="slidenum">
              <a:t>23</a:t>
            </a:fld>
            <a:endParaRPr lang="fr-CA">
              <a:solidFill>
                <a:srgbClr val="003366"/>
              </a:solidFill>
              <a:latin typeface="Arial" pitchFamily="18"/>
              <a:cs typeface="Tahoma" pitchFamily="2"/>
            </a:endParaRPr>
          </a:p>
        </p:txBody>
      </p:sp>
      <p:sp>
        <p:nvSpPr>
          <p:cNvPr id="3" name="Rectangle 6"/>
          <p:cNvSpPr/>
          <p:nvPr/>
        </p:nvSpPr>
        <p:spPr>
          <a:xfrm>
            <a:off x="1042919" y="1052640"/>
            <a:ext cx="7660799" cy="53478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compatLnSpc="0"/>
          <a:lstStyle/>
          <a:p>
            <a:pPr marL="0" marR="0" lvl="0" indent="0" algn="l" rtl="0" hangingPunct="1">
              <a:lnSpc>
                <a:spcPct val="100000"/>
              </a:lnSpc>
              <a:spcBef>
                <a:spcPts val="360"/>
              </a:spcBef>
              <a:spcAft>
                <a:spcPts val="0"/>
              </a:spcAft>
              <a:buNone/>
              <a:tabLst/>
            </a:pPr>
            <a:r>
              <a:rPr lang="fr-CA" sz="3600" b="1" i="0" u="none" strike="noStrike" kern="1200" spc="0">
                <a:ln>
                  <a:noFill/>
                </a:ln>
                <a:solidFill>
                  <a:srgbClr val="345E3F"/>
                </a:solidFill>
                <a:latin typeface="Arial" pitchFamily="18"/>
                <a:ea typeface="ヒラギノ角ゴ Pro W3" pitchFamily="2"/>
                <a:cs typeface="ヒラギノ角ゴ Pro W3" pitchFamily="2"/>
              </a:rPr>
              <a:t>Regressions (2/2)</a:t>
            </a:r>
          </a:p>
          <a:p>
            <a:pPr marL="0" marR="0" lvl="0" indent="0" algn="l" rtl="0" hangingPunct="1">
              <a:lnSpc>
                <a:spcPct val="100000"/>
              </a:lnSpc>
              <a:spcBef>
                <a:spcPts val="360"/>
              </a:spcBef>
              <a:spcAft>
                <a:spcPts val="0"/>
              </a:spcAft>
              <a:buNone/>
              <a:tabLst/>
            </a:pPr>
            <a:endParaRPr lang="fr-CA" sz="2600" b="1" i="0" u="none" strike="noStrike" kern="1200" spc="0">
              <a:ln>
                <a:noFill/>
              </a:ln>
              <a:solidFill>
                <a:srgbClr val="345E3F"/>
              </a:solidFill>
              <a:latin typeface="Arial" pitchFamily="18"/>
              <a:ea typeface="ヒラギノ角ゴ Pro W3" pitchFamily="2"/>
              <a:cs typeface="ヒラギノ角ゴ Pro W3" pitchFamily="2"/>
            </a:endParaRPr>
          </a:p>
          <a:p>
            <a:pPr marL="0" marR="0" lvl="0" indent="0" algn="l" rtl="0" hangingPunct="1">
              <a:lnSpc>
                <a:spcPct val="100000"/>
              </a:lnSpc>
              <a:spcBef>
                <a:spcPts val="360"/>
              </a:spcBef>
              <a:spcAft>
                <a:spcPts val="0"/>
              </a:spcAft>
              <a:buNone/>
              <a:tabLst/>
            </a:pPr>
            <a:endParaRPr lang="fr-CA" sz="2600" b="1" i="0" u="none" strike="noStrike" kern="1200" spc="0">
              <a:ln>
                <a:noFill/>
              </a:ln>
              <a:solidFill>
                <a:srgbClr val="345E3F"/>
              </a:solidFill>
              <a:latin typeface="Arial" pitchFamily="18"/>
              <a:ea typeface="ヒラギノ角ゴ Pro W3" pitchFamily="2"/>
              <a:cs typeface="ヒラギノ角ゴ Pro W3" pitchFamily="2"/>
            </a:endParaRPr>
          </a:p>
          <a:p>
            <a:pPr marL="0" marR="0" lvl="0" indent="0" algn="l" rtl="0" hangingPunct="1">
              <a:lnSpc>
                <a:spcPct val="100000"/>
              </a:lnSpc>
              <a:spcBef>
                <a:spcPts val="0"/>
              </a:spcBef>
              <a:spcAft>
                <a:spcPts val="0"/>
              </a:spcAft>
              <a:buNone/>
              <a:tabLst/>
            </a:pPr>
            <a:r>
              <a:rPr lang="fr-CA" sz="2400" b="0" i="0" u="none" strike="noStrike" kern="1200" spc="0">
                <a:ln>
                  <a:noFill/>
                </a:ln>
                <a:solidFill>
                  <a:srgbClr val="003366"/>
                </a:solidFill>
                <a:latin typeface="Arial" pitchFamily="18"/>
                <a:ea typeface="ヒラギノ角ゴ Pro W3" pitchFamily="2"/>
                <a:cs typeface="ヒラギノ角ゴ Pro W3" pitchFamily="2"/>
              </a:rPr>
              <a:t>The objective is to break down the projected population by these five variables.</a:t>
            </a:r>
          </a:p>
          <a:p>
            <a:pPr marL="0" marR="0" lvl="0" indent="0" algn="l" rtl="0" hangingPunct="1">
              <a:lnSpc>
                <a:spcPct val="100000"/>
              </a:lnSpc>
              <a:spcBef>
                <a:spcPts val="0"/>
              </a:spcBef>
              <a:spcAft>
                <a:spcPts val="0"/>
              </a:spcAft>
              <a:buNone/>
              <a:tabLst/>
            </a:pPr>
            <a:endParaRPr lang="fr-CA" sz="2400" b="0" i="0" u="none" strike="noStrike" kern="1200" spc="0">
              <a:ln>
                <a:noFill/>
              </a:ln>
              <a:solidFill>
                <a:srgbClr val="003366"/>
              </a:solidFill>
              <a:latin typeface="Arial" pitchFamily="18"/>
              <a:ea typeface="ヒラギノ角ゴ Pro W3" pitchFamily="2"/>
              <a:cs typeface="ヒラギノ角ゴ Pro W3" pitchFamily="2"/>
            </a:endParaRPr>
          </a:p>
          <a:p>
            <a:pPr marL="0" marR="0" lvl="0" indent="0" algn="l" rtl="0" hangingPunct="1">
              <a:lnSpc>
                <a:spcPct val="100000"/>
              </a:lnSpc>
              <a:spcBef>
                <a:spcPts val="0"/>
              </a:spcBef>
              <a:spcAft>
                <a:spcPts val="0"/>
              </a:spcAft>
              <a:buNone/>
              <a:tabLst/>
            </a:pPr>
            <a:r>
              <a:rPr lang="fr-CA" sz="2400" b="0" i="0" u="none" strike="noStrike" kern="1200" spc="0">
                <a:ln>
                  <a:noFill/>
                </a:ln>
                <a:solidFill>
                  <a:srgbClr val="003366"/>
                </a:solidFill>
                <a:latin typeface="Arial" pitchFamily="18"/>
                <a:ea typeface="ヒラギノ角ゴ Pro W3" pitchFamily="2"/>
                <a:cs typeface="ヒラギノ角ゴ Pro W3" pitchFamily="2"/>
              </a:rPr>
              <a:t>The results of regression analyses using data from the 2000/01 Canadian Community Health Survey (CCHS) and the 2002 General Social Survey (GSS) were used to achieve this objective.</a:t>
            </a:r>
          </a:p>
          <a:p>
            <a:pPr marL="0" marR="0" lvl="0" indent="0" algn="l" rtl="0" hangingPunct="1">
              <a:lnSpc>
                <a:spcPct val="100000"/>
              </a:lnSpc>
              <a:spcBef>
                <a:spcPts val="0"/>
              </a:spcBef>
              <a:spcAft>
                <a:spcPts val="0"/>
              </a:spcAft>
              <a:buNone/>
              <a:tabLst/>
            </a:pPr>
            <a:endParaRPr lang="fr-CA" sz="2400" b="0" i="0" u="none" strike="noStrike" kern="1200" spc="0">
              <a:ln>
                <a:noFill/>
              </a:ln>
              <a:solidFill>
                <a:srgbClr val="003366"/>
              </a:solidFill>
              <a:latin typeface="Arial" pitchFamily="18"/>
              <a:ea typeface="ヒラギノ角ゴ Pro W3" pitchFamily="2"/>
              <a:cs typeface="ヒラギノ角ゴ Pro W3" pitchFamily="2"/>
            </a:endParaRPr>
          </a:p>
          <a:p>
            <a:pPr marL="0" marR="0" lvl="0" indent="0" algn="l" rtl="0" hangingPunct="1">
              <a:lnSpc>
                <a:spcPct val="100000"/>
              </a:lnSpc>
              <a:spcBef>
                <a:spcPts val="0"/>
              </a:spcBef>
              <a:spcAft>
                <a:spcPts val="0"/>
              </a:spcAft>
              <a:buNone/>
              <a:tabLst/>
            </a:pPr>
            <a:r>
              <a:rPr lang="fr-CA" sz="2400" b="0" i="0" u="none" strike="noStrike" kern="1200" spc="0">
                <a:ln>
                  <a:noFill/>
                </a:ln>
                <a:solidFill>
                  <a:srgbClr val="003366"/>
                </a:solidFill>
                <a:latin typeface="Arial" pitchFamily="18"/>
                <a:ea typeface="ヒラギノ角ゴ Pro W3" pitchFamily="2"/>
                <a:cs typeface="ヒラギノ角ゴ Pro W3" pitchFamily="2"/>
              </a:rPr>
              <a:t>Regression parameters were transformed into probabilities that were applied to the population projections.</a:t>
            </a:r>
          </a:p>
          <a:p>
            <a:pPr marL="0" marR="0" lvl="0" indent="0" algn="l" rtl="0" hangingPunct="1">
              <a:lnSpc>
                <a:spcPct val="100000"/>
              </a:lnSpc>
              <a:spcBef>
                <a:spcPts val="0"/>
              </a:spcBef>
              <a:spcAft>
                <a:spcPts val="0"/>
              </a:spcAft>
              <a:buNone/>
              <a:tabLst/>
            </a:pPr>
            <a:r>
              <a:rPr lang="fr-CA" sz="2400" b="0" i="0" u="none" strike="noStrike" kern="1200" spc="0">
                <a:ln>
                  <a:noFill/>
                </a:ln>
                <a:solidFill>
                  <a:srgbClr val="003366"/>
                </a:solidFill>
                <a:latin typeface="Arial" pitchFamily="18"/>
                <a:ea typeface="ヒラギノ角ゴ Pro W3" pitchFamily="2"/>
                <a:cs typeface="ヒラギノ角ゴ Pro W3" pitchFamily="2"/>
              </a:rPr>
              <a:t> </a:t>
            </a:r>
          </a:p>
          <a:p>
            <a:pPr marL="0" marR="0" lvl="0" indent="0" algn="l" rtl="0" hangingPunct="1">
              <a:lnSpc>
                <a:spcPct val="100000"/>
              </a:lnSpc>
              <a:spcBef>
                <a:spcPts val="360"/>
              </a:spcBef>
              <a:spcAft>
                <a:spcPts val="0"/>
              </a:spcAft>
              <a:buNone/>
              <a:tabLst/>
            </a:pPr>
            <a:endParaRPr lang="fr-CA" sz="2400" b="1" i="0" u="none" strike="noStrike" kern="1200" spc="0">
              <a:ln>
                <a:noFill/>
              </a:ln>
              <a:solidFill>
                <a:srgbClr val="0093D2"/>
              </a:solidFill>
              <a:latin typeface="Arial" pitchFamily="18"/>
              <a:ea typeface="ヒラギノ角ゴ Pro W3" pitchFamily="2"/>
              <a:cs typeface="ヒラギノ角ゴ Pro W3" pitchFamily="2"/>
            </a:endParaRPr>
          </a:p>
          <a:p>
            <a:pPr marL="0" marR="0" lvl="0" indent="0" algn="l" rtl="0" hangingPunct="1">
              <a:lnSpc>
                <a:spcPct val="100000"/>
              </a:lnSpc>
              <a:spcBef>
                <a:spcPts val="360"/>
              </a:spcBef>
              <a:spcAft>
                <a:spcPts val="0"/>
              </a:spcAft>
              <a:buNone/>
              <a:tabLst/>
            </a:pPr>
            <a:endParaRPr lang="fr-CA" sz="2000" b="0" i="0" u="none" strike="noStrike" kern="1200" spc="0">
              <a:ln>
                <a:noFill/>
              </a:ln>
              <a:solidFill>
                <a:srgbClr val="003366"/>
              </a:solidFill>
              <a:latin typeface="Arial" pitchFamily="18"/>
              <a:ea typeface="ヒラギノ角ゴ Pro W3" pitchFamily="2"/>
              <a:cs typeface="ヒラギノ角ゴ Pro W3"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Information from the GSS in 2002">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42184173-6BB6-4556-89EC-6C362C232C19}" type="slidenum">
              <a:t>24</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762120" y="762120"/>
            <a:ext cx="7924320" cy="1142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b="1">
                <a:solidFill>
                  <a:srgbClr val="006666"/>
                </a:solidFill>
              </a:rPr>
              <a:t>Information from the GSS in 2002</a:t>
            </a:r>
          </a:p>
        </p:txBody>
      </p:sp>
      <p:sp>
        <p:nvSpPr>
          <p:cNvPr id="4" name="Text Box 5"/>
          <p:cNvSpPr/>
          <p:nvPr/>
        </p:nvSpPr>
        <p:spPr>
          <a:xfrm>
            <a:off x="826920" y="2565360"/>
            <a:ext cx="7561080" cy="59176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compatLnSpc="0">
            <a:spAutoFit/>
          </a:bodyPr>
          <a:lstStyle/>
          <a:p>
            <a:pPr marL="0" marR="0" lvl="0" indent="0" algn="l" rtl="0" hangingPunct="1">
              <a:lnSpc>
                <a:spcPct val="100000"/>
              </a:lnSpc>
              <a:spcBef>
                <a:spcPts val="899"/>
              </a:spcBef>
              <a:spcAft>
                <a:spcPts val="0"/>
              </a:spcAft>
              <a:buNone/>
              <a:tabLst/>
            </a:pPr>
            <a:endParaRPr lang="fr-CA" sz="1800" b="0" i="0" u="none" strike="noStrike" kern="1200" spc="0">
              <a:ln>
                <a:noFill/>
              </a:ln>
              <a:solidFill>
                <a:srgbClr val="003366"/>
              </a:solidFill>
              <a:latin typeface="Arial" pitchFamily="18"/>
              <a:ea typeface="Microsoft YaHei" pitchFamily="2"/>
              <a:cs typeface="Mangal" pitchFamily="2"/>
            </a:endParaRPr>
          </a:p>
          <a:p>
            <a:pPr marL="0" marR="0" lvl="0" indent="0" algn="l" rtl="0" hangingPunct="1">
              <a:lnSpc>
                <a:spcPct val="100000"/>
              </a:lnSpc>
              <a:spcBef>
                <a:spcPts val="899"/>
              </a:spcBef>
              <a:spcAft>
                <a:spcPts val="0"/>
              </a:spcAft>
              <a:buSzPct val="45000"/>
              <a:buFont typeface="Wingdings"/>
              <a:buChar char="Ø"/>
              <a:tabLst/>
            </a:pPr>
            <a:r>
              <a:rPr lang="fr-CA" sz="2400" b="0" i="0" u="none" strike="noStrike" kern="1200" spc="0">
                <a:ln>
                  <a:noFill/>
                </a:ln>
                <a:solidFill>
                  <a:srgbClr val="003366"/>
                </a:solidFill>
                <a:latin typeface="Arial" pitchFamily="18"/>
                <a:ea typeface="Microsoft YaHei" pitchFamily="2"/>
                <a:cs typeface="Times New Roman" pitchFamily="18"/>
              </a:rPr>
              <a:t>Canadian population of 65 years and over,  living in private households, excluding people living in the three territories by:</a:t>
            </a:r>
          </a:p>
          <a:p>
            <a:pPr marL="0" marR="0" lvl="0" indent="0" algn="l" rtl="0" hangingPunct="1">
              <a:lnSpc>
                <a:spcPct val="100000"/>
              </a:lnSpc>
              <a:spcBef>
                <a:spcPts val="899"/>
              </a:spcBef>
              <a:spcAft>
                <a:spcPts val="0"/>
              </a:spcAft>
              <a:buNone/>
              <a:tabLst/>
            </a:pPr>
            <a:endParaRPr lang="fr-CA" sz="2400" b="0" i="0" u="none" strike="noStrike" kern="1200" spc="0">
              <a:ln>
                <a:noFill/>
              </a:ln>
              <a:solidFill>
                <a:srgbClr val="003366"/>
              </a:solidFill>
              <a:latin typeface="Arial" pitchFamily="18"/>
              <a:ea typeface="Microsoft YaHei" pitchFamily="2"/>
              <a:cs typeface="Times New Roman" pitchFamily="18"/>
            </a:endParaRPr>
          </a:p>
          <a:p>
            <a:pPr marL="457200" marR="0" lvl="1" indent="0" algn="l" rtl="0" hangingPunct="1">
              <a:lnSpc>
                <a:spcPct val="100000"/>
              </a:lnSpc>
              <a:spcBef>
                <a:spcPts val="899"/>
              </a:spcBef>
              <a:spcAft>
                <a:spcPts val="0"/>
              </a:spcAft>
              <a:buSzPct val="45000"/>
              <a:buFont typeface="Wingdings"/>
              <a:buChar char="Ø"/>
              <a:tabLst/>
            </a:pPr>
            <a:r>
              <a:rPr lang="fr-CA" sz="2400" b="0" i="0" u="none" strike="noStrike" kern="1200" spc="0">
                <a:ln>
                  <a:noFill/>
                </a:ln>
                <a:solidFill>
                  <a:srgbClr val="003366"/>
                </a:solidFill>
                <a:latin typeface="Arial" pitchFamily="18"/>
                <a:ea typeface="Microsoft YaHei" pitchFamily="2"/>
                <a:cs typeface="Times New Roman" pitchFamily="18"/>
              </a:rPr>
              <a:t>Amount of assistance by group of activities</a:t>
            </a:r>
          </a:p>
          <a:p>
            <a:pPr marL="0" marR="0" lvl="0" indent="0" algn="l" rtl="0" hangingPunct="1">
              <a:lnSpc>
                <a:spcPct val="100000"/>
              </a:lnSpc>
              <a:spcBef>
                <a:spcPts val="899"/>
              </a:spcBef>
              <a:spcAft>
                <a:spcPts val="0"/>
              </a:spcAft>
              <a:buNone/>
              <a:tabLst/>
            </a:pPr>
            <a:endParaRPr lang="fr-CA" sz="2400" b="0" i="0" u="none" strike="noStrike" kern="1200" spc="0">
              <a:ln>
                <a:noFill/>
              </a:ln>
              <a:solidFill>
                <a:srgbClr val="003366"/>
              </a:solidFill>
              <a:latin typeface="Arial" pitchFamily="18"/>
              <a:ea typeface="Microsoft YaHei" pitchFamily="2"/>
              <a:cs typeface="Times New Roman" pitchFamily="18"/>
            </a:endParaRPr>
          </a:p>
          <a:p>
            <a:pPr marL="457200" marR="0" lvl="1" indent="0" algn="l" rtl="0" hangingPunct="1">
              <a:lnSpc>
                <a:spcPct val="100000"/>
              </a:lnSpc>
              <a:spcBef>
                <a:spcPts val="899"/>
              </a:spcBef>
              <a:spcAft>
                <a:spcPts val="0"/>
              </a:spcAft>
              <a:buSzPct val="45000"/>
              <a:buFont typeface="Wingdings"/>
              <a:buChar char="Ø"/>
              <a:tabLst/>
            </a:pPr>
            <a:r>
              <a:rPr lang="fr-CA" sz="2400" b="0" i="0" u="none" strike="noStrike" kern="1200" spc="0">
                <a:ln>
                  <a:noFill/>
                </a:ln>
                <a:solidFill>
                  <a:srgbClr val="003366"/>
                </a:solidFill>
                <a:latin typeface="Arial" pitchFamily="18"/>
                <a:ea typeface="Microsoft YaHei" pitchFamily="2"/>
                <a:cs typeface="Times New Roman" pitchFamily="18"/>
              </a:rPr>
              <a:t>Sources of assistance by group of activities</a:t>
            </a:r>
          </a:p>
          <a:p>
            <a:pPr marL="0" marR="0" lvl="0" indent="0" algn="l" rtl="0" hangingPunct="1">
              <a:lnSpc>
                <a:spcPct val="100000"/>
              </a:lnSpc>
              <a:spcBef>
                <a:spcPts val="899"/>
              </a:spcBef>
              <a:spcAft>
                <a:spcPts val="0"/>
              </a:spcAft>
              <a:buNone/>
              <a:tabLst/>
            </a:pPr>
            <a:endParaRPr lang="fr-CA" sz="2400" b="0" i="0" u="none" strike="noStrike" kern="1200" spc="0">
              <a:ln>
                <a:noFill/>
              </a:ln>
              <a:solidFill>
                <a:srgbClr val="003366"/>
              </a:solidFill>
              <a:latin typeface="Arial" pitchFamily="18"/>
              <a:ea typeface="Microsoft YaHei" pitchFamily="2"/>
              <a:cs typeface="Times New Roman" pitchFamily="18"/>
            </a:endParaRPr>
          </a:p>
          <a:p>
            <a:pPr marL="0" marR="0" lvl="0" indent="0" algn="l" rtl="0" hangingPunct="1">
              <a:lnSpc>
                <a:spcPct val="100000"/>
              </a:lnSpc>
              <a:spcBef>
                <a:spcPts val="899"/>
              </a:spcBef>
              <a:spcAft>
                <a:spcPts val="0"/>
              </a:spcAft>
              <a:buNone/>
              <a:tabLst/>
            </a:pPr>
            <a:endParaRPr lang="fr-CA" sz="1800" b="0" i="0" u="none" strike="noStrike" kern="1200" spc="0">
              <a:ln>
                <a:noFill/>
              </a:ln>
              <a:solidFill>
                <a:srgbClr val="003366"/>
              </a:solidFill>
              <a:latin typeface="Arial" pitchFamily="18"/>
              <a:ea typeface="Microsoft YaHei" pitchFamily="2"/>
              <a:cs typeface="Times New Roman" pitchFamily="18"/>
            </a:endParaRPr>
          </a:p>
          <a:p>
            <a:pPr marL="0" marR="0" lvl="0" indent="0" algn="l" rtl="0" hangingPunct="1">
              <a:lnSpc>
                <a:spcPct val="100000"/>
              </a:lnSpc>
              <a:spcBef>
                <a:spcPts val="899"/>
              </a:spcBef>
              <a:spcAft>
                <a:spcPts val="0"/>
              </a:spcAft>
              <a:buNone/>
              <a:tabLst/>
            </a:pPr>
            <a:endParaRPr lang="fr-CA" sz="1800" b="0" i="0" u="none" strike="noStrike" kern="1200" spc="0">
              <a:ln>
                <a:noFill/>
              </a:ln>
              <a:solidFill>
                <a:srgbClr val="003366"/>
              </a:solidFill>
              <a:latin typeface="Arial" pitchFamily="18"/>
              <a:ea typeface="Microsoft YaHei" pitchFamily="2"/>
              <a:cs typeface="Times New Roman" pitchFamily="18"/>
            </a:endParaRPr>
          </a:p>
          <a:p>
            <a:pPr marL="0" marR="0" lvl="0" indent="0" algn="l" rtl="0" hangingPunct="1">
              <a:lnSpc>
                <a:spcPct val="100000"/>
              </a:lnSpc>
              <a:spcBef>
                <a:spcPts val="899"/>
              </a:spcBef>
              <a:spcAft>
                <a:spcPts val="0"/>
              </a:spcAft>
              <a:buNone/>
              <a:tabLst/>
            </a:pPr>
            <a:endParaRPr lang="fr-CA" sz="1800" b="0" i="0" u="none" strike="noStrike" kern="1200" spc="0">
              <a:ln>
                <a:noFill/>
              </a:ln>
              <a:solidFill>
                <a:srgbClr val="003366"/>
              </a:solidFill>
              <a:latin typeface="Arial" pitchFamily="18"/>
              <a:ea typeface="Microsoft YaHei" pitchFamily="2"/>
              <a:cs typeface="Times New Roman" pitchFamily="18"/>
            </a:endParaRPr>
          </a:p>
          <a:p>
            <a:pPr marL="0" marR="0" lvl="0" indent="0" algn="l" rtl="0" hangingPunct="1">
              <a:lnSpc>
                <a:spcPct val="100000"/>
              </a:lnSpc>
              <a:spcBef>
                <a:spcPts val="899"/>
              </a:spcBef>
              <a:spcAft>
                <a:spcPts val="0"/>
              </a:spcAft>
              <a:buNone/>
              <a:tabLst/>
            </a:pPr>
            <a:endParaRPr lang="fr-CA" sz="1800" b="0" i="0" u="none" strike="noStrike" kern="1200" spc="0">
              <a:ln>
                <a:noFill/>
              </a:ln>
              <a:solidFill>
                <a:srgbClr val="003366"/>
              </a:solidFill>
              <a:latin typeface="Arial" pitchFamily="18"/>
              <a:ea typeface="Microsoft YaHei" pitchFamily="2"/>
              <a:cs typeface="Times New Roman" pitchFamily="18"/>
            </a:endParaRPr>
          </a:p>
          <a:p>
            <a:pPr marL="0" marR="0" lvl="0" indent="0" algn="l" rtl="0" hangingPunct="1">
              <a:lnSpc>
                <a:spcPct val="100000"/>
              </a:lnSpc>
              <a:spcBef>
                <a:spcPts val="899"/>
              </a:spcBef>
              <a:spcAft>
                <a:spcPts val="0"/>
              </a:spcAft>
              <a:buNone/>
              <a:tabLst/>
            </a:pPr>
            <a:endParaRPr lang="fr-CA" sz="1800" b="0" i="0" u="none" strike="noStrike" kern="1200" spc="0">
              <a:ln>
                <a:noFill/>
              </a:ln>
              <a:solidFill>
                <a:srgbClr val="003366"/>
              </a:solidFill>
              <a:latin typeface="Arial" pitchFamily="18"/>
              <a:ea typeface="Microsoft YaHei" pitchFamily="2"/>
              <a:cs typeface="Times New Roman"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3A4925A6-9F0D-4EF8-9A08-685F07263A22}" type="slidenum">
              <a:t>25</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755639" y="765000"/>
            <a:ext cx="8137080" cy="146952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hangingPunct="1">
              <a:buNone/>
            </a:pPr>
            <a:r>
              <a:rPr lang="fr-FR" b="1">
                <a:solidFill>
                  <a:srgbClr val="345E3F"/>
                </a:solidFill>
              </a:rPr>
              <a:t>Amount of assistance received, 2002</a:t>
            </a:r>
          </a:p>
        </p:txBody>
      </p:sp>
      <p:sp>
        <p:nvSpPr>
          <p:cNvPr id="4" name="Sous-titre 2"/>
          <p:cNvSpPr txBox="1">
            <a:spLocks noGrp="1"/>
          </p:cNvSpPr>
          <p:nvPr>
            <p:ph type="subTitle" idx="4294967295"/>
          </p:nvPr>
        </p:nvSpPr>
        <p:spPr>
          <a:xfrm>
            <a:off x="1692360" y="4243320"/>
            <a:ext cx="5984640" cy="1441080"/>
          </a:xfrm>
        </p:spPr>
        <p:txBody>
          <a:bodyPr wrap="square" lIns="90000" tIns="45000" rIns="90000" bIns="4500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endParaRPr lang="fr-CA" sz="3200">
              <a:latin typeface="Arial" pitchFamily="18"/>
            </a:endParaRPr>
          </a:p>
        </p:txBody>
      </p:sp>
      <p:pic>
        <p:nvPicPr>
          <p:cNvPr id="5" name="Image 43"/>
          <p:cNvPicPr>
            <a:picLocks noChangeAspect="1"/>
          </p:cNvPicPr>
          <p:nvPr/>
        </p:nvPicPr>
        <p:blipFill>
          <a:blip r:embed="rId3">
            <a:lum/>
            <a:alphaModFix/>
          </a:blip>
          <a:srcRect/>
          <a:stretch>
            <a:fillRect/>
          </a:stretch>
        </p:blipFill>
        <p:spPr>
          <a:xfrm>
            <a:off x="826920" y="2421000"/>
            <a:ext cx="7776720" cy="410328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page25">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0C7AD4A1-D32B-4E6D-8EF3-18CAB332DDC7}" type="slidenum">
              <a:t>26</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755639" y="765000"/>
            <a:ext cx="7772039" cy="118080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hangingPunct="1">
              <a:buNone/>
            </a:pPr>
            <a:r>
              <a:rPr lang="fr-FR" sz="2400" b="1">
                <a:solidFill>
                  <a:srgbClr val="345E3F"/>
                </a:solidFill>
              </a:rPr>
              <a:t>Contribution of social networks to the total amount of assistance provided by group of activities, 2002 </a:t>
            </a:r>
            <a:r>
              <a:rPr lang="fr-FR" sz="3200" b="1"/>
              <a:t> </a:t>
            </a:r>
          </a:p>
        </p:txBody>
      </p:sp>
      <p:sp>
        <p:nvSpPr>
          <p:cNvPr id="4" name="Sous-titre 2"/>
          <p:cNvSpPr txBox="1">
            <a:spLocks noGrp="1"/>
          </p:cNvSpPr>
          <p:nvPr>
            <p:ph type="subTitle" idx="4294967295"/>
          </p:nvPr>
        </p:nvSpPr>
        <p:spPr>
          <a:xfrm>
            <a:off x="1692360" y="4243320"/>
            <a:ext cx="5984640" cy="1441080"/>
          </a:xfrm>
        </p:spPr>
        <p:txBody>
          <a:bodyPr wrap="square" lIns="90000" tIns="45000" rIns="90000" bIns="4500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endParaRPr lang="fr-CA" sz="3200">
              <a:latin typeface="Arial" pitchFamily="18"/>
            </a:endParaRPr>
          </a:p>
        </p:txBody>
      </p:sp>
      <p:pic>
        <p:nvPicPr>
          <p:cNvPr id="5" name="Image 44"/>
          <p:cNvPicPr>
            <a:picLocks noChangeAspect="1"/>
          </p:cNvPicPr>
          <p:nvPr/>
        </p:nvPicPr>
        <p:blipFill>
          <a:blip r:embed="rId3">
            <a:lum/>
            <a:alphaModFix/>
          </a:blip>
          <a:srcRect/>
          <a:stretch>
            <a:fillRect/>
          </a:stretch>
        </p:blipFill>
        <p:spPr>
          <a:xfrm>
            <a:off x="1619280" y="2349360"/>
            <a:ext cx="6984719" cy="431928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page26">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74DFE758-5186-48C2-86CB-597A332A47C1}" type="slidenum">
              <a:t>27</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762120" y="762120"/>
            <a:ext cx="7924320" cy="1142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sz="2800" b="1">
                <a:solidFill>
                  <a:srgbClr val="006666"/>
                </a:solidFill>
              </a:rPr>
              <a:t>Receipt of assistance* Canadians living in private households, 2002 and 2007 GSS</a:t>
            </a:r>
          </a:p>
        </p:txBody>
      </p:sp>
      <p:sp>
        <p:nvSpPr>
          <p:cNvPr id="4" name="Espace réservé du contenu 2"/>
          <p:cNvSpPr txBox="1">
            <a:spLocks noGrp="1"/>
          </p:cNvSpPr>
          <p:nvPr>
            <p:ph type="body" idx="4294967295"/>
          </p:nvPr>
        </p:nvSpPr>
        <p:spPr>
          <a:xfrm>
            <a:off x="826920" y="2362320"/>
            <a:ext cx="7703640" cy="4882680"/>
          </a:xfrm>
        </p:spPr>
        <p:txBody>
          <a:bodyPr wrap="square" lIns="90000" tIns="45000" rIns="90000" bIns="45000" anchor="t"/>
          <a:lstStyle>
            <a:defPPr marL="432000" lvl="0" indent="-324000" algn="l" hangingPunct="0">
              <a:spcBef>
                <a:spcPts val="0"/>
              </a:spcBef>
              <a:spcAft>
                <a:spcPts val="1417"/>
              </a:spcAft>
              <a:buSzPct val="45000"/>
              <a:buFont typeface="StarSymbol"/>
              <a:buNone/>
              <a:defRPr lang="fr-FR" sz="2800" b="0" i="0" u="none" strike="noStrike" kern="1200" spc="0">
                <a:ln>
                  <a:noFill/>
                </a:ln>
                <a:solidFill>
                  <a:srgbClr val="003366"/>
                </a:solidFill>
                <a:latin typeface="Arial"/>
                <a:ea typeface="Microsoft YaHei" pitchFamily="2"/>
                <a:cs typeface="Mangal" pitchFamily="2"/>
              </a:defRPr>
            </a:defPPr>
            <a:lvl1pPr marL="432000" lvl="0" indent="-324000" algn="l" hangingPunct="0">
              <a:spcBef>
                <a:spcPts val="0"/>
              </a:spcBef>
              <a:spcAft>
                <a:spcPts val="1417"/>
              </a:spcAft>
              <a:buSzPct val="45000"/>
              <a:buFont typeface="StarSymbol"/>
              <a:buChar char="●"/>
              <a:defRPr lang="fr-FR" sz="2800" b="0" i="0" u="none" strike="noStrike" kern="1200" spc="0">
                <a:ln>
                  <a:noFill/>
                </a:ln>
                <a:solidFill>
                  <a:srgbClr val="003366"/>
                </a:solidFill>
                <a:latin typeface="Arial"/>
                <a:ea typeface="Microsoft YaHei" pitchFamily="2"/>
                <a:cs typeface="Mangal" pitchFamily="2"/>
              </a:defRPr>
            </a:lvl1pPr>
            <a:lvl2pPr marL="864000" lvl="1" indent="-324000" algn="l" hangingPunct="0">
              <a:spcBef>
                <a:spcPts val="0"/>
              </a:spcBef>
              <a:spcAft>
                <a:spcPts val="1134"/>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2pPr>
            <a:lvl3pPr marL="1295999" lvl="2" indent="-288000" algn="l" hangingPunct="0">
              <a:spcBef>
                <a:spcPts val="0"/>
              </a:spcBef>
              <a:spcAft>
                <a:spcPts val="850"/>
              </a:spcAft>
              <a:buSzPct val="75000"/>
              <a:buFont typeface="StarSymbol"/>
              <a:buChar char="–"/>
              <a:defRPr lang="fr-FR" sz="1800" b="0" i="0" u="none" strike="noStrike" kern="1200" spc="0">
                <a:ln>
                  <a:noFill/>
                </a:ln>
                <a:solidFill>
                  <a:srgbClr val="003366"/>
                </a:solidFill>
                <a:latin typeface="Arial"/>
                <a:ea typeface="Microsoft YaHei" pitchFamily="2"/>
                <a:cs typeface="Mangal" pitchFamily="2"/>
              </a:defRPr>
            </a:lvl3pPr>
            <a:lvl4pPr marL="1728000" lvl="3" indent="-216000" algn="l" hangingPunct="0">
              <a:spcBef>
                <a:spcPts val="0"/>
              </a:spcBef>
              <a:spcAft>
                <a:spcPts val="567"/>
              </a:spcAft>
              <a:buSzPct val="45000"/>
              <a:buFont typeface="StarSymbol"/>
              <a:buChar char="●"/>
              <a:defRPr lang="fr-FR" sz="1800" b="0" i="0" u="none" strike="noStrike" kern="1200" spc="0">
                <a:ln>
                  <a:noFill/>
                </a:ln>
                <a:solidFill>
                  <a:srgbClr val="003366"/>
                </a:solidFill>
                <a:latin typeface="Arial"/>
                <a:ea typeface="Microsoft YaHei" pitchFamily="2"/>
                <a:cs typeface="Mangal" pitchFamily="2"/>
              </a:defRPr>
            </a:lvl4pPr>
            <a:lvl5pPr marL="2160000" lvl="4" indent="-216000" algn="l" hangingPunct="0">
              <a:spcBef>
                <a:spcPts val="0"/>
              </a:spcBef>
              <a:spcAft>
                <a:spcPts val="283"/>
              </a:spcAft>
              <a:buSzPct val="75000"/>
              <a:buFont typeface="StarSymbol"/>
              <a:buChar char="–"/>
              <a:defRPr lang="fr-FR" sz="2000" b="0" i="0" u="none" strike="noStrike" kern="1200" spc="0">
                <a:ln>
                  <a:noFill/>
                </a:ln>
                <a:solidFill>
                  <a:srgbClr val="003366"/>
                </a:solidFill>
                <a:latin typeface="Arial"/>
                <a:ea typeface="Microsoft YaHei" pitchFamily="2"/>
                <a:cs typeface="Mangal" pitchFamily="2"/>
              </a:defRPr>
            </a:lvl5pPr>
            <a:lvl6pPr marL="2592000" lvl="5"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6pPr>
            <a:lvl7pPr marL="3024000" lvl="6"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7pPr>
            <a:lvl8pPr marL="3456000" lvl="7"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8pPr>
            <a:lvl9pPr marL="3887999" lvl="8"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9pPr>
          </a:lstStyle>
          <a:p>
            <a:pPr marL="0" lvl="0" indent="0" hangingPunct="1">
              <a:spcBef>
                <a:spcPts val="558"/>
              </a:spcBef>
              <a:spcAft>
                <a:spcPts val="0"/>
              </a:spcAft>
              <a:buNone/>
            </a:pPr>
            <a:endParaRPr lang="cs-CZ">
              <a:latin typeface="Arial" pitchFamily="18"/>
            </a:endParaRPr>
          </a:p>
          <a:p>
            <a:pPr marL="0" lvl="0" indent="0" hangingPunct="1">
              <a:spcBef>
                <a:spcPts val="558"/>
              </a:spcBef>
              <a:spcAft>
                <a:spcPts val="0"/>
              </a:spcAft>
              <a:buNone/>
            </a:pPr>
            <a:endParaRPr lang="cs-CZ">
              <a:latin typeface="Arial" pitchFamily="18"/>
            </a:endParaRPr>
          </a:p>
        </p:txBody>
      </p:sp>
      <p:pic>
        <p:nvPicPr>
          <p:cNvPr id="5" name="Picture 4"/>
          <p:cNvPicPr>
            <a:picLocks noChangeAspect="1"/>
          </p:cNvPicPr>
          <p:nvPr/>
        </p:nvPicPr>
        <p:blipFill>
          <a:blip r:embed="rId3">
            <a:lum/>
            <a:alphaModFix/>
          </a:blip>
          <a:srcRect l="29200" t="49790" r="35821" b="26176"/>
          <a:stretch>
            <a:fillRect/>
          </a:stretch>
        </p:blipFill>
        <p:spPr>
          <a:xfrm>
            <a:off x="900000" y="2520000"/>
            <a:ext cx="7740000" cy="3960000"/>
          </a:xfrm>
          <a:prstGeom prst="rect">
            <a:avLst/>
          </a:prstGeom>
          <a:noFill/>
          <a:ln>
            <a:noFill/>
          </a:ln>
          <a:effectLst>
            <a:outerShdw dist="152735" dir="2700000" algn="tl">
              <a:srgbClr val="808080"/>
            </a:outerShdw>
          </a:effec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 Methodology&#10;">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F7E8B179-92F3-42F7-B20E-D91B375CB592}" type="slidenum">
              <a:t>3</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762120" y="762120"/>
            <a:ext cx="7924320" cy="1142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sz="3200" b="1">
                <a:solidFill>
                  <a:srgbClr val="006666"/>
                </a:solidFill>
              </a:rPr>
              <a:t> </a:t>
            </a:r>
            <a:r>
              <a:rPr lang="fr-FR" b="1">
                <a:solidFill>
                  <a:srgbClr val="006666"/>
                </a:solidFill>
              </a:rPr>
              <a:t>Methodology</a:t>
            </a:r>
            <a:br>
              <a:rPr lang="fr-FR" b="1">
                <a:solidFill>
                  <a:srgbClr val="006666"/>
                </a:solidFill>
              </a:rPr>
            </a:br>
            <a:endParaRPr lang="fr-FR" b="1">
              <a:solidFill>
                <a:srgbClr val="006666"/>
              </a:solidFill>
            </a:endParaRPr>
          </a:p>
        </p:txBody>
      </p:sp>
      <p:sp>
        <p:nvSpPr>
          <p:cNvPr id="4" name="Espace réservé du contenu 2"/>
          <p:cNvSpPr txBox="1">
            <a:spLocks noGrp="1"/>
          </p:cNvSpPr>
          <p:nvPr>
            <p:ph type="body" idx="4294967295"/>
          </p:nvPr>
        </p:nvSpPr>
        <p:spPr>
          <a:xfrm>
            <a:off x="838080" y="2362320"/>
            <a:ext cx="7692840" cy="3723840"/>
          </a:xfrm>
        </p:spPr>
        <p:txBody>
          <a:bodyPr wrap="square" lIns="90000" tIns="45000" rIns="90000" bIns="45000" anchor="t"/>
          <a:lstStyle>
            <a:defPPr marL="432000" lvl="0" indent="-324000" algn="l" hangingPunct="0">
              <a:spcBef>
                <a:spcPts val="0"/>
              </a:spcBef>
              <a:spcAft>
                <a:spcPts val="1417"/>
              </a:spcAft>
              <a:buSzPct val="45000"/>
              <a:buFont typeface="StarSymbol"/>
              <a:buNone/>
              <a:defRPr lang="fr-FR" sz="2800" b="0" i="0" u="none" strike="noStrike" kern="1200" spc="0">
                <a:ln>
                  <a:noFill/>
                </a:ln>
                <a:solidFill>
                  <a:srgbClr val="003366"/>
                </a:solidFill>
                <a:latin typeface="Arial"/>
                <a:ea typeface="Microsoft YaHei" pitchFamily="2"/>
                <a:cs typeface="Mangal" pitchFamily="2"/>
              </a:defRPr>
            </a:defPPr>
            <a:lvl1pPr marL="432000" lvl="0" indent="-324000" algn="l" hangingPunct="0">
              <a:spcBef>
                <a:spcPts val="0"/>
              </a:spcBef>
              <a:spcAft>
                <a:spcPts val="1417"/>
              </a:spcAft>
              <a:buSzPct val="45000"/>
              <a:buFont typeface="StarSymbol"/>
              <a:buChar char="●"/>
              <a:defRPr lang="fr-FR" sz="2800" b="0" i="0" u="none" strike="noStrike" kern="1200" spc="0">
                <a:ln>
                  <a:noFill/>
                </a:ln>
                <a:solidFill>
                  <a:srgbClr val="003366"/>
                </a:solidFill>
                <a:latin typeface="Arial"/>
                <a:ea typeface="Microsoft YaHei" pitchFamily="2"/>
                <a:cs typeface="Mangal" pitchFamily="2"/>
              </a:defRPr>
            </a:lvl1pPr>
            <a:lvl2pPr marL="864000" lvl="1" indent="-324000" algn="l" hangingPunct="0">
              <a:spcBef>
                <a:spcPts val="0"/>
              </a:spcBef>
              <a:spcAft>
                <a:spcPts val="1134"/>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2pPr>
            <a:lvl3pPr marL="1295999" lvl="2" indent="-288000" algn="l" hangingPunct="0">
              <a:spcBef>
                <a:spcPts val="0"/>
              </a:spcBef>
              <a:spcAft>
                <a:spcPts val="850"/>
              </a:spcAft>
              <a:buSzPct val="75000"/>
              <a:buFont typeface="StarSymbol"/>
              <a:buChar char="–"/>
              <a:defRPr lang="fr-FR" sz="1800" b="0" i="0" u="none" strike="noStrike" kern="1200" spc="0">
                <a:ln>
                  <a:noFill/>
                </a:ln>
                <a:solidFill>
                  <a:srgbClr val="003366"/>
                </a:solidFill>
                <a:latin typeface="Arial"/>
                <a:ea typeface="Microsoft YaHei" pitchFamily="2"/>
                <a:cs typeface="Mangal" pitchFamily="2"/>
              </a:defRPr>
            </a:lvl3pPr>
            <a:lvl4pPr marL="1728000" lvl="3" indent="-216000" algn="l" hangingPunct="0">
              <a:spcBef>
                <a:spcPts val="0"/>
              </a:spcBef>
              <a:spcAft>
                <a:spcPts val="567"/>
              </a:spcAft>
              <a:buSzPct val="45000"/>
              <a:buFont typeface="StarSymbol"/>
              <a:buChar char="●"/>
              <a:defRPr lang="fr-FR" sz="1800" b="0" i="0" u="none" strike="noStrike" kern="1200" spc="0">
                <a:ln>
                  <a:noFill/>
                </a:ln>
                <a:solidFill>
                  <a:srgbClr val="003366"/>
                </a:solidFill>
                <a:latin typeface="Arial"/>
                <a:ea typeface="Microsoft YaHei" pitchFamily="2"/>
                <a:cs typeface="Mangal" pitchFamily="2"/>
              </a:defRPr>
            </a:lvl4pPr>
            <a:lvl5pPr marL="2160000" lvl="4" indent="-216000" algn="l" hangingPunct="0">
              <a:spcBef>
                <a:spcPts val="0"/>
              </a:spcBef>
              <a:spcAft>
                <a:spcPts val="283"/>
              </a:spcAft>
              <a:buSzPct val="75000"/>
              <a:buFont typeface="StarSymbol"/>
              <a:buChar char="–"/>
              <a:defRPr lang="fr-FR" sz="2000" b="0" i="0" u="none" strike="noStrike" kern="1200" spc="0">
                <a:ln>
                  <a:noFill/>
                </a:ln>
                <a:solidFill>
                  <a:srgbClr val="003366"/>
                </a:solidFill>
                <a:latin typeface="Arial"/>
                <a:ea typeface="Microsoft YaHei" pitchFamily="2"/>
                <a:cs typeface="Mangal" pitchFamily="2"/>
              </a:defRPr>
            </a:lvl5pPr>
            <a:lvl6pPr marL="2592000" lvl="5"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6pPr>
            <a:lvl7pPr marL="3024000" lvl="6"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7pPr>
            <a:lvl8pPr marL="3456000" lvl="7"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8pPr>
            <a:lvl9pPr marL="3887999" lvl="8"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9pPr>
          </a:lstStyle>
          <a:p>
            <a:pPr marL="0" lvl="0" indent="0" hangingPunct="1">
              <a:spcBef>
                <a:spcPts val="558"/>
              </a:spcBef>
              <a:spcAft>
                <a:spcPts val="0"/>
              </a:spcAft>
              <a:buClr>
                <a:srgbClr val="003366"/>
              </a:buClr>
              <a:buSzPct val="75000"/>
              <a:buFont typeface="Wingdings"/>
              <a:buChar char="l"/>
            </a:pPr>
            <a:r>
              <a:rPr lang="en-US" dirty="0">
                <a:latin typeface="Arial" pitchFamily="18"/>
              </a:rPr>
              <a:t>Methodology is in three parts</a:t>
            </a:r>
          </a:p>
          <a:p>
            <a:pPr marL="0" lvl="0" indent="0" hangingPunct="1">
              <a:spcBef>
                <a:spcPts val="558"/>
              </a:spcBef>
              <a:spcAft>
                <a:spcPts val="0"/>
              </a:spcAft>
              <a:buNone/>
            </a:pPr>
            <a:endParaRPr lang="en-US" dirty="0">
              <a:latin typeface="Arial" pitchFamily="18"/>
            </a:endParaRPr>
          </a:p>
          <a:p>
            <a:pPr marL="0" lvl="0" indent="0" hangingPunct="1">
              <a:spcBef>
                <a:spcPts val="558"/>
              </a:spcBef>
              <a:spcAft>
                <a:spcPts val="0"/>
              </a:spcAft>
              <a:buClr>
                <a:srgbClr val="003366"/>
              </a:buClr>
              <a:buSzPct val="75000"/>
              <a:buNone/>
            </a:pPr>
            <a:r>
              <a:rPr lang="en-US" dirty="0" smtClean="0">
                <a:latin typeface="Arial" pitchFamily="18"/>
              </a:rPr>
              <a:t>1- </a:t>
            </a:r>
            <a:r>
              <a:rPr lang="en-US" dirty="0" err="1" smtClean="0">
                <a:latin typeface="Arial" pitchFamily="18"/>
              </a:rPr>
              <a:t>LifePaths</a:t>
            </a:r>
            <a:endParaRPr lang="en-US" dirty="0">
              <a:latin typeface="Arial" pitchFamily="18"/>
            </a:endParaRPr>
          </a:p>
          <a:p>
            <a:pPr marL="0" lvl="0" indent="0" hangingPunct="1">
              <a:spcBef>
                <a:spcPts val="558"/>
              </a:spcBef>
              <a:spcAft>
                <a:spcPts val="0"/>
              </a:spcAft>
              <a:buNone/>
            </a:pPr>
            <a:endParaRPr lang="en-US" dirty="0">
              <a:latin typeface="Arial" pitchFamily="18"/>
            </a:endParaRPr>
          </a:p>
          <a:p>
            <a:pPr marL="0" lvl="0" indent="0" hangingPunct="1">
              <a:spcBef>
                <a:spcPts val="558"/>
              </a:spcBef>
              <a:spcAft>
                <a:spcPts val="0"/>
              </a:spcAft>
              <a:buClr>
                <a:srgbClr val="003366"/>
              </a:buClr>
              <a:buSzPct val="75000"/>
              <a:buNone/>
            </a:pPr>
            <a:r>
              <a:rPr lang="en-US" dirty="0" smtClean="0">
                <a:latin typeface="Arial" pitchFamily="18"/>
              </a:rPr>
              <a:t>2- Regressions</a:t>
            </a:r>
            <a:endParaRPr lang="en-US" dirty="0">
              <a:latin typeface="Arial" pitchFamily="18"/>
            </a:endParaRPr>
          </a:p>
          <a:p>
            <a:pPr marL="0" lvl="0" indent="0" hangingPunct="1">
              <a:spcBef>
                <a:spcPts val="558"/>
              </a:spcBef>
              <a:spcAft>
                <a:spcPts val="0"/>
              </a:spcAft>
              <a:buClr>
                <a:srgbClr val="003366"/>
              </a:buClr>
              <a:buSzPct val="75000"/>
              <a:buNone/>
            </a:pPr>
            <a:endParaRPr lang="en-US" dirty="0" smtClean="0">
              <a:latin typeface="Arial" pitchFamily="18"/>
            </a:endParaRPr>
          </a:p>
          <a:p>
            <a:pPr marL="0" lvl="0" indent="0" hangingPunct="1">
              <a:spcBef>
                <a:spcPts val="558"/>
              </a:spcBef>
              <a:spcAft>
                <a:spcPts val="0"/>
              </a:spcAft>
              <a:buClr>
                <a:srgbClr val="003366"/>
              </a:buClr>
              <a:buSzPct val="75000"/>
              <a:buNone/>
            </a:pPr>
            <a:r>
              <a:rPr lang="en-US" dirty="0" smtClean="0">
                <a:latin typeface="Arial" pitchFamily="18"/>
              </a:rPr>
              <a:t>3- «</a:t>
            </a:r>
            <a:r>
              <a:rPr lang="en-US" dirty="0">
                <a:latin typeface="Arial" pitchFamily="18"/>
              </a:rPr>
              <a:t> What if </a:t>
            </a:r>
            <a:r>
              <a:rPr lang="en-US" dirty="0" smtClean="0">
                <a:latin typeface="Arial" pitchFamily="18"/>
              </a:rPr>
              <a:t>…</a:t>
            </a:r>
            <a:r>
              <a:rPr lang="en-US" dirty="0">
                <a:latin typeface="Arial" pitchFamily="18"/>
              </a:rPr>
              <a:t> » scenario</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ources of assistance">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8947E619-BAD6-44AB-B99C-84789652D624}" type="slidenum">
              <a:t>4</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762120" y="762120"/>
            <a:ext cx="7924320" cy="1142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b="1">
                <a:solidFill>
                  <a:srgbClr val="006666"/>
                </a:solidFill>
              </a:rPr>
              <a:t>Sources of assistance</a:t>
            </a:r>
          </a:p>
        </p:txBody>
      </p:sp>
      <p:sp>
        <p:nvSpPr>
          <p:cNvPr id="4" name="Espace réservé du contenu 2"/>
          <p:cNvSpPr txBox="1">
            <a:spLocks noGrp="1"/>
          </p:cNvSpPr>
          <p:nvPr>
            <p:ph type="body" idx="4294967295"/>
          </p:nvPr>
        </p:nvSpPr>
        <p:spPr>
          <a:xfrm>
            <a:off x="925559" y="2349360"/>
            <a:ext cx="8218080" cy="3095279"/>
          </a:xfrm>
        </p:spPr>
        <p:txBody>
          <a:bodyPr wrap="square" lIns="90000" tIns="45000" rIns="90000" bIns="45000" anchor="t"/>
          <a:lstStyle>
            <a:defPPr marL="432000" lvl="0" indent="-324000" algn="l" hangingPunct="0">
              <a:spcBef>
                <a:spcPts val="0"/>
              </a:spcBef>
              <a:spcAft>
                <a:spcPts val="1417"/>
              </a:spcAft>
              <a:buSzPct val="45000"/>
              <a:buFont typeface="StarSymbol"/>
              <a:buNone/>
              <a:defRPr lang="fr-FR" sz="2800" b="0" i="0" u="none" strike="noStrike" kern="1200" spc="0">
                <a:ln>
                  <a:noFill/>
                </a:ln>
                <a:solidFill>
                  <a:srgbClr val="003366"/>
                </a:solidFill>
                <a:latin typeface="Arial"/>
                <a:ea typeface="Microsoft YaHei" pitchFamily="2"/>
                <a:cs typeface="Mangal" pitchFamily="2"/>
              </a:defRPr>
            </a:defPPr>
            <a:lvl1pPr marL="432000" lvl="0" indent="-324000" algn="l" hangingPunct="0">
              <a:spcBef>
                <a:spcPts val="0"/>
              </a:spcBef>
              <a:spcAft>
                <a:spcPts val="1417"/>
              </a:spcAft>
              <a:buSzPct val="45000"/>
              <a:buFont typeface="StarSymbol"/>
              <a:buChar char="●"/>
              <a:defRPr lang="fr-FR" sz="2800" b="0" i="0" u="none" strike="noStrike" kern="1200" spc="0">
                <a:ln>
                  <a:noFill/>
                </a:ln>
                <a:solidFill>
                  <a:srgbClr val="003366"/>
                </a:solidFill>
                <a:latin typeface="Arial"/>
                <a:ea typeface="Microsoft YaHei" pitchFamily="2"/>
                <a:cs typeface="Mangal" pitchFamily="2"/>
              </a:defRPr>
            </a:lvl1pPr>
            <a:lvl2pPr marL="864000" lvl="1" indent="-324000" algn="l" hangingPunct="0">
              <a:spcBef>
                <a:spcPts val="0"/>
              </a:spcBef>
              <a:spcAft>
                <a:spcPts val="1134"/>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2pPr>
            <a:lvl3pPr marL="1295999" lvl="2" indent="-288000" algn="l" hangingPunct="0">
              <a:spcBef>
                <a:spcPts val="0"/>
              </a:spcBef>
              <a:spcAft>
                <a:spcPts val="850"/>
              </a:spcAft>
              <a:buSzPct val="75000"/>
              <a:buFont typeface="StarSymbol"/>
              <a:buChar char="–"/>
              <a:defRPr lang="fr-FR" sz="1800" b="0" i="0" u="none" strike="noStrike" kern="1200" spc="0">
                <a:ln>
                  <a:noFill/>
                </a:ln>
                <a:solidFill>
                  <a:srgbClr val="003366"/>
                </a:solidFill>
                <a:latin typeface="Arial"/>
                <a:ea typeface="Microsoft YaHei" pitchFamily="2"/>
                <a:cs typeface="Mangal" pitchFamily="2"/>
              </a:defRPr>
            </a:lvl3pPr>
            <a:lvl4pPr marL="1728000" lvl="3" indent="-216000" algn="l" hangingPunct="0">
              <a:spcBef>
                <a:spcPts val="0"/>
              </a:spcBef>
              <a:spcAft>
                <a:spcPts val="567"/>
              </a:spcAft>
              <a:buSzPct val="45000"/>
              <a:buFont typeface="StarSymbol"/>
              <a:buChar char="●"/>
              <a:defRPr lang="fr-FR" sz="1800" b="0" i="0" u="none" strike="noStrike" kern="1200" spc="0">
                <a:ln>
                  <a:noFill/>
                </a:ln>
                <a:solidFill>
                  <a:srgbClr val="003366"/>
                </a:solidFill>
                <a:latin typeface="Arial"/>
                <a:ea typeface="Microsoft YaHei" pitchFamily="2"/>
                <a:cs typeface="Mangal" pitchFamily="2"/>
              </a:defRPr>
            </a:lvl4pPr>
            <a:lvl5pPr marL="2160000" lvl="4" indent="-216000" algn="l" hangingPunct="0">
              <a:spcBef>
                <a:spcPts val="0"/>
              </a:spcBef>
              <a:spcAft>
                <a:spcPts val="283"/>
              </a:spcAft>
              <a:buSzPct val="75000"/>
              <a:buFont typeface="StarSymbol"/>
              <a:buChar char="–"/>
              <a:defRPr lang="fr-FR" sz="2000" b="0" i="0" u="none" strike="noStrike" kern="1200" spc="0">
                <a:ln>
                  <a:noFill/>
                </a:ln>
                <a:solidFill>
                  <a:srgbClr val="003366"/>
                </a:solidFill>
                <a:latin typeface="Arial"/>
                <a:ea typeface="Microsoft YaHei" pitchFamily="2"/>
                <a:cs typeface="Mangal" pitchFamily="2"/>
              </a:defRPr>
            </a:lvl5pPr>
            <a:lvl6pPr marL="2592000" lvl="5"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6pPr>
            <a:lvl7pPr marL="3024000" lvl="6"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7pPr>
            <a:lvl8pPr marL="3456000" lvl="7"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8pPr>
            <a:lvl9pPr marL="3887999" lvl="8"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9pPr>
          </a:lstStyle>
          <a:p>
            <a:pPr marL="0" lvl="0" indent="0" hangingPunct="1">
              <a:spcBef>
                <a:spcPts val="558"/>
              </a:spcBef>
              <a:spcAft>
                <a:spcPts val="0"/>
              </a:spcAft>
              <a:buNone/>
            </a:pPr>
            <a:r>
              <a:rPr lang="en-US" sz="2000" dirty="0">
                <a:latin typeface="Arial" pitchFamily="18"/>
              </a:rPr>
              <a:t>Our analysis of the assistance provided is based on the older person’s responses to questions about the help received from either a formal or informal source.</a:t>
            </a:r>
          </a:p>
          <a:p>
            <a:pPr marL="0" lvl="0" indent="0" hangingPunct="1">
              <a:spcBef>
                <a:spcPts val="558"/>
              </a:spcBef>
              <a:spcAft>
                <a:spcPts val="0"/>
              </a:spcAft>
              <a:buNone/>
            </a:pPr>
            <a:endParaRPr lang="en-US" sz="2000" dirty="0">
              <a:latin typeface="Arial" pitchFamily="18"/>
            </a:endParaRPr>
          </a:p>
          <a:p>
            <a:pPr marL="0" lvl="0" indent="0" hangingPunct="1">
              <a:spcBef>
                <a:spcPts val="558"/>
              </a:spcBef>
              <a:spcAft>
                <a:spcPts val="0"/>
              </a:spcAft>
              <a:buClr>
                <a:srgbClr val="003366"/>
              </a:buClr>
              <a:buSzPct val="75000"/>
              <a:buFont typeface="Wingdings"/>
              <a:buChar char="Ø"/>
            </a:pPr>
            <a:r>
              <a:rPr lang="en-US" sz="2000" b="1" dirty="0" smtClean="0">
                <a:latin typeface="Arial" pitchFamily="18"/>
              </a:rPr>
              <a:t> Formal </a:t>
            </a:r>
            <a:r>
              <a:rPr lang="en-US" sz="2000" b="1" dirty="0">
                <a:latin typeface="Arial" pitchFamily="18"/>
              </a:rPr>
              <a:t>support</a:t>
            </a:r>
            <a:r>
              <a:rPr lang="en-US" sz="2000" dirty="0">
                <a:latin typeface="Arial" pitchFamily="18"/>
              </a:rPr>
              <a:t> refers to the assistance provided by a paid employee (government or non-government) or volunteer from a private or public agency.</a:t>
            </a:r>
          </a:p>
          <a:p>
            <a:pPr marL="0" lvl="0" indent="0" hangingPunct="1">
              <a:spcBef>
                <a:spcPts val="558"/>
              </a:spcBef>
              <a:spcAft>
                <a:spcPts val="0"/>
              </a:spcAft>
              <a:buNone/>
            </a:pPr>
            <a:endParaRPr lang="en-US" sz="2000" dirty="0">
              <a:latin typeface="Arial" pitchFamily="18"/>
            </a:endParaRPr>
          </a:p>
          <a:p>
            <a:pPr marL="0" lvl="0" indent="0" hangingPunct="1">
              <a:spcBef>
                <a:spcPts val="558"/>
              </a:spcBef>
              <a:spcAft>
                <a:spcPts val="0"/>
              </a:spcAft>
              <a:buClr>
                <a:srgbClr val="003366"/>
              </a:buClr>
              <a:buSzPct val="75000"/>
              <a:buFont typeface="Wingdings"/>
              <a:buChar char="Ø"/>
            </a:pPr>
            <a:r>
              <a:rPr lang="en-US" sz="2000" b="1" dirty="0" smtClean="0">
                <a:latin typeface="Arial" pitchFamily="18"/>
              </a:rPr>
              <a:t> Informal </a:t>
            </a:r>
            <a:r>
              <a:rPr lang="en-US" sz="2000" b="1" dirty="0">
                <a:latin typeface="Arial" pitchFamily="18"/>
              </a:rPr>
              <a:t>support</a:t>
            </a:r>
            <a:r>
              <a:rPr lang="en-US" sz="2000" dirty="0">
                <a:latin typeface="Arial" pitchFamily="18"/>
              </a:rPr>
              <a:t> refers to the assistance provided by family, friends, and/or </a:t>
            </a:r>
            <a:r>
              <a:rPr lang="en-US" sz="2000" dirty="0" err="1">
                <a:latin typeface="Arial" pitchFamily="18"/>
              </a:rPr>
              <a:t>neighbours</a:t>
            </a:r>
            <a:r>
              <a:rPr lang="en-US" sz="2000" dirty="0">
                <a:latin typeface="Arial" pitchFamily="18"/>
              </a:rPr>
              <a:t>.</a:t>
            </a:r>
          </a:p>
          <a:p>
            <a:pPr marL="0" lvl="0" indent="0" hangingPunct="1">
              <a:spcBef>
                <a:spcPts val="558"/>
              </a:spcBef>
              <a:spcAft>
                <a:spcPts val="0"/>
              </a:spcAft>
              <a:buNone/>
            </a:pPr>
            <a:endParaRPr lang="en-US" sz="2000" dirty="0">
              <a:latin typeface="Arial" pitchFamily="18"/>
            </a:endParaRPr>
          </a:p>
          <a:p>
            <a:pPr marL="0" lvl="0" indent="0" hangingPunct="1">
              <a:spcBef>
                <a:spcPts val="558"/>
              </a:spcBef>
              <a:spcAft>
                <a:spcPts val="0"/>
              </a:spcAft>
              <a:buClr>
                <a:srgbClr val="003366"/>
              </a:buClr>
              <a:buSzPct val="75000"/>
              <a:buFont typeface="Wingdings"/>
              <a:buChar char="Ø"/>
            </a:pPr>
            <a:r>
              <a:rPr lang="en-US" sz="2000" dirty="0" smtClean="0">
                <a:latin typeface="Arial" pitchFamily="18"/>
              </a:rPr>
              <a:t> Cases </a:t>
            </a:r>
            <a:r>
              <a:rPr lang="en-US" sz="2000" dirty="0">
                <a:latin typeface="Arial" pitchFamily="18"/>
              </a:rPr>
              <a:t>where assistance is received from both the formal and informal support networks are referred to as “</a:t>
            </a:r>
            <a:r>
              <a:rPr lang="en-US" sz="2000" b="1" dirty="0">
                <a:latin typeface="Arial" pitchFamily="18"/>
              </a:rPr>
              <a:t>mixed support</a:t>
            </a:r>
            <a:r>
              <a:rPr lang="en-US" sz="2000" dirty="0">
                <a:latin typeface="Arial" pitchFamily="18"/>
              </a:rPr>
              <a:t>”.</a:t>
            </a:r>
          </a:p>
          <a:p>
            <a:pPr marL="0" lvl="0" indent="0" hangingPunct="1">
              <a:spcBef>
                <a:spcPts val="558"/>
              </a:spcBef>
              <a:spcAft>
                <a:spcPts val="0"/>
              </a:spcAft>
              <a:buNone/>
            </a:pPr>
            <a:endParaRPr lang="en-US" sz="2000" dirty="0">
              <a:latin typeface="Arial"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Types of activities">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A98C30AC-64E6-462D-A793-76AFF6032011}" type="slidenum">
              <a:t>5</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762120" y="762120"/>
            <a:ext cx="7924320" cy="1142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b="1">
                <a:solidFill>
                  <a:srgbClr val="006666"/>
                </a:solidFill>
              </a:rPr>
              <a:t>Types of activities</a:t>
            </a:r>
          </a:p>
        </p:txBody>
      </p:sp>
      <p:sp>
        <p:nvSpPr>
          <p:cNvPr id="4" name="Espace réservé du contenu 2"/>
          <p:cNvSpPr txBox="1">
            <a:spLocks noGrp="1"/>
          </p:cNvSpPr>
          <p:nvPr>
            <p:ph type="body" idx="4294967295"/>
          </p:nvPr>
        </p:nvSpPr>
        <p:spPr>
          <a:xfrm>
            <a:off x="838080" y="2362320"/>
            <a:ext cx="7692840" cy="3723840"/>
          </a:xfrm>
        </p:spPr>
        <p:txBody>
          <a:bodyPr wrap="square" lIns="90000" tIns="45000" rIns="90000" bIns="45000" anchor="t"/>
          <a:lstStyle>
            <a:defPPr marL="432000" lvl="0" indent="-324000" algn="l" hangingPunct="0">
              <a:spcBef>
                <a:spcPts val="0"/>
              </a:spcBef>
              <a:spcAft>
                <a:spcPts val="1417"/>
              </a:spcAft>
              <a:buSzPct val="45000"/>
              <a:buFont typeface="StarSymbol"/>
              <a:buNone/>
              <a:defRPr lang="fr-FR" sz="2800" b="0" i="0" u="none" strike="noStrike" kern="1200" spc="0">
                <a:ln>
                  <a:noFill/>
                </a:ln>
                <a:solidFill>
                  <a:srgbClr val="003366"/>
                </a:solidFill>
                <a:latin typeface="Arial"/>
                <a:ea typeface="Microsoft YaHei" pitchFamily="2"/>
                <a:cs typeface="Mangal" pitchFamily="2"/>
              </a:defRPr>
            </a:defPPr>
            <a:lvl1pPr marL="432000" lvl="0" indent="-324000" algn="l" hangingPunct="0">
              <a:spcBef>
                <a:spcPts val="0"/>
              </a:spcBef>
              <a:spcAft>
                <a:spcPts val="1417"/>
              </a:spcAft>
              <a:buSzPct val="45000"/>
              <a:buFont typeface="StarSymbol"/>
              <a:buChar char="●"/>
              <a:defRPr lang="fr-FR" sz="2800" b="0" i="0" u="none" strike="noStrike" kern="1200" spc="0">
                <a:ln>
                  <a:noFill/>
                </a:ln>
                <a:solidFill>
                  <a:srgbClr val="003366"/>
                </a:solidFill>
                <a:latin typeface="Arial"/>
                <a:ea typeface="Microsoft YaHei" pitchFamily="2"/>
                <a:cs typeface="Mangal" pitchFamily="2"/>
              </a:defRPr>
            </a:lvl1pPr>
            <a:lvl2pPr marL="864000" lvl="1" indent="-324000" algn="l" hangingPunct="0">
              <a:spcBef>
                <a:spcPts val="0"/>
              </a:spcBef>
              <a:spcAft>
                <a:spcPts val="1134"/>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2pPr>
            <a:lvl3pPr marL="1295999" lvl="2" indent="-288000" algn="l" hangingPunct="0">
              <a:spcBef>
                <a:spcPts val="0"/>
              </a:spcBef>
              <a:spcAft>
                <a:spcPts val="850"/>
              </a:spcAft>
              <a:buSzPct val="75000"/>
              <a:buFont typeface="StarSymbol"/>
              <a:buChar char="–"/>
              <a:defRPr lang="fr-FR" sz="1800" b="0" i="0" u="none" strike="noStrike" kern="1200" spc="0">
                <a:ln>
                  <a:noFill/>
                </a:ln>
                <a:solidFill>
                  <a:srgbClr val="003366"/>
                </a:solidFill>
                <a:latin typeface="Arial"/>
                <a:ea typeface="Microsoft YaHei" pitchFamily="2"/>
                <a:cs typeface="Mangal" pitchFamily="2"/>
              </a:defRPr>
            </a:lvl3pPr>
            <a:lvl4pPr marL="1728000" lvl="3" indent="-216000" algn="l" hangingPunct="0">
              <a:spcBef>
                <a:spcPts val="0"/>
              </a:spcBef>
              <a:spcAft>
                <a:spcPts val="567"/>
              </a:spcAft>
              <a:buSzPct val="45000"/>
              <a:buFont typeface="StarSymbol"/>
              <a:buChar char="●"/>
              <a:defRPr lang="fr-FR" sz="1800" b="0" i="0" u="none" strike="noStrike" kern="1200" spc="0">
                <a:ln>
                  <a:noFill/>
                </a:ln>
                <a:solidFill>
                  <a:srgbClr val="003366"/>
                </a:solidFill>
                <a:latin typeface="Arial"/>
                <a:ea typeface="Microsoft YaHei" pitchFamily="2"/>
                <a:cs typeface="Mangal" pitchFamily="2"/>
              </a:defRPr>
            </a:lvl4pPr>
            <a:lvl5pPr marL="2160000" lvl="4" indent="-216000" algn="l" hangingPunct="0">
              <a:spcBef>
                <a:spcPts val="0"/>
              </a:spcBef>
              <a:spcAft>
                <a:spcPts val="283"/>
              </a:spcAft>
              <a:buSzPct val="75000"/>
              <a:buFont typeface="StarSymbol"/>
              <a:buChar char="–"/>
              <a:defRPr lang="fr-FR" sz="2000" b="0" i="0" u="none" strike="noStrike" kern="1200" spc="0">
                <a:ln>
                  <a:noFill/>
                </a:ln>
                <a:solidFill>
                  <a:srgbClr val="003366"/>
                </a:solidFill>
                <a:latin typeface="Arial"/>
                <a:ea typeface="Microsoft YaHei" pitchFamily="2"/>
                <a:cs typeface="Mangal" pitchFamily="2"/>
              </a:defRPr>
            </a:lvl5pPr>
            <a:lvl6pPr marL="2592000" lvl="5"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6pPr>
            <a:lvl7pPr marL="3024000" lvl="6"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7pPr>
            <a:lvl8pPr marL="3456000" lvl="7"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8pPr>
            <a:lvl9pPr marL="3887999" lvl="8"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9pPr>
          </a:lstStyle>
          <a:p>
            <a:pPr marL="0" lvl="0" indent="0" hangingPunct="1">
              <a:spcBef>
                <a:spcPts val="558"/>
              </a:spcBef>
              <a:spcAft>
                <a:spcPts val="0"/>
              </a:spcAft>
              <a:buNone/>
            </a:pPr>
            <a:r>
              <a:rPr lang="en-US" sz="1800">
                <a:latin typeface="Arial" pitchFamily="18"/>
              </a:rPr>
              <a:t>The 2002 GSS focuses on help received by older persons who need assistance in performing four specific types of activities:</a:t>
            </a:r>
          </a:p>
          <a:p>
            <a:pPr marL="0" lvl="0" indent="0" hangingPunct="1">
              <a:spcBef>
                <a:spcPts val="558"/>
              </a:spcBef>
              <a:spcAft>
                <a:spcPts val="0"/>
              </a:spcAft>
              <a:buNone/>
            </a:pPr>
            <a:endParaRPr lang="en-US" sz="1800">
              <a:latin typeface="Arial" pitchFamily="18"/>
            </a:endParaRPr>
          </a:p>
          <a:p>
            <a:pPr marL="0" lvl="0" indent="0" hangingPunct="1">
              <a:spcBef>
                <a:spcPts val="558"/>
              </a:spcBef>
              <a:spcAft>
                <a:spcPts val="0"/>
              </a:spcAft>
              <a:buClr>
                <a:srgbClr val="003366"/>
              </a:buClr>
              <a:buSzPct val="75000"/>
              <a:buFont typeface="Wingdings"/>
              <a:buChar char="l"/>
            </a:pPr>
            <a:r>
              <a:rPr lang="en-US" sz="1800" b="1">
                <a:latin typeface="Arial" pitchFamily="18"/>
              </a:rPr>
              <a:t>Inside home duties </a:t>
            </a:r>
            <a:r>
              <a:rPr lang="en-US" sz="1800">
                <a:latin typeface="Arial" pitchFamily="18"/>
              </a:rPr>
              <a:t>(IH), such as meal preparation, meal clean-up, house cleaning, and laundry or sewing;</a:t>
            </a:r>
          </a:p>
          <a:p>
            <a:pPr marL="0" lvl="0" indent="0" hangingPunct="1">
              <a:spcBef>
                <a:spcPts val="558"/>
              </a:spcBef>
              <a:spcAft>
                <a:spcPts val="0"/>
              </a:spcAft>
              <a:buNone/>
            </a:pPr>
            <a:endParaRPr lang="en-US" sz="1800">
              <a:latin typeface="Arial" pitchFamily="18"/>
            </a:endParaRPr>
          </a:p>
          <a:p>
            <a:pPr marL="0" lvl="0" indent="0" hangingPunct="1">
              <a:spcBef>
                <a:spcPts val="558"/>
              </a:spcBef>
              <a:spcAft>
                <a:spcPts val="0"/>
              </a:spcAft>
              <a:buClr>
                <a:srgbClr val="003366"/>
              </a:buClr>
              <a:buSzPct val="75000"/>
              <a:buFont typeface="Wingdings"/>
              <a:buChar char="l"/>
            </a:pPr>
            <a:r>
              <a:rPr lang="en-US" sz="1800" b="1">
                <a:latin typeface="Arial" pitchFamily="18"/>
              </a:rPr>
              <a:t>Outside home duties</a:t>
            </a:r>
            <a:r>
              <a:rPr lang="en-US" sz="1800">
                <a:latin typeface="Arial" pitchFamily="18"/>
              </a:rPr>
              <a:t> (OH), such as house maintenance and outdoor work;</a:t>
            </a:r>
          </a:p>
          <a:p>
            <a:pPr marL="0" lvl="0" indent="0" hangingPunct="1">
              <a:spcBef>
                <a:spcPts val="558"/>
              </a:spcBef>
              <a:spcAft>
                <a:spcPts val="0"/>
              </a:spcAft>
              <a:buNone/>
            </a:pPr>
            <a:endParaRPr lang="en-US" sz="1800">
              <a:latin typeface="Arial" pitchFamily="18"/>
            </a:endParaRPr>
          </a:p>
          <a:p>
            <a:pPr marL="0" lvl="0" indent="0" hangingPunct="1">
              <a:spcBef>
                <a:spcPts val="558"/>
              </a:spcBef>
              <a:spcAft>
                <a:spcPts val="0"/>
              </a:spcAft>
              <a:buClr>
                <a:srgbClr val="003366"/>
              </a:buClr>
              <a:buSzPct val="75000"/>
              <a:buFont typeface="Wingdings"/>
              <a:buChar char="l"/>
            </a:pPr>
            <a:r>
              <a:rPr lang="en-US" sz="1800" b="1">
                <a:latin typeface="Arial" pitchFamily="18"/>
              </a:rPr>
              <a:t>Transportation</a:t>
            </a:r>
            <a:r>
              <a:rPr lang="en-US" sz="1800">
                <a:latin typeface="Arial" pitchFamily="18"/>
              </a:rPr>
              <a:t> (TR), such as transportation, shopping for groceries or other necessities, and banking or bill paying;</a:t>
            </a:r>
          </a:p>
          <a:p>
            <a:pPr marL="0" lvl="0" indent="0" hangingPunct="1">
              <a:spcBef>
                <a:spcPts val="558"/>
              </a:spcBef>
              <a:spcAft>
                <a:spcPts val="0"/>
              </a:spcAft>
              <a:buNone/>
            </a:pPr>
            <a:endParaRPr lang="en-US" sz="1800">
              <a:latin typeface="Arial" pitchFamily="18"/>
            </a:endParaRPr>
          </a:p>
          <a:p>
            <a:pPr marL="0" lvl="0" indent="0" hangingPunct="1">
              <a:spcBef>
                <a:spcPts val="558"/>
              </a:spcBef>
              <a:spcAft>
                <a:spcPts val="0"/>
              </a:spcAft>
              <a:buClr>
                <a:srgbClr val="003366"/>
              </a:buClr>
              <a:buSzPct val="75000"/>
              <a:buFont typeface="Wingdings"/>
              <a:buChar char="l"/>
            </a:pPr>
            <a:r>
              <a:rPr lang="en-US" sz="1800" b="1">
                <a:latin typeface="Arial" pitchFamily="18"/>
              </a:rPr>
              <a:t>Personal care</a:t>
            </a:r>
            <a:r>
              <a:rPr lang="en-US" sz="1800">
                <a:latin typeface="Arial" pitchFamily="18"/>
              </a:rPr>
              <a:t> (PC), such as assistance with bathing, toileting, brushing teeth, shampooing and hair care, and dressing.</a:t>
            </a:r>
          </a:p>
          <a:p>
            <a:pPr marL="0" lvl="0" indent="0" hangingPunct="1">
              <a:spcBef>
                <a:spcPts val="558"/>
              </a:spcBef>
              <a:spcAft>
                <a:spcPts val="0"/>
              </a:spcAft>
              <a:buNone/>
            </a:pPr>
            <a:endParaRPr lang="en-US" sz="1800">
              <a:latin typeface="Arial"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Rectangle 73"/>
          <p:cNvSpPr/>
          <p:nvPr/>
        </p:nvSpPr>
        <p:spPr>
          <a:xfrm>
            <a:off x="0" y="0"/>
            <a:ext cx="91436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3366"/>
            </a:solidFill>
            <a:prstDash val="solid"/>
            <a:miter/>
          </a:ln>
        </p:spPr>
        <p:txBody>
          <a:bodyPr vert="horz" wrap="none" lIns="90000" tIns="45000" rIns="90000" bIns="45000" anchor="ctr"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3" name="Line 63"/>
          <p:cNvSpPr/>
          <p:nvPr/>
        </p:nvSpPr>
        <p:spPr>
          <a:xfrm>
            <a:off x="8748720" y="4292280"/>
            <a:ext cx="0" cy="1938600"/>
          </a:xfrm>
          <a:prstGeom prst="line">
            <a:avLst/>
          </a:prstGeom>
          <a:noFill/>
          <a:ln w="63360">
            <a:solidFill>
              <a:srgbClr val="003366"/>
            </a:solidFill>
            <a:custDash>
              <a:ds d="0" sp="0"/>
            </a:custDash>
            <a:round/>
            <a:tailEnd type="arrow"/>
          </a:ln>
        </p:spPr>
        <p:txBody>
          <a:bodyPr vert="horz" wrap="none" lIns="90000" tIns="45000" rIns="90000" bIns="45000" anchor="ctr" anchorCtr="1"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4" name="Line 62"/>
          <p:cNvSpPr/>
          <p:nvPr/>
        </p:nvSpPr>
        <p:spPr>
          <a:xfrm>
            <a:off x="7740720" y="4292280"/>
            <a:ext cx="0" cy="1938600"/>
          </a:xfrm>
          <a:prstGeom prst="line">
            <a:avLst/>
          </a:prstGeom>
          <a:noFill/>
          <a:ln w="63360">
            <a:solidFill>
              <a:srgbClr val="003366"/>
            </a:solidFill>
            <a:custDash>
              <a:ds d="0" sp="0"/>
            </a:custDash>
            <a:round/>
            <a:tailEnd type="arrow"/>
          </a:ln>
        </p:spPr>
        <p:txBody>
          <a:bodyPr vert="horz" wrap="none" lIns="90000" tIns="45000" rIns="90000" bIns="45000" anchor="ctr" anchorCtr="1"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5" name="Line 61"/>
          <p:cNvSpPr/>
          <p:nvPr/>
        </p:nvSpPr>
        <p:spPr>
          <a:xfrm>
            <a:off x="6804360" y="4292280"/>
            <a:ext cx="0" cy="1951200"/>
          </a:xfrm>
          <a:prstGeom prst="line">
            <a:avLst/>
          </a:prstGeom>
          <a:noFill/>
          <a:ln w="63360">
            <a:solidFill>
              <a:srgbClr val="003366"/>
            </a:solidFill>
            <a:custDash>
              <a:ds d="0" sp="0"/>
            </a:custDash>
            <a:round/>
            <a:tailEnd type="arrow"/>
          </a:ln>
        </p:spPr>
        <p:txBody>
          <a:bodyPr vert="horz" wrap="none" lIns="90000" tIns="45000" rIns="90000" bIns="45000" anchor="ctr" anchorCtr="1"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6" name="Rectangle 2"/>
          <p:cNvSpPr/>
          <p:nvPr/>
        </p:nvSpPr>
        <p:spPr>
          <a:xfrm>
            <a:off x="2916359" y="0"/>
            <a:ext cx="4895640" cy="6919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a:noFill/>
            <a:prstDash val="solid"/>
          </a:ln>
        </p:spPr>
        <p:txBody>
          <a:bodyPr vert="horz" wrap="none" lIns="90000" tIns="45000" rIns="90000" bIns="45000" anchor="ctr"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7" name="Text Box 3"/>
          <p:cNvSpPr/>
          <p:nvPr/>
        </p:nvSpPr>
        <p:spPr>
          <a:xfrm>
            <a:off x="0" y="0"/>
            <a:ext cx="2916000" cy="60080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CC"/>
          </a:solidFill>
          <a:ln>
            <a:noFill/>
            <a:prstDash val="solid"/>
          </a:ln>
        </p:spPr>
        <p:txBody>
          <a:bodyPr vert="horz" wrap="square" lIns="90000" tIns="45000" rIns="90000" bIns="45000" anchor="t" compatLnSpc="0">
            <a:spAutoFit/>
          </a:bodyPr>
          <a:lstStyle/>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1800" b="0" i="0" u="none" strike="noStrike" kern="1200" spc="0">
              <a:ln>
                <a:noFill/>
              </a:ln>
              <a:solidFill>
                <a:srgbClr val="003399"/>
              </a:solidFill>
              <a:latin typeface="Arial" pitchFamily="18"/>
              <a:ea typeface="Microsoft YaHei" pitchFamily="2"/>
              <a:cs typeface="Mangal" pitchFamily="2"/>
            </a:endParaRPr>
          </a:p>
          <a:p>
            <a:pPr marL="743040" marR="0" lvl="0" indent="-285480" algn="l" rtl="0" hangingPunct="0">
              <a:lnSpc>
                <a:spcPct val="75000"/>
              </a:lnSpc>
              <a:spcBef>
                <a:spcPts val="899"/>
              </a:spcBef>
              <a:spcAft>
                <a:spcPts val="0"/>
              </a:spcAft>
              <a:buNone/>
              <a:tabLst/>
            </a:pPr>
            <a:endParaRPr lang="fr-CA" sz="1400" b="0" i="0" u="none" strike="noStrike" kern="1200" spc="0">
              <a:ln>
                <a:noFill/>
              </a:ln>
              <a:solidFill>
                <a:srgbClr val="003399"/>
              </a:solidFill>
              <a:latin typeface="Arial" pitchFamily="18"/>
              <a:ea typeface="Microsoft YaHei" pitchFamily="2"/>
              <a:cs typeface="Mangal" pitchFamily="2"/>
            </a:endParaRPr>
          </a:p>
        </p:txBody>
      </p:sp>
      <p:sp>
        <p:nvSpPr>
          <p:cNvPr id="8" name="Text Box 4"/>
          <p:cNvSpPr/>
          <p:nvPr/>
        </p:nvSpPr>
        <p:spPr>
          <a:xfrm>
            <a:off x="0" y="0"/>
            <a:ext cx="2916000" cy="60080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compatLnSpc="0">
            <a:spAutoFit/>
          </a:bodyPr>
          <a:lstStyle/>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2400" b="0" i="0" u="none" strike="noStrike" kern="1200" spc="0">
              <a:ln>
                <a:noFill/>
              </a:ln>
              <a:solidFill>
                <a:srgbClr val="003399"/>
              </a:solidFill>
              <a:latin typeface="Arial" pitchFamily="18"/>
              <a:ea typeface="Microsoft YaHei" pitchFamily="2"/>
              <a:cs typeface="Mangal" pitchFamily="2"/>
            </a:endParaRPr>
          </a:p>
          <a:p>
            <a:pPr marL="0" marR="0" lvl="0" indent="0" algn="l" rtl="0" hangingPunct="0">
              <a:lnSpc>
                <a:spcPct val="75000"/>
              </a:lnSpc>
              <a:spcBef>
                <a:spcPts val="899"/>
              </a:spcBef>
              <a:spcAft>
                <a:spcPts val="0"/>
              </a:spcAft>
              <a:buNone/>
              <a:tabLst/>
            </a:pPr>
            <a:endParaRPr lang="fr-CA" sz="1800" b="0" i="0" u="none" strike="noStrike" kern="1200" spc="0">
              <a:ln>
                <a:noFill/>
              </a:ln>
              <a:solidFill>
                <a:srgbClr val="003399"/>
              </a:solidFill>
              <a:latin typeface="Arial" pitchFamily="18"/>
              <a:ea typeface="Microsoft YaHei" pitchFamily="2"/>
              <a:cs typeface="Mangal" pitchFamily="2"/>
            </a:endParaRPr>
          </a:p>
          <a:p>
            <a:pPr marL="743040" marR="0" lvl="0" indent="-285480" algn="l" rtl="0" hangingPunct="0">
              <a:lnSpc>
                <a:spcPct val="75000"/>
              </a:lnSpc>
              <a:spcBef>
                <a:spcPts val="899"/>
              </a:spcBef>
              <a:spcAft>
                <a:spcPts val="0"/>
              </a:spcAft>
              <a:buNone/>
              <a:tabLst/>
            </a:pPr>
            <a:endParaRPr lang="fr-CA" sz="1400" b="0" i="0" u="none" strike="noStrike" kern="1200" spc="0">
              <a:ln>
                <a:noFill/>
              </a:ln>
              <a:solidFill>
                <a:srgbClr val="003399"/>
              </a:solidFill>
              <a:latin typeface="Arial" pitchFamily="18"/>
              <a:ea typeface="Microsoft YaHei" pitchFamily="2"/>
              <a:cs typeface="Mangal" pitchFamily="2"/>
            </a:endParaRPr>
          </a:p>
        </p:txBody>
      </p:sp>
      <p:sp>
        <p:nvSpPr>
          <p:cNvPr id="9" name="Text Box 5"/>
          <p:cNvSpPr/>
          <p:nvPr/>
        </p:nvSpPr>
        <p:spPr>
          <a:xfrm>
            <a:off x="179280" y="1773360"/>
            <a:ext cx="2663640" cy="4214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3360">
            <a:solidFill>
              <a:srgbClr val="003366"/>
            </a:solidFill>
            <a:prstDash val="solid"/>
            <a:miter/>
          </a:ln>
        </p:spPr>
        <p:txBody>
          <a:bodyPr vert="horz" wrap="square" lIns="90000" tIns="45000" rIns="90000" bIns="45000" anchor="t" compatLnSpc="0">
            <a:spAutoFit/>
          </a:bodyPr>
          <a:lstStyle/>
          <a:p>
            <a:pPr marL="0" marR="0" lvl="0" indent="0" algn="l" rtl="0" hangingPunct="0">
              <a:lnSpc>
                <a:spcPct val="12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Age</a:t>
            </a:r>
          </a:p>
          <a:p>
            <a:pPr marL="0" marR="0" lvl="0" indent="0" algn="l" rtl="0" hangingPunct="0">
              <a:lnSpc>
                <a:spcPct val="15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Sex</a:t>
            </a:r>
          </a:p>
          <a:p>
            <a:pPr marL="0" marR="0" lvl="0" indent="0" algn="l" rtl="0" hangingPunct="0">
              <a:lnSpc>
                <a:spcPct val="15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Schooling level</a:t>
            </a:r>
          </a:p>
          <a:p>
            <a:pPr marL="0" marR="0" lvl="0" indent="0" algn="l" rtl="0" hangingPunct="0">
              <a:lnSpc>
                <a:spcPct val="14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Region</a:t>
            </a:r>
          </a:p>
          <a:p>
            <a:pPr marL="0" marR="0" lvl="0" indent="0" algn="l" rtl="0" hangingPunct="0">
              <a:lnSpc>
                <a:spcPct val="16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Marital status  </a:t>
            </a:r>
          </a:p>
          <a:p>
            <a:pPr marL="0" marR="0" lvl="0" indent="0" algn="l" rtl="0" hangingPunct="0">
              <a:lnSpc>
                <a:spcPct val="16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Age of spouse</a:t>
            </a:r>
          </a:p>
          <a:p>
            <a:pPr marL="0" marR="0" lvl="0" indent="0" algn="l" rtl="0" hangingPunct="0">
              <a:lnSpc>
                <a:spcPct val="16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Place of birth</a:t>
            </a:r>
          </a:p>
          <a:p>
            <a:pPr marL="0" marR="0" lvl="0" indent="0" algn="l" rtl="0" hangingPunct="0">
              <a:lnSpc>
                <a:spcPct val="14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Surviving children</a:t>
            </a:r>
          </a:p>
          <a:p>
            <a:pPr marL="0" marR="0" lvl="0" indent="0" algn="l" rtl="0" hangingPunct="0">
              <a:lnSpc>
                <a:spcPct val="140000"/>
              </a:lnSpc>
              <a:spcBef>
                <a:spcPts val="899"/>
              </a:spcBef>
              <a:spcAft>
                <a:spcPts val="0"/>
              </a:spcAft>
              <a:buNone/>
              <a:tabLst/>
            </a:pPr>
            <a:endParaRPr lang="fr-CA" sz="1600" b="1" i="0" u="none" strike="noStrike" kern="1200" spc="0">
              <a:ln>
                <a:noFill/>
              </a:ln>
              <a:solidFill>
                <a:srgbClr val="003366"/>
              </a:solidFill>
              <a:latin typeface="Arial" pitchFamily="18"/>
              <a:ea typeface="Microsoft YaHei" pitchFamily="2"/>
              <a:cs typeface="Mangal" pitchFamily="2"/>
            </a:endParaRPr>
          </a:p>
        </p:txBody>
      </p:sp>
      <p:sp>
        <p:nvSpPr>
          <p:cNvPr id="10" name="Line 6"/>
          <p:cNvSpPr/>
          <p:nvPr/>
        </p:nvSpPr>
        <p:spPr>
          <a:xfrm>
            <a:off x="2987640" y="5157720"/>
            <a:ext cx="5905440" cy="0"/>
          </a:xfrm>
          <a:prstGeom prst="line">
            <a:avLst/>
          </a:prstGeom>
          <a:noFill/>
          <a:ln w="317520">
            <a:solidFill>
              <a:srgbClr val="003366"/>
            </a:solidFill>
            <a:prstDash val="solid"/>
            <a:round/>
            <a:tailEnd type="arrow"/>
          </a:ln>
        </p:spPr>
        <p:txBody>
          <a:bodyPr vert="horz" wrap="none" lIns="90000" tIns="45000" rIns="90000" bIns="45000" anchor="ctr" anchorCtr="1"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11" name="Text Box 7"/>
          <p:cNvSpPr/>
          <p:nvPr/>
        </p:nvSpPr>
        <p:spPr>
          <a:xfrm>
            <a:off x="2987640" y="836640"/>
            <a:ext cx="590507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CCFF"/>
          </a:solidFill>
          <a:ln w="31680">
            <a:solidFill>
              <a:srgbClr val="003366"/>
            </a:solidFill>
            <a:prstDash val="solid"/>
            <a:miter/>
          </a:ln>
        </p:spPr>
        <p:txBody>
          <a:bodyPr vert="horz" wrap="square" lIns="90000" tIns="45000" rIns="90000" bIns="45000" anchor="t" compatLnSpc="0">
            <a:spAutoFit/>
          </a:bodyPr>
          <a:lstStyle/>
          <a:p>
            <a:pPr marL="0" marR="0" lvl="0" indent="0" algn="l"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Disability</a:t>
            </a:r>
          </a:p>
        </p:txBody>
      </p:sp>
      <p:sp>
        <p:nvSpPr>
          <p:cNvPr id="12" name="Rectangle 8"/>
          <p:cNvSpPr/>
          <p:nvPr/>
        </p:nvSpPr>
        <p:spPr>
          <a:xfrm>
            <a:off x="3059279" y="260280"/>
            <a:ext cx="685440" cy="304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ctr"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13" name="Text Box 9"/>
          <p:cNvSpPr/>
          <p:nvPr/>
        </p:nvSpPr>
        <p:spPr>
          <a:xfrm>
            <a:off x="5292720" y="836640"/>
            <a:ext cx="64728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A</a:t>
            </a:r>
          </a:p>
        </p:txBody>
      </p:sp>
      <p:sp>
        <p:nvSpPr>
          <p:cNvPr id="14" name="Text Box 10"/>
          <p:cNvSpPr/>
          <p:nvPr/>
        </p:nvSpPr>
        <p:spPr>
          <a:xfrm>
            <a:off x="5940360" y="836640"/>
            <a:ext cx="50292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S</a:t>
            </a:r>
          </a:p>
        </p:txBody>
      </p:sp>
      <p:sp>
        <p:nvSpPr>
          <p:cNvPr id="15" name="Text Box 11"/>
          <p:cNvSpPr/>
          <p:nvPr/>
        </p:nvSpPr>
        <p:spPr>
          <a:xfrm>
            <a:off x="7091280" y="836640"/>
            <a:ext cx="64908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SL</a:t>
            </a:r>
          </a:p>
        </p:txBody>
      </p:sp>
      <p:sp>
        <p:nvSpPr>
          <p:cNvPr id="16" name="Line 12"/>
          <p:cNvSpPr/>
          <p:nvPr/>
        </p:nvSpPr>
        <p:spPr>
          <a:xfrm>
            <a:off x="4859280" y="1196640"/>
            <a:ext cx="504720" cy="360359"/>
          </a:xfrm>
          <a:prstGeom prst="line">
            <a:avLst/>
          </a:prstGeom>
          <a:noFill/>
          <a:ln w="63360">
            <a:solidFill>
              <a:srgbClr val="003366"/>
            </a:solidFill>
            <a:prstDash val="solid"/>
            <a:round/>
            <a:tailEnd type="arrow"/>
          </a:ln>
        </p:spPr>
        <p:txBody>
          <a:bodyPr vert="horz" wrap="none" lIns="90000" tIns="45000" rIns="90000" bIns="45000" anchor="ctr" anchorCtr="1"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17" name="Line 13"/>
          <p:cNvSpPr/>
          <p:nvPr/>
        </p:nvSpPr>
        <p:spPr>
          <a:xfrm>
            <a:off x="4859280" y="2060280"/>
            <a:ext cx="504720" cy="289080"/>
          </a:xfrm>
          <a:prstGeom prst="line">
            <a:avLst/>
          </a:prstGeom>
          <a:noFill/>
          <a:ln w="63360">
            <a:solidFill>
              <a:srgbClr val="003366"/>
            </a:solidFill>
            <a:prstDash val="solid"/>
            <a:round/>
            <a:tailEnd type="arrow"/>
          </a:ln>
        </p:spPr>
        <p:txBody>
          <a:bodyPr vert="horz" wrap="none" lIns="90000" tIns="45000" rIns="90000" bIns="45000" anchor="ctr" anchorCtr="1"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18" name="Line 14"/>
          <p:cNvSpPr/>
          <p:nvPr/>
        </p:nvSpPr>
        <p:spPr>
          <a:xfrm>
            <a:off x="4859280" y="2852640"/>
            <a:ext cx="504720" cy="288719"/>
          </a:xfrm>
          <a:prstGeom prst="line">
            <a:avLst/>
          </a:prstGeom>
          <a:noFill/>
          <a:ln w="63360">
            <a:solidFill>
              <a:srgbClr val="003366"/>
            </a:solidFill>
            <a:prstDash val="solid"/>
            <a:round/>
            <a:tailEnd type="arrow"/>
          </a:ln>
        </p:spPr>
        <p:txBody>
          <a:bodyPr vert="horz" wrap="none" lIns="90000" tIns="45000" rIns="90000" bIns="45000" anchor="ctr" anchorCtr="1"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19" name="Text Box 15"/>
          <p:cNvSpPr/>
          <p:nvPr/>
        </p:nvSpPr>
        <p:spPr>
          <a:xfrm>
            <a:off x="2273400" y="2359080"/>
            <a:ext cx="50939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S</a:t>
            </a:r>
          </a:p>
        </p:txBody>
      </p:sp>
      <p:sp>
        <p:nvSpPr>
          <p:cNvPr id="20" name="Text Box 16"/>
          <p:cNvSpPr/>
          <p:nvPr/>
        </p:nvSpPr>
        <p:spPr>
          <a:xfrm>
            <a:off x="2273400" y="2833560"/>
            <a:ext cx="50939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SL</a:t>
            </a:r>
          </a:p>
        </p:txBody>
      </p:sp>
      <p:sp>
        <p:nvSpPr>
          <p:cNvPr id="21" name="Text Box 17"/>
          <p:cNvSpPr/>
          <p:nvPr/>
        </p:nvSpPr>
        <p:spPr>
          <a:xfrm>
            <a:off x="2273400" y="3841920"/>
            <a:ext cx="509399" cy="3186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500" b="1" i="0" u="none" strike="noStrike" kern="1200" spc="0">
                <a:ln>
                  <a:noFill/>
                </a:ln>
                <a:solidFill>
                  <a:srgbClr val="003366"/>
                </a:solidFill>
                <a:latin typeface="Arial" pitchFamily="18"/>
                <a:ea typeface="Microsoft YaHei" pitchFamily="2"/>
                <a:cs typeface="Mangal" pitchFamily="2"/>
              </a:rPr>
              <a:t>MS</a:t>
            </a:r>
          </a:p>
        </p:txBody>
      </p:sp>
      <p:sp>
        <p:nvSpPr>
          <p:cNvPr id="22" name="Text Box 18"/>
          <p:cNvSpPr/>
          <p:nvPr/>
        </p:nvSpPr>
        <p:spPr>
          <a:xfrm>
            <a:off x="2273400" y="4836960"/>
            <a:ext cx="50939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PB</a:t>
            </a:r>
          </a:p>
        </p:txBody>
      </p:sp>
      <p:sp>
        <p:nvSpPr>
          <p:cNvPr id="23" name="Text Box 19"/>
          <p:cNvSpPr/>
          <p:nvPr/>
        </p:nvSpPr>
        <p:spPr>
          <a:xfrm>
            <a:off x="2273400" y="5334120"/>
            <a:ext cx="50939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SC</a:t>
            </a:r>
          </a:p>
        </p:txBody>
      </p:sp>
      <p:sp>
        <p:nvSpPr>
          <p:cNvPr id="24" name="Text Box 20"/>
          <p:cNvSpPr/>
          <p:nvPr/>
        </p:nvSpPr>
        <p:spPr>
          <a:xfrm>
            <a:off x="2273400" y="3325679"/>
            <a:ext cx="50939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R</a:t>
            </a:r>
          </a:p>
        </p:txBody>
      </p:sp>
      <p:sp>
        <p:nvSpPr>
          <p:cNvPr id="25" name="Text Box 21"/>
          <p:cNvSpPr/>
          <p:nvPr/>
        </p:nvSpPr>
        <p:spPr>
          <a:xfrm>
            <a:off x="2273400" y="1905120"/>
            <a:ext cx="50939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A</a:t>
            </a:r>
          </a:p>
        </p:txBody>
      </p:sp>
      <p:sp>
        <p:nvSpPr>
          <p:cNvPr id="26" name="Text Box 22"/>
          <p:cNvSpPr/>
          <p:nvPr/>
        </p:nvSpPr>
        <p:spPr>
          <a:xfrm>
            <a:off x="2987640" y="1620720"/>
            <a:ext cx="590507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3CCCC"/>
          </a:solidFill>
          <a:ln w="31680">
            <a:solidFill>
              <a:srgbClr val="003366"/>
            </a:solidFill>
            <a:prstDash val="solid"/>
            <a:miter/>
          </a:ln>
        </p:spPr>
        <p:txBody>
          <a:bodyPr vert="horz" wrap="square" lIns="90000" tIns="45000" rIns="90000" bIns="45000" anchor="t" compatLnSpc="0">
            <a:spAutoFit/>
          </a:bodyPr>
          <a:lstStyle/>
          <a:p>
            <a:pPr marL="0" marR="0" lvl="0" indent="0" algn="l"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Need for assistance</a:t>
            </a:r>
          </a:p>
        </p:txBody>
      </p:sp>
      <p:sp>
        <p:nvSpPr>
          <p:cNvPr id="27" name="Text Box 23"/>
          <p:cNvSpPr/>
          <p:nvPr/>
        </p:nvSpPr>
        <p:spPr>
          <a:xfrm>
            <a:off x="7956720" y="1620720"/>
            <a:ext cx="93636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R</a:t>
            </a:r>
          </a:p>
        </p:txBody>
      </p:sp>
      <p:sp>
        <p:nvSpPr>
          <p:cNvPr id="28" name="Text Box 24"/>
          <p:cNvSpPr/>
          <p:nvPr/>
        </p:nvSpPr>
        <p:spPr>
          <a:xfrm>
            <a:off x="2987640" y="3989520"/>
            <a:ext cx="590507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66"/>
          </a:solidFill>
          <a:ln w="31680">
            <a:solidFill>
              <a:srgbClr val="003366"/>
            </a:solidFill>
            <a:prstDash val="solid"/>
            <a:miter/>
          </a:ln>
        </p:spPr>
        <p:txBody>
          <a:bodyPr vert="horz" wrap="square" lIns="90000" tIns="45000" rIns="90000" bIns="45000" anchor="t" compatLnSpc="0">
            <a:spAutoFit/>
          </a:bodyPr>
          <a:lstStyle/>
          <a:p>
            <a:pPr marL="0" marR="0" lvl="0" indent="0" algn="l" rtl="0" hangingPunct="0">
              <a:lnSpc>
                <a:spcPct val="100000"/>
              </a:lnSpc>
              <a:spcBef>
                <a:spcPts val="899"/>
              </a:spcBef>
              <a:spcAft>
                <a:spcPts val="0"/>
              </a:spcAft>
              <a:buNone/>
              <a:tabLst/>
            </a:pPr>
            <a:r>
              <a:rPr lang="fr-CA" sz="1600" b="1" i="0" u="none" strike="noStrike" kern="1200" spc="0">
                <a:ln>
                  <a:noFill/>
                </a:ln>
                <a:solidFill>
                  <a:srgbClr val="FFFFFF"/>
                </a:solidFill>
                <a:latin typeface="Arial" pitchFamily="18"/>
                <a:ea typeface="Microsoft YaHei" pitchFamily="2"/>
                <a:cs typeface="Mangal" pitchFamily="2"/>
              </a:rPr>
              <a:t>Source of assistance</a:t>
            </a:r>
          </a:p>
        </p:txBody>
      </p:sp>
      <p:sp>
        <p:nvSpPr>
          <p:cNvPr id="29" name="Text Box 25"/>
          <p:cNvSpPr/>
          <p:nvPr/>
        </p:nvSpPr>
        <p:spPr>
          <a:xfrm>
            <a:off x="6227640" y="3989520"/>
            <a:ext cx="60624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A</a:t>
            </a:r>
          </a:p>
        </p:txBody>
      </p:sp>
      <p:sp>
        <p:nvSpPr>
          <p:cNvPr id="30" name="Text Box 26"/>
          <p:cNvSpPr/>
          <p:nvPr/>
        </p:nvSpPr>
        <p:spPr>
          <a:xfrm>
            <a:off x="6803999" y="3989520"/>
            <a:ext cx="56160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SL</a:t>
            </a:r>
          </a:p>
        </p:txBody>
      </p:sp>
      <p:sp>
        <p:nvSpPr>
          <p:cNvPr id="31" name="Text Box 27"/>
          <p:cNvSpPr/>
          <p:nvPr/>
        </p:nvSpPr>
        <p:spPr>
          <a:xfrm>
            <a:off x="7380360" y="3989520"/>
            <a:ext cx="52812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R</a:t>
            </a:r>
          </a:p>
        </p:txBody>
      </p:sp>
      <p:sp>
        <p:nvSpPr>
          <p:cNvPr id="32" name="Text Box 29"/>
          <p:cNvSpPr/>
          <p:nvPr/>
        </p:nvSpPr>
        <p:spPr>
          <a:xfrm>
            <a:off x="7885079" y="3989520"/>
            <a:ext cx="50292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PB</a:t>
            </a:r>
          </a:p>
        </p:txBody>
      </p:sp>
      <p:sp>
        <p:nvSpPr>
          <p:cNvPr id="33" name="Text Box 30"/>
          <p:cNvSpPr/>
          <p:nvPr/>
        </p:nvSpPr>
        <p:spPr>
          <a:xfrm>
            <a:off x="8388360" y="3989520"/>
            <a:ext cx="51083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SC</a:t>
            </a:r>
          </a:p>
        </p:txBody>
      </p:sp>
      <p:sp>
        <p:nvSpPr>
          <p:cNvPr id="34" name="Text Box 31"/>
          <p:cNvSpPr/>
          <p:nvPr/>
        </p:nvSpPr>
        <p:spPr>
          <a:xfrm>
            <a:off x="6157800" y="1620720"/>
            <a:ext cx="93455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A</a:t>
            </a:r>
          </a:p>
        </p:txBody>
      </p:sp>
      <p:sp>
        <p:nvSpPr>
          <p:cNvPr id="35" name="Text Box 32"/>
          <p:cNvSpPr/>
          <p:nvPr/>
        </p:nvSpPr>
        <p:spPr>
          <a:xfrm>
            <a:off x="7108920" y="1620720"/>
            <a:ext cx="84743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S</a:t>
            </a:r>
          </a:p>
        </p:txBody>
      </p:sp>
      <p:sp>
        <p:nvSpPr>
          <p:cNvPr id="36" name="Text Box 33"/>
          <p:cNvSpPr/>
          <p:nvPr/>
        </p:nvSpPr>
        <p:spPr>
          <a:xfrm>
            <a:off x="5219640" y="1620720"/>
            <a:ext cx="93636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CCFF"/>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D</a:t>
            </a:r>
          </a:p>
        </p:txBody>
      </p:sp>
      <p:sp>
        <p:nvSpPr>
          <p:cNvPr id="37" name="Text Box 34"/>
          <p:cNvSpPr/>
          <p:nvPr/>
        </p:nvSpPr>
        <p:spPr>
          <a:xfrm>
            <a:off x="7740720" y="836640"/>
            <a:ext cx="57600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R</a:t>
            </a:r>
          </a:p>
        </p:txBody>
      </p:sp>
      <p:sp>
        <p:nvSpPr>
          <p:cNvPr id="38" name="Text Box 36"/>
          <p:cNvSpPr/>
          <p:nvPr/>
        </p:nvSpPr>
        <p:spPr>
          <a:xfrm>
            <a:off x="2987640" y="2421000"/>
            <a:ext cx="590507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0000"/>
          </a:solidFill>
          <a:ln w="31680">
            <a:solidFill>
              <a:srgbClr val="003366"/>
            </a:solidFill>
            <a:prstDash val="solid"/>
            <a:miter/>
          </a:ln>
        </p:spPr>
        <p:txBody>
          <a:bodyPr vert="horz" wrap="square" lIns="90000" tIns="45000" rIns="90000" bIns="45000" anchor="t" compatLnSpc="0">
            <a:spAutoFit/>
          </a:bodyPr>
          <a:lstStyle/>
          <a:p>
            <a:pPr marL="0" marR="0" lvl="0" indent="0" algn="l"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Living arrangement</a:t>
            </a:r>
          </a:p>
        </p:txBody>
      </p:sp>
      <p:sp>
        <p:nvSpPr>
          <p:cNvPr id="39" name="Text Box 37"/>
          <p:cNvSpPr/>
          <p:nvPr/>
        </p:nvSpPr>
        <p:spPr>
          <a:xfrm>
            <a:off x="7308720" y="2413080"/>
            <a:ext cx="57600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MS</a:t>
            </a:r>
          </a:p>
        </p:txBody>
      </p:sp>
      <p:sp>
        <p:nvSpPr>
          <p:cNvPr id="40" name="Text Box 38"/>
          <p:cNvSpPr/>
          <p:nvPr/>
        </p:nvSpPr>
        <p:spPr>
          <a:xfrm>
            <a:off x="6803999" y="2413080"/>
            <a:ext cx="50435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R</a:t>
            </a:r>
          </a:p>
        </p:txBody>
      </p:sp>
      <p:sp>
        <p:nvSpPr>
          <p:cNvPr id="41" name="Text Box 39"/>
          <p:cNvSpPr/>
          <p:nvPr/>
        </p:nvSpPr>
        <p:spPr>
          <a:xfrm>
            <a:off x="6251399" y="2413080"/>
            <a:ext cx="55224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SL</a:t>
            </a:r>
          </a:p>
        </p:txBody>
      </p:sp>
      <p:sp>
        <p:nvSpPr>
          <p:cNvPr id="42" name="Text Box 40"/>
          <p:cNvSpPr/>
          <p:nvPr/>
        </p:nvSpPr>
        <p:spPr>
          <a:xfrm>
            <a:off x="5796000" y="2413080"/>
            <a:ext cx="50292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A</a:t>
            </a:r>
          </a:p>
        </p:txBody>
      </p:sp>
      <p:sp>
        <p:nvSpPr>
          <p:cNvPr id="43" name="Text Box 41"/>
          <p:cNvSpPr/>
          <p:nvPr/>
        </p:nvSpPr>
        <p:spPr>
          <a:xfrm>
            <a:off x="5219640" y="2413080"/>
            <a:ext cx="57420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3CCCC"/>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NA</a:t>
            </a:r>
          </a:p>
        </p:txBody>
      </p:sp>
      <p:sp>
        <p:nvSpPr>
          <p:cNvPr id="44" name="Text Box 42"/>
          <p:cNvSpPr/>
          <p:nvPr/>
        </p:nvSpPr>
        <p:spPr>
          <a:xfrm>
            <a:off x="8388360" y="2413080"/>
            <a:ext cx="50435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SC</a:t>
            </a:r>
          </a:p>
        </p:txBody>
      </p:sp>
      <p:sp>
        <p:nvSpPr>
          <p:cNvPr id="45" name="Text Box 43"/>
          <p:cNvSpPr/>
          <p:nvPr/>
        </p:nvSpPr>
        <p:spPr>
          <a:xfrm>
            <a:off x="7883640" y="2413080"/>
            <a:ext cx="50435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PB</a:t>
            </a:r>
          </a:p>
        </p:txBody>
      </p:sp>
      <p:sp>
        <p:nvSpPr>
          <p:cNvPr id="46" name="Text Box 44"/>
          <p:cNvSpPr/>
          <p:nvPr/>
        </p:nvSpPr>
        <p:spPr>
          <a:xfrm>
            <a:off x="2987640" y="3213000"/>
            <a:ext cx="590507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9999"/>
          </a:solidFill>
          <a:ln w="31680">
            <a:solidFill>
              <a:srgbClr val="003366"/>
            </a:solidFill>
            <a:prstDash val="solid"/>
            <a:miter/>
          </a:ln>
        </p:spPr>
        <p:txBody>
          <a:bodyPr vert="horz" wrap="square" lIns="90000" tIns="45000" rIns="90000" bIns="45000" anchor="t" compatLnSpc="0">
            <a:spAutoFit/>
          </a:bodyPr>
          <a:lstStyle/>
          <a:p>
            <a:pPr marL="0" marR="0" lvl="0" indent="0" algn="l"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Received assistance</a:t>
            </a:r>
          </a:p>
        </p:txBody>
      </p:sp>
      <p:sp>
        <p:nvSpPr>
          <p:cNvPr id="47" name="Text Box 45"/>
          <p:cNvSpPr/>
          <p:nvPr/>
        </p:nvSpPr>
        <p:spPr>
          <a:xfrm>
            <a:off x="5148360" y="3213000"/>
            <a:ext cx="50112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00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LA</a:t>
            </a:r>
          </a:p>
        </p:txBody>
      </p:sp>
      <p:sp>
        <p:nvSpPr>
          <p:cNvPr id="48" name="Text Box 47"/>
          <p:cNvSpPr/>
          <p:nvPr/>
        </p:nvSpPr>
        <p:spPr>
          <a:xfrm>
            <a:off x="6516720" y="3213000"/>
            <a:ext cx="43128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S</a:t>
            </a:r>
          </a:p>
        </p:txBody>
      </p:sp>
      <p:sp>
        <p:nvSpPr>
          <p:cNvPr id="49" name="Text Box 48"/>
          <p:cNvSpPr/>
          <p:nvPr/>
        </p:nvSpPr>
        <p:spPr>
          <a:xfrm>
            <a:off x="6948360" y="3213000"/>
            <a:ext cx="50292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SL</a:t>
            </a:r>
          </a:p>
        </p:txBody>
      </p:sp>
      <p:sp>
        <p:nvSpPr>
          <p:cNvPr id="50" name="Text Box 49"/>
          <p:cNvSpPr/>
          <p:nvPr/>
        </p:nvSpPr>
        <p:spPr>
          <a:xfrm>
            <a:off x="7451640" y="3213000"/>
            <a:ext cx="43307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R</a:t>
            </a:r>
          </a:p>
        </p:txBody>
      </p:sp>
      <p:sp>
        <p:nvSpPr>
          <p:cNvPr id="51" name="Text Box 50"/>
          <p:cNvSpPr/>
          <p:nvPr/>
        </p:nvSpPr>
        <p:spPr>
          <a:xfrm>
            <a:off x="7885079" y="3213000"/>
            <a:ext cx="504359"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PB</a:t>
            </a:r>
          </a:p>
        </p:txBody>
      </p:sp>
      <p:sp>
        <p:nvSpPr>
          <p:cNvPr id="52" name="Text Box 51"/>
          <p:cNvSpPr/>
          <p:nvPr/>
        </p:nvSpPr>
        <p:spPr>
          <a:xfrm>
            <a:off x="8388360" y="3213000"/>
            <a:ext cx="50292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SC</a:t>
            </a:r>
          </a:p>
        </p:txBody>
      </p:sp>
      <p:sp>
        <p:nvSpPr>
          <p:cNvPr id="53" name="Text Box 52"/>
          <p:cNvSpPr/>
          <p:nvPr/>
        </p:nvSpPr>
        <p:spPr>
          <a:xfrm>
            <a:off x="5643720" y="3214800"/>
            <a:ext cx="43128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CCFF"/>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D</a:t>
            </a:r>
          </a:p>
        </p:txBody>
      </p:sp>
      <p:sp>
        <p:nvSpPr>
          <p:cNvPr id="54" name="Text Box 53"/>
          <p:cNvSpPr/>
          <p:nvPr/>
        </p:nvSpPr>
        <p:spPr>
          <a:xfrm>
            <a:off x="2268360" y="4365720"/>
            <a:ext cx="509399" cy="3186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500" b="1" i="0" u="none" strike="noStrike" kern="1200" spc="0">
                <a:ln>
                  <a:noFill/>
                </a:ln>
                <a:solidFill>
                  <a:srgbClr val="003366"/>
                </a:solidFill>
                <a:latin typeface="Arial" pitchFamily="18"/>
                <a:ea typeface="Microsoft YaHei" pitchFamily="2"/>
                <a:cs typeface="Mangal" pitchFamily="2"/>
              </a:rPr>
              <a:t>AS</a:t>
            </a:r>
          </a:p>
        </p:txBody>
      </p:sp>
      <p:sp>
        <p:nvSpPr>
          <p:cNvPr id="55" name="Text Box 54"/>
          <p:cNvSpPr/>
          <p:nvPr/>
        </p:nvSpPr>
        <p:spPr>
          <a:xfrm>
            <a:off x="57240" y="189000"/>
            <a:ext cx="2736360" cy="6613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66"/>
          </a:solidFill>
          <a:ln>
            <a:noFill/>
            <a:prstDash val="solid"/>
          </a:ln>
        </p:spPr>
        <p:txBody>
          <a:bodyPr vert="horz" wrap="square" lIns="90000" tIns="45000" rIns="90000" bIns="45000" anchor="t" compatLnSpc="0">
            <a:spAutoFit/>
          </a:bodyPr>
          <a:lstStyle/>
          <a:p>
            <a:pPr marL="743040" marR="0" lvl="0" indent="-653760" algn="l" rtl="0" hangingPunct="0">
              <a:lnSpc>
                <a:spcPct val="75000"/>
              </a:lnSpc>
              <a:spcBef>
                <a:spcPts val="899"/>
              </a:spcBef>
              <a:spcAft>
                <a:spcPts val="0"/>
              </a:spcAft>
              <a:buNone/>
              <a:tabLst/>
            </a:pPr>
            <a:r>
              <a:rPr lang="fr-CA" sz="2400" b="1" i="0" u="none" strike="noStrike" kern="1200" spc="0">
                <a:ln>
                  <a:noFill/>
                </a:ln>
                <a:solidFill>
                  <a:srgbClr val="FFFFFF"/>
                </a:solidFill>
                <a:latin typeface="Arial" pitchFamily="18"/>
                <a:ea typeface="Microsoft YaHei" pitchFamily="2"/>
                <a:cs typeface="Mangal" pitchFamily="2"/>
              </a:rPr>
              <a:t>Micro-simulation</a:t>
            </a:r>
          </a:p>
          <a:p>
            <a:pPr marL="743040" marR="0" lvl="0" indent="-653760" algn="ctr" rtl="0" hangingPunct="0">
              <a:lnSpc>
                <a:spcPct val="75000"/>
              </a:lnSpc>
              <a:spcBef>
                <a:spcPts val="899"/>
              </a:spcBef>
              <a:spcAft>
                <a:spcPts val="0"/>
              </a:spcAft>
              <a:buNone/>
              <a:tabLst/>
            </a:pPr>
            <a:r>
              <a:rPr lang="fr-CA" sz="1600" b="1" i="0" u="none" strike="noStrike" kern="1200" spc="0">
                <a:ln>
                  <a:noFill/>
                </a:ln>
                <a:solidFill>
                  <a:srgbClr val="FFFFFF"/>
                </a:solidFill>
                <a:latin typeface="Arial" pitchFamily="18"/>
                <a:ea typeface="Microsoft YaHei" pitchFamily="2"/>
                <a:cs typeface="Mangal" pitchFamily="2"/>
              </a:rPr>
              <a:t>(LifePaths)</a:t>
            </a:r>
          </a:p>
        </p:txBody>
      </p:sp>
      <p:sp>
        <p:nvSpPr>
          <p:cNvPr id="56" name="Text Box 55"/>
          <p:cNvSpPr/>
          <p:nvPr/>
        </p:nvSpPr>
        <p:spPr>
          <a:xfrm>
            <a:off x="3492359" y="189000"/>
            <a:ext cx="4966920" cy="36467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66"/>
          </a:solidFill>
          <a:ln>
            <a:noFill/>
            <a:prstDash val="solid"/>
          </a:ln>
        </p:spPr>
        <p:txBody>
          <a:bodyPr vert="horz" wrap="square" lIns="90000" tIns="45000" rIns="90000" bIns="45000" anchor="t" compatLnSpc="0">
            <a:spAutoFit/>
          </a:bodyPr>
          <a:lstStyle/>
          <a:p>
            <a:pPr marL="743040" marR="0" lvl="0" indent="-653760" algn="ctr" rtl="0" hangingPunct="0">
              <a:lnSpc>
                <a:spcPct val="75000"/>
              </a:lnSpc>
              <a:spcBef>
                <a:spcPts val="899"/>
              </a:spcBef>
              <a:spcAft>
                <a:spcPts val="0"/>
              </a:spcAft>
              <a:buNone/>
              <a:tabLst/>
            </a:pPr>
            <a:r>
              <a:rPr lang="fr-CA" sz="2400" b="1" i="0" u="none" strike="noStrike" kern="1200" spc="0">
                <a:ln>
                  <a:noFill/>
                </a:ln>
                <a:solidFill>
                  <a:srgbClr val="FFFFFF"/>
                </a:solidFill>
                <a:latin typeface="Arial" pitchFamily="18"/>
                <a:ea typeface="Microsoft YaHei" pitchFamily="2"/>
                <a:cs typeface="Mangal" pitchFamily="2"/>
              </a:rPr>
              <a:t>Cross-sectional: GSS &amp; CCHS</a:t>
            </a:r>
          </a:p>
        </p:txBody>
      </p:sp>
      <p:sp>
        <p:nvSpPr>
          <p:cNvPr id="57" name="Text Box 57"/>
          <p:cNvSpPr/>
          <p:nvPr/>
        </p:nvSpPr>
        <p:spPr>
          <a:xfrm>
            <a:off x="6443640" y="836640"/>
            <a:ext cx="64908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MS</a:t>
            </a:r>
          </a:p>
        </p:txBody>
      </p:sp>
      <p:sp>
        <p:nvSpPr>
          <p:cNvPr id="58" name="Text Box 58"/>
          <p:cNvSpPr/>
          <p:nvPr/>
        </p:nvSpPr>
        <p:spPr>
          <a:xfrm>
            <a:off x="2895479" y="6377040"/>
            <a:ext cx="6248160" cy="36467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compatLnSpc="0">
            <a:spAutoFit/>
          </a:bodyPr>
          <a:lstStyle/>
          <a:p>
            <a:pPr marL="0" marR="0" lvl="0" indent="0" algn="l" rtl="0" hangingPunct="0">
              <a:lnSpc>
                <a:spcPct val="100000"/>
              </a:lnSpc>
              <a:spcBef>
                <a:spcPts val="899"/>
              </a:spcBef>
              <a:spcAft>
                <a:spcPts val="0"/>
              </a:spcAft>
              <a:buNone/>
              <a:tabLst/>
            </a:pPr>
            <a:r>
              <a:rPr lang="fr-CA" sz="1800" b="1" i="0" u="none" strike="noStrike" kern="1200" spc="0">
                <a:ln>
                  <a:noFill/>
                </a:ln>
                <a:solidFill>
                  <a:srgbClr val="003366"/>
                </a:solidFill>
                <a:latin typeface="Arial" pitchFamily="18"/>
                <a:ea typeface="Microsoft YaHei" pitchFamily="2"/>
                <a:cs typeface="Mangal" pitchFamily="2"/>
              </a:rPr>
              <a:t>              2006      2011      2016      2021       2026        2031</a:t>
            </a:r>
          </a:p>
        </p:txBody>
      </p:sp>
      <p:sp>
        <p:nvSpPr>
          <p:cNvPr id="59" name="Line 60"/>
          <p:cNvSpPr/>
          <p:nvPr/>
        </p:nvSpPr>
        <p:spPr>
          <a:xfrm>
            <a:off x="5940720" y="4292280"/>
            <a:ext cx="0" cy="1951200"/>
          </a:xfrm>
          <a:prstGeom prst="line">
            <a:avLst/>
          </a:prstGeom>
          <a:noFill/>
          <a:ln w="63360">
            <a:solidFill>
              <a:srgbClr val="003366"/>
            </a:solidFill>
            <a:custDash>
              <a:ds d="0" sp="0"/>
            </a:custDash>
            <a:round/>
            <a:tailEnd type="arrow"/>
          </a:ln>
        </p:spPr>
        <p:txBody>
          <a:bodyPr vert="horz" wrap="none" lIns="90000" tIns="45000" rIns="90000" bIns="45000" anchor="ctr" anchorCtr="1"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60" name="Line 64"/>
          <p:cNvSpPr/>
          <p:nvPr/>
        </p:nvSpPr>
        <p:spPr>
          <a:xfrm>
            <a:off x="5004000" y="4292280"/>
            <a:ext cx="0" cy="1951200"/>
          </a:xfrm>
          <a:prstGeom prst="line">
            <a:avLst/>
          </a:prstGeom>
          <a:noFill/>
          <a:ln w="63360">
            <a:solidFill>
              <a:srgbClr val="003366"/>
            </a:solidFill>
            <a:custDash>
              <a:ds d="0" sp="0"/>
            </a:custDash>
            <a:round/>
            <a:tailEnd type="arrow"/>
          </a:ln>
        </p:spPr>
        <p:txBody>
          <a:bodyPr vert="horz" wrap="none" lIns="90000" tIns="45000" rIns="90000" bIns="45000" anchor="ctr" anchorCtr="1"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61" name="Line 65"/>
          <p:cNvSpPr/>
          <p:nvPr/>
        </p:nvSpPr>
        <p:spPr>
          <a:xfrm>
            <a:off x="4140360" y="4292280"/>
            <a:ext cx="0" cy="1952640"/>
          </a:xfrm>
          <a:prstGeom prst="line">
            <a:avLst/>
          </a:prstGeom>
          <a:noFill/>
          <a:ln w="63360">
            <a:solidFill>
              <a:srgbClr val="003366"/>
            </a:solidFill>
            <a:custDash>
              <a:ds d="0" sp="0"/>
            </a:custDash>
            <a:round/>
            <a:tailEnd type="arrow"/>
          </a:ln>
        </p:spPr>
        <p:txBody>
          <a:bodyPr vert="horz" wrap="none" lIns="90000" tIns="45000" rIns="90000" bIns="45000" anchor="ctr" anchorCtr="1"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62" name="Text Box 47"/>
          <p:cNvSpPr/>
          <p:nvPr/>
        </p:nvSpPr>
        <p:spPr>
          <a:xfrm>
            <a:off x="6072120" y="3214800"/>
            <a:ext cx="43128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A</a:t>
            </a:r>
          </a:p>
        </p:txBody>
      </p:sp>
      <p:sp>
        <p:nvSpPr>
          <p:cNvPr id="63" name="Text Box 45"/>
          <p:cNvSpPr/>
          <p:nvPr/>
        </p:nvSpPr>
        <p:spPr>
          <a:xfrm>
            <a:off x="5292720" y="3987720"/>
            <a:ext cx="50112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00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LA</a:t>
            </a:r>
          </a:p>
        </p:txBody>
      </p:sp>
      <p:sp>
        <p:nvSpPr>
          <p:cNvPr id="64" name="Text Box 52"/>
          <p:cNvSpPr/>
          <p:nvPr/>
        </p:nvSpPr>
        <p:spPr>
          <a:xfrm>
            <a:off x="5759280" y="3987720"/>
            <a:ext cx="43128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CCFF"/>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D</a:t>
            </a:r>
          </a:p>
        </p:txBody>
      </p:sp>
      <p:sp>
        <p:nvSpPr>
          <p:cNvPr id="65" name="TextBox 66"/>
          <p:cNvSpPr/>
          <p:nvPr/>
        </p:nvSpPr>
        <p:spPr>
          <a:xfrm>
            <a:off x="2860560" y="2143080"/>
            <a:ext cx="1919520" cy="3034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compatLnSpc="0">
            <a:spAutoFit/>
          </a:bodyPr>
          <a:lstStyle/>
          <a:p>
            <a:pPr marL="0" marR="0" lvl="0" indent="0" algn="l" rtl="0" hangingPunct="1">
              <a:lnSpc>
                <a:spcPct val="100000"/>
              </a:lnSpc>
              <a:spcBef>
                <a:spcPts val="0"/>
              </a:spcBef>
              <a:spcAft>
                <a:spcPts val="0"/>
              </a:spcAft>
              <a:buNone/>
              <a:tabLst/>
            </a:pPr>
            <a:r>
              <a:rPr lang="fr-CA" sz="1400" b="0" i="1" u="none" strike="noStrike" kern="1200" spc="0">
                <a:ln>
                  <a:noFill/>
                </a:ln>
                <a:solidFill>
                  <a:srgbClr val="003366"/>
                </a:solidFill>
                <a:latin typeface="Arial" pitchFamily="18"/>
                <a:ea typeface="Microsoft YaHei" pitchFamily="2"/>
                <a:cs typeface="Mangal" pitchFamily="2"/>
              </a:rPr>
              <a:t>Regression 3 (by sex)</a:t>
            </a:r>
          </a:p>
        </p:txBody>
      </p:sp>
      <p:sp>
        <p:nvSpPr>
          <p:cNvPr id="66" name="Line 14"/>
          <p:cNvSpPr/>
          <p:nvPr/>
        </p:nvSpPr>
        <p:spPr>
          <a:xfrm>
            <a:off x="4859280" y="3644639"/>
            <a:ext cx="504720" cy="289081"/>
          </a:xfrm>
          <a:prstGeom prst="line">
            <a:avLst/>
          </a:prstGeom>
          <a:noFill/>
          <a:ln w="63360">
            <a:solidFill>
              <a:srgbClr val="003366"/>
            </a:solidFill>
            <a:prstDash val="solid"/>
            <a:round/>
            <a:tailEnd type="arrow"/>
          </a:ln>
        </p:spPr>
        <p:txBody>
          <a:bodyPr vert="horz" wrap="none" lIns="90000" tIns="45000" rIns="90000" bIns="45000" anchor="ctr" anchorCtr="1" compatLnSpc="0"/>
          <a:lstStyle/>
          <a:p>
            <a:pPr marL="0" marR="0" lvl="0" indent="0" rtl="0" hangingPunct="0">
              <a:lnSpc>
                <a:spcPct val="100000"/>
              </a:lnSpc>
              <a:spcBef>
                <a:spcPts val="0"/>
              </a:spcBef>
              <a:spcAft>
                <a:spcPts val="0"/>
              </a:spcAft>
              <a:buNone/>
              <a:tabLst/>
            </a:pPr>
            <a:endParaRPr lang="fr-CA" sz="1800" b="0" i="0" u="none" strike="noStrike" kern="1200">
              <a:ln>
                <a:noFill/>
              </a:ln>
              <a:latin typeface="Arial" pitchFamily="18"/>
              <a:ea typeface="Microsoft YaHei" pitchFamily="2"/>
              <a:cs typeface="Mangal" pitchFamily="2"/>
            </a:endParaRPr>
          </a:p>
        </p:txBody>
      </p:sp>
      <p:sp>
        <p:nvSpPr>
          <p:cNvPr id="67" name="Text Box 34"/>
          <p:cNvSpPr/>
          <p:nvPr/>
        </p:nvSpPr>
        <p:spPr>
          <a:xfrm>
            <a:off x="8317080" y="836640"/>
            <a:ext cx="576000" cy="333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CC00"/>
          </a:solidFill>
          <a:ln w="31680">
            <a:solidFill>
              <a:srgbClr val="003366"/>
            </a:solidFill>
            <a:prstDash val="solid"/>
            <a:miter/>
          </a:ln>
        </p:spPr>
        <p:txBody>
          <a:bodyPr vert="horz" wrap="square" lIns="90000" tIns="45000" rIns="90000" bIns="45000" anchor="t" compatLnSpc="0">
            <a:spAutoFit/>
          </a:bodyPr>
          <a:lstStyle/>
          <a:p>
            <a:pPr marL="0" marR="0" lvl="0" indent="0" algn="ctr" rtl="0" hangingPunct="0">
              <a:lnSpc>
                <a:spcPct val="100000"/>
              </a:lnSpc>
              <a:spcBef>
                <a:spcPts val="899"/>
              </a:spcBef>
              <a:spcAft>
                <a:spcPts val="0"/>
              </a:spcAft>
              <a:buNone/>
              <a:tabLst/>
            </a:pPr>
            <a:r>
              <a:rPr lang="fr-CA" sz="1600" b="1" i="0" u="none" strike="noStrike" kern="1200" spc="0">
                <a:ln>
                  <a:noFill/>
                </a:ln>
                <a:solidFill>
                  <a:srgbClr val="003366"/>
                </a:solidFill>
                <a:latin typeface="Arial" pitchFamily="18"/>
                <a:ea typeface="Microsoft YaHei" pitchFamily="2"/>
                <a:cs typeface="Mangal" pitchFamily="2"/>
              </a:rPr>
              <a:t>PB</a:t>
            </a:r>
          </a:p>
        </p:txBody>
      </p:sp>
      <p:sp>
        <p:nvSpPr>
          <p:cNvPr id="68" name="TextBox 66"/>
          <p:cNvSpPr/>
          <p:nvPr/>
        </p:nvSpPr>
        <p:spPr>
          <a:xfrm>
            <a:off x="2846880" y="601560"/>
            <a:ext cx="1232280" cy="3034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compatLnSpc="0">
            <a:spAutoFit/>
          </a:bodyPr>
          <a:lstStyle/>
          <a:p>
            <a:pPr marL="0" marR="0" lvl="0" indent="0" algn="l" rtl="0" hangingPunct="1">
              <a:lnSpc>
                <a:spcPct val="100000"/>
              </a:lnSpc>
              <a:spcBef>
                <a:spcPts val="0"/>
              </a:spcBef>
              <a:spcAft>
                <a:spcPts val="0"/>
              </a:spcAft>
              <a:buNone/>
              <a:tabLst/>
            </a:pPr>
            <a:r>
              <a:rPr lang="fr-CA" sz="1400" b="0" i="1" u="none" strike="noStrike" kern="1200" spc="0">
                <a:ln>
                  <a:noFill/>
                </a:ln>
                <a:solidFill>
                  <a:srgbClr val="003366"/>
                </a:solidFill>
                <a:latin typeface="Arial" pitchFamily="18"/>
                <a:ea typeface="Microsoft YaHei" pitchFamily="2"/>
                <a:cs typeface="Mangal" pitchFamily="2"/>
              </a:rPr>
              <a:t>Regression 1</a:t>
            </a:r>
          </a:p>
        </p:txBody>
      </p:sp>
      <p:sp>
        <p:nvSpPr>
          <p:cNvPr id="69" name="TextBox 66"/>
          <p:cNvSpPr/>
          <p:nvPr/>
        </p:nvSpPr>
        <p:spPr>
          <a:xfrm>
            <a:off x="2846880" y="1341360"/>
            <a:ext cx="1232280" cy="3034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compatLnSpc="0">
            <a:spAutoFit/>
          </a:bodyPr>
          <a:lstStyle/>
          <a:p>
            <a:pPr marL="0" marR="0" lvl="0" indent="0" algn="l" rtl="0" hangingPunct="1">
              <a:lnSpc>
                <a:spcPct val="100000"/>
              </a:lnSpc>
              <a:spcBef>
                <a:spcPts val="0"/>
              </a:spcBef>
              <a:spcAft>
                <a:spcPts val="0"/>
              </a:spcAft>
              <a:buNone/>
              <a:tabLst/>
            </a:pPr>
            <a:r>
              <a:rPr lang="fr-CA" sz="1400" b="0" i="1" u="none" strike="noStrike" kern="1200" spc="0">
                <a:ln>
                  <a:noFill/>
                </a:ln>
                <a:solidFill>
                  <a:srgbClr val="003366"/>
                </a:solidFill>
                <a:latin typeface="Arial" pitchFamily="18"/>
                <a:ea typeface="Microsoft YaHei" pitchFamily="2"/>
                <a:cs typeface="Mangal" pitchFamily="2"/>
              </a:rPr>
              <a:t>Regression 2</a:t>
            </a:r>
          </a:p>
        </p:txBody>
      </p:sp>
      <p:sp>
        <p:nvSpPr>
          <p:cNvPr id="70" name="TextBox 66"/>
          <p:cNvSpPr/>
          <p:nvPr/>
        </p:nvSpPr>
        <p:spPr>
          <a:xfrm>
            <a:off x="2896919" y="2924279"/>
            <a:ext cx="5653440" cy="3034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compatLnSpc="0">
            <a:spAutoFit/>
          </a:bodyPr>
          <a:lstStyle/>
          <a:p>
            <a:pPr marL="0" marR="0" lvl="0" indent="0" algn="l" rtl="0" hangingPunct="1">
              <a:lnSpc>
                <a:spcPct val="100000"/>
              </a:lnSpc>
              <a:spcBef>
                <a:spcPts val="0"/>
              </a:spcBef>
              <a:spcAft>
                <a:spcPts val="0"/>
              </a:spcAft>
              <a:buNone/>
              <a:tabLst/>
            </a:pPr>
            <a:r>
              <a:rPr lang="fr-CA" sz="1400" b="0" i="1" u="none" strike="noStrike" kern="1200" spc="0">
                <a:ln>
                  <a:noFill/>
                </a:ln>
                <a:solidFill>
                  <a:srgbClr val="003366"/>
                </a:solidFill>
                <a:latin typeface="Arial" pitchFamily="18"/>
                <a:ea typeface="Microsoft YaHei" pitchFamily="2"/>
                <a:cs typeface="Mangal" pitchFamily="2"/>
              </a:rPr>
              <a:t>Regression 4                              (for those who </a:t>
            </a:r>
            <a:r>
              <a:rPr lang="fr-CA" sz="1400" b="1" i="1" u="none" strike="noStrike" kern="1200" spc="0">
                <a:ln>
                  <a:noFill/>
                </a:ln>
                <a:solidFill>
                  <a:srgbClr val="33CCCC"/>
                </a:solidFill>
                <a:latin typeface="Arial" pitchFamily="18"/>
                <a:ea typeface="Microsoft YaHei" pitchFamily="2"/>
                <a:cs typeface="Mangal" pitchFamily="2"/>
              </a:rPr>
              <a:t>NEED ASSISTANCE</a:t>
            </a:r>
            <a:r>
              <a:rPr lang="fr-CA" sz="1400" b="0" i="1" u="none" strike="noStrike" kern="1200" spc="0">
                <a:ln>
                  <a:noFill/>
                </a:ln>
                <a:solidFill>
                  <a:srgbClr val="003366"/>
                </a:solidFill>
                <a:latin typeface="Arial" pitchFamily="18"/>
                <a:ea typeface="Microsoft YaHei" pitchFamily="2"/>
                <a:cs typeface="Mangal" pitchFamily="2"/>
              </a:rPr>
              <a:t>)</a:t>
            </a:r>
          </a:p>
        </p:txBody>
      </p:sp>
      <p:sp>
        <p:nvSpPr>
          <p:cNvPr id="71" name="TextBox 66"/>
          <p:cNvSpPr/>
          <p:nvPr/>
        </p:nvSpPr>
        <p:spPr>
          <a:xfrm>
            <a:off x="2901240" y="3697200"/>
            <a:ext cx="5974920" cy="3034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anchor="t" compatLnSpc="0">
            <a:spAutoFit/>
          </a:bodyPr>
          <a:lstStyle/>
          <a:p>
            <a:pPr marL="0" marR="0" lvl="0" indent="0" algn="l" rtl="0" hangingPunct="1">
              <a:lnSpc>
                <a:spcPct val="100000"/>
              </a:lnSpc>
              <a:spcBef>
                <a:spcPts val="0"/>
              </a:spcBef>
              <a:spcAft>
                <a:spcPts val="0"/>
              </a:spcAft>
              <a:buNone/>
              <a:tabLst/>
            </a:pPr>
            <a:r>
              <a:rPr lang="fr-CA" sz="1400" b="0" i="1" u="none" strike="noStrike" kern="1200" spc="0">
                <a:ln>
                  <a:noFill/>
                </a:ln>
                <a:solidFill>
                  <a:srgbClr val="003366"/>
                </a:solidFill>
                <a:latin typeface="Arial" pitchFamily="18"/>
                <a:ea typeface="Microsoft YaHei" pitchFamily="2"/>
                <a:cs typeface="Mangal" pitchFamily="2"/>
              </a:rPr>
              <a:t>Regression 5 (by sex)                 (for those who </a:t>
            </a:r>
            <a:r>
              <a:rPr lang="fr-CA" sz="1400" b="1" i="1" u="none" strike="noStrike" kern="1200" spc="0">
                <a:ln>
                  <a:noFill/>
                </a:ln>
                <a:solidFill>
                  <a:srgbClr val="FF9999"/>
                </a:solidFill>
                <a:latin typeface="Arial" pitchFamily="18"/>
                <a:ea typeface="Microsoft YaHei" pitchFamily="2"/>
                <a:cs typeface="Mangal" pitchFamily="2"/>
              </a:rPr>
              <a:t>RECEIVE ASSISTANCE</a:t>
            </a:r>
            <a:r>
              <a:rPr lang="fr-CA" sz="1400" b="0" i="1" u="none" strike="noStrike" kern="1200" spc="0">
                <a:ln>
                  <a:noFill/>
                </a:ln>
                <a:solidFill>
                  <a:srgbClr val="003366"/>
                </a:solidFill>
                <a:latin typeface="Arial" pitchFamily="18"/>
                <a:ea typeface="Microsoft YaHei" pitchFamily="2"/>
                <a:cs typeface="Mangal" pitchFamily="2"/>
              </a:rPr>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 What if … » Scenario (1/2)">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2E5F6B66-239C-4679-AD75-F6971AB53525}" type="slidenum">
              <a:t>7</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762120" y="762120"/>
            <a:ext cx="7924320" cy="1142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b="1">
                <a:solidFill>
                  <a:srgbClr val="006666"/>
                </a:solidFill>
              </a:rPr>
              <a:t>« What if … » Scenario (1/2)</a:t>
            </a:r>
          </a:p>
        </p:txBody>
      </p:sp>
      <p:sp>
        <p:nvSpPr>
          <p:cNvPr id="4" name="Espace réservé du contenu 2"/>
          <p:cNvSpPr txBox="1">
            <a:spLocks noGrp="1"/>
          </p:cNvSpPr>
          <p:nvPr>
            <p:ph type="body" idx="4294967295"/>
          </p:nvPr>
        </p:nvSpPr>
        <p:spPr>
          <a:xfrm>
            <a:off x="900000" y="2362320"/>
            <a:ext cx="7630920" cy="6179760"/>
          </a:xfrm>
        </p:spPr>
        <p:txBody>
          <a:bodyPr wrap="square" lIns="90000" tIns="45000" rIns="90000" bIns="45000" anchor="t"/>
          <a:lstStyle>
            <a:defPPr marL="432000" lvl="0" indent="-324000" algn="l" hangingPunct="0">
              <a:spcBef>
                <a:spcPts val="0"/>
              </a:spcBef>
              <a:spcAft>
                <a:spcPts val="1417"/>
              </a:spcAft>
              <a:buSzPct val="45000"/>
              <a:buFont typeface="StarSymbol"/>
              <a:buNone/>
              <a:defRPr lang="fr-FR" sz="2800" b="0" i="0" u="none" strike="noStrike" kern="1200" spc="0">
                <a:ln>
                  <a:noFill/>
                </a:ln>
                <a:solidFill>
                  <a:srgbClr val="003366"/>
                </a:solidFill>
                <a:latin typeface="Arial"/>
                <a:ea typeface="Microsoft YaHei" pitchFamily="2"/>
                <a:cs typeface="Mangal" pitchFamily="2"/>
              </a:defRPr>
            </a:defPPr>
            <a:lvl1pPr marL="432000" lvl="0" indent="-324000" algn="l" hangingPunct="0">
              <a:spcBef>
                <a:spcPts val="0"/>
              </a:spcBef>
              <a:spcAft>
                <a:spcPts val="1417"/>
              </a:spcAft>
              <a:buSzPct val="45000"/>
              <a:buFont typeface="StarSymbol"/>
              <a:buChar char="●"/>
              <a:defRPr lang="fr-FR" sz="2800" b="0" i="0" u="none" strike="noStrike" kern="1200" spc="0">
                <a:ln>
                  <a:noFill/>
                </a:ln>
                <a:solidFill>
                  <a:srgbClr val="003366"/>
                </a:solidFill>
                <a:latin typeface="Arial"/>
                <a:ea typeface="Microsoft YaHei" pitchFamily="2"/>
                <a:cs typeface="Mangal" pitchFamily="2"/>
              </a:defRPr>
            </a:lvl1pPr>
            <a:lvl2pPr marL="864000" lvl="1" indent="-324000" algn="l" hangingPunct="0">
              <a:spcBef>
                <a:spcPts val="0"/>
              </a:spcBef>
              <a:spcAft>
                <a:spcPts val="1134"/>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2pPr>
            <a:lvl3pPr marL="1295999" lvl="2" indent="-288000" algn="l" hangingPunct="0">
              <a:spcBef>
                <a:spcPts val="0"/>
              </a:spcBef>
              <a:spcAft>
                <a:spcPts val="850"/>
              </a:spcAft>
              <a:buSzPct val="75000"/>
              <a:buFont typeface="StarSymbol"/>
              <a:buChar char="–"/>
              <a:defRPr lang="fr-FR" sz="1800" b="0" i="0" u="none" strike="noStrike" kern="1200" spc="0">
                <a:ln>
                  <a:noFill/>
                </a:ln>
                <a:solidFill>
                  <a:srgbClr val="003366"/>
                </a:solidFill>
                <a:latin typeface="Arial"/>
                <a:ea typeface="Microsoft YaHei" pitchFamily="2"/>
                <a:cs typeface="Mangal" pitchFamily="2"/>
              </a:defRPr>
            </a:lvl3pPr>
            <a:lvl4pPr marL="1728000" lvl="3" indent="-216000" algn="l" hangingPunct="0">
              <a:spcBef>
                <a:spcPts val="0"/>
              </a:spcBef>
              <a:spcAft>
                <a:spcPts val="567"/>
              </a:spcAft>
              <a:buSzPct val="45000"/>
              <a:buFont typeface="StarSymbol"/>
              <a:buChar char="●"/>
              <a:defRPr lang="fr-FR" sz="1800" b="0" i="0" u="none" strike="noStrike" kern="1200" spc="0">
                <a:ln>
                  <a:noFill/>
                </a:ln>
                <a:solidFill>
                  <a:srgbClr val="003366"/>
                </a:solidFill>
                <a:latin typeface="Arial"/>
                <a:ea typeface="Microsoft YaHei" pitchFamily="2"/>
                <a:cs typeface="Mangal" pitchFamily="2"/>
              </a:defRPr>
            </a:lvl4pPr>
            <a:lvl5pPr marL="2160000" lvl="4" indent="-216000" algn="l" hangingPunct="0">
              <a:spcBef>
                <a:spcPts val="0"/>
              </a:spcBef>
              <a:spcAft>
                <a:spcPts val="283"/>
              </a:spcAft>
              <a:buSzPct val="75000"/>
              <a:buFont typeface="StarSymbol"/>
              <a:buChar char="–"/>
              <a:defRPr lang="fr-FR" sz="2000" b="0" i="0" u="none" strike="noStrike" kern="1200" spc="0">
                <a:ln>
                  <a:noFill/>
                </a:ln>
                <a:solidFill>
                  <a:srgbClr val="003366"/>
                </a:solidFill>
                <a:latin typeface="Arial"/>
                <a:ea typeface="Microsoft YaHei" pitchFamily="2"/>
                <a:cs typeface="Mangal" pitchFamily="2"/>
              </a:defRPr>
            </a:lvl5pPr>
            <a:lvl6pPr marL="2592000" lvl="5"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6pPr>
            <a:lvl7pPr marL="3024000" lvl="6"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7pPr>
            <a:lvl8pPr marL="3456000" lvl="7"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8pPr>
            <a:lvl9pPr marL="3887999" lvl="8"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9pPr>
          </a:lstStyle>
          <a:p>
            <a:pPr marL="0" lvl="0" indent="0" hangingPunct="1">
              <a:spcBef>
                <a:spcPts val="558"/>
              </a:spcBef>
              <a:spcAft>
                <a:spcPts val="0"/>
              </a:spcAft>
              <a:buClr>
                <a:srgbClr val="003366"/>
              </a:buClr>
              <a:buSzPct val="75000"/>
              <a:buFont typeface="Wingdings"/>
              <a:buChar char="l"/>
            </a:pPr>
            <a:r>
              <a:rPr lang="en-US">
                <a:latin typeface="Arial" pitchFamily="18"/>
              </a:rPr>
              <a:t>This scenario aims at assessing how changing patterns of networks usage would impact on the distribution of the older Canadian population by source of assistance of help received</a:t>
            </a:r>
          </a:p>
          <a:p>
            <a:pPr marL="0" lvl="0" indent="0" hangingPunct="1">
              <a:spcBef>
                <a:spcPts val="558"/>
              </a:spcBef>
              <a:spcAft>
                <a:spcPts val="0"/>
              </a:spcAft>
              <a:buNone/>
            </a:pPr>
            <a:endParaRPr lang="en-US" sz="1800">
              <a:latin typeface="Arial" pitchFamily="18"/>
            </a:endParaRPr>
          </a:p>
          <a:p>
            <a:pPr marL="0" lvl="0" indent="0" hangingPunct="1">
              <a:spcBef>
                <a:spcPts val="558"/>
              </a:spcBef>
              <a:spcAft>
                <a:spcPts val="0"/>
              </a:spcAft>
              <a:buClr>
                <a:srgbClr val="003366"/>
              </a:buClr>
              <a:buSzPct val="75000"/>
              <a:buFont typeface="Wingdings"/>
              <a:buChar char="l"/>
            </a:pPr>
            <a:r>
              <a:rPr lang="en-US">
                <a:latin typeface="Arial" pitchFamily="18"/>
              </a:rPr>
              <a:t>It was designed because descriptive analysis of the population receiving assistance in the 2002 and the 2007 GSS revealed significant differences.</a:t>
            </a:r>
          </a:p>
          <a:p>
            <a:pPr marL="0" lvl="0" indent="0" hangingPunct="1">
              <a:spcBef>
                <a:spcPts val="558"/>
              </a:spcBef>
              <a:spcAft>
                <a:spcPts val="0"/>
              </a:spcAft>
              <a:buNone/>
            </a:pPr>
            <a:r>
              <a:rPr lang="en-US">
                <a:latin typeface="Arial" pitchFamily="18"/>
              </a:rPr>
              <a:t> </a:t>
            </a:r>
          </a:p>
          <a:p>
            <a:pPr marL="0" lvl="0" indent="0" hangingPunct="1">
              <a:spcBef>
                <a:spcPts val="558"/>
              </a:spcBef>
              <a:spcAft>
                <a:spcPts val="0"/>
              </a:spcAft>
              <a:buNone/>
            </a:pPr>
            <a:endParaRPr lang="en-US">
              <a:latin typeface="Arial"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 What if … » Scenario (2/2)">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55C973CA-5225-459F-94BC-47E18BC86BAA}" type="slidenum">
              <a:t>8</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762120" y="762120"/>
            <a:ext cx="7924320" cy="1142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b="1">
                <a:solidFill>
                  <a:srgbClr val="006666"/>
                </a:solidFill>
              </a:rPr>
              <a:t>« What if … » Scenario (2/2)</a:t>
            </a:r>
          </a:p>
        </p:txBody>
      </p:sp>
      <p:sp>
        <p:nvSpPr>
          <p:cNvPr id="4" name="Espace réservé du contenu 2"/>
          <p:cNvSpPr txBox="1">
            <a:spLocks noGrp="1"/>
          </p:cNvSpPr>
          <p:nvPr>
            <p:ph type="body" idx="4294967295"/>
          </p:nvPr>
        </p:nvSpPr>
        <p:spPr>
          <a:xfrm>
            <a:off x="826920" y="2362320"/>
            <a:ext cx="7703640" cy="4882680"/>
          </a:xfrm>
        </p:spPr>
        <p:txBody>
          <a:bodyPr wrap="square" lIns="90000" tIns="45000" rIns="90000" bIns="45000" anchor="t"/>
          <a:lstStyle>
            <a:defPPr marL="432000" lvl="0" indent="-324000" algn="l" hangingPunct="0">
              <a:spcBef>
                <a:spcPts val="0"/>
              </a:spcBef>
              <a:spcAft>
                <a:spcPts val="1417"/>
              </a:spcAft>
              <a:buSzPct val="45000"/>
              <a:buFont typeface="StarSymbol"/>
              <a:buNone/>
              <a:defRPr lang="fr-FR" sz="2800" b="0" i="0" u="none" strike="noStrike" kern="1200" spc="0">
                <a:ln>
                  <a:noFill/>
                </a:ln>
                <a:solidFill>
                  <a:srgbClr val="003366"/>
                </a:solidFill>
                <a:latin typeface="Arial"/>
                <a:ea typeface="Microsoft YaHei" pitchFamily="2"/>
                <a:cs typeface="Mangal" pitchFamily="2"/>
              </a:defRPr>
            </a:defPPr>
            <a:lvl1pPr marL="432000" lvl="0" indent="-324000" algn="l" hangingPunct="0">
              <a:spcBef>
                <a:spcPts val="0"/>
              </a:spcBef>
              <a:spcAft>
                <a:spcPts val="1417"/>
              </a:spcAft>
              <a:buSzPct val="45000"/>
              <a:buFont typeface="StarSymbol"/>
              <a:buChar char="●"/>
              <a:defRPr lang="fr-FR" sz="2800" b="0" i="0" u="none" strike="noStrike" kern="1200" spc="0">
                <a:ln>
                  <a:noFill/>
                </a:ln>
                <a:solidFill>
                  <a:srgbClr val="003366"/>
                </a:solidFill>
                <a:latin typeface="Arial"/>
                <a:ea typeface="Microsoft YaHei" pitchFamily="2"/>
                <a:cs typeface="Mangal" pitchFamily="2"/>
              </a:defRPr>
            </a:lvl1pPr>
            <a:lvl2pPr marL="864000" lvl="1" indent="-324000" algn="l" hangingPunct="0">
              <a:spcBef>
                <a:spcPts val="0"/>
              </a:spcBef>
              <a:spcAft>
                <a:spcPts val="1134"/>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2pPr>
            <a:lvl3pPr marL="1295999" lvl="2" indent="-288000" algn="l" hangingPunct="0">
              <a:spcBef>
                <a:spcPts val="0"/>
              </a:spcBef>
              <a:spcAft>
                <a:spcPts val="850"/>
              </a:spcAft>
              <a:buSzPct val="75000"/>
              <a:buFont typeface="StarSymbol"/>
              <a:buChar char="–"/>
              <a:defRPr lang="fr-FR" sz="1800" b="0" i="0" u="none" strike="noStrike" kern="1200" spc="0">
                <a:ln>
                  <a:noFill/>
                </a:ln>
                <a:solidFill>
                  <a:srgbClr val="003366"/>
                </a:solidFill>
                <a:latin typeface="Arial"/>
                <a:ea typeface="Microsoft YaHei" pitchFamily="2"/>
                <a:cs typeface="Mangal" pitchFamily="2"/>
              </a:defRPr>
            </a:lvl3pPr>
            <a:lvl4pPr marL="1728000" lvl="3" indent="-216000" algn="l" hangingPunct="0">
              <a:spcBef>
                <a:spcPts val="0"/>
              </a:spcBef>
              <a:spcAft>
                <a:spcPts val="567"/>
              </a:spcAft>
              <a:buSzPct val="45000"/>
              <a:buFont typeface="StarSymbol"/>
              <a:buChar char="●"/>
              <a:defRPr lang="fr-FR" sz="1800" b="0" i="0" u="none" strike="noStrike" kern="1200" spc="0">
                <a:ln>
                  <a:noFill/>
                </a:ln>
                <a:solidFill>
                  <a:srgbClr val="003366"/>
                </a:solidFill>
                <a:latin typeface="Arial"/>
                <a:ea typeface="Microsoft YaHei" pitchFamily="2"/>
                <a:cs typeface="Mangal" pitchFamily="2"/>
              </a:defRPr>
            </a:lvl4pPr>
            <a:lvl5pPr marL="2160000" lvl="4" indent="-216000" algn="l" hangingPunct="0">
              <a:spcBef>
                <a:spcPts val="0"/>
              </a:spcBef>
              <a:spcAft>
                <a:spcPts val="283"/>
              </a:spcAft>
              <a:buSzPct val="75000"/>
              <a:buFont typeface="StarSymbol"/>
              <a:buChar char="–"/>
              <a:defRPr lang="fr-FR" sz="2000" b="0" i="0" u="none" strike="noStrike" kern="1200" spc="0">
                <a:ln>
                  <a:noFill/>
                </a:ln>
                <a:solidFill>
                  <a:srgbClr val="003366"/>
                </a:solidFill>
                <a:latin typeface="Arial"/>
                <a:ea typeface="Microsoft YaHei" pitchFamily="2"/>
                <a:cs typeface="Mangal" pitchFamily="2"/>
              </a:defRPr>
            </a:lvl5pPr>
            <a:lvl6pPr marL="2592000" lvl="5"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6pPr>
            <a:lvl7pPr marL="3024000" lvl="6"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7pPr>
            <a:lvl8pPr marL="3456000" lvl="7"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8pPr>
            <a:lvl9pPr marL="3887999" lvl="8" indent="-216000" algn="l" hangingPunct="0">
              <a:spcBef>
                <a:spcPts val="0"/>
              </a:spcBef>
              <a:spcAft>
                <a:spcPts val="283"/>
              </a:spcAft>
              <a:buSzPct val="45000"/>
              <a:buFont typeface="StarSymbol"/>
              <a:buChar char="●"/>
              <a:defRPr lang="fr-FR" sz="2000" b="0" i="0" u="none" strike="noStrike" kern="1200" spc="0">
                <a:ln>
                  <a:noFill/>
                </a:ln>
                <a:solidFill>
                  <a:srgbClr val="003366"/>
                </a:solidFill>
                <a:latin typeface="Arial"/>
                <a:ea typeface="Microsoft YaHei" pitchFamily="2"/>
                <a:cs typeface="Mangal" pitchFamily="2"/>
              </a:defRPr>
            </a:lvl9pPr>
          </a:lstStyle>
          <a:p>
            <a:pPr marL="0" lvl="0" indent="0" algn="just" hangingPunct="1">
              <a:spcBef>
                <a:spcPts val="558"/>
              </a:spcBef>
              <a:spcAft>
                <a:spcPts val="0"/>
              </a:spcAft>
              <a:buClr>
                <a:srgbClr val="003366"/>
              </a:buClr>
              <a:buSzPct val="75000"/>
              <a:buFont typeface="Wingdings"/>
              <a:buChar char="l"/>
            </a:pPr>
            <a:r>
              <a:rPr lang="en-US" sz="2000" b="1" dirty="0">
                <a:latin typeface="Arial" pitchFamily="18"/>
              </a:rPr>
              <a:t>To do so, the parameters of the first four regressions are kept constant throughout the projection period.</a:t>
            </a:r>
          </a:p>
          <a:p>
            <a:pPr marL="0" lvl="0" indent="0" hangingPunct="1">
              <a:spcBef>
                <a:spcPts val="558"/>
              </a:spcBef>
              <a:spcAft>
                <a:spcPts val="0"/>
              </a:spcAft>
              <a:buNone/>
            </a:pPr>
            <a:endParaRPr lang="en-US" sz="2000" b="1" dirty="0">
              <a:latin typeface="Arial" pitchFamily="18"/>
            </a:endParaRPr>
          </a:p>
          <a:p>
            <a:pPr marL="0" lvl="0" indent="0" algn="just" hangingPunct="1">
              <a:spcBef>
                <a:spcPts val="558"/>
              </a:spcBef>
              <a:spcAft>
                <a:spcPts val="0"/>
              </a:spcAft>
              <a:buClr>
                <a:srgbClr val="003366"/>
              </a:buClr>
              <a:buSzPct val="75000"/>
              <a:buFont typeface="Wingdings"/>
              <a:buChar char="l"/>
            </a:pPr>
            <a:r>
              <a:rPr lang="en-US" sz="2000" b="1" dirty="0">
                <a:latin typeface="Arial" pitchFamily="18"/>
              </a:rPr>
              <a:t>We applied the regression parameters measures of the fifth regression at time 1 (2006), and changed them in the subsequent projection years so that the applied parameters in 2031 will be equal to the parameters obtained for regression #5 using the 2007 GSS.</a:t>
            </a:r>
          </a:p>
          <a:p>
            <a:pPr marL="0" lvl="0" indent="0" hangingPunct="1">
              <a:spcBef>
                <a:spcPts val="558"/>
              </a:spcBef>
              <a:spcAft>
                <a:spcPts val="0"/>
              </a:spcAft>
              <a:buNone/>
            </a:pPr>
            <a:endParaRPr lang="en-US" sz="2000" b="1" dirty="0">
              <a:latin typeface="Arial" pitchFamily="18"/>
            </a:endParaRPr>
          </a:p>
          <a:p>
            <a:pPr marL="0" lvl="0" indent="0" algn="just" hangingPunct="1">
              <a:spcBef>
                <a:spcPts val="558"/>
              </a:spcBef>
              <a:spcAft>
                <a:spcPts val="0"/>
              </a:spcAft>
              <a:buClr>
                <a:srgbClr val="003366"/>
              </a:buClr>
              <a:buSzPct val="75000"/>
              <a:buFont typeface="Wingdings"/>
              <a:buChar char="l"/>
            </a:pPr>
            <a:r>
              <a:rPr lang="en-US" sz="2000" b="1" dirty="0">
                <a:latin typeface="Arial" pitchFamily="18"/>
              </a:rPr>
              <a:t>Between 2006 and 2031, probabilities were simply interpolated linearly.</a:t>
            </a:r>
          </a:p>
          <a:p>
            <a:pPr marL="0" lvl="0" indent="0" hangingPunct="1">
              <a:spcBef>
                <a:spcPts val="558"/>
              </a:spcBef>
              <a:spcAft>
                <a:spcPts val="0"/>
              </a:spcAft>
              <a:buNone/>
            </a:pPr>
            <a:endParaRPr lang="en-US" dirty="0">
              <a:latin typeface="Arial" pitchFamily="18"/>
            </a:endParaRPr>
          </a:p>
          <a:p>
            <a:pPr marL="0" lvl="0" indent="0" hangingPunct="1">
              <a:spcBef>
                <a:spcPts val="558"/>
              </a:spcBef>
              <a:spcAft>
                <a:spcPts val="0"/>
              </a:spcAft>
              <a:buNone/>
            </a:pPr>
            <a:endParaRPr lang="en-US" dirty="0">
              <a:latin typeface="Arial"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rojections 2006 – 2031 :base results">
    <p:spTree>
      <p:nvGrpSpPr>
        <p:cNvPr id="1" name=""/>
        <p:cNvGrpSpPr/>
        <p:nvPr/>
      </p:nvGrpSpPr>
      <p:grpSpPr>
        <a:xfrm>
          <a:off x="0" y="0"/>
          <a:ext cx="0" cy="0"/>
          <a:chOff x="0" y="0"/>
          <a:chExt cx="0" cy="0"/>
        </a:xfrm>
      </p:grpSpPr>
      <p:sp>
        <p:nvSpPr>
          <p:cNvPr id="2" name="Rectangle 13"/>
          <p:cNvSpPr txBox="1">
            <a:spLocks noGrp="1"/>
          </p:cNvSpPr>
          <p:nvPr>
            <p:ph type="sldNum" sz="quarter" idx="8"/>
          </p:nvPr>
        </p:nvSpPr>
        <p:spPr>
          <a:xfrm>
            <a:off x="84240" y="6242040"/>
            <a:ext cx="587160" cy="488520"/>
          </a:xfrm>
          <a:prstGeom prst="rect">
            <a:avLst/>
          </a:prstGeom>
          <a:noFill/>
          <a:ln>
            <a:noFill/>
          </a:ln>
        </p:spPr>
        <p:txBody>
          <a:bodyPr wrap="square" lIns="90000" tIns="45000" rIns="90000" bIns="45000" anchor="t"/>
          <a:lstStyle/>
          <a:p>
            <a:pPr lvl="0"/>
            <a:fld id="{678ECFDD-3BA4-4A8F-A758-8EEF5969654C}" type="slidenum">
              <a:t>9</a:t>
            </a:fld>
            <a:endParaRPr lang="fr-CA">
              <a:solidFill>
                <a:srgbClr val="003366"/>
              </a:solidFill>
              <a:latin typeface="Arial" pitchFamily="18"/>
              <a:cs typeface="Tahoma" pitchFamily="2"/>
            </a:endParaRPr>
          </a:p>
        </p:txBody>
      </p:sp>
      <p:sp>
        <p:nvSpPr>
          <p:cNvPr id="3" name="Titre 1"/>
          <p:cNvSpPr txBox="1">
            <a:spLocks noGrp="1"/>
          </p:cNvSpPr>
          <p:nvPr>
            <p:ph type="title" idx="4294967295"/>
          </p:nvPr>
        </p:nvSpPr>
        <p:spPr>
          <a:xfrm>
            <a:off x="762120" y="762120"/>
            <a:ext cx="7924320" cy="1142640"/>
          </a:xfrm>
        </p:spPr>
        <p:txBody>
          <a:bodyPr wrap="square" lIns="90000" tIns="45000" rIns="90000" bIns="4500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hangingPunct="1">
              <a:buNone/>
            </a:pPr>
            <a:r>
              <a:rPr lang="fr-FR" b="1">
                <a:solidFill>
                  <a:srgbClr val="006666"/>
                </a:solidFill>
              </a:rPr>
              <a:t>Projections 2006 – 2031 :base results</a:t>
            </a:r>
          </a:p>
        </p:txBody>
      </p:sp>
      <p:sp>
        <p:nvSpPr>
          <p:cNvPr id="4" name="Text Box 4"/>
          <p:cNvSpPr/>
          <p:nvPr/>
        </p:nvSpPr>
        <p:spPr>
          <a:xfrm>
            <a:off x="971640" y="2781360"/>
            <a:ext cx="7848360" cy="2627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compatLnSpc="0">
            <a:spAutoFit/>
          </a:bodyPr>
          <a:lstStyle/>
          <a:p>
            <a:pPr marL="0" marR="0" lvl="0" indent="0" algn="l" rtl="0" hangingPunct="1">
              <a:lnSpc>
                <a:spcPct val="100000"/>
              </a:lnSpc>
              <a:spcBef>
                <a:spcPts val="899"/>
              </a:spcBef>
              <a:spcAft>
                <a:spcPts val="0"/>
              </a:spcAft>
              <a:buSzPct val="45000"/>
              <a:buFont typeface="Wingdings"/>
              <a:buChar char="Ø"/>
              <a:tabLst/>
            </a:pPr>
            <a:r>
              <a:rPr lang="fr-CA" sz="2400" b="0" i="0" u="none" strike="noStrike" kern="1200" spc="0" dirty="0">
                <a:ln>
                  <a:noFill/>
                </a:ln>
                <a:solidFill>
                  <a:srgbClr val="003366"/>
                </a:solidFill>
                <a:latin typeface="Arial" pitchFamily="18"/>
                <a:ea typeface="Microsoft YaHei" pitchFamily="2"/>
                <a:cs typeface="Times New Roman" pitchFamily="18"/>
              </a:rPr>
              <a:t>Canadian population of 65 years and over</a:t>
            </a:r>
            <a:r>
              <a:rPr lang="fr-CA" sz="2400" b="0" i="0" u="none" strike="noStrike" kern="1200" spc="0" dirty="0" smtClean="0">
                <a:ln>
                  <a:noFill/>
                </a:ln>
                <a:solidFill>
                  <a:srgbClr val="003366"/>
                </a:solidFill>
                <a:latin typeface="Arial" pitchFamily="18"/>
                <a:ea typeface="Microsoft YaHei" pitchFamily="2"/>
                <a:cs typeface="Times New Roman" pitchFamily="18"/>
              </a:rPr>
              <a:t>, </a:t>
            </a:r>
            <a:r>
              <a:rPr lang="fr-CA" sz="2400" b="0" i="0" u="none" strike="noStrike" kern="1200" spc="0" dirty="0">
                <a:ln>
                  <a:noFill/>
                </a:ln>
                <a:solidFill>
                  <a:srgbClr val="003366"/>
                </a:solidFill>
                <a:latin typeface="Arial" pitchFamily="18"/>
                <a:ea typeface="Microsoft YaHei" pitchFamily="2"/>
                <a:cs typeface="Times New Roman" pitchFamily="18"/>
              </a:rPr>
              <a:t>living in private households, excluding people living in the three territories:</a:t>
            </a:r>
          </a:p>
          <a:p>
            <a:pPr marL="0" marR="0" lvl="0" indent="0" algn="l" rtl="0" hangingPunct="1">
              <a:lnSpc>
                <a:spcPct val="100000"/>
              </a:lnSpc>
              <a:spcBef>
                <a:spcPts val="899"/>
              </a:spcBef>
              <a:spcAft>
                <a:spcPts val="0"/>
              </a:spcAft>
              <a:buNone/>
              <a:tabLst/>
            </a:pPr>
            <a:endParaRPr lang="fr-CA" sz="2400" b="0" i="0" u="none" strike="noStrike" kern="1200" spc="0" dirty="0">
              <a:ln>
                <a:noFill/>
              </a:ln>
              <a:solidFill>
                <a:srgbClr val="003366"/>
              </a:solidFill>
              <a:latin typeface="Arial" pitchFamily="18"/>
              <a:ea typeface="Microsoft YaHei" pitchFamily="2"/>
              <a:cs typeface="Times New Roman" pitchFamily="18"/>
            </a:endParaRPr>
          </a:p>
          <a:p>
            <a:pPr marL="457200" marR="0" lvl="1" indent="0" algn="l" rtl="0" hangingPunct="1">
              <a:lnSpc>
                <a:spcPct val="100000"/>
              </a:lnSpc>
              <a:spcBef>
                <a:spcPts val="899"/>
              </a:spcBef>
              <a:spcAft>
                <a:spcPts val="0"/>
              </a:spcAft>
              <a:buSzPct val="45000"/>
              <a:buFont typeface="Wingdings"/>
              <a:buChar char="Ø"/>
              <a:tabLst/>
            </a:pPr>
            <a:r>
              <a:rPr lang="fr-CA" sz="2400" b="0" i="0" u="none" strike="noStrike" kern="1200" spc="0" dirty="0">
                <a:ln>
                  <a:noFill/>
                </a:ln>
                <a:solidFill>
                  <a:srgbClr val="003366"/>
                </a:solidFill>
                <a:latin typeface="Arial" pitchFamily="18"/>
                <a:ea typeface="Microsoft YaHei" pitchFamily="2"/>
                <a:cs typeface="Times New Roman" pitchFamily="18"/>
              </a:rPr>
              <a:t>Needing assistance</a:t>
            </a:r>
          </a:p>
          <a:p>
            <a:pPr marL="457200" marR="0" lvl="1" indent="0" algn="l" rtl="0" hangingPunct="1">
              <a:lnSpc>
                <a:spcPct val="100000"/>
              </a:lnSpc>
              <a:spcBef>
                <a:spcPts val="899"/>
              </a:spcBef>
              <a:spcAft>
                <a:spcPts val="0"/>
              </a:spcAft>
              <a:buSzPct val="45000"/>
              <a:buFont typeface="Wingdings"/>
              <a:buChar char="Ø"/>
              <a:tabLst/>
            </a:pPr>
            <a:r>
              <a:rPr lang="fr-CA" sz="2400" b="0" i="0" u="none" strike="noStrike" kern="1200" spc="0" dirty="0">
                <a:ln>
                  <a:noFill/>
                </a:ln>
                <a:solidFill>
                  <a:srgbClr val="003366"/>
                </a:solidFill>
                <a:latin typeface="Arial" pitchFamily="18"/>
                <a:ea typeface="Microsoft YaHei" pitchFamily="2"/>
                <a:cs typeface="Times New Roman" pitchFamily="18"/>
              </a:rPr>
              <a:t>Receiving assistance by source of assistance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Standard">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tandard 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1555</Words>
  <Application>Microsoft Office PowerPoint</Application>
  <PresentationFormat>Předvádění na obrazovce (4:3)</PresentationFormat>
  <Paragraphs>258</Paragraphs>
  <Slides>27</Slides>
  <Notes>27</Notes>
  <HiddenSlides>0</HiddenSlides>
  <MMClips>0</MMClips>
  <ScaleCrop>false</ScaleCrop>
  <HeadingPairs>
    <vt:vector size="6" baseType="variant">
      <vt:variant>
        <vt:lpstr>Motiv</vt:lpstr>
      </vt:variant>
      <vt:variant>
        <vt:i4>2</vt:i4>
      </vt:variant>
      <vt:variant>
        <vt:lpstr>Vložené servery OLE</vt:lpstr>
      </vt:variant>
      <vt:variant>
        <vt:i4>1</vt:i4>
      </vt:variant>
      <vt:variant>
        <vt:lpstr>Nadpisy snímků</vt:lpstr>
      </vt:variant>
      <vt:variant>
        <vt:i4>27</vt:i4>
      </vt:variant>
    </vt:vector>
  </HeadingPairs>
  <TitlesOfParts>
    <vt:vector size="30" baseType="lpstr">
      <vt:lpstr>Standard</vt:lpstr>
      <vt:lpstr>Standard 1</vt:lpstr>
      <vt:lpstr>Graf aplikace Microsoft Excel</vt:lpstr>
      <vt:lpstr>Future Care Needs  of Older Canadians Needing Assistance: Who Will Do How Much and « What If »…</vt:lpstr>
      <vt:lpstr>Research Questions</vt:lpstr>
      <vt:lpstr> Methodology </vt:lpstr>
      <vt:lpstr>Sources of assistance</vt:lpstr>
      <vt:lpstr>Types of activities</vt:lpstr>
      <vt:lpstr>Prezentace aplikace PowerPoint</vt:lpstr>
      <vt:lpstr>« What if … » Scenario (1/2)</vt:lpstr>
      <vt:lpstr>« What if … » Scenario (2/2)</vt:lpstr>
      <vt:lpstr>Projections 2006 – 2031 :base results</vt:lpstr>
      <vt:lpstr>We project 8.8 million older Canadians living in private households, in 2031  </vt:lpstr>
      <vt:lpstr>Population projections by the need of assistance, 65+, living in private households, Canada*, 2006-2031 </vt:lpstr>
      <vt:lpstr>Population projections by source of assistance, 65+, living in private households, Canada*, 2006-2031</vt:lpstr>
      <vt:lpstr>More than 70 percent of the older population do not need assistance, and this is true throughout the projection period</vt:lpstr>
      <vt:lpstr>Projections 2006 – 2031 :scenario results</vt:lpstr>
      <vt:lpstr>Scenario  – Population projections by source of assistance, 2006-2031</vt:lpstr>
      <vt:lpstr>Scenario  – Proportions projections by source of assistance, 2006-2031</vt:lpstr>
      <vt:lpstr>Comparison  – Population projections by source of assistance, 2006-2031</vt:lpstr>
      <vt:lpstr>Conclusions (1/2)</vt:lpstr>
      <vt:lpstr>Conclusions (2/2)</vt:lpstr>
      <vt:lpstr>Thank you</vt:lpstr>
      <vt:lpstr>Prezentace aplikace PowerPoint</vt:lpstr>
      <vt:lpstr>Prezentace aplikace PowerPoint</vt:lpstr>
      <vt:lpstr>Prezentace aplikace PowerPoint</vt:lpstr>
      <vt:lpstr>Information from the GSS in 2002</vt:lpstr>
      <vt:lpstr>Amount of assistance received, 2002</vt:lpstr>
      <vt:lpstr>Contribution of social networks to the total amount of assistance provided by group of activities, 2002  </vt:lpstr>
      <vt:lpstr>Receipt of assistance* Canadians living in private households, 2002 and 2007 GSS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Care Needs  of Older Canadians Needing Assistance: Who Will Do How Much and « What If »…</dc:title>
  <dc:creator>PIT12</dc:creator>
  <cp:lastModifiedBy>PIT12</cp:lastModifiedBy>
  <cp:revision>12</cp:revision>
  <dcterms:modified xsi:type="dcterms:W3CDTF">2012-05-30T09:03:09Z</dcterms:modified>
</cp:coreProperties>
</file>