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309" r:id="rId3"/>
    <p:sldId id="257" r:id="rId4"/>
    <p:sldId id="310" r:id="rId5"/>
    <p:sldId id="259" r:id="rId6"/>
    <p:sldId id="265" r:id="rId7"/>
    <p:sldId id="266" r:id="rId8"/>
    <p:sldId id="261" r:id="rId9"/>
    <p:sldId id="262" r:id="rId10"/>
    <p:sldId id="301" r:id="rId11"/>
    <p:sldId id="287" r:id="rId12"/>
    <p:sldId id="288" r:id="rId13"/>
    <p:sldId id="313" r:id="rId14"/>
    <p:sldId id="314" r:id="rId15"/>
    <p:sldId id="315" r:id="rId16"/>
    <p:sldId id="324" r:id="rId17"/>
    <p:sldId id="295" r:id="rId18"/>
    <p:sldId id="317" r:id="rId19"/>
    <p:sldId id="321" r:id="rId20"/>
    <p:sldId id="286" r:id="rId21"/>
    <p:sldId id="264" r:id="rId22"/>
    <p:sldId id="299" r:id="rId23"/>
    <p:sldId id="308" r:id="rId24"/>
    <p:sldId id="29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g at home" initials="mah" lastIdx="6" clrIdx="0"/>
  <p:cmAuthor id="1" name="Owner" initials="O"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82" autoAdjust="0"/>
    <p:restoredTop sz="87767" autoAdjust="0"/>
  </p:normalViewPr>
  <p:slideViewPr>
    <p:cSldViewPr>
      <p:cViewPr>
        <p:scale>
          <a:sx n="25" d="100"/>
          <a:sy n="25" d="100"/>
        </p:scale>
        <p:origin x="-1814" y="-547"/>
      </p:cViewPr>
      <p:guideLst>
        <p:guide orient="horz" pos="2160"/>
        <p:guide pos="2880"/>
      </p:guideLst>
    </p:cSldViewPr>
  </p:slideViewPr>
  <p:outlineViewPr>
    <p:cViewPr>
      <p:scale>
        <a:sx n="33" d="100"/>
        <a:sy n="33" d="100"/>
      </p:scale>
      <p:origin x="0" y="9370"/>
    </p:cViewPr>
  </p:outlineViewPr>
  <p:notesTextViewPr>
    <p:cViewPr>
      <p:scale>
        <a:sx n="150" d="100"/>
        <a:sy n="150" d="100"/>
      </p:scale>
      <p:origin x="0" y="0"/>
    </p:cViewPr>
  </p:notesTextViewPr>
  <p:sorterViewPr>
    <p:cViewPr>
      <p:scale>
        <a:sx n="100" d="100"/>
        <a:sy n="100" d="100"/>
      </p:scale>
      <p:origin x="0" y="6643"/>
    </p:cViewPr>
  </p:sorterViewPr>
  <p:notesViewPr>
    <p:cSldViewPr>
      <p:cViewPr>
        <p:scale>
          <a:sx n="125" d="100"/>
          <a:sy n="125" d="100"/>
        </p:scale>
        <p:origin x="-533" y="1555"/>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3-03T10:23:14.504" idx="1">
    <p:pos x="4854" y="3310"/>
    <p:text>check the title and funding source names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533AC6-EA9D-452C-B0DD-73E4F1C48001}" type="datetimeFigureOut">
              <a:rPr lang="en-CA" smtClean="0"/>
              <a:pPr/>
              <a:t>28/05/2012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779B2C-B6A7-406F-9AAB-562ECD12E224}" type="slidenum">
              <a:rPr lang="en-CA" smtClean="0"/>
              <a:pPr/>
              <a:t>‹#›</a:t>
            </a:fld>
            <a:endParaRPr lang="en-CA"/>
          </a:p>
        </p:txBody>
      </p:sp>
    </p:spTree>
    <p:extLst>
      <p:ext uri="{BB962C8B-B14F-4D97-AF65-F5344CB8AC3E}">
        <p14:creationId xmlns:p14="http://schemas.microsoft.com/office/powerpoint/2010/main" val="2632715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C0779B2C-B6A7-406F-9AAB-562ECD12E224}"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C0779B2C-B6A7-406F-9AAB-562ECD12E224}"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CCAC is</a:t>
            </a:r>
            <a:r>
              <a:rPr lang="en-CA" baseline="0" dirty="0" smtClean="0"/>
              <a:t> usually identifies a task and contacts the Supervisor to determine if the task can be transferred from the nurse or therapist to the PSW.  </a:t>
            </a:r>
            <a:r>
              <a:rPr lang="en-CA" dirty="0" smtClean="0"/>
              <a:t>If</a:t>
            </a:r>
            <a:r>
              <a:rPr lang="en-CA" baseline="0" dirty="0" smtClean="0"/>
              <a:t> the client is stable and the supervisor agrees, a teaching visit at the clients home will be set up with the supervisor, PSWs involved and the therapist (if exercise related).  If the therapist is teaching the skill, the will be demonstrated to the PSW along with the supervisor.  The PSW may then have the opportunity to demonstrate the skill back to the therapist.  Usually paper instructions are left at the clients home so the PSW can refer to them.  They also have access to contact the therapist or their supervisor with any questions or problems that may arise in the future.  All parties involved with the training sign off to indicate the training has been complete and all are comfortable with the transfer of the delegated task.  In the case that additional training needs to be conducted, the supervisor will be the one to do future training sessions.  Most skills that are transferred require one teaching visit, unless it is a complex case or the PSW doesn’t feel comfortable with the task and requests additional training.   Some of the PSW have expressed concern regarding training, in that training is client specific, even if the task is the same.  They do not think it is necessary to have training on the same task for each client.  While Supervisors identify that each client is different and individual training is needed to ensure safety of the PSW and the client.  </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the most part, home care workers agree that the delegation</a:t>
            </a:r>
            <a:r>
              <a:rPr lang="en-US" baseline="0" dirty="0" smtClean="0"/>
              <a:t> of task from health care professionals to PSWs improves the quality of care, though there are some concerns expressed that need to be addressed if this trend continues or is expanded. They give a number of reasons why it improves the quality of care.</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a:t>
            </a:r>
            <a:r>
              <a:rPr lang="en-US" baseline="0" dirty="0" smtClean="0"/>
              <a:t> concern that client’s express about their care is the number of different health care providers who come into their homes, at times that are often not convenient for the client.  Further nursing visits are limited in number and often of short duration.  Therapists visits too are limited.  The client is often stranded at home waiting for the nurse or therapist to arrive.  PSWs often have a set time for their client visit and they are in the home on a more regular basis.  If a nurse or therapist delegates the task to the PSW, this means than they are able to provide this care on a more frequent  and consistent basis.</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a:t>
            </a:r>
            <a:r>
              <a:rPr lang="en-US" baseline="0" dirty="0" smtClean="0"/>
              <a:t> the PSW is in the home on a regular basis, often a bond of friendship and trust is formed between the PSW and the client.  Having strangers come to the home to deliver health care is often very stressful for the client.  So if the having the PSW provide the  delegated task improves the quality of care because  it increases the comfort level of the client.</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a:t>
            </a:r>
            <a:r>
              <a:rPr lang="en-US" baseline="0" dirty="0" smtClean="0"/>
              <a:t> the PSW is in the client’s home on a regular basis they are able to monitor the client’s condition and if they notice a change or problem they can notify their supervisor immediately and have the nurse or therapist come in to modify the treatment.  This improves the quality of care because it means that problems are caught earlier than they would be by the regulated health care providers whose visits would be more infrequent.</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C0779B2C-B6A7-406F-9AAB-562ECD12E224}" type="slidenum">
              <a:rPr lang="en-CA" smtClean="0"/>
              <a:pPr/>
              <a:t>17</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PSW supervisors noted</a:t>
            </a:r>
            <a:r>
              <a:rPr lang="en-US" baseline="0" dirty="0" smtClean="0"/>
              <a:t> that there are differences in the skill levels of PSWs.  As noted earlier there are four program models in Ontario which lead to unequal skill levels.  Further, while there are many mature and experienced PSWs, many new PSWs are being trained and who come without the skill and experience needed to perform the transferred or delegated tasks.  Often training for a delegated tasks takes place in one supervisory visit with the client when more practice and supervision is needed.</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18</a:t>
            </a:fld>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transfer or delegation of task can present a health and safety risk to the client for a number of reasons.</a:t>
            </a:r>
          </a:p>
          <a:p>
            <a:pPr marL="228600" indent="-228600">
              <a:buAutoNum type="arabicPeriod"/>
            </a:pPr>
            <a:r>
              <a:rPr lang="en-US" baseline="0" dirty="0" smtClean="0"/>
              <a:t>the client may be stressed or apprehensive that a task that is in the scope of practice of a nurse or a </a:t>
            </a:r>
            <a:r>
              <a:rPr lang="en-US" baseline="0" dirty="0" err="1" smtClean="0"/>
              <a:t>therpist</a:t>
            </a:r>
            <a:r>
              <a:rPr lang="en-US" baseline="0" dirty="0" smtClean="0"/>
              <a:t> is being done by a PSW who they may view as not qualified to perform the task.</a:t>
            </a:r>
          </a:p>
          <a:p>
            <a:pPr marL="228600" indent="-228600">
              <a:buAutoNum type="arabicPeriod"/>
            </a:pPr>
            <a:r>
              <a:rPr lang="en-US" baseline="0" dirty="0" smtClean="0"/>
              <a:t>There may be a risk of injury if the task is not being done properly.</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19</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agree that it is a more efficient way to deliver services.</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Example, suctioning a tracheotomise.  PSWs might not recognize there</a:t>
            </a:r>
            <a:r>
              <a:rPr lang="en-CA" baseline="0" dirty="0" smtClean="0"/>
              <a:t> is a problem when the fluid is discoloured.</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err="1" smtClean="0"/>
              <a:t>Eg</a:t>
            </a:r>
            <a:r>
              <a:rPr lang="en-CA" dirty="0" smtClean="0"/>
              <a:t>. Following</a:t>
            </a:r>
            <a:r>
              <a:rPr lang="en-CA" baseline="0" dirty="0" smtClean="0"/>
              <a:t> therapeutic diet </a:t>
            </a:r>
          </a:p>
          <a:p>
            <a:endParaRPr lang="en-CA" baseline="0" dirty="0" smtClean="0"/>
          </a:p>
          <a:p>
            <a:r>
              <a:rPr lang="en-CA" baseline="0" dirty="0" smtClean="0"/>
              <a:t>A PSW could be fired or charged) but they cannot loose their professional license; could be hired by another individual or </a:t>
            </a:r>
            <a:r>
              <a:rPr lang="en-CA" baseline="0" dirty="0" err="1" smtClean="0"/>
              <a:t>organizaiton</a:t>
            </a:r>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22</a:t>
            </a:fld>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C0779B2C-B6A7-406F-9AAB-562ECD12E224}" type="slidenum">
              <a:rPr lang="en-CA" smtClean="0"/>
              <a:pPr/>
              <a:t>23</a:t>
            </a:fld>
            <a:endParaRPr lang="en-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C0779B2C-B6A7-406F-9AAB-562ECD12E224}" type="slidenum">
              <a:rPr lang="en-CA" smtClean="0"/>
              <a:pPr/>
              <a:t>24</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solidFill>
                  <a:srgbClr val="000000"/>
                </a:solidFill>
              </a:rPr>
              <a:t>Demographic aging</a:t>
            </a:r>
          </a:p>
          <a:p>
            <a:r>
              <a:rPr lang="en-CA" dirty="0" smtClean="0">
                <a:solidFill>
                  <a:srgbClr val="000000"/>
                </a:solidFill>
              </a:rPr>
              <a:t>Increasing health care costs</a:t>
            </a:r>
          </a:p>
          <a:p>
            <a:r>
              <a:rPr lang="en-CA" dirty="0" smtClean="0">
                <a:solidFill>
                  <a:srgbClr val="000000"/>
                </a:solidFill>
              </a:rPr>
              <a:t>Restructuring of the hospital care sector</a:t>
            </a:r>
          </a:p>
          <a:p>
            <a:r>
              <a:rPr lang="en-CA" dirty="0" smtClean="0">
                <a:solidFill>
                  <a:srgbClr val="000000"/>
                </a:solidFill>
              </a:rPr>
              <a:t>Increasing client acuity</a:t>
            </a:r>
          </a:p>
          <a:p>
            <a:r>
              <a:rPr lang="en-CA" dirty="0" smtClean="0">
                <a:solidFill>
                  <a:srgbClr val="000000"/>
                </a:solidFill>
              </a:rPr>
              <a:t>Increased demand for home care services</a:t>
            </a:r>
          </a:p>
          <a:p>
            <a:r>
              <a:rPr lang="en-CA" dirty="0" smtClean="0">
                <a:solidFill>
                  <a:srgbClr val="000000"/>
                </a:solidFill>
              </a:rPr>
              <a:t>Improved technical procedures</a:t>
            </a:r>
          </a:p>
          <a:p>
            <a:r>
              <a:rPr lang="en-CA" dirty="0" smtClean="0">
                <a:solidFill>
                  <a:srgbClr val="000000"/>
                </a:solidFill>
              </a:rPr>
              <a:t>Increase in the focus on chronic disease management</a:t>
            </a:r>
          </a:p>
          <a:p>
            <a:r>
              <a:rPr lang="en-CA" dirty="0" smtClean="0">
                <a:solidFill>
                  <a:srgbClr val="000000"/>
                </a:solidFill>
              </a:rPr>
              <a:t>Shortage of health care  professionals</a:t>
            </a:r>
          </a:p>
          <a:p>
            <a:r>
              <a:rPr lang="en-CA" dirty="0" smtClean="0">
                <a:solidFill>
                  <a:srgbClr val="000000"/>
                </a:solidFill>
              </a:rPr>
              <a:t>More efficient use of human resources currently available</a:t>
            </a:r>
          </a:p>
          <a:p>
            <a:r>
              <a:rPr lang="en-CA" dirty="0" smtClean="0">
                <a:solidFill>
                  <a:srgbClr val="000000"/>
                </a:solidFill>
              </a:rPr>
              <a:t>Preference for older adults to prefer care in their own homes</a:t>
            </a:r>
          </a:p>
          <a:p>
            <a:pPr marL="114300" indent="0">
              <a:buNone/>
            </a:pPr>
            <a:r>
              <a:rPr lang="en-CA" dirty="0" smtClean="0">
                <a:solidFill>
                  <a:srgbClr val="000000"/>
                </a:solidFill>
              </a:rPr>
              <a:t>						</a:t>
            </a:r>
            <a:r>
              <a:rPr lang="en-CA" sz="1050" dirty="0" smtClean="0">
                <a:solidFill>
                  <a:srgbClr val="000000"/>
                </a:solidFill>
              </a:rPr>
              <a:t>(Morris et al., 1999)</a:t>
            </a:r>
          </a:p>
          <a:p>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solidFill>
                  <a:srgbClr val="000000"/>
                </a:solidFill>
              </a:rPr>
              <a:t>Also called Home</a:t>
            </a:r>
            <a:r>
              <a:rPr lang="en-CA" baseline="0" dirty="0" smtClean="0">
                <a:solidFill>
                  <a:srgbClr val="000000"/>
                </a:solidFill>
              </a:rPr>
              <a:t> support workers, auxiliary care workers.</a:t>
            </a:r>
          </a:p>
          <a:p>
            <a:endParaRPr lang="en-CA" baseline="0" dirty="0" smtClean="0">
              <a:solidFill>
                <a:srgbClr val="000000"/>
              </a:solidFill>
            </a:endParaRPr>
          </a:p>
          <a:p>
            <a:r>
              <a:rPr lang="en-CA" dirty="0" smtClean="0">
                <a:solidFill>
                  <a:srgbClr val="000000"/>
                </a:solidFill>
              </a:rPr>
              <a:t>Client groups include: two week post acute care clients, end of life care, frail elderly and persons with physical and mental disabilities who need assistance  to live independently in the community</a:t>
            </a:r>
          </a:p>
          <a:p>
            <a:pPr marL="114300" indent="0">
              <a:buNone/>
            </a:pPr>
            <a:endParaRPr lang="en-CA" dirty="0" smtClean="0">
              <a:solidFill>
                <a:srgbClr val="000000"/>
              </a:solidFill>
            </a:endParaRPr>
          </a:p>
          <a:p>
            <a:r>
              <a:rPr lang="en-CA" dirty="0" smtClean="0">
                <a:solidFill>
                  <a:srgbClr val="000000"/>
                </a:solidFill>
              </a:rPr>
              <a:t>Employers include: hospitals, long-term care, community care (through contracts to the CCAC,) community support agencies, supportive housing, adult day programs, residential care settings (i.e., group homes), private employment (arrangements with clients and retirement residences)</a:t>
            </a:r>
          </a:p>
          <a:p>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CA" dirty="0" smtClean="0"/>
              <a:t>Not regulated by any governmental or regulatory body</a:t>
            </a:r>
          </a:p>
          <a:p>
            <a:endParaRPr lang="en-CA" dirty="0" smtClean="0"/>
          </a:p>
          <a:p>
            <a:pPr marL="342900" lvl="1" indent="-342900">
              <a:buFont typeface="Arial" pitchFamily="34" charset="0"/>
              <a:buChar char="•"/>
            </a:pPr>
            <a:r>
              <a:rPr lang="en-CA" sz="2400" dirty="0" smtClean="0">
                <a:solidFill>
                  <a:srgbClr val="000000"/>
                </a:solidFill>
              </a:rPr>
              <a:t>In Ontario there are two PSW training standards:</a:t>
            </a:r>
          </a:p>
          <a:p>
            <a:pPr marL="708660" lvl="2" indent="-342900"/>
            <a:r>
              <a:rPr lang="en-CA" sz="2400" dirty="0" smtClean="0">
                <a:solidFill>
                  <a:srgbClr val="000000"/>
                </a:solidFill>
              </a:rPr>
              <a:t>The Ontario Community Support Association;</a:t>
            </a:r>
          </a:p>
          <a:p>
            <a:pPr marL="708660" lvl="2" indent="-342900"/>
            <a:r>
              <a:rPr lang="en-CA" sz="2400" dirty="0" smtClean="0">
                <a:solidFill>
                  <a:srgbClr val="000000"/>
                </a:solidFill>
              </a:rPr>
              <a:t>The Ministry of Training, Colleges and Universities  </a:t>
            </a:r>
          </a:p>
          <a:p>
            <a:pPr marL="0" lvl="1" indent="0">
              <a:buNone/>
            </a:pPr>
            <a:r>
              <a:rPr lang="en-CA" sz="1800" dirty="0" smtClean="0">
                <a:solidFill>
                  <a:srgbClr val="000000"/>
                </a:solidFill>
              </a:rPr>
              <a:t>						(CRNCC, 2010)</a:t>
            </a:r>
          </a:p>
          <a:p>
            <a:pPr marL="342900" lvl="1" indent="-342900">
              <a:buFont typeface="Arial" pitchFamily="34" charset="0"/>
              <a:buNone/>
            </a:pPr>
            <a:endParaRPr lang="en-CA" sz="2200" dirty="0" smtClean="0">
              <a:solidFill>
                <a:srgbClr val="000000"/>
              </a:solidFill>
            </a:endParaRPr>
          </a:p>
          <a:p>
            <a:pPr marL="342900" lvl="1" indent="-342900">
              <a:buFont typeface="Arial" pitchFamily="34" charset="0"/>
              <a:buChar char="•"/>
            </a:pPr>
            <a:endParaRPr lang="en-CA" sz="2200" dirty="0" smtClean="0">
              <a:solidFill>
                <a:srgbClr val="000000"/>
              </a:solidFill>
            </a:endParaRPr>
          </a:p>
          <a:p>
            <a:pPr marL="342900" lvl="1" indent="-342900">
              <a:buFont typeface="Arial" pitchFamily="34" charset="0"/>
              <a:buChar char="•"/>
            </a:pPr>
            <a:r>
              <a:rPr lang="en-CA" sz="2200" dirty="0" smtClean="0">
                <a:solidFill>
                  <a:srgbClr val="000000"/>
                </a:solidFill>
              </a:rPr>
              <a:t> </a:t>
            </a:r>
            <a:r>
              <a:rPr lang="en-CA" sz="2400" dirty="0" smtClean="0">
                <a:solidFill>
                  <a:srgbClr val="000000"/>
                </a:solidFill>
              </a:rPr>
              <a:t>In 2009:</a:t>
            </a:r>
          </a:p>
          <a:p>
            <a:pPr marL="742950" lvl="2" indent="-342900"/>
            <a:r>
              <a:rPr lang="en-CA" sz="2400" dirty="0" smtClean="0">
                <a:solidFill>
                  <a:srgbClr val="000000"/>
                </a:solidFill>
              </a:rPr>
              <a:t>20% graduated from  MTCU recognized community colleges; </a:t>
            </a:r>
          </a:p>
          <a:p>
            <a:pPr marL="742950" lvl="2" indent="-342900"/>
            <a:r>
              <a:rPr lang="en-CA" sz="2400" dirty="0" smtClean="0">
                <a:solidFill>
                  <a:srgbClr val="000000"/>
                </a:solidFill>
              </a:rPr>
              <a:t>45% private career colleges;</a:t>
            </a:r>
          </a:p>
          <a:p>
            <a:pPr marL="742950" lvl="2" indent="-342900"/>
            <a:r>
              <a:rPr lang="en-CA" sz="2400" dirty="0" smtClean="0">
                <a:solidFill>
                  <a:srgbClr val="000000"/>
                </a:solidFill>
              </a:rPr>
              <a:t>35%  attend Board of  Education Adult Learning  Programs or Non-profit Organizations </a:t>
            </a:r>
          </a:p>
          <a:p>
            <a:pPr marL="400050" lvl="2" indent="0">
              <a:buNone/>
            </a:pPr>
            <a:r>
              <a:rPr lang="en-CA" sz="1900" dirty="0" smtClean="0">
                <a:solidFill>
                  <a:srgbClr val="000000"/>
                </a:solidFill>
              </a:rPr>
              <a:t>				</a:t>
            </a:r>
            <a:endParaRPr lang="en-CA" baseline="0" dirty="0" smtClean="0"/>
          </a:p>
          <a:p>
            <a:r>
              <a:rPr lang="en-CA" baseline="0" dirty="0" smtClean="0"/>
              <a:t>Minister of Health asked the Health Professions Regulatory Advisory Council (HPRAC) to provide him with advise regarding the regulation of PSWs.  They did not recommend regulation but felt that further discussion of the effectiveness of current regulatory safeguards is needed.  Current safeguards </a:t>
            </a:r>
            <a:r>
              <a:rPr lang="en-CA" baseline="0" dirty="0" err="1" smtClean="0"/>
              <a:t>incldue</a:t>
            </a:r>
            <a:r>
              <a:rPr lang="en-CA" baseline="0" dirty="0" smtClean="0"/>
              <a:t> RHPA and regulations in  and guidelines to facilities and institutions where OSWS are employed.</a:t>
            </a:r>
          </a:p>
          <a:p>
            <a:endParaRPr lang="en-CA" baseline="0" dirty="0" smtClean="0"/>
          </a:p>
          <a:p>
            <a:r>
              <a:rPr lang="en-CA" baseline="0" dirty="0" smtClean="0"/>
              <a:t>Letter to Jeff Goodyear, Director of Health Human Resources Policy Branch , MOHLTC. Outlining a process for </a:t>
            </a:r>
            <a:r>
              <a:rPr lang="en-CA" baseline="0" dirty="0" err="1" smtClean="0"/>
              <a:t>accrediation</a:t>
            </a:r>
            <a:r>
              <a:rPr lang="en-CA" baseline="0" dirty="0" smtClean="0"/>
              <a:t>  including forming an advisory committee, developing </a:t>
            </a:r>
            <a:r>
              <a:rPr lang="en-CA" baseline="0" dirty="0" err="1" smtClean="0"/>
              <a:t>accrediation</a:t>
            </a:r>
            <a:r>
              <a:rPr lang="en-CA" baseline="0" dirty="0" smtClean="0"/>
              <a:t> standards,  applicant workbook, site surveys, and support</a:t>
            </a:r>
            <a:endParaRPr lang="en-CA" dirty="0" smtClean="0"/>
          </a:p>
          <a:p>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CA" sz="2800" dirty="0" smtClean="0">
                <a:solidFill>
                  <a:srgbClr val="000000"/>
                </a:solidFill>
              </a:rPr>
              <a:t>Scopes of practice clarify PSWs accountabilities, as well as the functions for which they are educated and competent to perform</a:t>
            </a:r>
          </a:p>
          <a:p>
            <a:pPr lvl="1">
              <a:buFont typeface="Arial" pitchFamily="34" charset="0"/>
              <a:buChar char="•"/>
            </a:pPr>
            <a:endParaRPr lang="en-CA" sz="2800" dirty="0" smtClean="0">
              <a:solidFill>
                <a:srgbClr val="000000"/>
              </a:solidFill>
            </a:endParaRPr>
          </a:p>
          <a:p>
            <a:r>
              <a:rPr lang="en-CA" sz="2800" dirty="0" smtClean="0">
                <a:solidFill>
                  <a:srgbClr val="000000"/>
                </a:solidFill>
              </a:rPr>
              <a:t>They define the limits under which services may be preformed independently without supervision; tasks which require supervision; and tasks which are delegated requiring additional education or supervision</a:t>
            </a:r>
          </a:p>
          <a:p>
            <a:pPr lvl="1">
              <a:buFont typeface="Arial" pitchFamily="34" charset="0"/>
              <a:buChar char="•"/>
            </a:pPr>
            <a:endParaRPr lang="en-CA" sz="2800" dirty="0" smtClean="0">
              <a:solidFill>
                <a:srgbClr val="000000"/>
              </a:solidFill>
            </a:endParaRPr>
          </a:p>
          <a:p>
            <a:r>
              <a:rPr lang="en-CA" sz="2800" dirty="0" smtClean="0">
                <a:solidFill>
                  <a:srgbClr val="000000"/>
                </a:solidFill>
              </a:rPr>
              <a:t>In Ontario, PSWs fall under limits defined by the Regulated Health Professions Act which set out acts which may be done by health professionals.  There are only a few circumstances where a PSW may perform some of these acts</a:t>
            </a:r>
          </a:p>
          <a:p>
            <a:pPr lvl="1">
              <a:buFont typeface="Arial" pitchFamily="34" charset="0"/>
              <a:buChar char="•"/>
            </a:pPr>
            <a:endParaRPr lang="en-CA" sz="2800" dirty="0" smtClean="0">
              <a:solidFill>
                <a:srgbClr val="000000"/>
              </a:solidFill>
            </a:endParaRPr>
          </a:p>
          <a:p>
            <a:r>
              <a:rPr lang="en-CA" sz="2800" dirty="0" smtClean="0">
                <a:solidFill>
                  <a:srgbClr val="000000"/>
                </a:solidFill>
              </a:rPr>
              <a:t>Scope of practice are set by  Ministry of Health Guidelines and organizational policies</a:t>
            </a:r>
          </a:p>
          <a:p>
            <a:pPr lvl="1">
              <a:buNone/>
            </a:pPr>
            <a:endParaRPr lang="en-CA" sz="2800" dirty="0" smtClean="0">
              <a:solidFill>
                <a:srgbClr val="000000"/>
              </a:solidFill>
            </a:endParaRPr>
          </a:p>
          <a:p>
            <a:r>
              <a:rPr lang="en-CA" sz="2800" dirty="0" smtClean="0">
                <a:solidFill>
                  <a:srgbClr val="000000"/>
                </a:solidFill>
              </a:rPr>
              <a:t> Scopes of practice are constantly evolving and changing</a:t>
            </a:r>
          </a:p>
          <a:p>
            <a:pPr marL="411480" lvl="1" indent="0">
              <a:buNone/>
            </a:pPr>
            <a:r>
              <a:rPr lang="en-CA" sz="1900" dirty="0" smtClean="0"/>
              <a:t>							 (CRNCC, 2010)</a:t>
            </a:r>
          </a:p>
          <a:p>
            <a:endParaRPr lang="en-CA" dirty="0"/>
          </a:p>
        </p:txBody>
      </p:sp>
      <p:sp>
        <p:nvSpPr>
          <p:cNvPr id="4" name="Slide Number Placeholder 3"/>
          <p:cNvSpPr>
            <a:spLocks noGrp="1"/>
          </p:cNvSpPr>
          <p:nvPr>
            <p:ph type="sldNum" sz="quarter" idx="10"/>
          </p:nvPr>
        </p:nvSpPr>
        <p:spPr/>
        <p:txBody>
          <a:bodyPr/>
          <a:lstStyle/>
          <a:p>
            <a:fld id="{C0779B2C-B6A7-406F-9AAB-562ECD12E224}"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C0779B2C-B6A7-406F-9AAB-562ECD12E224}"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C0779B2C-B6A7-406F-9AAB-562ECD12E224}"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C0779B2C-B6A7-406F-9AAB-562ECD12E224}"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783D94E-2FA3-48D1-BB84-9205132E4D67}"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783D94E-2FA3-48D1-BB84-9205132E4D67}"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783D94E-2FA3-48D1-BB84-9205132E4D67}"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783D94E-2FA3-48D1-BB84-9205132E4D67}"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783D94E-2FA3-48D1-BB84-9205132E4D67}"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783D94E-2FA3-48D1-BB84-9205132E4D67}"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E783D94E-2FA3-48D1-BB84-9205132E4D67}"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783D94E-2FA3-48D1-BB84-9205132E4D67}"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783D94E-2FA3-48D1-BB84-9205132E4D67}"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E783D94E-2FA3-48D1-BB84-9205132E4D67}" type="slidenum">
              <a:rPr lang="en-CA" smtClean="0"/>
              <a:pPr/>
              <a:t>‹#›</a:t>
            </a:fld>
            <a:endParaRPr lang="en-CA"/>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C20E8AD-6313-42D7-B0A1-A2DE6BC2B08C}" type="datetimeFigureOut">
              <a:rPr lang="en-CA" smtClean="0"/>
              <a:pPr/>
              <a:t>28/05/2012</a:t>
            </a:fld>
            <a:endParaRPr lang="en-CA"/>
          </a:p>
        </p:txBody>
      </p:sp>
      <p:sp>
        <p:nvSpPr>
          <p:cNvPr id="9" name="Slide Number Placeholder 8"/>
          <p:cNvSpPr>
            <a:spLocks noGrp="1"/>
          </p:cNvSpPr>
          <p:nvPr>
            <p:ph type="sldNum" sz="quarter" idx="11"/>
          </p:nvPr>
        </p:nvSpPr>
        <p:spPr/>
        <p:txBody>
          <a:bodyPr/>
          <a:lstStyle/>
          <a:p>
            <a:fld id="{E783D94E-2FA3-48D1-BB84-9205132E4D67}" type="slidenum">
              <a:rPr lang="en-CA" smtClean="0"/>
              <a:pPr/>
              <a:t>‹#›</a:t>
            </a:fld>
            <a:endParaRPr lang="en-CA"/>
          </a:p>
        </p:txBody>
      </p:sp>
      <p:sp>
        <p:nvSpPr>
          <p:cNvPr id="10" name="Footer Placeholder 9"/>
          <p:cNvSpPr>
            <a:spLocks noGrp="1"/>
          </p:cNvSpPr>
          <p:nvPr>
            <p:ph type="ftr" sz="quarter" idx="12"/>
          </p:nvPr>
        </p:nvSpPr>
        <p:spPr/>
        <p:txBody>
          <a:bodyPr/>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783D94E-2FA3-48D1-BB84-9205132E4D67}" type="slidenum">
              <a:rPr lang="en-CA" smtClean="0"/>
              <a:pPr/>
              <a:t>‹#›</a:t>
            </a:fld>
            <a:endParaRPr lang="en-C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C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C20E8AD-6313-42D7-B0A1-A2DE6BC2B08C}" type="datetimeFigureOut">
              <a:rPr lang="en-CA" smtClean="0"/>
              <a:pPr/>
              <a:t>28/05/2012</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hprac.org/e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www.who.int/healthsystems/task_shifting_booklet.pdf" TargetMode="External"/><Relationship Id="rId4" Type="http://schemas.openxmlformats.org/officeDocument/2006/relationships/hyperlink" Target="http://www.ocsa.on.ca/userfiles/PSW%20Backgrounder"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772816"/>
            <a:ext cx="7916416" cy="1584176"/>
          </a:xfrm>
        </p:spPr>
        <p:txBody>
          <a:bodyPr>
            <a:noAutofit/>
          </a:bodyPr>
          <a:lstStyle/>
          <a:p>
            <a:r>
              <a:rPr lang="en-CA" sz="3600" b="1" dirty="0" smtClean="0">
                <a:solidFill>
                  <a:srgbClr val="000000"/>
                </a:solidFill>
              </a:rPr>
              <a:t/>
            </a:r>
            <a:br>
              <a:rPr lang="en-CA" sz="3600" b="1" dirty="0" smtClean="0">
                <a:solidFill>
                  <a:srgbClr val="000000"/>
                </a:solidFill>
              </a:rPr>
            </a:br>
            <a:r>
              <a:rPr lang="en-CA" sz="3600" b="1" dirty="0" smtClean="0">
                <a:solidFill>
                  <a:srgbClr val="000000"/>
                </a:solidFill>
              </a:rPr>
              <a:t/>
            </a:r>
            <a:br>
              <a:rPr lang="en-CA" sz="3600" b="1" dirty="0" smtClean="0">
                <a:solidFill>
                  <a:srgbClr val="000000"/>
                </a:solidFill>
              </a:rPr>
            </a:br>
            <a:r>
              <a:rPr lang="en-CA" sz="3600" b="1" dirty="0" smtClean="0">
                <a:solidFill>
                  <a:srgbClr val="000000"/>
                </a:solidFill>
              </a:rPr>
              <a:t>Task Shifting in the Provision of Home and Social Care: Implications for Quality of Care</a:t>
            </a:r>
            <a:endParaRPr lang="en-CA" sz="3600" b="1" dirty="0">
              <a:solidFill>
                <a:srgbClr val="000000"/>
              </a:solidFill>
            </a:endParaRPr>
          </a:p>
        </p:txBody>
      </p:sp>
      <p:sp>
        <p:nvSpPr>
          <p:cNvPr id="3" name="Subtitle 2"/>
          <p:cNvSpPr>
            <a:spLocks noGrp="1"/>
          </p:cNvSpPr>
          <p:nvPr>
            <p:ph type="subTitle" idx="1"/>
          </p:nvPr>
        </p:nvSpPr>
        <p:spPr>
          <a:xfrm>
            <a:off x="467544" y="3717032"/>
            <a:ext cx="7848872" cy="2520280"/>
          </a:xfrm>
          <a:ln>
            <a:solidFill>
              <a:schemeClr val="accent1"/>
            </a:solidFill>
          </a:ln>
        </p:spPr>
        <p:txBody>
          <a:bodyPr>
            <a:normAutofit fontScale="92500" lnSpcReduction="20000"/>
          </a:bodyPr>
          <a:lstStyle/>
          <a:p>
            <a:pPr algn="ctr"/>
            <a:r>
              <a:rPr lang="en-CA" dirty="0" smtClean="0">
                <a:solidFill>
                  <a:srgbClr val="000000"/>
                </a:solidFill>
              </a:rPr>
              <a:t>Margaret Denton,  </a:t>
            </a:r>
            <a:r>
              <a:rPr lang="en-CA" dirty="0" err="1" smtClean="0">
                <a:solidFill>
                  <a:srgbClr val="000000"/>
                </a:solidFill>
              </a:rPr>
              <a:t>Isik</a:t>
            </a:r>
            <a:r>
              <a:rPr lang="en-CA" dirty="0" smtClean="0">
                <a:solidFill>
                  <a:srgbClr val="000000"/>
                </a:solidFill>
              </a:rPr>
              <a:t> </a:t>
            </a:r>
            <a:r>
              <a:rPr lang="en-CA" dirty="0" err="1" smtClean="0">
                <a:solidFill>
                  <a:srgbClr val="000000"/>
                </a:solidFill>
              </a:rPr>
              <a:t>Zeytinoglu</a:t>
            </a:r>
            <a:r>
              <a:rPr lang="en-CA" dirty="0" smtClean="0">
                <a:solidFill>
                  <a:srgbClr val="000000"/>
                </a:solidFill>
              </a:rPr>
              <a:t>, Jennifer </a:t>
            </a:r>
            <a:r>
              <a:rPr lang="en-CA" dirty="0" err="1" smtClean="0">
                <a:solidFill>
                  <a:srgbClr val="000000"/>
                </a:solidFill>
              </a:rPr>
              <a:t>Plenderleith</a:t>
            </a:r>
            <a:endParaRPr lang="en-CA" dirty="0" smtClean="0">
              <a:solidFill>
                <a:srgbClr val="000000"/>
              </a:solidFill>
            </a:endParaRPr>
          </a:p>
          <a:p>
            <a:pPr algn="ctr"/>
            <a:endParaRPr lang="en-US" dirty="0">
              <a:solidFill>
                <a:srgbClr val="000000"/>
              </a:solidFill>
            </a:endParaRPr>
          </a:p>
          <a:p>
            <a:pPr algn="ctr"/>
            <a:r>
              <a:rPr lang="en-US" dirty="0" smtClean="0">
                <a:solidFill>
                  <a:srgbClr val="000000"/>
                </a:solidFill>
              </a:rPr>
              <a:t>Catherine </a:t>
            </a:r>
            <a:r>
              <a:rPr lang="en-US" dirty="0" err="1" smtClean="0">
                <a:solidFill>
                  <a:srgbClr val="000000"/>
                </a:solidFill>
              </a:rPr>
              <a:t>Brookman</a:t>
            </a:r>
            <a:endParaRPr lang="en-US" dirty="0">
              <a:solidFill>
                <a:srgbClr val="000000"/>
              </a:solidFill>
            </a:endParaRPr>
          </a:p>
          <a:p>
            <a:pPr algn="ctr"/>
            <a:r>
              <a:rPr lang="en-US" dirty="0" smtClean="0">
                <a:solidFill>
                  <a:srgbClr val="000000"/>
                </a:solidFill>
              </a:rPr>
              <a:t>Closing the Gap Health Care</a:t>
            </a:r>
          </a:p>
          <a:p>
            <a:pPr algn="ctr"/>
            <a:endParaRPr lang="en-US" dirty="0">
              <a:solidFill>
                <a:srgbClr val="000000"/>
              </a:solidFill>
            </a:endParaRPr>
          </a:p>
          <a:p>
            <a:pPr algn="ctr"/>
            <a:r>
              <a:rPr lang="en-US" dirty="0">
                <a:solidFill>
                  <a:srgbClr val="000000"/>
                </a:solidFill>
              </a:rPr>
              <a:t>Hamilton, Ontario, </a:t>
            </a:r>
            <a:r>
              <a:rPr lang="en-US" dirty="0" smtClean="0">
                <a:solidFill>
                  <a:srgbClr val="000000"/>
                </a:solidFill>
              </a:rPr>
              <a:t>Canada</a:t>
            </a:r>
          </a:p>
          <a:p>
            <a:pPr algn="ctr"/>
            <a:r>
              <a:rPr lang="en-CA" dirty="0" smtClean="0">
                <a:solidFill>
                  <a:srgbClr val="000000"/>
                </a:solidFill>
              </a:rPr>
              <a:t>Project </a:t>
            </a:r>
            <a:r>
              <a:rPr lang="en-CA" dirty="0">
                <a:solidFill>
                  <a:srgbClr val="000000"/>
                </a:solidFill>
              </a:rPr>
              <a:t>supported from the   Ontario Health Human Resource Research Network and the Ontario Ministry of Health and Long-Term Care</a:t>
            </a:r>
          </a:p>
          <a:p>
            <a:pPr algn="ctr"/>
            <a:endParaRPr lang="en-US" dirty="0" smtClean="0">
              <a:solidFill>
                <a:srgbClr val="000000"/>
              </a:solidFill>
            </a:endParaRPr>
          </a:p>
          <a:p>
            <a:pPr algn="ctr"/>
            <a:endParaRPr lang="en-US" dirty="0">
              <a:solidFill>
                <a:srgbClr val="000000"/>
              </a:solidFill>
            </a:endParaRPr>
          </a:p>
          <a:p>
            <a:pPr algn="ctr"/>
            <a:endParaRPr lang="en-US" dirty="0">
              <a:solidFill>
                <a:srgbClr val="000000"/>
              </a:solidFill>
            </a:endParaRPr>
          </a:p>
          <a:p>
            <a:pPr algn="ctr"/>
            <a:endParaRPr lang="en-CA" dirty="0" smtClean="0">
              <a:solidFill>
                <a:srgbClr val="000000"/>
              </a:solidFill>
            </a:endParaRPr>
          </a:p>
        </p:txBody>
      </p:sp>
      <p:pic>
        <p:nvPicPr>
          <p:cNvPr id="4" name="Picture 13"/>
          <p:cNvPicPr>
            <a:picLocks noChangeAspect="1" noChangeArrowheads="1"/>
          </p:cNvPicPr>
          <p:nvPr/>
        </p:nvPicPr>
        <p:blipFill>
          <a:blip r:embed="rId3" cstate="print"/>
          <a:srcRect/>
          <a:stretch>
            <a:fillRect/>
          </a:stretch>
        </p:blipFill>
        <p:spPr bwMode="auto">
          <a:xfrm>
            <a:off x="395536" y="548680"/>
            <a:ext cx="2160240" cy="93610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9776"/>
            <a:ext cx="7620000" cy="1143000"/>
          </a:xfrm>
        </p:spPr>
        <p:txBody>
          <a:bodyPr/>
          <a:lstStyle/>
          <a:p>
            <a:r>
              <a:rPr lang="en-CA" sz="3600" b="1" dirty="0" smtClean="0">
                <a:solidFill>
                  <a:srgbClr val="000000"/>
                </a:solidFill>
              </a:rPr>
              <a:t>Demographics of Participants</a:t>
            </a:r>
            <a:endParaRPr lang="en-CA" sz="3600" b="1" dirty="0">
              <a:solidFill>
                <a:srgbClr val="00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43628948"/>
              </p:ext>
            </p:extLst>
          </p:nvPr>
        </p:nvGraphicFramePr>
        <p:xfrm>
          <a:off x="107504" y="1124744"/>
          <a:ext cx="8280919" cy="4480560"/>
        </p:xfrm>
        <a:graphic>
          <a:graphicData uri="http://schemas.openxmlformats.org/drawingml/2006/table">
            <a:tbl>
              <a:tblPr firstRow="1" bandRow="1">
                <a:tableStyleId>{5C22544A-7EE6-4342-B048-85BDC9FD1C3A}</a:tableStyleId>
              </a:tblPr>
              <a:tblGrid>
                <a:gridCol w="2032590"/>
                <a:gridCol w="1505621"/>
                <a:gridCol w="1505621"/>
                <a:gridCol w="1580903"/>
                <a:gridCol w="1656184"/>
              </a:tblGrid>
              <a:tr h="713254">
                <a:tc>
                  <a:txBody>
                    <a:bodyPr/>
                    <a:lstStyle/>
                    <a:p>
                      <a:endParaRPr lang="en-CA" sz="2200" dirty="0"/>
                    </a:p>
                  </a:txBody>
                  <a:tcPr/>
                </a:tc>
                <a:tc>
                  <a:txBody>
                    <a:bodyPr/>
                    <a:lstStyle/>
                    <a:p>
                      <a:pPr algn="ctr"/>
                      <a:r>
                        <a:rPr lang="en-CA" sz="2200" dirty="0" smtClean="0">
                          <a:solidFill>
                            <a:srgbClr val="000000"/>
                          </a:solidFill>
                        </a:rPr>
                        <a:t>PSWs </a:t>
                      </a:r>
                    </a:p>
                    <a:p>
                      <a:pPr algn="ctr"/>
                      <a:r>
                        <a:rPr lang="en-CA" sz="2200" dirty="0" smtClean="0">
                          <a:solidFill>
                            <a:srgbClr val="000000"/>
                          </a:solidFill>
                        </a:rPr>
                        <a:t>(N=20)</a:t>
                      </a:r>
                      <a:endParaRPr lang="en-CA" sz="2200" dirty="0">
                        <a:solidFill>
                          <a:srgbClr val="000000"/>
                        </a:solidFill>
                      </a:endParaRPr>
                    </a:p>
                  </a:txBody>
                  <a:tcPr anchor="ctr"/>
                </a:tc>
                <a:tc>
                  <a:txBody>
                    <a:bodyPr/>
                    <a:lstStyle/>
                    <a:p>
                      <a:pPr algn="ctr"/>
                      <a:r>
                        <a:rPr lang="en-CA" sz="2200" dirty="0" smtClean="0">
                          <a:solidFill>
                            <a:srgbClr val="000000"/>
                          </a:solidFill>
                        </a:rPr>
                        <a:t>Supervisors (N=9)</a:t>
                      </a:r>
                      <a:endParaRPr lang="en-CA" sz="2200" dirty="0">
                        <a:solidFill>
                          <a:srgbClr val="000000"/>
                        </a:solidFill>
                      </a:endParaRPr>
                    </a:p>
                  </a:txBody>
                  <a:tcPr anchor="ctr"/>
                </a:tc>
                <a:tc>
                  <a:txBody>
                    <a:bodyPr/>
                    <a:lstStyle/>
                    <a:p>
                      <a:pPr algn="ctr"/>
                      <a:r>
                        <a:rPr lang="en-CA" sz="2200" dirty="0" smtClean="0">
                          <a:solidFill>
                            <a:srgbClr val="000000"/>
                          </a:solidFill>
                        </a:rPr>
                        <a:t>Therapists</a:t>
                      </a:r>
                    </a:p>
                    <a:p>
                      <a:pPr algn="ctr"/>
                      <a:r>
                        <a:rPr lang="en-CA" sz="2200" dirty="0" smtClean="0">
                          <a:solidFill>
                            <a:srgbClr val="000000"/>
                          </a:solidFill>
                        </a:rPr>
                        <a:t>(N=9)</a:t>
                      </a:r>
                      <a:endParaRPr lang="en-CA" sz="2200" dirty="0">
                        <a:solidFill>
                          <a:srgbClr val="000000"/>
                        </a:solidFill>
                      </a:endParaRPr>
                    </a:p>
                  </a:txBody>
                  <a:tcPr anchor="ctr"/>
                </a:tc>
                <a:tc>
                  <a:txBody>
                    <a:bodyPr/>
                    <a:lstStyle/>
                    <a:p>
                      <a:pPr algn="ctr"/>
                      <a:r>
                        <a:rPr lang="en-CA" sz="2200" dirty="0" smtClean="0">
                          <a:solidFill>
                            <a:srgbClr val="000000"/>
                          </a:solidFill>
                        </a:rPr>
                        <a:t>Nurses</a:t>
                      </a:r>
                    </a:p>
                    <a:p>
                      <a:pPr algn="ctr"/>
                      <a:r>
                        <a:rPr lang="en-CA" sz="2200" dirty="0" smtClean="0">
                          <a:solidFill>
                            <a:srgbClr val="000000"/>
                          </a:solidFill>
                        </a:rPr>
                        <a:t>(N=8)</a:t>
                      </a:r>
                      <a:endParaRPr lang="en-CA" sz="2200" dirty="0">
                        <a:solidFill>
                          <a:srgbClr val="000000"/>
                        </a:solidFill>
                      </a:endParaRPr>
                    </a:p>
                  </a:txBody>
                  <a:tcPr anchor="ctr"/>
                </a:tc>
              </a:tr>
              <a:tr h="413234">
                <a:tc>
                  <a:txBody>
                    <a:bodyPr/>
                    <a:lstStyle/>
                    <a:p>
                      <a:r>
                        <a:rPr lang="en-CA" sz="2200" b="1" dirty="0" smtClean="0">
                          <a:solidFill>
                            <a:srgbClr val="000000"/>
                          </a:solidFill>
                        </a:rPr>
                        <a:t>Mean</a:t>
                      </a:r>
                      <a:r>
                        <a:rPr lang="en-CA" sz="2200" b="1" baseline="0" dirty="0" smtClean="0">
                          <a:solidFill>
                            <a:srgbClr val="000000"/>
                          </a:solidFill>
                        </a:rPr>
                        <a:t> Age</a:t>
                      </a:r>
                      <a:endParaRPr lang="en-CA" sz="2200" b="1" dirty="0">
                        <a:solidFill>
                          <a:srgbClr val="000000"/>
                        </a:solidFill>
                      </a:endParaRPr>
                    </a:p>
                  </a:txBody>
                  <a:tcPr/>
                </a:tc>
                <a:tc>
                  <a:txBody>
                    <a:bodyPr/>
                    <a:lstStyle/>
                    <a:p>
                      <a:pPr algn="ctr"/>
                      <a:r>
                        <a:rPr lang="en-CA" sz="2200" dirty="0" smtClean="0">
                          <a:solidFill>
                            <a:srgbClr val="000000"/>
                          </a:solidFill>
                        </a:rPr>
                        <a:t>49</a:t>
                      </a:r>
                      <a:endParaRPr lang="en-CA" sz="2200" dirty="0">
                        <a:solidFill>
                          <a:srgbClr val="000000"/>
                        </a:solidFill>
                      </a:endParaRPr>
                    </a:p>
                  </a:txBody>
                  <a:tcPr anchor="ctr"/>
                </a:tc>
                <a:tc>
                  <a:txBody>
                    <a:bodyPr/>
                    <a:lstStyle/>
                    <a:p>
                      <a:pPr algn="ctr"/>
                      <a:r>
                        <a:rPr lang="en-CA" sz="2200" dirty="0" smtClean="0">
                          <a:solidFill>
                            <a:srgbClr val="000000"/>
                          </a:solidFill>
                        </a:rPr>
                        <a:t>46</a:t>
                      </a:r>
                      <a:endParaRPr lang="en-CA" sz="2200" dirty="0">
                        <a:solidFill>
                          <a:srgbClr val="000000"/>
                        </a:solidFill>
                      </a:endParaRPr>
                    </a:p>
                  </a:txBody>
                  <a:tcPr anchor="ctr"/>
                </a:tc>
                <a:tc>
                  <a:txBody>
                    <a:bodyPr/>
                    <a:lstStyle/>
                    <a:p>
                      <a:pPr algn="ctr"/>
                      <a:r>
                        <a:rPr lang="en-CA" sz="2200" dirty="0" smtClean="0">
                          <a:solidFill>
                            <a:srgbClr val="000000"/>
                          </a:solidFill>
                        </a:rPr>
                        <a:t>48</a:t>
                      </a:r>
                      <a:endParaRPr lang="en-CA" sz="2200" dirty="0">
                        <a:solidFill>
                          <a:srgbClr val="000000"/>
                        </a:solidFill>
                      </a:endParaRPr>
                    </a:p>
                  </a:txBody>
                  <a:tcPr anchor="ctr"/>
                </a:tc>
                <a:tc>
                  <a:txBody>
                    <a:bodyPr/>
                    <a:lstStyle/>
                    <a:p>
                      <a:pPr algn="ctr"/>
                      <a:r>
                        <a:rPr lang="en-CA" sz="2200" dirty="0" smtClean="0">
                          <a:solidFill>
                            <a:srgbClr val="000000"/>
                          </a:solidFill>
                        </a:rPr>
                        <a:t>45</a:t>
                      </a:r>
                      <a:endParaRPr lang="en-CA" sz="2200" dirty="0">
                        <a:solidFill>
                          <a:srgbClr val="000000"/>
                        </a:solidFill>
                      </a:endParaRPr>
                    </a:p>
                  </a:txBody>
                  <a:tcPr anchor="ctr"/>
                </a:tc>
              </a:tr>
              <a:tr h="713254">
                <a:tc>
                  <a:txBody>
                    <a:bodyPr/>
                    <a:lstStyle/>
                    <a:p>
                      <a:r>
                        <a:rPr lang="en-CA" sz="2200" b="1" dirty="0" smtClean="0">
                          <a:solidFill>
                            <a:srgbClr val="000000"/>
                          </a:solidFill>
                        </a:rPr>
                        <a:t>Avg.</a:t>
                      </a:r>
                      <a:r>
                        <a:rPr lang="en-CA" sz="2200" b="1" baseline="0" dirty="0" smtClean="0">
                          <a:solidFill>
                            <a:srgbClr val="000000"/>
                          </a:solidFill>
                        </a:rPr>
                        <a:t> Hours Worked/Week</a:t>
                      </a:r>
                      <a:endParaRPr lang="en-CA" sz="2200" b="1" dirty="0">
                        <a:solidFill>
                          <a:srgbClr val="000000"/>
                        </a:solidFill>
                      </a:endParaRPr>
                    </a:p>
                  </a:txBody>
                  <a:tcPr/>
                </a:tc>
                <a:tc>
                  <a:txBody>
                    <a:bodyPr/>
                    <a:lstStyle/>
                    <a:p>
                      <a:pPr algn="ctr"/>
                      <a:r>
                        <a:rPr lang="en-CA" sz="2200" dirty="0" smtClean="0">
                          <a:solidFill>
                            <a:srgbClr val="000000"/>
                          </a:solidFill>
                        </a:rPr>
                        <a:t>31.9</a:t>
                      </a:r>
                      <a:endParaRPr lang="en-CA" sz="2200" dirty="0">
                        <a:solidFill>
                          <a:srgbClr val="000000"/>
                        </a:solidFill>
                      </a:endParaRPr>
                    </a:p>
                  </a:txBody>
                  <a:tcPr anchor="ctr"/>
                </a:tc>
                <a:tc>
                  <a:txBody>
                    <a:bodyPr/>
                    <a:lstStyle/>
                    <a:p>
                      <a:pPr algn="ctr"/>
                      <a:r>
                        <a:rPr lang="en-CA" sz="2200" dirty="0" smtClean="0">
                          <a:solidFill>
                            <a:srgbClr val="000000"/>
                          </a:solidFill>
                        </a:rPr>
                        <a:t>52.0</a:t>
                      </a:r>
                      <a:endParaRPr lang="en-CA" sz="2200" dirty="0">
                        <a:solidFill>
                          <a:srgbClr val="000000"/>
                        </a:solidFill>
                      </a:endParaRPr>
                    </a:p>
                  </a:txBody>
                  <a:tcPr anchor="ctr"/>
                </a:tc>
                <a:tc>
                  <a:txBody>
                    <a:bodyPr/>
                    <a:lstStyle/>
                    <a:p>
                      <a:pPr algn="ctr"/>
                      <a:r>
                        <a:rPr lang="en-CA" sz="2200" dirty="0" smtClean="0">
                          <a:solidFill>
                            <a:srgbClr val="000000"/>
                          </a:solidFill>
                        </a:rPr>
                        <a:t>29.7</a:t>
                      </a:r>
                      <a:endParaRPr lang="en-CA" sz="2200" dirty="0">
                        <a:solidFill>
                          <a:srgbClr val="000000"/>
                        </a:solidFill>
                      </a:endParaRPr>
                    </a:p>
                  </a:txBody>
                  <a:tcPr anchor="ctr"/>
                </a:tc>
                <a:tc>
                  <a:txBody>
                    <a:bodyPr/>
                    <a:lstStyle/>
                    <a:p>
                      <a:pPr algn="ctr"/>
                      <a:r>
                        <a:rPr lang="en-CA" sz="2200" dirty="0" smtClean="0">
                          <a:solidFill>
                            <a:srgbClr val="000000"/>
                          </a:solidFill>
                        </a:rPr>
                        <a:t>28.0</a:t>
                      </a:r>
                      <a:endParaRPr lang="en-CA" sz="2200" dirty="0">
                        <a:solidFill>
                          <a:srgbClr val="000000"/>
                        </a:solidFill>
                      </a:endParaRPr>
                    </a:p>
                  </a:txBody>
                  <a:tcPr anchor="ctr"/>
                </a:tc>
              </a:tr>
              <a:tr h="1018934">
                <a:tc>
                  <a:txBody>
                    <a:bodyPr/>
                    <a:lstStyle/>
                    <a:p>
                      <a:pPr marL="0" algn="l" defTabSz="914400" rtl="0" eaLnBrk="1" latinLnBrk="0" hangingPunct="1"/>
                      <a:r>
                        <a:rPr lang="en-CA" sz="2200" b="1" kern="1200" dirty="0" smtClean="0">
                          <a:solidFill>
                            <a:srgbClr val="000000"/>
                          </a:solidFill>
                          <a:latin typeface="+mn-lt"/>
                          <a:ea typeface="+mn-ea"/>
                          <a:cs typeface="+mn-cs"/>
                        </a:rPr>
                        <a:t>Type of Therapist:</a:t>
                      </a:r>
                    </a:p>
                    <a:p>
                      <a:pPr marL="0" lvl="1" algn="ctr" defTabSz="914400" rtl="0" eaLnBrk="1" latinLnBrk="0" hangingPunct="1"/>
                      <a:r>
                        <a:rPr lang="en-CA" sz="2200" b="1" kern="1200" dirty="0" smtClean="0">
                          <a:solidFill>
                            <a:srgbClr val="000000"/>
                          </a:solidFill>
                          <a:latin typeface="+mn-lt"/>
                          <a:ea typeface="+mn-ea"/>
                          <a:cs typeface="+mn-cs"/>
                        </a:rPr>
                        <a:t>OT</a:t>
                      </a:r>
                    </a:p>
                    <a:p>
                      <a:pPr marL="0" lvl="1" algn="ctr" defTabSz="914400" rtl="0" eaLnBrk="1" latinLnBrk="0" hangingPunct="1"/>
                      <a:r>
                        <a:rPr lang="en-CA" sz="2200" b="1" kern="1200" dirty="0" smtClean="0">
                          <a:solidFill>
                            <a:srgbClr val="000000"/>
                          </a:solidFill>
                          <a:latin typeface="+mn-lt"/>
                          <a:ea typeface="+mn-ea"/>
                          <a:cs typeface="+mn-cs"/>
                        </a:rPr>
                        <a:t>PT</a:t>
                      </a:r>
                      <a:endParaRPr lang="en-CA" sz="2200" b="1" kern="1200" dirty="0">
                        <a:solidFill>
                          <a:srgbClr val="000000"/>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CA" sz="2200" kern="1200" dirty="0" smtClean="0">
                        <a:solidFill>
                          <a:srgbClr val="000000"/>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CA" sz="2200" kern="1200" dirty="0" smtClean="0">
                        <a:solidFill>
                          <a:srgbClr val="000000"/>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CA" sz="2200" kern="1200" dirty="0" smtClean="0">
                          <a:solidFill>
                            <a:srgbClr val="000000"/>
                          </a:solidFill>
                          <a:latin typeface="+mn-lt"/>
                          <a:ea typeface="+mn-ea"/>
                          <a:cs typeface="+mn-cs"/>
                        </a:rPr>
                        <a:t>N/A</a:t>
                      </a:r>
                    </a:p>
                    <a:p>
                      <a:pPr marL="0" algn="ctr" defTabSz="914400" rtl="0" eaLnBrk="1" latinLnBrk="0" hangingPunct="1"/>
                      <a:endParaRPr lang="en-CA" sz="2200" kern="1200" dirty="0">
                        <a:solidFill>
                          <a:srgbClr val="000000"/>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CA" sz="2200" kern="1200" dirty="0" smtClean="0">
                        <a:solidFill>
                          <a:srgbClr val="000000"/>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CA" sz="2200" kern="1200" dirty="0" smtClean="0">
                        <a:solidFill>
                          <a:srgbClr val="000000"/>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CA" sz="2200" kern="1200" dirty="0" smtClean="0">
                          <a:solidFill>
                            <a:srgbClr val="000000"/>
                          </a:solidFill>
                          <a:latin typeface="+mn-lt"/>
                          <a:ea typeface="+mn-ea"/>
                          <a:cs typeface="+mn-cs"/>
                        </a:rPr>
                        <a:t>N/A</a:t>
                      </a:r>
                    </a:p>
                    <a:p>
                      <a:pPr marL="0" algn="ctr" defTabSz="914400" rtl="0" eaLnBrk="1" latinLnBrk="0" hangingPunct="1"/>
                      <a:endParaRPr lang="en-CA" sz="2200" kern="1200" dirty="0">
                        <a:solidFill>
                          <a:srgbClr val="000000"/>
                        </a:solidFill>
                        <a:latin typeface="+mn-lt"/>
                        <a:ea typeface="+mn-ea"/>
                        <a:cs typeface="+mn-cs"/>
                      </a:endParaRPr>
                    </a:p>
                  </a:txBody>
                  <a:tcPr anchor="ctr"/>
                </a:tc>
                <a:tc>
                  <a:txBody>
                    <a:bodyPr/>
                    <a:lstStyle/>
                    <a:p>
                      <a:pPr marL="0" algn="ctr" defTabSz="914400" rtl="0" eaLnBrk="1" latinLnBrk="0" hangingPunct="1"/>
                      <a:endParaRPr lang="en-CA" sz="2200" kern="1200" dirty="0" smtClean="0">
                        <a:solidFill>
                          <a:srgbClr val="000000"/>
                        </a:solidFill>
                        <a:latin typeface="+mn-lt"/>
                        <a:ea typeface="+mn-ea"/>
                        <a:cs typeface="+mn-cs"/>
                      </a:endParaRPr>
                    </a:p>
                    <a:p>
                      <a:pPr marL="0" algn="ctr" defTabSz="914400" rtl="0" eaLnBrk="1" latinLnBrk="0" hangingPunct="1"/>
                      <a:endParaRPr lang="en-CA" sz="2200" kern="1200" dirty="0" smtClean="0">
                        <a:solidFill>
                          <a:srgbClr val="000000"/>
                        </a:solidFill>
                        <a:latin typeface="+mn-lt"/>
                        <a:ea typeface="+mn-ea"/>
                        <a:cs typeface="+mn-cs"/>
                      </a:endParaRPr>
                    </a:p>
                    <a:p>
                      <a:pPr marL="0" algn="ctr" defTabSz="914400" rtl="0" eaLnBrk="1" latinLnBrk="0" hangingPunct="1"/>
                      <a:r>
                        <a:rPr lang="en-CA" sz="2200" kern="1200" dirty="0" smtClean="0">
                          <a:solidFill>
                            <a:srgbClr val="000000"/>
                          </a:solidFill>
                          <a:latin typeface="+mn-lt"/>
                          <a:ea typeface="+mn-ea"/>
                          <a:cs typeface="+mn-cs"/>
                        </a:rPr>
                        <a:t>5</a:t>
                      </a:r>
                    </a:p>
                    <a:p>
                      <a:pPr marL="0" algn="ctr" defTabSz="914400" rtl="0" eaLnBrk="1" latinLnBrk="0" hangingPunct="1"/>
                      <a:r>
                        <a:rPr lang="en-CA" sz="2200" kern="1200" dirty="0" smtClean="0">
                          <a:solidFill>
                            <a:srgbClr val="000000"/>
                          </a:solidFill>
                          <a:latin typeface="+mn-lt"/>
                          <a:ea typeface="+mn-ea"/>
                          <a:cs typeface="+mn-cs"/>
                        </a:rPr>
                        <a:t>4</a:t>
                      </a:r>
                      <a:endParaRPr lang="en-CA" sz="2200" kern="1200" dirty="0">
                        <a:solidFill>
                          <a:srgbClr val="000000"/>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CA" sz="2200" kern="1200" dirty="0" smtClean="0">
                        <a:solidFill>
                          <a:srgbClr val="000000"/>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CA" sz="2200" kern="1200" dirty="0" smtClean="0">
                        <a:solidFill>
                          <a:srgbClr val="000000"/>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CA" sz="2200" kern="1200" dirty="0" smtClean="0">
                          <a:solidFill>
                            <a:srgbClr val="000000"/>
                          </a:solidFill>
                          <a:latin typeface="+mn-lt"/>
                          <a:ea typeface="+mn-ea"/>
                          <a:cs typeface="+mn-cs"/>
                        </a:rPr>
                        <a:t>N/A</a:t>
                      </a:r>
                    </a:p>
                    <a:p>
                      <a:pPr marL="0" algn="ctr" defTabSz="914400" rtl="0" eaLnBrk="1" latinLnBrk="0" hangingPunct="1"/>
                      <a:endParaRPr lang="en-CA" sz="2200" kern="1200" dirty="0">
                        <a:solidFill>
                          <a:srgbClr val="000000"/>
                        </a:solidFill>
                        <a:latin typeface="+mn-lt"/>
                        <a:ea typeface="+mn-ea"/>
                        <a:cs typeface="+mn-cs"/>
                      </a:endParaRPr>
                    </a:p>
                  </a:txBody>
                  <a:tcPr anchor="ctr"/>
                </a:tc>
              </a:tr>
              <a:tr h="1018934">
                <a:tc>
                  <a:txBody>
                    <a:bodyPr/>
                    <a:lstStyle/>
                    <a:p>
                      <a:pPr marL="0" algn="l" defTabSz="914400" rtl="0" eaLnBrk="1" latinLnBrk="0" hangingPunct="1"/>
                      <a:r>
                        <a:rPr lang="en-CA" sz="2200" b="1" kern="1200" dirty="0" smtClean="0">
                          <a:solidFill>
                            <a:srgbClr val="000000"/>
                          </a:solidFill>
                          <a:latin typeface="+mn-lt"/>
                          <a:ea typeface="+mn-ea"/>
                          <a:cs typeface="+mn-cs"/>
                        </a:rPr>
                        <a:t>Work:</a:t>
                      </a:r>
                    </a:p>
                    <a:p>
                      <a:pPr marL="0" lvl="1" algn="ctr" defTabSz="914400" rtl="0" eaLnBrk="1" latinLnBrk="0" hangingPunct="1"/>
                      <a:r>
                        <a:rPr lang="en-CA" sz="2200" b="1" kern="1200" dirty="0" smtClean="0">
                          <a:solidFill>
                            <a:srgbClr val="000000"/>
                          </a:solidFill>
                          <a:latin typeface="+mn-lt"/>
                          <a:ea typeface="+mn-ea"/>
                          <a:cs typeface="+mn-cs"/>
                        </a:rPr>
                        <a:t>Part-time</a:t>
                      </a:r>
                    </a:p>
                    <a:p>
                      <a:pPr marL="0" lvl="1" algn="ctr" defTabSz="914400" rtl="0" eaLnBrk="1" latinLnBrk="0" hangingPunct="1"/>
                      <a:r>
                        <a:rPr lang="en-CA" sz="2200" b="1" kern="1200" dirty="0" smtClean="0">
                          <a:solidFill>
                            <a:srgbClr val="000000"/>
                          </a:solidFill>
                          <a:latin typeface="+mn-lt"/>
                          <a:ea typeface="+mn-ea"/>
                          <a:cs typeface="+mn-cs"/>
                        </a:rPr>
                        <a:t>Full-time</a:t>
                      </a:r>
                      <a:endParaRPr lang="en-CA" sz="2200" b="1" kern="1200" dirty="0">
                        <a:solidFill>
                          <a:srgbClr val="000000"/>
                        </a:solidFill>
                        <a:latin typeface="+mn-lt"/>
                        <a:ea typeface="+mn-ea"/>
                        <a:cs typeface="+mn-cs"/>
                      </a:endParaRPr>
                    </a:p>
                  </a:txBody>
                  <a:tcPr/>
                </a:tc>
                <a:tc>
                  <a:txBody>
                    <a:bodyPr/>
                    <a:lstStyle/>
                    <a:p>
                      <a:pPr marL="0" algn="ctr" defTabSz="914400" rtl="0" eaLnBrk="1" latinLnBrk="0" hangingPunct="1"/>
                      <a:endParaRPr lang="en-CA" sz="2200" kern="1200" dirty="0" smtClean="0">
                        <a:solidFill>
                          <a:srgbClr val="000000"/>
                        </a:solidFill>
                        <a:latin typeface="+mn-lt"/>
                        <a:ea typeface="+mn-ea"/>
                        <a:cs typeface="+mn-cs"/>
                      </a:endParaRPr>
                    </a:p>
                    <a:p>
                      <a:pPr marL="0" algn="ctr" defTabSz="914400" rtl="0" eaLnBrk="1" latinLnBrk="0" hangingPunct="1"/>
                      <a:r>
                        <a:rPr lang="en-CA" sz="2200" kern="1200" dirty="0" smtClean="0">
                          <a:solidFill>
                            <a:srgbClr val="000000"/>
                          </a:solidFill>
                          <a:latin typeface="+mn-lt"/>
                          <a:ea typeface="+mn-ea"/>
                          <a:cs typeface="+mn-cs"/>
                        </a:rPr>
                        <a:t>10</a:t>
                      </a:r>
                    </a:p>
                    <a:p>
                      <a:pPr marL="0" algn="ctr" defTabSz="914400" rtl="0" eaLnBrk="1" latinLnBrk="0" hangingPunct="1"/>
                      <a:r>
                        <a:rPr lang="en-CA" sz="2200" kern="1200" dirty="0" smtClean="0">
                          <a:solidFill>
                            <a:srgbClr val="000000"/>
                          </a:solidFill>
                          <a:latin typeface="+mn-lt"/>
                          <a:ea typeface="+mn-ea"/>
                          <a:cs typeface="+mn-cs"/>
                        </a:rPr>
                        <a:t>10</a:t>
                      </a:r>
                      <a:endParaRPr lang="en-CA" sz="2200" kern="1200" dirty="0">
                        <a:solidFill>
                          <a:srgbClr val="000000"/>
                        </a:solidFill>
                        <a:latin typeface="+mn-lt"/>
                        <a:ea typeface="+mn-ea"/>
                        <a:cs typeface="+mn-cs"/>
                      </a:endParaRPr>
                    </a:p>
                  </a:txBody>
                  <a:tcPr anchor="ctr"/>
                </a:tc>
                <a:tc>
                  <a:txBody>
                    <a:bodyPr/>
                    <a:lstStyle/>
                    <a:p>
                      <a:pPr marL="0" algn="ctr" defTabSz="914400" rtl="0" eaLnBrk="1" latinLnBrk="0" hangingPunct="1"/>
                      <a:endParaRPr lang="en-CA" sz="2200" kern="1200" dirty="0" smtClean="0">
                        <a:solidFill>
                          <a:srgbClr val="000000"/>
                        </a:solidFill>
                        <a:latin typeface="+mn-lt"/>
                        <a:ea typeface="+mn-ea"/>
                        <a:cs typeface="+mn-cs"/>
                      </a:endParaRPr>
                    </a:p>
                    <a:p>
                      <a:pPr marL="0" algn="ctr" defTabSz="914400" rtl="0" eaLnBrk="1" latinLnBrk="0" hangingPunct="1"/>
                      <a:r>
                        <a:rPr lang="en-CA" sz="2200" kern="1200" dirty="0" smtClean="0">
                          <a:solidFill>
                            <a:srgbClr val="000000"/>
                          </a:solidFill>
                          <a:latin typeface="+mn-lt"/>
                          <a:ea typeface="+mn-ea"/>
                          <a:cs typeface="+mn-cs"/>
                        </a:rPr>
                        <a:t>0</a:t>
                      </a:r>
                    </a:p>
                    <a:p>
                      <a:pPr marL="0" algn="ctr" defTabSz="914400" rtl="0" eaLnBrk="1" latinLnBrk="0" hangingPunct="1"/>
                      <a:r>
                        <a:rPr lang="en-CA" sz="2200" kern="1200" dirty="0" smtClean="0">
                          <a:solidFill>
                            <a:srgbClr val="000000"/>
                          </a:solidFill>
                          <a:latin typeface="+mn-lt"/>
                          <a:ea typeface="+mn-ea"/>
                          <a:cs typeface="+mn-cs"/>
                        </a:rPr>
                        <a:t>9</a:t>
                      </a:r>
                      <a:endParaRPr lang="en-CA" sz="2200" kern="1200" dirty="0">
                        <a:solidFill>
                          <a:srgbClr val="000000"/>
                        </a:solidFill>
                        <a:latin typeface="+mn-lt"/>
                        <a:ea typeface="+mn-ea"/>
                        <a:cs typeface="+mn-cs"/>
                      </a:endParaRPr>
                    </a:p>
                  </a:txBody>
                  <a:tcPr anchor="ctr"/>
                </a:tc>
                <a:tc>
                  <a:txBody>
                    <a:bodyPr/>
                    <a:lstStyle/>
                    <a:p>
                      <a:pPr marL="0" algn="ctr" defTabSz="914400" rtl="0" eaLnBrk="1" latinLnBrk="0" hangingPunct="1"/>
                      <a:endParaRPr lang="en-CA" sz="2200" kern="1200" dirty="0" smtClean="0">
                        <a:solidFill>
                          <a:srgbClr val="000000"/>
                        </a:solidFill>
                        <a:latin typeface="+mn-lt"/>
                        <a:ea typeface="+mn-ea"/>
                        <a:cs typeface="+mn-cs"/>
                      </a:endParaRPr>
                    </a:p>
                    <a:p>
                      <a:pPr marL="0" algn="ctr" defTabSz="914400" rtl="0" eaLnBrk="1" latinLnBrk="0" hangingPunct="1"/>
                      <a:r>
                        <a:rPr lang="en-CA" sz="2200" kern="1200" dirty="0" smtClean="0">
                          <a:solidFill>
                            <a:srgbClr val="000000"/>
                          </a:solidFill>
                          <a:latin typeface="+mn-lt"/>
                          <a:ea typeface="+mn-ea"/>
                          <a:cs typeface="+mn-cs"/>
                        </a:rPr>
                        <a:t>6</a:t>
                      </a:r>
                    </a:p>
                    <a:p>
                      <a:pPr marL="0" algn="ctr" defTabSz="914400" rtl="0" eaLnBrk="1" latinLnBrk="0" hangingPunct="1"/>
                      <a:r>
                        <a:rPr lang="en-CA" sz="2200" kern="1200" dirty="0" smtClean="0">
                          <a:solidFill>
                            <a:srgbClr val="000000"/>
                          </a:solidFill>
                          <a:latin typeface="+mn-lt"/>
                          <a:ea typeface="+mn-ea"/>
                          <a:cs typeface="+mn-cs"/>
                        </a:rPr>
                        <a:t>3</a:t>
                      </a:r>
                      <a:endParaRPr lang="en-CA" sz="2200" kern="1200" dirty="0">
                        <a:solidFill>
                          <a:srgbClr val="000000"/>
                        </a:solidFill>
                        <a:latin typeface="+mn-lt"/>
                        <a:ea typeface="+mn-ea"/>
                        <a:cs typeface="+mn-cs"/>
                      </a:endParaRPr>
                    </a:p>
                  </a:txBody>
                  <a:tcPr anchor="ctr"/>
                </a:tc>
                <a:tc>
                  <a:txBody>
                    <a:bodyPr/>
                    <a:lstStyle/>
                    <a:p>
                      <a:pPr marL="0" algn="ctr" defTabSz="914400" rtl="0" eaLnBrk="1" latinLnBrk="0" hangingPunct="1"/>
                      <a:endParaRPr lang="en-CA" sz="2200" kern="1200" dirty="0" smtClean="0">
                        <a:solidFill>
                          <a:srgbClr val="000000"/>
                        </a:solidFill>
                        <a:latin typeface="+mn-lt"/>
                        <a:ea typeface="+mn-ea"/>
                        <a:cs typeface="+mn-cs"/>
                      </a:endParaRPr>
                    </a:p>
                    <a:p>
                      <a:pPr marL="0" algn="ctr" defTabSz="914400" rtl="0" eaLnBrk="1" latinLnBrk="0" hangingPunct="1"/>
                      <a:r>
                        <a:rPr lang="en-CA" sz="2200" kern="1200" dirty="0" smtClean="0">
                          <a:solidFill>
                            <a:srgbClr val="000000"/>
                          </a:solidFill>
                          <a:latin typeface="+mn-lt"/>
                          <a:ea typeface="+mn-ea"/>
                          <a:cs typeface="+mn-cs"/>
                        </a:rPr>
                        <a:t>4</a:t>
                      </a:r>
                    </a:p>
                    <a:p>
                      <a:pPr marL="0" algn="ctr" defTabSz="914400" rtl="0" eaLnBrk="1" latinLnBrk="0" hangingPunct="1"/>
                      <a:r>
                        <a:rPr lang="en-CA" sz="2200" kern="1200" dirty="0" smtClean="0">
                          <a:solidFill>
                            <a:srgbClr val="000000"/>
                          </a:solidFill>
                          <a:latin typeface="+mn-lt"/>
                          <a:ea typeface="+mn-ea"/>
                          <a:cs typeface="+mn-cs"/>
                        </a:rPr>
                        <a:t>4</a:t>
                      </a:r>
                      <a:endParaRPr lang="en-CA" sz="2200" kern="1200" dirty="0">
                        <a:solidFill>
                          <a:srgbClr val="000000"/>
                        </a:solidFill>
                        <a:latin typeface="+mn-lt"/>
                        <a:ea typeface="+mn-ea"/>
                        <a:cs typeface="+mn-cs"/>
                      </a:endParaRPr>
                    </a:p>
                  </a:txBody>
                  <a:tcPr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600" b="1" dirty="0" smtClean="0">
                <a:solidFill>
                  <a:srgbClr val="000000"/>
                </a:solidFill>
              </a:rPr>
              <a:t>Common Delegated or </a:t>
            </a:r>
            <a:br>
              <a:rPr lang="en-CA" sz="3600" b="1" dirty="0" smtClean="0">
                <a:solidFill>
                  <a:srgbClr val="000000"/>
                </a:solidFill>
              </a:rPr>
            </a:br>
            <a:r>
              <a:rPr lang="en-CA" sz="3600" b="1" dirty="0" smtClean="0">
                <a:solidFill>
                  <a:srgbClr val="000000"/>
                </a:solidFill>
              </a:rPr>
              <a:t>Transferred  Tasks</a:t>
            </a:r>
            <a:endParaRPr lang="en-CA" sz="3600" b="1" dirty="0">
              <a:solidFill>
                <a:srgbClr val="000000"/>
              </a:solidFill>
            </a:endParaRPr>
          </a:p>
        </p:txBody>
      </p:sp>
      <p:sp>
        <p:nvSpPr>
          <p:cNvPr id="3" name="Content Placeholder 2"/>
          <p:cNvSpPr>
            <a:spLocks noGrp="1"/>
          </p:cNvSpPr>
          <p:nvPr>
            <p:ph idx="1"/>
          </p:nvPr>
        </p:nvSpPr>
        <p:spPr>
          <a:xfrm>
            <a:off x="251520" y="1600200"/>
            <a:ext cx="8064896" cy="5069160"/>
          </a:xfrm>
        </p:spPr>
        <p:txBody>
          <a:bodyPr>
            <a:normAutofit fontScale="92500" lnSpcReduction="20000"/>
          </a:bodyPr>
          <a:lstStyle/>
          <a:p>
            <a:r>
              <a:rPr lang="en-CA" sz="2800" dirty="0" smtClean="0"/>
              <a:t>Applying medicated ointments and eye drops</a:t>
            </a:r>
          </a:p>
          <a:p>
            <a:r>
              <a:rPr lang="en-CA" sz="2800" dirty="0" smtClean="0"/>
              <a:t>Bowel routines</a:t>
            </a:r>
          </a:p>
          <a:p>
            <a:r>
              <a:rPr lang="en-CA" sz="2800" dirty="0" smtClean="0"/>
              <a:t>Transfers with the specialized equipment (i.e., lifts)</a:t>
            </a:r>
          </a:p>
          <a:p>
            <a:r>
              <a:rPr lang="en-CA" sz="2800" dirty="0" smtClean="0"/>
              <a:t>Exercises (ROM, strength, balance)</a:t>
            </a:r>
          </a:p>
          <a:p>
            <a:r>
              <a:rPr lang="en-CA" sz="2800" dirty="0" smtClean="0">
                <a:solidFill>
                  <a:srgbClr val="000000"/>
                </a:solidFill>
              </a:rPr>
              <a:t>Colonic irrigations</a:t>
            </a:r>
          </a:p>
          <a:p>
            <a:r>
              <a:rPr lang="en-CA" sz="2800" dirty="0" smtClean="0"/>
              <a:t>Change flanges on </a:t>
            </a:r>
            <a:r>
              <a:rPr lang="en-CA" sz="2800" dirty="0" err="1" smtClean="0"/>
              <a:t>ostomy</a:t>
            </a:r>
            <a:r>
              <a:rPr lang="en-CA" sz="2800" dirty="0" smtClean="0"/>
              <a:t> / </a:t>
            </a:r>
            <a:r>
              <a:rPr lang="en-CA" sz="2800" dirty="0" err="1" smtClean="0"/>
              <a:t>ostomy</a:t>
            </a:r>
            <a:r>
              <a:rPr lang="en-CA" sz="2800" dirty="0" smtClean="0"/>
              <a:t> care</a:t>
            </a:r>
          </a:p>
          <a:p>
            <a:r>
              <a:rPr lang="en-CA" sz="2800" dirty="0" smtClean="0"/>
              <a:t>Simple wound care / dressings</a:t>
            </a:r>
          </a:p>
          <a:p>
            <a:r>
              <a:rPr lang="en-CA" sz="2800" dirty="0" smtClean="0"/>
              <a:t>Suctioning</a:t>
            </a:r>
          </a:p>
          <a:p>
            <a:r>
              <a:rPr lang="en-CA" sz="2800" dirty="0" smtClean="0"/>
              <a:t>Applying  compression stockings</a:t>
            </a:r>
          </a:p>
          <a:p>
            <a:r>
              <a:rPr lang="en-CA" sz="2800" dirty="0" smtClean="0"/>
              <a:t>Catheter care</a:t>
            </a:r>
          </a:p>
          <a:p>
            <a:r>
              <a:rPr lang="en-CA" sz="2800" dirty="0" smtClean="0"/>
              <a:t>Medication Cueing</a:t>
            </a:r>
          </a:p>
          <a:p>
            <a:r>
              <a:rPr lang="en-CA" sz="2800" dirty="0" smtClean="0"/>
              <a:t>G-Tube feeding (using a pump)</a:t>
            </a:r>
          </a:p>
          <a:p>
            <a:endParaRPr lang="en-CA"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59216" cy="1143000"/>
          </a:xfrm>
        </p:spPr>
        <p:txBody>
          <a:bodyPr>
            <a:noAutofit/>
          </a:bodyPr>
          <a:lstStyle/>
          <a:p>
            <a:r>
              <a:rPr lang="en-CA" sz="3600" b="1" dirty="0" smtClean="0">
                <a:solidFill>
                  <a:srgbClr val="000000"/>
                </a:solidFill>
              </a:rPr>
              <a:t>Training for Delegated and Transferred Tasks</a:t>
            </a:r>
            <a:endParaRPr lang="en-CA" sz="3600" b="1" dirty="0">
              <a:solidFill>
                <a:srgbClr val="000000"/>
              </a:solidFill>
            </a:endParaRPr>
          </a:p>
        </p:txBody>
      </p:sp>
      <p:sp>
        <p:nvSpPr>
          <p:cNvPr id="3" name="Content Placeholder 2"/>
          <p:cNvSpPr>
            <a:spLocks noGrp="1"/>
          </p:cNvSpPr>
          <p:nvPr>
            <p:ph idx="1"/>
          </p:nvPr>
        </p:nvSpPr>
        <p:spPr>
          <a:xfrm>
            <a:off x="179512" y="1484784"/>
            <a:ext cx="7897688" cy="5373216"/>
          </a:xfrm>
        </p:spPr>
        <p:txBody>
          <a:bodyPr>
            <a:normAutofit/>
          </a:bodyPr>
          <a:lstStyle/>
          <a:p>
            <a:r>
              <a:rPr lang="en-CA" dirty="0" smtClean="0">
                <a:solidFill>
                  <a:srgbClr val="000000"/>
                </a:solidFill>
              </a:rPr>
              <a:t>Teaching visit  (one to three; usually one)</a:t>
            </a:r>
          </a:p>
          <a:p>
            <a:endParaRPr lang="en-CA" dirty="0" smtClean="0">
              <a:solidFill>
                <a:srgbClr val="000000"/>
              </a:solidFill>
            </a:endParaRPr>
          </a:p>
          <a:p>
            <a:r>
              <a:rPr lang="en-CA" dirty="0" smtClean="0">
                <a:solidFill>
                  <a:srgbClr val="000000"/>
                </a:solidFill>
              </a:rPr>
              <a:t>Supervisor, PSW(s), and/or therapists meet at clients home</a:t>
            </a:r>
          </a:p>
          <a:p>
            <a:endParaRPr lang="en-CA" dirty="0" smtClean="0">
              <a:solidFill>
                <a:srgbClr val="000000"/>
              </a:solidFill>
            </a:endParaRPr>
          </a:p>
          <a:p>
            <a:r>
              <a:rPr lang="en-CA" dirty="0" smtClean="0">
                <a:solidFill>
                  <a:srgbClr val="000000"/>
                </a:solidFill>
              </a:rPr>
              <a:t>Show &amp; tell, perform </a:t>
            </a:r>
          </a:p>
          <a:p>
            <a:endParaRPr lang="en-CA" dirty="0" smtClean="0">
              <a:solidFill>
                <a:srgbClr val="000000"/>
              </a:solidFill>
            </a:endParaRPr>
          </a:p>
          <a:p>
            <a:r>
              <a:rPr lang="en-CA" dirty="0" smtClean="0">
                <a:solidFill>
                  <a:srgbClr val="000000"/>
                </a:solidFill>
              </a:rPr>
              <a:t>PSWs, for the most part, felt that training was sufficient</a:t>
            </a:r>
          </a:p>
          <a:p>
            <a:pPr>
              <a:buNone/>
            </a:pPr>
            <a:endParaRPr lang="en-CA" dirty="0" smtClean="0">
              <a:solidFill>
                <a:srgbClr val="000000"/>
              </a:solidFill>
            </a:endParaRPr>
          </a:p>
          <a:p>
            <a:r>
              <a:rPr lang="en-CA" dirty="0" smtClean="0">
                <a:solidFill>
                  <a:srgbClr val="000000"/>
                </a:solidFill>
              </a:rPr>
              <a:t>Each delegated task is individualized and training needs to be completed on a client basis</a:t>
            </a:r>
          </a:p>
          <a:p>
            <a:endParaRPr lang="en-CA" dirty="0" smtClean="0">
              <a:solidFill>
                <a:srgbClr val="000000"/>
              </a:solidFill>
            </a:endParaRPr>
          </a:p>
          <a:p>
            <a:pPr marL="114300" indent="0">
              <a:buNone/>
            </a:pP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2578298"/>
          </a:xfrm>
        </p:spPr>
        <p:txBody>
          <a:bodyPr/>
          <a:lstStyle/>
          <a:p>
            <a:r>
              <a:rPr lang="en-CA" dirty="0" smtClean="0"/>
              <a:t>IMPACT OF TASK SHIFTING ON THE QUALITY OF CARE PROVIDED TO CLIENTS</a:t>
            </a:r>
            <a:br>
              <a:rPr lang="en-CA" dirty="0" smtClean="0"/>
            </a:br>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smtClean="0"/>
              <a:t>Improved quality of care</a:t>
            </a:r>
            <a:endParaRPr lang="en-CA" dirty="0"/>
          </a:p>
        </p:txBody>
      </p:sp>
      <p:sp>
        <p:nvSpPr>
          <p:cNvPr id="8" name="Content Placeholder 7"/>
          <p:cNvSpPr>
            <a:spLocks noGrp="1"/>
          </p:cNvSpPr>
          <p:nvPr>
            <p:ph idx="1"/>
          </p:nvPr>
        </p:nvSpPr>
        <p:spPr>
          <a:xfrm>
            <a:off x="827584" y="2780928"/>
            <a:ext cx="5581128" cy="288032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CA" sz="2000" b="1" dirty="0" smtClean="0">
                <a:solidFill>
                  <a:srgbClr val="000000"/>
                </a:solidFill>
              </a:rPr>
              <a:t>“I think that in some cases it makes the care for the clients better just simply because the task is being done, and if it wasn’t... if we weren’t trained otherwise it wouldn’t get done just ‘cause that’s the way the system is now. With all the cutbacks it {seeing the nurse} simply is not allowed so with us being trained as the next best case (PSW 010) </a:t>
            </a:r>
          </a:p>
          <a:p>
            <a:endParaRPr lang="en-CA" sz="2000" dirty="0"/>
          </a:p>
        </p:txBody>
      </p:sp>
      <p:sp>
        <p:nvSpPr>
          <p:cNvPr id="4" name="Text Placeholder 3"/>
          <p:cNvSpPr>
            <a:spLocks noGrp="1"/>
          </p:cNvSpPr>
          <p:nvPr>
            <p:ph type="body" idx="4294967295"/>
          </p:nvPr>
        </p:nvSpPr>
        <p:spPr>
          <a:xfrm>
            <a:off x="683568" y="1535112"/>
            <a:ext cx="6264696" cy="1029791"/>
          </a:xfrm>
        </p:spPr>
        <p:txBody>
          <a:bodyPr>
            <a:normAutofit fontScale="77500" lnSpcReduction="20000"/>
          </a:bodyPr>
          <a:lstStyle/>
          <a:p>
            <a:r>
              <a:rPr lang="en-CA" sz="3200" b="1" dirty="0" smtClean="0"/>
              <a:t>Continuity of Care  (decreased number of visits by different health care providers) </a:t>
            </a:r>
            <a:endParaRPr lang="en-CA" sz="3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Improves quality of care</a:t>
            </a:r>
            <a:endParaRPr lang="en-CA" dirty="0"/>
          </a:p>
        </p:txBody>
      </p:sp>
      <p:sp>
        <p:nvSpPr>
          <p:cNvPr id="3" name="Content Placeholder 2"/>
          <p:cNvSpPr>
            <a:spLocks noGrp="1"/>
          </p:cNvSpPr>
          <p:nvPr>
            <p:ph idx="1"/>
          </p:nvPr>
        </p:nvSpPr>
        <p:spPr/>
        <p:txBody>
          <a:bodyPr>
            <a:normAutofit/>
          </a:bodyPr>
          <a:lstStyle/>
          <a:p>
            <a:r>
              <a:rPr lang="en-CA" sz="3200" b="1" dirty="0" smtClean="0"/>
              <a:t>Comfort and Trust </a:t>
            </a:r>
            <a:endParaRPr lang="en-CA" sz="3200" b="1" dirty="0"/>
          </a:p>
        </p:txBody>
      </p:sp>
      <p:sp>
        <p:nvSpPr>
          <p:cNvPr id="4" name="Rounded Rectangular Callout 3"/>
          <p:cNvSpPr/>
          <p:nvPr/>
        </p:nvSpPr>
        <p:spPr>
          <a:xfrm>
            <a:off x="755576" y="2276872"/>
            <a:ext cx="5760640" cy="3096344"/>
          </a:xfrm>
          <a:prstGeom prst="wedgeRoundRectCallout">
            <a:avLst/>
          </a:prstGeom>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rgbClr val="000000"/>
                </a:solidFill>
              </a:rPr>
              <a:t>I mean a PSW, lets face it, is in there and gets to know the client, and the client is comfortable with the PSW.  So, its that factor that they are comfortable with her coming in and they are comfortable with them doing tasks around the house and tasks for themselves.  It beats yet another stranger coming in the home. (PSS004)</a:t>
            </a:r>
            <a:endParaRPr lang="en-CA" b="1" dirty="0">
              <a:solidFill>
                <a:srgbClr val="000000"/>
              </a:solidFill>
            </a:endParaRPr>
          </a:p>
        </p:txBody>
      </p:sp>
      <p:sp>
        <p:nvSpPr>
          <p:cNvPr id="5" name="Rounded Rectangular Callout 4"/>
          <p:cNvSpPr/>
          <p:nvPr/>
        </p:nvSpPr>
        <p:spPr>
          <a:xfrm>
            <a:off x="5508104" y="2780928"/>
            <a:ext cx="45719" cy="45719"/>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Improves quality of care</a:t>
            </a:r>
            <a:endParaRPr lang="en-CA" dirty="0"/>
          </a:p>
        </p:txBody>
      </p:sp>
      <p:sp>
        <p:nvSpPr>
          <p:cNvPr id="3" name="Content Placeholder 2"/>
          <p:cNvSpPr>
            <a:spLocks noGrp="1"/>
          </p:cNvSpPr>
          <p:nvPr>
            <p:ph idx="1"/>
          </p:nvPr>
        </p:nvSpPr>
        <p:spPr/>
        <p:txBody>
          <a:bodyPr>
            <a:normAutofit/>
          </a:bodyPr>
          <a:lstStyle/>
          <a:p>
            <a:pPr lvl="3"/>
            <a:r>
              <a:rPr lang="en-CA" sz="3200" b="1" dirty="0" smtClean="0"/>
              <a:t>PSWs are the ‘eyes and ears</a:t>
            </a:r>
            <a:r>
              <a:rPr lang="en-CA" sz="3200" dirty="0" smtClean="0"/>
              <a:t>’</a:t>
            </a:r>
            <a:endParaRPr lang="en-CA" sz="3200" dirty="0"/>
          </a:p>
        </p:txBody>
      </p:sp>
      <p:sp>
        <p:nvSpPr>
          <p:cNvPr id="4" name="Rounded Rectangular Callout 3"/>
          <p:cNvSpPr/>
          <p:nvPr/>
        </p:nvSpPr>
        <p:spPr>
          <a:xfrm>
            <a:off x="1416426" y="2492896"/>
            <a:ext cx="5400600" cy="1728192"/>
          </a:xfrm>
          <a:prstGeom prst="wedgeRoundRectCallout">
            <a:avLst>
              <a:gd name="adj1" fmla="val -20301"/>
              <a:gd name="adj2" fmla="val 6747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If we were doing intermittent catheterizations we’d be alert to possible urinary track infections a lot easier than say a family member doing it or the nurse who has limited visits. And that way the client would get treatment quicker  (PSS 007)</a:t>
            </a:r>
            <a:endParaRPr lang="en-C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620000" cy="1858218"/>
          </a:xfrm>
        </p:spPr>
        <p:txBody>
          <a:bodyPr>
            <a:normAutofit fontScale="90000"/>
          </a:bodyPr>
          <a:lstStyle/>
          <a:p>
            <a:r>
              <a:rPr lang="en-CA" sz="3600" b="1" dirty="0" smtClean="0">
                <a:solidFill>
                  <a:srgbClr val="000000"/>
                </a:solidFill>
              </a:rPr>
              <a:t/>
            </a:r>
            <a:br>
              <a:rPr lang="en-CA" sz="3600" b="1" dirty="0" smtClean="0">
                <a:solidFill>
                  <a:srgbClr val="000000"/>
                </a:solidFill>
              </a:rPr>
            </a:br>
            <a:r>
              <a:rPr lang="en-CA" sz="3100" b="1" dirty="0" smtClean="0">
                <a:solidFill>
                  <a:srgbClr val="000000"/>
                </a:solidFill>
              </a:rPr>
              <a:t>Supervisors, Nurses and Therapists were concerned about the lack of PSW’s medical knowledge impacting quality of </a:t>
            </a:r>
            <a:r>
              <a:rPr lang="en-CA" sz="3100" b="1" dirty="0" smtClean="0">
                <a:solidFill>
                  <a:srgbClr val="000000"/>
                </a:solidFill>
              </a:rPr>
              <a:t>care.</a:t>
            </a:r>
            <a:endParaRPr lang="en-CA" sz="3100" dirty="0">
              <a:solidFill>
                <a:srgbClr val="000000"/>
              </a:solidFill>
            </a:endParaRPr>
          </a:p>
        </p:txBody>
      </p:sp>
      <p:sp>
        <p:nvSpPr>
          <p:cNvPr id="10" name="Rounded Rectangular Callout 9"/>
          <p:cNvSpPr/>
          <p:nvPr/>
        </p:nvSpPr>
        <p:spPr>
          <a:xfrm>
            <a:off x="395536" y="2492896"/>
            <a:ext cx="6480720" cy="266429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rgbClr val="000000"/>
                </a:solidFill>
              </a:rPr>
              <a:t>“...the professionals can identify any new problem and they can modify the procedure or whatever we are working on.  Whereas the PSW may not have that ability or the skill to, you know, notice if there’s a change in the client’s condition or how to change the procedure. Oh it would definitely affect it negatively, yeah.” (Therapist 007)</a:t>
            </a:r>
            <a:endParaRPr lang="en-C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620000" cy="1143000"/>
          </a:xfrm>
        </p:spPr>
        <p:txBody>
          <a:bodyPr/>
          <a:lstStyle/>
          <a:p>
            <a:r>
              <a:rPr lang="en-CA" sz="2800" b="1" dirty="0" smtClean="0"/>
              <a:t>Ability to do delegated and transferred tasks  depends on the  training, skill level, education  and motivation of the PSW.</a:t>
            </a:r>
            <a:endParaRPr lang="en-CA" sz="2800" b="1" dirty="0"/>
          </a:p>
        </p:txBody>
      </p:sp>
      <p:sp>
        <p:nvSpPr>
          <p:cNvPr id="3" name="Content Placeholder 2"/>
          <p:cNvSpPr>
            <a:spLocks noGrp="1"/>
          </p:cNvSpPr>
          <p:nvPr>
            <p:ph idx="1"/>
          </p:nvPr>
        </p:nvSpPr>
        <p:spPr/>
        <p:txBody>
          <a:bodyPr/>
          <a:lstStyle/>
          <a:p>
            <a:endParaRPr lang="en-CA" dirty="0"/>
          </a:p>
        </p:txBody>
      </p:sp>
      <p:sp>
        <p:nvSpPr>
          <p:cNvPr id="4" name="Rounded Rectangular Callout 3"/>
          <p:cNvSpPr/>
          <p:nvPr/>
        </p:nvSpPr>
        <p:spPr>
          <a:xfrm>
            <a:off x="971600" y="2564904"/>
            <a:ext cx="5472608"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rgbClr val="000000"/>
                </a:solidFill>
              </a:rPr>
              <a:t>It doesn't impact the quality of care as long as the PSE is competent in performing the procedure” (PSS001)</a:t>
            </a:r>
            <a:endParaRPr lang="en-CA" dirty="0"/>
          </a:p>
        </p:txBody>
      </p:sp>
      <p:sp>
        <p:nvSpPr>
          <p:cNvPr id="5" name="Rounded Rectangular Callout 4"/>
          <p:cNvSpPr/>
          <p:nvPr/>
        </p:nvSpPr>
        <p:spPr>
          <a:xfrm>
            <a:off x="971600" y="3861048"/>
            <a:ext cx="5328592" cy="169276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solidFill>
                  <a:srgbClr val="000000"/>
                </a:solidFill>
              </a:rPr>
              <a:t>Some of your [sigh] for lack of better words, fly-by-night organizations we have found that there’s very little demonstration. Mostly they just read a book, write the test and you’re done.  They don’t practice enough of their skills.  So it depends on where they went to school” (PSS004)</a:t>
            </a:r>
            <a:endParaRPr lang="en-CA" b="1" dirty="0">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Health and safety risks to clients</a:t>
            </a:r>
            <a:endParaRPr lang="en-CA" dirty="0"/>
          </a:p>
        </p:txBody>
      </p:sp>
      <p:sp>
        <p:nvSpPr>
          <p:cNvPr id="3" name="Content Placeholder 2"/>
          <p:cNvSpPr>
            <a:spLocks noGrp="1"/>
          </p:cNvSpPr>
          <p:nvPr>
            <p:ph idx="1"/>
          </p:nvPr>
        </p:nvSpPr>
        <p:spPr/>
        <p:txBody>
          <a:bodyPr/>
          <a:lstStyle/>
          <a:p>
            <a:pPr>
              <a:buNone/>
            </a:pPr>
            <a:endParaRPr lang="en-CA" dirty="0"/>
          </a:p>
        </p:txBody>
      </p:sp>
      <p:sp>
        <p:nvSpPr>
          <p:cNvPr id="4" name="Rounded Rectangular Callout 3"/>
          <p:cNvSpPr/>
          <p:nvPr/>
        </p:nvSpPr>
        <p:spPr>
          <a:xfrm>
            <a:off x="1083316" y="4509120"/>
            <a:ext cx="5544616" cy="86409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If the tasks that is being delegated isn’t delegated properly the there is a risk to the client (PSS 05)</a:t>
            </a:r>
            <a:endParaRPr lang="en-CA" dirty="0">
              <a:solidFill>
                <a:schemeClr val="tx1"/>
              </a:solidFill>
            </a:endParaRPr>
          </a:p>
        </p:txBody>
      </p:sp>
      <p:sp>
        <p:nvSpPr>
          <p:cNvPr id="5" name="Rounded Rectangular Callout 4"/>
          <p:cNvSpPr/>
          <p:nvPr/>
        </p:nvSpPr>
        <p:spPr>
          <a:xfrm>
            <a:off x="1115616" y="2222024"/>
            <a:ext cx="5544616" cy="114041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The client may feel that the PSW isn’t a nurse and shouldn't be  in the home doing specific tasks,  So, that could add to the client’s stress. (PSS 005)</a:t>
            </a:r>
            <a:endParaRPr lang="en-CA"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Outline of Presentation</a:t>
            </a:r>
            <a:endParaRPr lang="en-CA" b="1" dirty="0"/>
          </a:p>
        </p:txBody>
      </p:sp>
      <p:sp>
        <p:nvSpPr>
          <p:cNvPr id="3" name="Content Placeholder 2"/>
          <p:cNvSpPr>
            <a:spLocks noGrp="1"/>
          </p:cNvSpPr>
          <p:nvPr>
            <p:ph idx="1"/>
          </p:nvPr>
        </p:nvSpPr>
        <p:spPr>
          <a:xfrm>
            <a:off x="472440" y="1630680"/>
            <a:ext cx="7620000" cy="4800600"/>
          </a:xfrm>
        </p:spPr>
        <p:txBody>
          <a:bodyPr>
            <a:normAutofit/>
          </a:bodyPr>
          <a:lstStyle/>
          <a:p>
            <a:r>
              <a:rPr lang="en-CA" dirty="0" smtClean="0"/>
              <a:t>Definition of task shifting</a:t>
            </a:r>
          </a:p>
          <a:p>
            <a:r>
              <a:rPr lang="en-CA" dirty="0" smtClean="0"/>
              <a:t>Personal Support Workers (PSWs) in Ontario</a:t>
            </a:r>
          </a:p>
          <a:p>
            <a:r>
              <a:rPr lang="en-CA" dirty="0" smtClean="0"/>
              <a:t>What task shifting means for PSWs</a:t>
            </a:r>
          </a:p>
          <a:p>
            <a:r>
              <a:rPr lang="en-CA" dirty="0" smtClean="0"/>
              <a:t>Purpose of our study and study methodology</a:t>
            </a:r>
          </a:p>
          <a:p>
            <a:r>
              <a:rPr lang="en-US" dirty="0" smtClean="0"/>
              <a:t>Impact of task shifting on quality of care</a:t>
            </a:r>
            <a:endParaRPr lang="en-CA" dirty="0" smtClean="0"/>
          </a:p>
          <a:p>
            <a:r>
              <a:rPr lang="en-CA" dirty="0" smtClean="0"/>
              <a:t>Issues to be addressed</a:t>
            </a:r>
            <a:endParaRPr lang="en-CA" dirty="0" smtClean="0"/>
          </a:p>
          <a:p>
            <a:pPr algn="ctr"/>
            <a:endParaRPr lang="en-CA" dirty="0" smtClean="0">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0000"/>
                </a:solidFill>
              </a:rPr>
              <a:t>Some issues to consider</a:t>
            </a:r>
            <a:endParaRPr lang="en-CA" sz="3600" b="1" dirty="0">
              <a:solidFill>
                <a:srgbClr val="000000"/>
              </a:solidFill>
            </a:endParaRPr>
          </a:p>
        </p:txBody>
      </p:sp>
      <p:sp>
        <p:nvSpPr>
          <p:cNvPr id="3" name="Content Placeholder 2"/>
          <p:cNvSpPr>
            <a:spLocks noGrp="1"/>
          </p:cNvSpPr>
          <p:nvPr>
            <p:ph idx="1"/>
          </p:nvPr>
        </p:nvSpPr>
        <p:spPr/>
        <p:txBody>
          <a:bodyPr/>
          <a:lstStyle/>
          <a:p>
            <a:pPr>
              <a:buNone/>
            </a:pPr>
            <a:r>
              <a:rPr lang="en-CA" dirty="0" smtClean="0">
                <a:solidFill>
                  <a:srgbClr val="000000"/>
                </a:solidFill>
              </a:rPr>
              <a:t>Task shifting is a promising policy option to increase productive efficiency of the delivery of home  and social care services.</a:t>
            </a:r>
          </a:p>
          <a:p>
            <a:pPr>
              <a:buNone/>
            </a:pPr>
            <a:endParaRPr lang="en-CA" dirty="0" smtClean="0">
              <a:solidFill>
                <a:srgbClr val="000000"/>
              </a:solidFill>
            </a:endParaRPr>
          </a:p>
          <a:p>
            <a:pPr>
              <a:buNone/>
            </a:pPr>
            <a:r>
              <a:rPr lang="en-CA" dirty="0" smtClean="0">
                <a:solidFill>
                  <a:srgbClr val="000000"/>
                </a:solidFill>
              </a:rPr>
              <a:t>However, there are a number of  challenges that must be addressed including:</a:t>
            </a:r>
          </a:p>
          <a:p>
            <a:pPr>
              <a:buNone/>
            </a:pPr>
            <a:endParaRPr lang="en-CA" dirty="0" smtClean="0">
              <a:solidFill>
                <a:srgbClr val="000000"/>
              </a:solidFill>
            </a:endParaRPr>
          </a:p>
          <a:p>
            <a:pPr marL="342900" lvl="1" indent="-342900"/>
            <a:r>
              <a:rPr lang="en-CA" sz="2200" dirty="0">
                <a:solidFill>
                  <a:srgbClr val="000000"/>
                </a:solidFill>
              </a:rPr>
              <a:t>Lack of national training standards  and different  education models lead to unequal skill level and systematized training </a:t>
            </a:r>
            <a:endParaRPr lang="en-CA" sz="2200" dirty="0" smtClean="0">
              <a:solidFill>
                <a:srgbClr val="000000"/>
              </a:solidFill>
            </a:endParaRPr>
          </a:p>
          <a:p>
            <a:pPr marL="342900" lvl="1" indent="-342900"/>
            <a:r>
              <a:rPr lang="en-CA" sz="2200" dirty="0" smtClean="0">
                <a:solidFill>
                  <a:srgbClr val="000000"/>
                </a:solidFill>
              </a:rPr>
              <a:t> </a:t>
            </a:r>
            <a:endParaRPr lang="en-CA" sz="2200" dirty="0" smtClean="0">
              <a:solidFill>
                <a:srgbClr val="000000"/>
              </a:solidFill>
            </a:endParaRPr>
          </a:p>
          <a:p>
            <a:pPr marL="342900" lvl="1" indent="-342900"/>
            <a:r>
              <a:rPr lang="en-US" sz="2200" dirty="0" smtClean="0">
                <a:solidFill>
                  <a:srgbClr val="000000"/>
                </a:solidFill>
              </a:rPr>
              <a:t>Lack of compensation for transferred or delegated tasks</a:t>
            </a:r>
          </a:p>
          <a:p>
            <a:pPr marL="342900" lvl="1" indent="-342900"/>
            <a:endParaRPr lang="en-US" sz="2200" dirty="0">
              <a:solidFill>
                <a:srgbClr val="000000"/>
              </a:solidFill>
            </a:endParaRPr>
          </a:p>
          <a:p>
            <a:pPr marL="342900" lvl="1" indent="-342900"/>
            <a:r>
              <a:rPr lang="en-US" sz="2200" dirty="0" smtClean="0">
                <a:solidFill>
                  <a:srgbClr val="000000"/>
                </a:solidFill>
              </a:rPr>
              <a:t>Harm or risks to client’s safety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solidFill>
                  <a:srgbClr val="000000"/>
                </a:solidFill>
              </a:rPr>
              <a:t>Harm or Risks to Client  Safety</a:t>
            </a:r>
            <a:endParaRPr lang="en-CA" sz="3600" b="1" dirty="0">
              <a:solidFill>
                <a:srgbClr val="000000"/>
              </a:solidFill>
            </a:endParaRPr>
          </a:p>
        </p:txBody>
      </p:sp>
      <p:sp>
        <p:nvSpPr>
          <p:cNvPr id="3" name="Content Placeholder 2"/>
          <p:cNvSpPr>
            <a:spLocks noGrp="1"/>
          </p:cNvSpPr>
          <p:nvPr>
            <p:ph idx="1"/>
          </p:nvPr>
        </p:nvSpPr>
        <p:spPr>
          <a:xfrm>
            <a:off x="251520" y="1600200"/>
            <a:ext cx="7825680" cy="5069160"/>
          </a:xfrm>
        </p:spPr>
        <p:txBody>
          <a:bodyPr>
            <a:normAutofit lnSpcReduction="10000"/>
          </a:bodyPr>
          <a:lstStyle/>
          <a:p>
            <a:r>
              <a:rPr lang="en-CA" dirty="0" smtClean="0">
                <a:solidFill>
                  <a:srgbClr val="000000"/>
                </a:solidFill>
              </a:rPr>
              <a:t>PSWs proactively identifies, promotes and seeks to improve client safety as part of their everyday work</a:t>
            </a:r>
          </a:p>
          <a:p>
            <a:pPr lvl="1"/>
            <a:r>
              <a:rPr lang="en-CA" sz="2200" dirty="0" smtClean="0">
                <a:solidFill>
                  <a:srgbClr val="000000"/>
                </a:solidFill>
              </a:rPr>
              <a:t>They are able to see changes in the patient’s condition that might require a therapeutic nursing or therapist intervention  and notify their supervisor of the change</a:t>
            </a:r>
          </a:p>
          <a:p>
            <a:pPr lvl="1">
              <a:buNone/>
            </a:pPr>
            <a:endParaRPr lang="en-CA" sz="2200" dirty="0" smtClean="0">
              <a:solidFill>
                <a:srgbClr val="000000"/>
              </a:solidFill>
            </a:endParaRPr>
          </a:p>
          <a:p>
            <a:r>
              <a:rPr lang="en-CA" dirty="0" smtClean="0">
                <a:solidFill>
                  <a:srgbClr val="000000"/>
                </a:solidFill>
              </a:rPr>
              <a:t>Issue:  </a:t>
            </a:r>
            <a:r>
              <a:rPr lang="en-CA" dirty="0">
                <a:solidFill>
                  <a:srgbClr val="000000"/>
                </a:solidFill>
              </a:rPr>
              <a:t>w</a:t>
            </a:r>
            <a:r>
              <a:rPr lang="en-CA" dirty="0" smtClean="0">
                <a:solidFill>
                  <a:srgbClr val="000000"/>
                </a:solidFill>
              </a:rPr>
              <a:t>hat happens when a patient’s condition changes?</a:t>
            </a:r>
          </a:p>
          <a:p>
            <a:pPr lvl="1"/>
            <a:r>
              <a:rPr lang="en-CA" sz="2200" dirty="0" smtClean="0">
                <a:solidFill>
                  <a:srgbClr val="000000"/>
                </a:solidFill>
              </a:rPr>
              <a:t>PSWs may not have the knowledge, skill or judgement to know that a change has occurred and this may put the patient at risk</a:t>
            </a:r>
          </a:p>
          <a:p>
            <a:pPr lvl="1"/>
            <a:r>
              <a:rPr lang="en-CA" sz="2200" dirty="0" smtClean="0">
                <a:solidFill>
                  <a:srgbClr val="000000"/>
                </a:solidFill>
              </a:rPr>
              <a:t>Nurses and therapists are trained to continuously reassess patients on an on-going basis while PSWs follow care plans  and do not make changes to these care plans</a:t>
            </a:r>
          </a:p>
          <a:p>
            <a:pPr lvl="1">
              <a:buNone/>
            </a:pPr>
            <a:endParaRPr lang="en-CA" dirty="0" smtClean="0"/>
          </a:p>
          <a:p>
            <a:pPr lvl="1">
              <a:buNone/>
            </a:pPr>
            <a:r>
              <a:rPr lang="en-CA" sz="1900" dirty="0" smtClean="0">
                <a:solidFill>
                  <a:srgbClr val="000000"/>
                </a:solidFill>
              </a:rPr>
              <a:t>						</a:t>
            </a:r>
            <a:r>
              <a:rPr lang="en-CA" sz="1800" dirty="0" smtClean="0">
                <a:solidFill>
                  <a:srgbClr val="000000"/>
                </a:solidFill>
              </a:rPr>
              <a:t>(Source MOHLTC, 2009)</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solidFill>
                  <a:srgbClr val="000000"/>
                </a:solidFill>
              </a:rPr>
              <a:t>Harm or Risks to Client Safety</a:t>
            </a:r>
            <a:endParaRPr lang="en-CA" sz="3600" b="1" dirty="0">
              <a:solidFill>
                <a:srgbClr val="000000"/>
              </a:solidFill>
            </a:endParaRPr>
          </a:p>
        </p:txBody>
      </p:sp>
      <p:sp>
        <p:nvSpPr>
          <p:cNvPr id="3" name="Content Placeholder 2"/>
          <p:cNvSpPr>
            <a:spLocks noGrp="1"/>
          </p:cNvSpPr>
          <p:nvPr>
            <p:ph idx="1"/>
          </p:nvPr>
        </p:nvSpPr>
        <p:spPr/>
        <p:txBody>
          <a:bodyPr>
            <a:normAutofit/>
          </a:bodyPr>
          <a:lstStyle/>
          <a:p>
            <a:r>
              <a:rPr lang="en-CA" dirty="0" smtClean="0">
                <a:solidFill>
                  <a:srgbClr val="000000"/>
                </a:solidFill>
              </a:rPr>
              <a:t>Issue: </a:t>
            </a:r>
            <a:r>
              <a:rPr lang="en-CA" dirty="0" smtClean="0">
                <a:solidFill>
                  <a:srgbClr val="000000"/>
                </a:solidFill>
              </a:rPr>
              <a:t>Physical  </a:t>
            </a:r>
            <a:r>
              <a:rPr lang="en-CA" dirty="0" smtClean="0">
                <a:solidFill>
                  <a:srgbClr val="000000"/>
                </a:solidFill>
              </a:rPr>
              <a:t>harm from treatment</a:t>
            </a:r>
          </a:p>
          <a:p>
            <a:pPr marL="685800" lvl="2" indent="-285750"/>
            <a:r>
              <a:rPr lang="en-CA" sz="2200" dirty="0" smtClean="0">
                <a:solidFill>
                  <a:srgbClr val="000000"/>
                </a:solidFill>
              </a:rPr>
              <a:t>Improperly following instructions or modifying a care plan</a:t>
            </a:r>
          </a:p>
          <a:p>
            <a:endParaRPr lang="en-CA" dirty="0" smtClean="0">
              <a:solidFill>
                <a:srgbClr val="000000"/>
              </a:solidFill>
            </a:endParaRPr>
          </a:p>
          <a:p>
            <a:r>
              <a:rPr lang="en-CA" dirty="0" smtClean="0">
                <a:solidFill>
                  <a:srgbClr val="000000"/>
                </a:solidFill>
              </a:rPr>
              <a:t>Issue: Unplanned substitution of a client’s regular PSWs</a:t>
            </a:r>
          </a:p>
          <a:p>
            <a:pPr lvl="1"/>
            <a:r>
              <a:rPr lang="en-CA" sz="2200" dirty="0" smtClean="0">
                <a:solidFill>
                  <a:srgbClr val="000000"/>
                </a:solidFill>
              </a:rPr>
              <a:t>PSW may not have been trained or have recent experience with delegated task</a:t>
            </a:r>
          </a:p>
          <a:p>
            <a:endParaRPr lang="en-CA" dirty="0" smtClean="0">
              <a:solidFill>
                <a:srgbClr val="000000"/>
              </a:solidFill>
            </a:endParaRPr>
          </a:p>
          <a:p>
            <a:r>
              <a:rPr lang="en-CA" b="1" dirty="0" smtClean="0">
                <a:solidFill>
                  <a:srgbClr val="000000"/>
                </a:solidFill>
              </a:rPr>
              <a:t>These issues can be address through education and proper supervision</a:t>
            </a:r>
          </a:p>
          <a:p>
            <a:pPr marL="114300" indent="0">
              <a:buNone/>
            </a:pPr>
            <a:endParaRPr lang="en-CA" dirty="0" smtClean="0">
              <a:solidFill>
                <a:srgbClr val="000000"/>
              </a:solidFill>
            </a:endParaRPr>
          </a:p>
          <a:p>
            <a:endParaRPr lang="en-CA" dirty="0" smtClean="0"/>
          </a:p>
          <a:p>
            <a:endParaRPr lang="en-CA" dirty="0" smtClean="0"/>
          </a:p>
          <a:p>
            <a:endParaRPr lang="en-CA" dirty="0" smtClean="0"/>
          </a:p>
          <a:p>
            <a:endParaRPr lang="en-CA" dirty="0" smtClean="0"/>
          </a:p>
          <a:p>
            <a:pPr lvl="1"/>
            <a:endParaRPr lang="en-CA"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Key References</a:t>
            </a:r>
            <a:endParaRPr lang="en-CA" dirty="0"/>
          </a:p>
        </p:txBody>
      </p:sp>
      <p:sp>
        <p:nvSpPr>
          <p:cNvPr id="3" name="Content Placeholder 2"/>
          <p:cNvSpPr>
            <a:spLocks noGrp="1"/>
          </p:cNvSpPr>
          <p:nvPr>
            <p:ph idx="1"/>
          </p:nvPr>
        </p:nvSpPr>
        <p:spPr/>
        <p:txBody>
          <a:bodyPr>
            <a:noAutofit/>
          </a:bodyPr>
          <a:lstStyle/>
          <a:p>
            <a:pPr>
              <a:buNone/>
            </a:pPr>
            <a:r>
              <a:rPr lang="en-CA" sz="1050" dirty="0" smtClean="0"/>
              <a:t>Canadian Nurses Association. (2009). Maximizing Health Human Resources: Valuing Unregulated 	Health Workers. Retrieved on July 22, 2010 from http://www.cna-aiic.ca/CNA/documents/pdf/publications/UHW_Final_Report_e.pdf. </a:t>
            </a:r>
          </a:p>
          <a:p>
            <a:pPr>
              <a:buNone/>
            </a:pPr>
            <a:r>
              <a:rPr lang="en-CA" sz="1050" dirty="0" smtClean="0"/>
              <a:t> </a:t>
            </a:r>
          </a:p>
          <a:p>
            <a:pPr>
              <a:buNone/>
            </a:pPr>
            <a:r>
              <a:rPr lang="en-CA" sz="1050" dirty="0" smtClean="0"/>
              <a:t>Health Professions Regulatory Advisory Council. (2006). Health Professions regulatory advisory 	council regulation of health professions in Ontario: New Directions. Retrieved on July 19, 	2010 from </a:t>
            </a:r>
            <a:r>
              <a:rPr lang="en-US" sz="1050" u="sng" dirty="0" smtClean="0">
                <a:hlinkClick r:id="rId3"/>
              </a:rPr>
              <a:t>http://www.hprac.org/en/</a:t>
            </a:r>
            <a:r>
              <a:rPr lang="en-CA" sz="1050" dirty="0" smtClean="0"/>
              <a:t>.</a:t>
            </a:r>
          </a:p>
          <a:p>
            <a:pPr>
              <a:buNone/>
            </a:pPr>
            <a:r>
              <a:rPr lang="en-CA" sz="1050" dirty="0" smtClean="0"/>
              <a:t> </a:t>
            </a:r>
          </a:p>
          <a:p>
            <a:pPr>
              <a:buNone/>
            </a:pPr>
            <a:r>
              <a:rPr lang="en-CA" sz="1050" dirty="0" smtClean="0"/>
              <a:t>Home Care Sector Study Corporation. (2003). Canadian home care human resources study (Synthesis Report). Retrieved on June 02, 2010 from http://www.saintelizabeth.com/pdf/CanadianHomeCareHumanResourcesStudy_Synthesis.pdf. </a:t>
            </a:r>
          </a:p>
          <a:p>
            <a:pPr>
              <a:buNone/>
            </a:pPr>
            <a:r>
              <a:rPr lang="en-US" sz="1050" dirty="0" smtClean="0"/>
              <a:t> </a:t>
            </a:r>
            <a:endParaRPr lang="en-CA" sz="1050" dirty="0" smtClean="0"/>
          </a:p>
          <a:p>
            <a:pPr>
              <a:buNone/>
            </a:pPr>
            <a:r>
              <a:rPr lang="en-CA" sz="1050" dirty="0" smtClean="0"/>
              <a:t>Keefe, J., Martin-Matthews, A. &amp; </a:t>
            </a:r>
            <a:r>
              <a:rPr lang="en-CA" sz="1050" dirty="0" err="1" smtClean="0"/>
              <a:t>Legare</a:t>
            </a:r>
            <a:r>
              <a:rPr lang="en-CA" sz="1050" dirty="0" smtClean="0"/>
              <a:t>, J. (2009). Consultation On Human Resource Strategies For Home Support Worker Recruitment And Retention. Phase 2 : Pan Canadian </a:t>
            </a:r>
            <a:r>
              <a:rPr lang="en-CA" sz="1050" dirty="0" err="1" smtClean="0"/>
              <a:t>Consultations.Background</a:t>
            </a:r>
            <a:r>
              <a:rPr lang="en-CA" sz="1050" dirty="0" smtClean="0"/>
              <a:t> Document. 1 – 33. </a:t>
            </a:r>
          </a:p>
          <a:p>
            <a:pPr>
              <a:buNone/>
            </a:pPr>
            <a:r>
              <a:rPr lang="en-CA" sz="1050" dirty="0" smtClean="0"/>
              <a:t>	</a:t>
            </a:r>
          </a:p>
          <a:p>
            <a:pPr>
              <a:buNone/>
            </a:pPr>
            <a:r>
              <a:rPr lang="en-CA" sz="1050" dirty="0" err="1" smtClean="0"/>
              <a:t>Sibbald</a:t>
            </a:r>
            <a:r>
              <a:rPr lang="en-CA" sz="1050" dirty="0" smtClean="0"/>
              <a:t>, B., </a:t>
            </a:r>
            <a:r>
              <a:rPr lang="en-CA" sz="1050" dirty="0" err="1" smtClean="0"/>
              <a:t>Shen</a:t>
            </a:r>
            <a:r>
              <a:rPr lang="en-CA" sz="1050" dirty="0" smtClean="0"/>
              <a:t>, J., &amp; McBride, A. (2004). Changing the skill-mix of the health care workforce, </a:t>
            </a:r>
          </a:p>
          <a:p>
            <a:pPr>
              <a:buNone/>
            </a:pPr>
            <a:r>
              <a:rPr lang="en-CA" sz="1050" dirty="0" smtClean="0"/>
              <a:t>	Journal of Health Services Research Policy, 9 (1)S1:28-37</a:t>
            </a:r>
          </a:p>
          <a:p>
            <a:pPr>
              <a:buNone/>
            </a:pPr>
            <a:r>
              <a:rPr lang="en-US" sz="1050" dirty="0" smtClean="0"/>
              <a:t> </a:t>
            </a:r>
            <a:endParaRPr lang="en-CA" sz="1050" dirty="0" smtClean="0"/>
          </a:p>
          <a:p>
            <a:pPr>
              <a:buNone/>
            </a:pPr>
            <a:r>
              <a:rPr lang="en-CA" sz="1050" dirty="0" smtClean="0"/>
              <a:t>Ontario Community Support Association. (2009). Personal Support Worker Training Backgrounder. 	Retrieved on July 25, 2010 from </a:t>
            </a:r>
            <a:r>
              <a:rPr lang="en-US" sz="1050" u="sng" dirty="0" smtClean="0">
                <a:hlinkClick r:id="rId4"/>
              </a:rPr>
              <a:t>http://www.ocsa.on.ca/userfiles/PSW%20Backgrounder</a:t>
            </a:r>
            <a:r>
              <a:rPr lang="en-US" sz="1050" u="sng" dirty="0" smtClean="0"/>
              <a:t> </a:t>
            </a:r>
            <a:r>
              <a:rPr lang="en-CA" sz="1050" dirty="0" smtClean="0"/>
              <a:t>shortversion.pdf. </a:t>
            </a:r>
          </a:p>
          <a:p>
            <a:pPr>
              <a:buNone/>
            </a:pPr>
            <a:r>
              <a:rPr lang="en-CA" sz="1050" dirty="0" smtClean="0"/>
              <a:t>	Treatment at Rural Health Centers in Rwanda. </a:t>
            </a:r>
            <a:r>
              <a:rPr lang="en-CA" sz="1050" dirty="0" err="1" smtClean="0"/>
              <a:t>PLoS</a:t>
            </a:r>
            <a:r>
              <a:rPr lang="en-CA" sz="1050" dirty="0" smtClean="0"/>
              <a:t> Medicine, 6 (10), 1 - 12. </a:t>
            </a:r>
          </a:p>
          <a:p>
            <a:pPr>
              <a:buNone/>
            </a:pPr>
            <a:r>
              <a:rPr lang="en-CA" sz="1050" dirty="0" smtClean="0"/>
              <a:t> </a:t>
            </a:r>
          </a:p>
          <a:p>
            <a:pPr>
              <a:buNone/>
            </a:pPr>
            <a:r>
              <a:rPr lang="en-CA" sz="1050" dirty="0" smtClean="0"/>
              <a:t>World Health Professions Alliance. (2008). Joint Health Professions Statement on Task Shifting. Retrieved on June 21, 2010 from http://www.icn.ch/Statement_12_principles.pdf. </a:t>
            </a:r>
          </a:p>
          <a:p>
            <a:pPr>
              <a:buNone/>
            </a:pPr>
            <a:r>
              <a:rPr lang="en-US" sz="1050" dirty="0" smtClean="0"/>
              <a:t> </a:t>
            </a:r>
            <a:endParaRPr lang="en-CA" sz="1050" dirty="0" smtClean="0"/>
          </a:p>
          <a:p>
            <a:pPr>
              <a:buNone/>
            </a:pPr>
            <a:r>
              <a:rPr lang="en-CA" sz="1050" dirty="0" smtClean="0"/>
              <a:t>World Health Organization. (2008). Task Shifting: Global recommendations and guidelines. Geneva. Retrieved on June 19, 2010 from http://www.who.int/healthsystems/TTR-TaskShifting.pdf. </a:t>
            </a:r>
          </a:p>
          <a:p>
            <a:pPr>
              <a:buNone/>
            </a:pPr>
            <a:r>
              <a:rPr lang="en-US" sz="1050" dirty="0" smtClean="0"/>
              <a:t> </a:t>
            </a:r>
            <a:endParaRPr lang="en-CA" sz="1050" dirty="0" smtClean="0"/>
          </a:p>
          <a:p>
            <a:pPr>
              <a:buNone/>
            </a:pPr>
            <a:r>
              <a:rPr lang="en-CA" sz="1050" dirty="0" smtClean="0"/>
              <a:t>World Health Organization. (2007). Treat Train and Retain. Task Shifting : Global recommendations 	and guidelines. Geneva. Retrieved on August 06, 2010 from 	</a:t>
            </a:r>
            <a:r>
              <a:rPr lang="en-US" sz="1050" u="sng" dirty="0" smtClean="0">
                <a:hlinkClick r:id="rId5"/>
              </a:rPr>
              <a:t>http://www.who.int/healthsystems/task_shifting_booklet.pdf</a:t>
            </a:r>
            <a:r>
              <a:rPr lang="en-CA" sz="1050" dirty="0" smtClean="0"/>
              <a:t>. </a:t>
            </a:r>
          </a:p>
          <a:p>
            <a:pPr>
              <a:buNone/>
            </a:pPr>
            <a:endParaRPr lang="en-CA" sz="105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smtClean="0">
                <a:solidFill>
                  <a:srgbClr val="000000"/>
                </a:solidFill>
              </a:rPr>
              <a:t>For more information </a:t>
            </a:r>
            <a:endParaRPr lang="en-CA" sz="3600" dirty="0">
              <a:solidFill>
                <a:srgbClr val="000000"/>
              </a:solidFill>
            </a:endParaRPr>
          </a:p>
        </p:txBody>
      </p:sp>
      <p:sp>
        <p:nvSpPr>
          <p:cNvPr id="3" name="Content Placeholder 2"/>
          <p:cNvSpPr>
            <a:spLocks noGrp="1"/>
          </p:cNvSpPr>
          <p:nvPr>
            <p:ph idx="1"/>
          </p:nvPr>
        </p:nvSpPr>
        <p:spPr/>
        <p:txBody>
          <a:bodyPr/>
          <a:lstStyle/>
          <a:p>
            <a:pPr>
              <a:buNone/>
            </a:pPr>
            <a:r>
              <a:rPr lang="en-CA" dirty="0" smtClean="0">
                <a:solidFill>
                  <a:srgbClr val="000000"/>
                </a:solidFill>
              </a:rPr>
              <a:t>Please contact</a:t>
            </a:r>
          </a:p>
          <a:p>
            <a:pPr>
              <a:buNone/>
            </a:pPr>
            <a:r>
              <a:rPr lang="en-CA" dirty="0" smtClean="0">
                <a:solidFill>
                  <a:srgbClr val="000000"/>
                </a:solidFill>
              </a:rPr>
              <a:t>Dr. Margaret Denton</a:t>
            </a:r>
          </a:p>
          <a:p>
            <a:pPr>
              <a:buNone/>
            </a:pPr>
            <a:r>
              <a:rPr lang="en-CA" dirty="0" smtClean="0">
                <a:solidFill>
                  <a:srgbClr val="000000"/>
                </a:solidFill>
              </a:rPr>
              <a:t>mdenton@mcmaster.ca</a:t>
            </a:r>
            <a:endParaRPr lang="en-CA"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solidFill>
                  <a:srgbClr val="000000"/>
                </a:solidFill>
              </a:rPr>
              <a:t>Growing  International Trend</a:t>
            </a:r>
            <a:endParaRPr lang="en-CA" sz="3600" b="1" dirty="0">
              <a:solidFill>
                <a:srgbClr val="000000"/>
              </a:solidFill>
            </a:endParaRPr>
          </a:p>
        </p:txBody>
      </p:sp>
      <p:sp>
        <p:nvSpPr>
          <p:cNvPr id="3" name="Content Placeholder 2"/>
          <p:cNvSpPr>
            <a:spLocks noGrp="1"/>
          </p:cNvSpPr>
          <p:nvPr>
            <p:ph idx="1"/>
          </p:nvPr>
        </p:nvSpPr>
        <p:spPr>
          <a:xfrm>
            <a:off x="251520" y="1600200"/>
            <a:ext cx="8064896" cy="4800600"/>
          </a:xfrm>
        </p:spPr>
        <p:txBody>
          <a:bodyPr>
            <a:normAutofit/>
          </a:bodyPr>
          <a:lstStyle/>
          <a:p>
            <a:r>
              <a:rPr lang="en-CA" dirty="0" smtClean="0">
                <a:solidFill>
                  <a:srgbClr val="000000"/>
                </a:solidFill>
              </a:rPr>
              <a:t>Task Shifting is a process of delegation whereby tasks are moved, to less specialized health workers who usually receive shorter pre-service training and possess lower qualification 					</a:t>
            </a:r>
            <a:r>
              <a:rPr lang="en-CA" sz="1800" dirty="0" smtClean="0">
                <a:solidFill>
                  <a:srgbClr val="000000"/>
                </a:solidFill>
              </a:rPr>
              <a:t>(World Health Professions Alliance, 2008)</a:t>
            </a:r>
          </a:p>
          <a:p>
            <a:endParaRPr lang="en-CA" dirty="0">
              <a:solidFill>
                <a:srgbClr val="000000"/>
              </a:solidFill>
            </a:endParaRPr>
          </a:p>
          <a:p>
            <a:r>
              <a:rPr lang="en-CA" dirty="0" smtClean="0">
                <a:solidFill>
                  <a:srgbClr val="000000"/>
                </a:solidFill>
              </a:rPr>
              <a:t>In home and social care it consists of the transferring of skills from a regulated professional (such as a nurse or therapist) to a PSW and/or the delegation of tasks—delegated acts</a:t>
            </a:r>
          </a:p>
          <a:p>
            <a:endParaRPr lang="en-CA" dirty="0" smtClean="0">
              <a:solidFill>
                <a:srgbClr val="000000"/>
              </a:solidFill>
            </a:endParaRPr>
          </a:p>
          <a:p>
            <a:r>
              <a:rPr lang="en-CA" dirty="0" smtClean="0">
                <a:solidFill>
                  <a:srgbClr val="000000"/>
                </a:solidFill>
              </a:rPr>
              <a:t>In Canada,  it is a response to a drive for more efficient use of health human resources. </a:t>
            </a:r>
            <a:endParaRPr lang="en-CA" dirty="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4869160"/>
            <a:ext cx="7772400" cy="1220744"/>
          </a:xfrm>
        </p:spPr>
        <p:txBody>
          <a:bodyPr/>
          <a:lstStyle/>
          <a:p>
            <a:r>
              <a:rPr lang="en-CA" dirty="0" smtClean="0"/>
              <a:t> </a:t>
            </a:r>
            <a:r>
              <a:rPr lang="en-CA" dirty="0" smtClean="0">
                <a:solidFill>
                  <a:srgbClr val="000000"/>
                </a:solidFill>
              </a:rPr>
              <a:t>90,000 Personal Support Workers (PSW) in Ontario Canada      </a:t>
            </a:r>
            <a:br>
              <a:rPr lang="en-CA" dirty="0" smtClean="0">
                <a:solidFill>
                  <a:srgbClr val="000000"/>
                </a:solidFill>
              </a:rPr>
            </a:br>
            <a:r>
              <a:rPr lang="en-CA" dirty="0" smtClean="0">
                <a:solidFill>
                  <a:srgbClr val="000000"/>
                </a:solidFill>
              </a:rPr>
              <a:t>                                       26,000 work in the home and social care sector  			</a:t>
            </a:r>
            <a:endParaRPr lang="en-CA" dirty="0"/>
          </a:p>
        </p:txBody>
      </p:sp>
      <p:sp>
        <p:nvSpPr>
          <p:cNvPr id="4" name="Text Placeholder 3"/>
          <p:cNvSpPr>
            <a:spLocks noGrp="1"/>
          </p:cNvSpPr>
          <p:nvPr>
            <p:ph type="body" sz="half" idx="2"/>
          </p:nvPr>
        </p:nvSpPr>
        <p:spPr/>
        <p:txBody>
          <a:bodyPr/>
          <a:lstStyle/>
          <a:p>
            <a:r>
              <a:rPr lang="en-CA" dirty="0" smtClean="0">
                <a:solidFill>
                  <a:srgbClr val="000000"/>
                </a:solidFill>
              </a:rPr>
              <a:t>(Health Professions Regulatory Advisory Council, 2006)</a:t>
            </a:r>
            <a:endParaRPr lang="en-CA" dirty="0"/>
          </a:p>
        </p:txBody>
      </p:sp>
      <p:pic>
        <p:nvPicPr>
          <p:cNvPr id="7" name="Picture Placeholder 6" descr="home health care.jpg"/>
          <p:cNvPicPr>
            <a:picLocks noGrp="1" noChangeAspect="1"/>
          </p:cNvPicPr>
          <p:nvPr>
            <p:ph type="pic" idx="1"/>
          </p:nvPr>
        </p:nvPicPr>
        <p:blipFill>
          <a:blip r:embed="rId3" cstate="print"/>
          <a:srcRect t="25340" b="25340"/>
          <a:stretch>
            <a:fillRect/>
          </a:stretch>
        </p:blipFill>
        <p:spPr>
          <a:xfrm>
            <a:off x="1907704" y="764704"/>
            <a:ext cx="5184576" cy="367240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b="1" dirty="0" smtClean="0">
                <a:solidFill>
                  <a:srgbClr val="000000"/>
                </a:solidFill>
              </a:rPr>
              <a:t>Regulation &amp; Education of PSWs</a:t>
            </a:r>
            <a:endParaRPr lang="en-CA" sz="3600" b="1" dirty="0">
              <a:solidFill>
                <a:srgbClr val="000000"/>
              </a:solidFill>
            </a:endParaRPr>
          </a:p>
        </p:txBody>
      </p:sp>
      <p:sp>
        <p:nvSpPr>
          <p:cNvPr id="3" name="Content Placeholder 2"/>
          <p:cNvSpPr>
            <a:spLocks noGrp="1"/>
          </p:cNvSpPr>
          <p:nvPr>
            <p:ph idx="1"/>
          </p:nvPr>
        </p:nvSpPr>
        <p:spPr>
          <a:xfrm>
            <a:off x="457200" y="1412776"/>
            <a:ext cx="7620000" cy="4988024"/>
          </a:xfrm>
        </p:spPr>
        <p:txBody>
          <a:bodyPr>
            <a:normAutofit/>
          </a:bodyPr>
          <a:lstStyle/>
          <a:p>
            <a:r>
              <a:rPr lang="en-CA" dirty="0" smtClean="0">
                <a:solidFill>
                  <a:srgbClr val="000000"/>
                </a:solidFill>
              </a:rPr>
              <a:t>Unregulated health care profession</a:t>
            </a:r>
          </a:p>
          <a:p>
            <a:endParaRPr lang="en-CA" dirty="0" smtClean="0">
              <a:solidFill>
                <a:srgbClr val="000000"/>
              </a:solidFill>
            </a:endParaRPr>
          </a:p>
          <a:p>
            <a:r>
              <a:rPr lang="en-CA" dirty="0" smtClean="0">
                <a:solidFill>
                  <a:srgbClr val="000000"/>
                </a:solidFill>
              </a:rPr>
              <a:t>Work under the supervision of a regulated health professional supervisor  (e.g., Personal Support Supervisor (PSS)</a:t>
            </a:r>
          </a:p>
          <a:p>
            <a:endParaRPr lang="en-CA" dirty="0" smtClean="0">
              <a:solidFill>
                <a:srgbClr val="000000"/>
              </a:solidFill>
            </a:endParaRPr>
          </a:p>
          <a:p>
            <a:r>
              <a:rPr lang="en-CA" dirty="0" smtClean="0">
                <a:solidFill>
                  <a:srgbClr val="000000"/>
                </a:solidFill>
              </a:rPr>
              <a:t>Or in the supportive independent living environment, under the supervision of a client</a:t>
            </a:r>
          </a:p>
          <a:p>
            <a:endParaRPr lang="en-CA" dirty="0" smtClean="0">
              <a:solidFill>
                <a:srgbClr val="000000"/>
              </a:solidFill>
            </a:endParaRPr>
          </a:p>
          <a:p>
            <a:pPr marL="342900" lvl="1">
              <a:buClr>
                <a:schemeClr val="accent1"/>
              </a:buClr>
            </a:pPr>
            <a:r>
              <a:rPr lang="en-CA" sz="2400" dirty="0" smtClean="0">
                <a:solidFill>
                  <a:srgbClr val="000000"/>
                </a:solidFill>
              </a:rPr>
              <a:t>Four Program Models in Ontario leading to unequal skill level and systematized training  	</a:t>
            </a:r>
            <a:r>
              <a:rPr lang="en-CA" sz="1800" dirty="0" smtClean="0">
                <a:solidFill>
                  <a:srgbClr val="000000"/>
                </a:solidFill>
              </a:rPr>
              <a:t>								(HPRAC, 2006) </a:t>
            </a:r>
          </a:p>
          <a:p>
            <a:endParaRPr lang="en-CA" dirty="0" smtClean="0">
              <a:solidFill>
                <a:srgbClr val="000000"/>
              </a:solidFill>
            </a:endParaRPr>
          </a:p>
          <a:p>
            <a:endParaRPr lang="en-CA" dirty="0" smtClean="0">
              <a:solidFill>
                <a:srgbClr val="000000"/>
              </a:solidFill>
            </a:endParaRPr>
          </a:p>
          <a:p>
            <a:endParaRPr lang="en-CA" dirty="0"/>
          </a:p>
          <a:p>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b="1" dirty="0" smtClean="0">
                <a:solidFill>
                  <a:srgbClr val="000000"/>
                </a:solidFill>
              </a:rPr>
              <a:t>Roles fulfilled by PSWs</a:t>
            </a:r>
            <a:endParaRPr lang="en-CA" sz="3600" b="1" dirty="0">
              <a:solidFill>
                <a:srgbClr val="000000"/>
              </a:solidFill>
            </a:endParaRPr>
          </a:p>
        </p:txBody>
      </p:sp>
      <p:sp>
        <p:nvSpPr>
          <p:cNvPr id="3" name="Content Placeholder 2"/>
          <p:cNvSpPr>
            <a:spLocks noGrp="1"/>
          </p:cNvSpPr>
          <p:nvPr>
            <p:ph idx="1"/>
          </p:nvPr>
        </p:nvSpPr>
        <p:spPr>
          <a:xfrm>
            <a:off x="251520" y="1340768"/>
            <a:ext cx="8064896" cy="5060032"/>
          </a:xfrm>
        </p:spPr>
        <p:txBody>
          <a:bodyPr>
            <a:normAutofit/>
          </a:bodyPr>
          <a:lstStyle/>
          <a:p>
            <a:r>
              <a:rPr lang="en-CA" dirty="0" smtClean="0">
                <a:solidFill>
                  <a:srgbClr val="000000"/>
                </a:solidFill>
              </a:rPr>
              <a:t>Light housekeeping</a:t>
            </a:r>
          </a:p>
          <a:p>
            <a:r>
              <a:rPr lang="en-CA" dirty="0" smtClean="0">
                <a:solidFill>
                  <a:srgbClr val="000000"/>
                </a:solidFill>
              </a:rPr>
              <a:t>Instrumental activities of daily living (shopping, meal preparation)</a:t>
            </a:r>
          </a:p>
          <a:p>
            <a:r>
              <a:rPr lang="en-CA" dirty="0" smtClean="0">
                <a:solidFill>
                  <a:srgbClr val="000000"/>
                </a:solidFill>
              </a:rPr>
              <a:t>Personal care (bathing, mouth care, feeding, grooming, dressing, toileting)</a:t>
            </a:r>
          </a:p>
          <a:p>
            <a:r>
              <a:rPr lang="en-CA" dirty="0" smtClean="0">
                <a:solidFill>
                  <a:srgbClr val="000000"/>
                </a:solidFill>
              </a:rPr>
              <a:t>Assisting with mobility transfers</a:t>
            </a:r>
          </a:p>
          <a:p>
            <a:r>
              <a:rPr lang="en-CA" dirty="0" smtClean="0">
                <a:solidFill>
                  <a:srgbClr val="000000"/>
                </a:solidFill>
              </a:rPr>
              <a:t>Accompanying client to and from appointments</a:t>
            </a:r>
          </a:p>
          <a:p>
            <a:r>
              <a:rPr lang="en-CA" dirty="0" smtClean="0">
                <a:solidFill>
                  <a:srgbClr val="000000"/>
                </a:solidFill>
              </a:rPr>
              <a:t>Respite</a:t>
            </a:r>
          </a:p>
          <a:p>
            <a:r>
              <a:rPr lang="en-CA" dirty="0" smtClean="0">
                <a:solidFill>
                  <a:srgbClr val="000000"/>
                </a:solidFill>
              </a:rPr>
              <a:t>Social and recreational activities</a:t>
            </a:r>
          </a:p>
          <a:p>
            <a:r>
              <a:rPr lang="en-CA" dirty="0" smtClean="0">
                <a:solidFill>
                  <a:srgbClr val="000000"/>
                </a:solidFill>
              </a:rPr>
              <a:t>Oversight (medication reminders) and frequent monitoring</a:t>
            </a:r>
          </a:p>
          <a:p>
            <a:r>
              <a:rPr lang="en-CA" dirty="0" smtClean="0">
                <a:solidFill>
                  <a:srgbClr val="000000"/>
                </a:solidFill>
              </a:rPr>
              <a:t>Delegated tasks</a:t>
            </a:r>
          </a:p>
          <a:p>
            <a:endParaRPr lang="en-CA" dirty="0" smtClean="0">
              <a:solidFill>
                <a:srgbClr val="000000"/>
              </a:solidFill>
            </a:endParaRPr>
          </a:p>
          <a:p>
            <a:pPr marL="114300" indent="0">
              <a:buNone/>
            </a:pPr>
            <a:r>
              <a:rPr lang="en-CA" sz="2100" dirty="0" smtClean="0">
                <a:solidFill>
                  <a:srgbClr val="000000"/>
                </a:solidFill>
              </a:rPr>
              <a:t>					</a:t>
            </a:r>
            <a:r>
              <a:rPr lang="en-CA" sz="1800" dirty="0" smtClean="0">
                <a:solidFill>
                  <a:srgbClr val="000000"/>
                </a:solidFill>
              </a:rPr>
              <a:t>(Saint Elizabeth Home Care , 2004)</a:t>
            </a:r>
          </a:p>
          <a:p>
            <a:endParaRPr lang="en-CA"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smtClean="0">
                <a:solidFill>
                  <a:srgbClr val="000000"/>
                </a:solidFill>
              </a:rPr>
              <a:t>Task Shifting to PSWs</a:t>
            </a:r>
            <a:endParaRPr lang="en-CA" sz="3600" b="1" dirty="0">
              <a:solidFill>
                <a:srgbClr val="000000"/>
              </a:solidFill>
            </a:endParaRPr>
          </a:p>
        </p:txBody>
      </p:sp>
      <p:sp>
        <p:nvSpPr>
          <p:cNvPr id="3" name="Content Placeholder 2"/>
          <p:cNvSpPr>
            <a:spLocks noGrp="1"/>
          </p:cNvSpPr>
          <p:nvPr>
            <p:ph idx="1"/>
          </p:nvPr>
        </p:nvSpPr>
        <p:spPr/>
        <p:txBody>
          <a:bodyPr>
            <a:normAutofit/>
          </a:bodyPr>
          <a:lstStyle/>
          <a:p>
            <a:r>
              <a:rPr lang="en-CA" dirty="0" smtClean="0">
                <a:solidFill>
                  <a:srgbClr val="000000"/>
                </a:solidFill>
              </a:rPr>
              <a:t>Task shifting is a process whereby tasks are moved to less specialized health workers and includes:</a:t>
            </a:r>
          </a:p>
          <a:p>
            <a:pPr>
              <a:buNone/>
            </a:pPr>
            <a:endParaRPr lang="en-CA" dirty="0" smtClean="0">
              <a:solidFill>
                <a:srgbClr val="000000"/>
              </a:solidFill>
            </a:endParaRPr>
          </a:p>
          <a:p>
            <a:pPr lvl="1"/>
            <a:r>
              <a:rPr lang="en-CA" sz="2200" dirty="0" smtClean="0">
                <a:solidFill>
                  <a:srgbClr val="000000"/>
                </a:solidFill>
              </a:rPr>
              <a:t>Transferring of skills such as exercise, transfers or hydro lifts;</a:t>
            </a:r>
          </a:p>
          <a:p>
            <a:endParaRPr lang="en-CA" dirty="0" smtClean="0">
              <a:solidFill>
                <a:srgbClr val="000000"/>
              </a:solidFill>
            </a:endParaRPr>
          </a:p>
          <a:p>
            <a:pPr lvl="1"/>
            <a:r>
              <a:rPr lang="en-CA" sz="2200" dirty="0" smtClean="0">
                <a:solidFill>
                  <a:srgbClr val="000000"/>
                </a:solidFill>
              </a:rPr>
              <a:t>Delegation of tasks-delegated acts, such as the administration of suppositories, colonic irrigations, enemas, or medications and maintaining inventories</a:t>
            </a:r>
          </a:p>
          <a:p>
            <a:pPr lvl="1"/>
            <a:endParaRPr lang="en-CA" dirty="0">
              <a:solidFill>
                <a:srgbClr val="FF0000"/>
              </a:solidFill>
            </a:endParaRPr>
          </a:p>
          <a:p>
            <a:pPr marL="411480" lvl="1" indent="0">
              <a:buNone/>
            </a:pPr>
            <a:r>
              <a:rPr lang="en-CA" dirty="0" smtClean="0">
                <a:solidFill>
                  <a:srgbClr val="FF0000"/>
                </a:solidFill>
              </a:rPr>
              <a:t>							</a:t>
            </a:r>
            <a:endParaRPr lang="en-CA"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b="1" dirty="0" smtClean="0">
                <a:solidFill>
                  <a:srgbClr val="000000"/>
                </a:solidFill>
              </a:rPr>
              <a:t>Purpose of Our Study &amp; This Presentation</a:t>
            </a:r>
            <a:endParaRPr lang="en-CA" sz="4000" b="1" dirty="0">
              <a:solidFill>
                <a:srgbClr val="000000"/>
              </a:solidFill>
            </a:endParaRPr>
          </a:p>
        </p:txBody>
      </p:sp>
      <p:sp>
        <p:nvSpPr>
          <p:cNvPr id="3" name="Content Placeholder 2"/>
          <p:cNvSpPr>
            <a:spLocks noGrp="1"/>
          </p:cNvSpPr>
          <p:nvPr>
            <p:ph idx="1"/>
          </p:nvPr>
        </p:nvSpPr>
        <p:spPr/>
        <p:txBody>
          <a:bodyPr>
            <a:normAutofit/>
          </a:bodyPr>
          <a:lstStyle/>
          <a:p>
            <a:pPr>
              <a:buNone/>
            </a:pPr>
            <a:r>
              <a:rPr lang="en-CA" dirty="0" smtClean="0">
                <a:solidFill>
                  <a:srgbClr val="000000"/>
                </a:solidFill>
              </a:rPr>
              <a:t> </a:t>
            </a:r>
          </a:p>
          <a:p>
            <a:r>
              <a:rPr lang="en-CA" b="1" dirty="0" smtClean="0">
                <a:solidFill>
                  <a:srgbClr val="000000"/>
                </a:solidFill>
              </a:rPr>
              <a:t>To explore the relationship, if any, of task shifting to the quality of care provided to clients</a:t>
            </a:r>
            <a:endParaRPr lang="en-CA" b="1" dirty="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b="1" dirty="0" smtClean="0">
                <a:solidFill>
                  <a:srgbClr val="000000"/>
                </a:solidFill>
              </a:rPr>
              <a:t>Research Methodology</a:t>
            </a:r>
            <a:endParaRPr lang="en-CA" sz="3600" b="1" dirty="0">
              <a:solidFill>
                <a:srgbClr val="000000"/>
              </a:solidFill>
            </a:endParaRPr>
          </a:p>
        </p:txBody>
      </p:sp>
      <p:sp>
        <p:nvSpPr>
          <p:cNvPr id="3" name="Content Placeholder 2"/>
          <p:cNvSpPr>
            <a:spLocks noGrp="1"/>
          </p:cNvSpPr>
          <p:nvPr>
            <p:ph idx="1"/>
          </p:nvPr>
        </p:nvSpPr>
        <p:spPr/>
        <p:txBody>
          <a:bodyPr/>
          <a:lstStyle/>
          <a:p>
            <a:r>
              <a:rPr lang="en-CA" dirty="0" smtClean="0">
                <a:solidFill>
                  <a:srgbClr val="000000"/>
                </a:solidFill>
              </a:rPr>
              <a:t>Case Study:  one large health care organization with many branches across the province</a:t>
            </a:r>
            <a:endParaRPr lang="en-CA" dirty="0">
              <a:solidFill>
                <a:srgbClr val="000000"/>
              </a:solidFill>
            </a:endParaRPr>
          </a:p>
          <a:p>
            <a:endParaRPr lang="en-CA" dirty="0" smtClean="0">
              <a:solidFill>
                <a:srgbClr val="000000"/>
              </a:solidFill>
            </a:endParaRPr>
          </a:p>
          <a:p>
            <a:r>
              <a:rPr lang="en-CA" dirty="0" smtClean="0">
                <a:solidFill>
                  <a:srgbClr val="000000"/>
                </a:solidFill>
              </a:rPr>
              <a:t>In-depth qualitative telephone interviews with:</a:t>
            </a:r>
          </a:p>
          <a:p>
            <a:pPr marL="114300" indent="0">
              <a:buNone/>
            </a:pPr>
            <a:endParaRPr lang="en-CA" dirty="0" smtClean="0">
              <a:solidFill>
                <a:srgbClr val="000000"/>
              </a:solidFill>
            </a:endParaRPr>
          </a:p>
          <a:p>
            <a:pPr lvl="1"/>
            <a:r>
              <a:rPr lang="en-CA" sz="2200" dirty="0" smtClean="0">
                <a:solidFill>
                  <a:srgbClr val="000000"/>
                </a:solidFill>
              </a:rPr>
              <a:t>20 PSWs</a:t>
            </a:r>
          </a:p>
          <a:p>
            <a:pPr lvl="1"/>
            <a:r>
              <a:rPr lang="en-CA" sz="2200" dirty="0" smtClean="0">
                <a:solidFill>
                  <a:srgbClr val="000000"/>
                </a:solidFill>
              </a:rPr>
              <a:t>9 Personal Support Supervisors</a:t>
            </a:r>
          </a:p>
          <a:p>
            <a:pPr lvl="1"/>
            <a:r>
              <a:rPr lang="en-CA" sz="2200" dirty="0" smtClean="0">
                <a:solidFill>
                  <a:srgbClr val="000000"/>
                </a:solidFill>
              </a:rPr>
              <a:t>9 Therapists  (Occupational Therapists and Physiotherapists</a:t>
            </a:r>
            <a:r>
              <a:rPr lang="en-CA" sz="2200" dirty="0">
                <a:solidFill>
                  <a:srgbClr val="000000"/>
                </a:solidFill>
              </a:rPr>
              <a:t>) </a:t>
            </a:r>
            <a:endParaRPr lang="en-CA" sz="2200" dirty="0" smtClean="0">
              <a:solidFill>
                <a:srgbClr val="000000"/>
              </a:solidFill>
            </a:endParaRPr>
          </a:p>
          <a:p>
            <a:pPr lvl="1"/>
            <a:r>
              <a:rPr lang="en-CA" sz="2200" dirty="0" smtClean="0">
                <a:solidFill>
                  <a:srgbClr val="000000"/>
                </a:solidFill>
              </a:rPr>
              <a:t>8  </a:t>
            </a:r>
            <a:r>
              <a:rPr lang="en-CA" sz="2200" dirty="0">
                <a:solidFill>
                  <a:srgbClr val="000000"/>
                </a:solidFill>
              </a:rPr>
              <a:t>Nurses</a:t>
            </a:r>
          </a:p>
          <a:p>
            <a:pPr lvl="1"/>
            <a:endParaRPr lang="en-C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2088</TotalTime>
  <Words>2423</Words>
  <Application>Microsoft Office PowerPoint</Application>
  <PresentationFormat>On-screen Show (4:3)</PresentationFormat>
  <Paragraphs>292</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Adjacency</vt:lpstr>
      <vt:lpstr>  Task Shifting in the Provision of Home and Social Care: Implications for Quality of Care</vt:lpstr>
      <vt:lpstr>Outline of Presentation</vt:lpstr>
      <vt:lpstr>Growing  International Trend</vt:lpstr>
      <vt:lpstr> 90,000 Personal Support Workers (PSW) in Ontario Canada                                              26,000 work in the home and social care sector     </vt:lpstr>
      <vt:lpstr>Regulation &amp; Education of PSWs</vt:lpstr>
      <vt:lpstr>Roles fulfilled by PSWs</vt:lpstr>
      <vt:lpstr>Task Shifting to PSWs</vt:lpstr>
      <vt:lpstr>Purpose of Our Study &amp; This Presentation</vt:lpstr>
      <vt:lpstr>Research Methodology</vt:lpstr>
      <vt:lpstr>Demographics of Participants</vt:lpstr>
      <vt:lpstr>Common Delegated or  Transferred  Tasks</vt:lpstr>
      <vt:lpstr>Training for Delegated and Transferred Tasks</vt:lpstr>
      <vt:lpstr>IMPACT OF TASK SHIFTING ON THE QUALITY OF CARE PROVIDED TO CLIENTS </vt:lpstr>
      <vt:lpstr>Improved quality of care</vt:lpstr>
      <vt:lpstr>Improves quality of care</vt:lpstr>
      <vt:lpstr>Improves quality of care</vt:lpstr>
      <vt:lpstr> Supervisors, Nurses and Therapists were concerned about the lack of PSW’s medical knowledge impacting quality of care.</vt:lpstr>
      <vt:lpstr>Ability to do delegated and transferred tasks  depends on the  training, skill level, education  and motivation of the PSW.</vt:lpstr>
      <vt:lpstr>Health and safety risks to clients</vt:lpstr>
      <vt:lpstr>Some issues to consider</vt:lpstr>
      <vt:lpstr>Harm or Risks to Client  Safety</vt:lpstr>
      <vt:lpstr>Harm or Risks to Client Safety</vt:lpstr>
      <vt:lpstr>Key References</vt:lpstr>
      <vt:lpstr>For more information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Shifting in the Provision of Home and Social Care: Implications for Health Human Resources</dc:title>
  <dc:creator>marg at home</dc:creator>
  <cp:lastModifiedBy>Owner</cp:lastModifiedBy>
  <cp:revision>153</cp:revision>
  <dcterms:created xsi:type="dcterms:W3CDTF">2011-03-03T15:15:57Z</dcterms:created>
  <dcterms:modified xsi:type="dcterms:W3CDTF">2012-05-28T15:43:34Z</dcterms:modified>
</cp:coreProperties>
</file>