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767B7-C216-4EF9-9705-134368A86622}" type="datetimeFigureOut">
              <a:rPr lang="en-AU" smtClean="0"/>
              <a:pPr/>
              <a:t>30/05/12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F24D5-88D6-4967-BF21-88E5F2C78C7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61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Hustey</a:t>
            </a:r>
            <a:r>
              <a:rPr lang="en-AU" dirty="0" smtClean="0"/>
              <a:t> and Smith – age 70+ - used GDS 15</a:t>
            </a:r>
          </a:p>
          <a:p>
            <a:r>
              <a:rPr lang="en-AU" dirty="0" err="1" smtClean="0"/>
              <a:t>Hustey</a:t>
            </a:r>
            <a:r>
              <a:rPr lang="en-AU" dirty="0" smtClean="0"/>
              <a:t> - age 70+ - used GDS 15</a:t>
            </a:r>
          </a:p>
          <a:p>
            <a:r>
              <a:rPr lang="en-AU" dirty="0" smtClean="0"/>
              <a:t>Hoyer and David – aged 18+ - used DSM</a:t>
            </a:r>
          </a:p>
          <a:p>
            <a:r>
              <a:rPr lang="en-AU" dirty="0" err="1" smtClean="0"/>
              <a:t>Meldon</a:t>
            </a:r>
            <a:r>
              <a:rPr lang="en-AU" baseline="0" dirty="0" smtClean="0"/>
              <a:t> et al – age 65+ - used Koenig</a:t>
            </a:r>
          </a:p>
          <a:p>
            <a:r>
              <a:rPr lang="en-AU" baseline="0" dirty="0" smtClean="0"/>
              <a:t>Lee et al – 65+ - used 3 item – adapted from GDS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F24D5-88D6-4967-BF21-88E5F2C78C79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May 30,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30/05/12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30/05/12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May 30,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May 30,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May 30,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May 30,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May 30,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May 30,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May 30,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May 30,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May 30,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accent2">
              <a:lumMod val="90000"/>
              <a:lumOff val="10000"/>
            </a:schemeClr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39896" y="5459228"/>
            <a:ext cx="5120640" cy="139877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Michelle Bissett, </a:t>
            </a:r>
          </a:p>
          <a:p>
            <a:r>
              <a:rPr lang="en-US" dirty="0" smtClean="0"/>
              <a:t>Lecturer, Occupational Therapy </a:t>
            </a:r>
          </a:p>
          <a:p>
            <a:r>
              <a:rPr lang="en-US" b="1" dirty="0" smtClean="0"/>
              <a:t>Prof Anne Cusick, </a:t>
            </a:r>
          </a:p>
          <a:p>
            <a:r>
              <a:rPr lang="en-US" dirty="0" smtClean="0"/>
              <a:t>Head, School of Health Sciences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9896" y="1973808"/>
            <a:ext cx="5120640" cy="2802908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Assessing depression in older adults in the emergency department: </a:t>
            </a:r>
            <a:br>
              <a:rPr lang="en-US" cap="none" dirty="0" smtClean="0"/>
            </a:br>
            <a:r>
              <a:rPr lang="en-US" cap="none" dirty="0" smtClean="0"/>
              <a:t>Reliability of the 5-item Geriatric </a:t>
            </a:r>
            <a:r>
              <a:rPr lang="en-US" cap="none" dirty="0"/>
              <a:t>D</a:t>
            </a:r>
            <a:r>
              <a:rPr lang="en-US" cap="none" dirty="0" smtClean="0"/>
              <a:t>epression </a:t>
            </a:r>
            <a:r>
              <a:rPr lang="en-US" cap="none" dirty="0"/>
              <a:t>S</a:t>
            </a:r>
            <a:r>
              <a:rPr lang="en-US" cap="none" dirty="0" smtClean="0"/>
              <a:t>cale</a:t>
            </a:r>
            <a:endParaRPr lang="en-US" cap="none" dirty="0"/>
          </a:p>
        </p:txBody>
      </p:sp>
      <p:pic>
        <p:nvPicPr>
          <p:cNvPr id="5" name="Picture 4" descr="uws_logo+strap_white_MONO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61" y="108779"/>
            <a:ext cx="1526878" cy="91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5" descr="Formal_Mono_Longhan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97039" y="532073"/>
            <a:ext cx="1409954" cy="3955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56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531813" indent="-531813">
              <a:buNone/>
            </a:pPr>
            <a:r>
              <a:rPr lang="en-US" dirty="0"/>
              <a:t>Crawford, G. B. &amp; Robinson, J. A. (2008). The geriatric depression scale in palliative care. Palliative and Supportive Care, 6(3), 213-223.</a:t>
            </a:r>
          </a:p>
          <a:p>
            <a:pPr marL="531813" indent="-531813">
              <a:buNone/>
            </a:pPr>
            <a:r>
              <a:rPr lang="en-US" dirty="0" err="1"/>
              <a:t>Flacker</a:t>
            </a:r>
            <a:r>
              <a:rPr lang="en-US" dirty="0"/>
              <a:t>, J. M. &amp; Spiro, L. (2003). Does question comprehension limit the utility of the Geriatric Depression Scale in older African Americans? Journal of the American Geriatrics Society, </a:t>
            </a:r>
            <a:r>
              <a:rPr lang="en-US" dirty="0" smtClean="0"/>
              <a:t>51(10), 1511</a:t>
            </a:r>
            <a:r>
              <a:rPr lang="en-US" dirty="0"/>
              <a:t>–1512</a:t>
            </a:r>
            <a:r>
              <a:rPr lang="en-US" dirty="0" smtClean="0"/>
              <a:t>.</a:t>
            </a:r>
          </a:p>
          <a:p>
            <a:pPr marL="531813" indent="-531813">
              <a:buNone/>
            </a:pPr>
            <a:r>
              <a:rPr lang="en-US" dirty="0" smtClean="0"/>
              <a:t>Gómez</a:t>
            </a:r>
            <a:r>
              <a:rPr lang="en-US" dirty="0"/>
              <a:t>-Angulo, </a:t>
            </a:r>
            <a:r>
              <a:rPr lang="en-US" dirty="0" smtClean="0"/>
              <a:t>C.</a:t>
            </a:r>
            <a:r>
              <a:rPr lang="en-US" dirty="0"/>
              <a:t> </a:t>
            </a:r>
            <a:r>
              <a:rPr lang="en-US" dirty="0" smtClean="0"/>
              <a:t>&amp; Campo</a:t>
            </a:r>
            <a:r>
              <a:rPr lang="en-US" dirty="0"/>
              <a:t>-Arias, </a:t>
            </a:r>
            <a:r>
              <a:rPr lang="en-US" dirty="0" smtClean="0"/>
              <a:t>A.</a:t>
            </a:r>
            <a:r>
              <a:rPr lang="en-US" dirty="0"/>
              <a:t> </a:t>
            </a:r>
            <a:r>
              <a:rPr lang="en-US" dirty="0" smtClean="0"/>
              <a:t>(2011). Geriatric </a:t>
            </a:r>
            <a:r>
              <a:rPr lang="en-US" dirty="0"/>
              <a:t>depression scale (GDS-15 and GDS-5): A study of the internal consistency and factor </a:t>
            </a:r>
            <a:r>
              <a:rPr lang="en-US" dirty="0" smtClean="0"/>
              <a:t>structure.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 smtClean="0"/>
              <a:t>Psychologica</a:t>
            </a:r>
            <a:r>
              <a:rPr lang="en-US" dirty="0" smtClean="0"/>
              <a:t>, 10(3), 735-743.</a:t>
            </a:r>
            <a:endParaRPr lang="en-US" dirty="0"/>
          </a:p>
          <a:p>
            <a:pPr marL="531813" indent="-531813">
              <a:buNone/>
            </a:pPr>
            <a:r>
              <a:rPr lang="en-US" dirty="0" err="1"/>
              <a:t>Hoyl</a:t>
            </a:r>
            <a:r>
              <a:rPr lang="en-US" dirty="0"/>
              <a:t>, M. T., </a:t>
            </a:r>
            <a:r>
              <a:rPr lang="en-US" dirty="0" err="1"/>
              <a:t>Alessi</a:t>
            </a:r>
            <a:r>
              <a:rPr lang="en-US" dirty="0"/>
              <a:t>, C. A., </a:t>
            </a:r>
            <a:r>
              <a:rPr lang="en-US" dirty="0" err="1"/>
              <a:t>Harker</a:t>
            </a:r>
            <a:r>
              <a:rPr lang="en-US" dirty="0"/>
              <a:t>, J. O. et al. (1999). Development and testing of a five- items version of the Geriatric Depression Scale. Journal of the American Geriatrics Society,  47, 873–878. </a:t>
            </a:r>
            <a:endParaRPr lang="en-AU" dirty="0"/>
          </a:p>
          <a:p>
            <a:pPr marL="531813" indent="-531813">
              <a:buNone/>
            </a:pPr>
            <a:r>
              <a:rPr lang="en-US" dirty="0" err="1" smtClean="0"/>
              <a:t>Lach</a:t>
            </a:r>
            <a:r>
              <a:rPr lang="en-US" dirty="0" smtClean="0"/>
              <a:t>, H. W., Chang, Y-P., &amp; Edwards, D. (2010). Can </a:t>
            </a:r>
            <a:r>
              <a:rPr lang="en-US" dirty="0"/>
              <a:t>o</a:t>
            </a:r>
            <a:r>
              <a:rPr lang="en-US" dirty="0" smtClean="0"/>
              <a:t>lder </a:t>
            </a:r>
            <a:r>
              <a:rPr lang="en-US" dirty="0"/>
              <a:t>a</a:t>
            </a:r>
            <a:r>
              <a:rPr lang="en-US" dirty="0" smtClean="0"/>
              <a:t>dults </a:t>
            </a:r>
            <a:r>
              <a:rPr lang="en-US" dirty="0"/>
              <a:t>with </a:t>
            </a:r>
            <a:r>
              <a:rPr lang="en-US" dirty="0" smtClean="0"/>
              <a:t>dementia </a:t>
            </a:r>
            <a:r>
              <a:rPr lang="en-US" dirty="0"/>
              <a:t>a</a:t>
            </a:r>
            <a:r>
              <a:rPr lang="en-US" dirty="0" smtClean="0"/>
              <a:t>ccurately </a:t>
            </a:r>
            <a:r>
              <a:rPr lang="en-US" dirty="0"/>
              <a:t>r</a:t>
            </a:r>
            <a:r>
              <a:rPr lang="en-US" dirty="0" smtClean="0"/>
              <a:t>eport </a:t>
            </a:r>
            <a:r>
              <a:rPr lang="en-US" dirty="0"/>
              <a:t>d</a:t>
            </a:r>
            <a:r>
              <a:rPr lang="en-US" dirty="0" smtClean="0"/>
              <a:t>epression </a:t>
            </a: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b</a:t>
            </a:r>
            <a:r>
              <a:rPr lang="en-US" dirty="0" smtClean="0"/>
              <a:t>rief </a:t>
            </a:r>
            <a:r>
              <a:rPr lang="en-US" dirty="0"/>
              <a:t>f</a:t>
            </a:r>
            <a:r>
              <a:rPr lang="en-US" dirty="0" smtClean="0"/>
              <a:t>orms</a:t>
            </a:r>
            <a:r>
              <a:rPr lang="en-US" dirty="0"/>
              <a:t>?: Reliability and </a:t>
            </a:r>
            <a:r>
              <a:rPr lang="en-US" dirty="0" smtClean="0"/>
              <a:t>validity </a:t>
            </a:r>
            <a:r>
              <a:rPr lang="en-US" dirty="0"/>
              <a:t>of the Geriatric Depression </a:t>
            </a:r>
            <a:r>
              <a:rPr lang="en-US" dirty="0" smtClean="0"/>
              <a:t>Scale. Journal </a:t>
            </a:r>
            <a:r>
              <a:rPr lang="en-US" dirty="0"/>
              <a:t>of </a:t>
            </a:r>
            <a:r>
              <a:rPr lang="en-US" dirty="0" err="1"/>
              <a:t>Gerontological</a:t>
            </a:r>
            <a:r>
              <a:rPr lang="en-US" dirty="0"/>
              <a:t> </a:t>
            </a:r>
            <a:r>
              <a:rPr lang="en-US" dirty="0" smtClean="0"/>
              <a:t>Nursing, 36(5), 30-37</a:t>
            </a:r>
          </a:p>
          <a:p>
            <a:pPr marL="531813" indent="-531813">
              <a:buNone/>
            </a:pPr>
            <a:r>
              <a:rPr lang="en-US" dirty="0" err="1" smtClean="0"/>
              <a:t>Meldon</a:t>
            </a:r>
            <a:r>
              <a:rPr lang="en-US" dirty="0"/>
              <a:t>, S.W., </a:t>
            </a:r>
            <a:r>
              <a:rPr lang="en-US" dirty="0" err="1"/>
              <a:t>Emerman</a:t>
            </a:r>
            <a:r>
              <a:rPr lang="en-US" dirty="0"/>
              <a:t>, C. L., Schubert, D. S. P., </a:t>
            </a:r>
            <a:r>
              <a:rPr lang="en-US" dirty="0" err="1"/>
              <a:t>Moffa</a:t>
            </a:r>
            <a:r>
              <a:rPr lang="en-US" dirty="0"/>
              <a:t>, D. A. &amp; </a:t>
            </a:r>
            <a:r>
              <a:rPr lang="en-US" dirty="0" err="1"/>
              <a:t>Etheart</a:t>
            </a:r>
            <a:r>
              <a:rPr lang="en-US" dirty="0"/>
              <a:t>, R. G. (1997). Depression in geriatric ED patients: Prevalence and recognition. Annals of Emergency </a:t>
            </a:r>
            <a:r>
              <a:rPr lang="en-US" dirty="0" smtClean="0"/>
              <a:t>Medicine, </a:t>
            </a:r>
            <a:r>
              <a:rPr lang="en-US" dirty="0"/>
              <a:t>30, 141–145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3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69698"/>
            <a:ext cx="8595360" cy="4766509"/>
          </a:xfrm>
        </p:spPr>
        <p:txBody>
          <a:bodyPr/>
          <a:lstStyle/>
          <a:p>
            <a:r>
              <a:rPr lang="en-US" dirty="0" smtClean="0"/>
              <a:t>Depression is the most common mental health condition of older adults but is not routinely screened for in the Emergency Department (ED)</a:t>
            </a:r>
          </a:p>
          <a:p>
            <a:endParaRPr lang="en-US" dirty="0"/>
          </a:p>
          <a:p>
            <a:r>
              <a:rPr lang="en-US" dirty="0" smtClean="0"/>
              <a:t>Previous estimates have suggested that approximately 30% of older adults presenting to ED screen positively for depression</a:t>
            </a:r>
          </a:p>
          <a:p>
            <a:endParaRPr lang="en-US" dirty="0"/>
          </a:p>
          <a:p>
            <a:r>
              <a:rPr lang="en-US" dirty="0" smtClean="0"/>
              <a:t>To be clinically valuable, screening tools need to be both valid and reliable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aim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755076"/>
            <a:ext cx="8595360" cy="4481131"/>
          </a:xfrm>
        </p:spPr>
        <p:txBody>
          <a:bodyPr/>
          <a:lstStyle/>
          <a:p>
            <a:r>
              <a:rPr lang="en-US" dirty="0" smtClean="0"/>
              <a:t>To determine prevalence of depression in older adults in the Emergency Department</a:t>
            </a:r>
          </a:p>
          <a:p>
            <a:endParaRPr lang="en-US" dirty="0"/>
          </a:p>
          <a:p>
            <a:r>
              <a:rPr lang="en-US" dirty="0" smtClean="0"/>
              <a:t>To evaluate the internal reliability of the GDS-5 with older adults presenting to the Emergency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1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139244" y="1298448"/>
            <a:ext cx="3451764" cy="527027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GDS-5 administered </a:t>
            </a:r>
            <a:r>
              <a:rPr lang="en-US" sz="2400" dirty="0"/>
              <a:t>to 103 patients over the </a:t>
            </a:r>
            <a:r>
              <a:rPr lang="en-US" sz="2400" dirty="0" smtClean="0"/>
              <a:t>telephone within one week of ED visit</a:t>
            </a:r>
          </a:p>
          <a:p>
            <a:endParaRPr lang="en-US" sz="2400" dirty="0"/>
          </a:p>
          <a:p>
            <a:r>
              <a:rPr lang="en-US" sz="2400" dirty="0" smtClean="0"/>
              <a:t>Patients had been assessed by </a:t>
            </a:r>
            <a:r>
              <a:rPr lang="en-US" sz="2400" dirty="0" smtClean="0"/>
              <a:t>an occupational therapist </a:t>
            </a:r>
            <a:r>
              <a:rPr lang="en-US" sz="2400" dirty="0" smtClean="0"/>
              <a:t>and deemed suitable for direct discharge home from the ED</a:t>
            </a:r>
          </a:p>
          <a:p>
            <a:endParaRPr lang="en-US" sz="2400" dirty="0"/>
          </a:p>
          <a:p>
            <a:r>
              <a:rPr lang="en-US" sz="2400" dirty="0"/>
              <a:t>P</a:t>
            </a:r>
            <a:r>
              <a:rPr lang="en-US" sz="2400" dirty="0" smtClean="0"/>
              <a:t>atients </a:t>
            </a:r>
            <a:r>
              <a:rPr lang="en-US" sz="2400" dirty="0" smtClean="0"/>
              <a:t>were required </a:t>
            </a:r>
            <a:r>
              <a:rPr lang="en-US" sz="2400" dirty="0"/>
              <a:t>speak English </a:t>
            </a:r>
          </a:p>
          <a:p>
            <a:endParaRPr lang="en-US" sz="2400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186059" y="1079172"/>
            <a:ext cx="5632892" cy="5883465"/>
            <a:chOff x="-186059" y="1079172"/>
            <a:chExt cx="5632892" cy="5883465"/>
          </a:xfrm>
        </p:grpSpPr>
        <p:pic>
          <p:nvPicPr>
            <p:cNvPr id="6" name="Picture 5" descr="BU00536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8825">
              <a:off x="-186059" y="1079172"/>
              <a:ext cx="5632892" cy="588346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0284658">
              <a:off x="1165460" y="2286148"/>
              <a:ext cx="3086377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charset="2"/>
                <a:buChar char="ü"/>
              </a:pPr>
              <a:r>
                <a:rPr lang="en-US" dirty="0" smtClean="0"/>
                <a:t>Are you basically satisfied with your life?</a:t>
              </a:r>
            </a:p>
            <a:p>
              <a:pPr marL="285750" indent="-285750">
                <a:buFont typeface="Wingdings" charset="2"/>
                <a:buChar char="ü"/>
              </a:pPr>
              <a:endParaRPr lang="en-US" dirty="0" smtClean="0"/>
            </a:p>
            <a:p>
              <a:pPr marL="285750" indent="-285750">
                <a:buFont typeface="Wingdings" charset="2"/>
                <a:buChar char="ü"/>
              </a:pPr>
              <a:r>
                <a:rPr lang="en-US" dirty="0" smtClean="0"/>
                <a:t>Do you often get bored?</a:t>
              </a:r>
            </a:p>
            <a:p>
              <a:pPr marL="285750" indent="-285750">
                <a:buFont typeface="Wingdings" charset="2"/>
                <a:buChar char="ü"/>
              </a:pPr>
              <a:endParaRPr lang="en-US" dirty="0" smtClean="0"/>
            </a:p>
            <a:p>
              <a:pPr marL="285750" indent="-285750">
                <a:buFont typeface="Wingdings" charset="2"/>
                <a:buChar char="ü"/>
              </a:pPr>
              <a:r>
                <a:rPr lang="en-US" dirty="0" smtClean="0"/>
                <a:t>Do you often feel helpless?</a:t>
              </a:r>
            </a:p>
            <a:p>
              <a:pPr marL="285750" indent="-285750">
                <a:buFont typeface="Wingdings" charset="2"/>
                <a:buChar char="ü"/>
              </a:pPr>
              <a:endParaRPr lang="en-US" dirty="0" smtClean="0"/>
            </a:p>
            <a:p>
              <a:pPr marL="285750" indent="-285750">
                <a:buFont typeface="Wingdings" charset="2"/>
                <a:buChar char="ü"/>
              </a:pPr>
              <a:r>
                <a:rPr lang="en-US" dirty="0" smtClean="0"/>
                <a:t>Do you prefer to stay at home rather than going out and doing new things?</a:t>
              </a:r>
            </a:p>
            <a:p>
              <a:pPr marL="285750" indent="-285750">
                <a:buFont typeface="Wingdings" charset="2"/>
                <a:buChar char="ü"/>
              </a:pPr>
              <a:endParaRPr lang="en-US" dirty="0" smtClean="0"/>
            </a:p>
            <a:p>
              <a:pPr marL="285750" indent="-285750">
                <a:buFont typeface="Wingdings" charset="2"/>
                <a:buChar char="ü"/>
              </a:pPr>
              <a:r>
                <a:rPr lang="en-US" dirty="0" smtClean="0"/>
                <a:t>Do you feel pretty worthless the way you are now?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242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607013"/>
            <a:ext cx="8595360" cy="5250987"/>
          </a:xfrm>
        </p:spPr>
        <p:txBody>
          <a:bodyPr>
            <a:normAutofit/>
          </a:bodyPr>
          <a:lstStyle/>
          <a:p>
            <a:r>
              <a:rPr lang="en-US" dirty="0" smtClean="0"/>
              <a:t>Mean patient age was 79 </a:t>
            </a:r>
            <a:r>
              <a:rPr lang="en-US" u="sng" dirty="0" smtClean="0"/>
              <a:t>+</a:t>
            </a:r>
            <a:r>
              <a:rPr lang="en-US" dirty="0" smtClean="0"/>
              <a:t> 9.1 years</a:t>
            </a:r>
          </a:p>
          <a:p>
            <a:endParaRPr lang="en-US" dirty="0"/>
          </a:p>
          <a:p>
            <a:r>
              <a:rPr lang="en-US" dirty="0" smtClean="0"/>
              <a:t>Females = 69, males = 34</a:t>
            </a:r>
          </a:p>
          <a:p>
            <a:endParaRPr lang="en-US" dirty="0" smtClean="0"/>
          </a:p>
          <a:p>
            <a:r>
              <a:rPr lang="en-US" dirty="0" smtClean="0"/>
              <a:t>Patients </a:t>
            </a:r>
            <a:r>
              <a:rPr lang="en-US" dirty="0"/>
              <a:t>were commonly </a:t>
            </a:r>
            <a:r>
              <a:rPr lang="en-US" dirty="0" smtClean="0"/>
              <a:t>low medical urgency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45</a:t>
            </a:r>
            <a:r>
              <a:rPr lang="en-US" dirty="0"/>
              <a:t>% of patients presented post fall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Patients had an average of 3.7 documented medical co-morbidities</a:t>
            </a:r>
          </a:p>
          <a:p>
            <a:endParaRPr lang="en-US" dirty="0" smtClean="0"/>
          </a:p>
          <a:p>
            <a:r>
              <a:rPr lang="en-US" dirty="0" smtClean="0"/>
              <a:t>Highest education level – primary school (n=54, 52%), high school (n=45, 44%), tertiary education (n=12, 12%), not answered (n=1, 1%)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3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GDS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41042"/>
            <a:ext cx="8595360" cy="4695165"/>
          </a:xfrm>
        </p:spPr>
        <p:txBody>
          <a:bodyPr/>
          <a:lstStyle/>
          <a:p>
            <a:r>
              <a:rPr lang="en-US" dirty="0" smtClean="0"/>
              <a:t>51 (49.5%) of patients screened </a:t>
            </a:r>
            <a:r>
              <a:rPr lang="en-US" dirty="0" smtClean="0"/>
              <a:t>positively </a:t>
            </a:r>
            <a:r>
              <a:rPr lang="en-US" dirty="0" smtClean="0"/>
              <a:t>for depression 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epression only documented </a:t>
            </a:r>
            <a:r>
              <a:rPr lang="en-US" dirty="0" smtClean="0"/>
              <a:t>as a co-morbidity in 6 cases</a:t>
            </a:r>
          </a:p>
          <a:p>
            <a:endParaRPr lang="en-US" dirty="0" smtClean="0"/>
          </a:p>
          <a:p>
            <a:r>
              <a:rPr lang="en-US" dirty="0" smtClean="0"/>
              <a:t>The GDS-5 took less than 5 minutes to administer</a:t>
            </a:r>
          </a:p>
          <a:p>
            <a:endParaRPr lang="en-US" dirty="0"/>
          </a:p>
          <a:p>
            <a:r>
              <a:rPr lang="en-US" dirty="0" smtClean="0"/>
              <a:t>10 patients (10%) expressed difficulty understanding the questions</a:t>
            </a:r>
          </a:p>
          <a:p>
            <a:r>
              <a:rPr lang="en-US" dirty="0" smtClean="0"/>
              <a:t>Problematic questions:</a:t>
            </a:r>
          </a:p>
          <a:p>
            <a:pPr lvl="1">
              <a:buFont typeface="Wingdings" charset="2"/>
              <a:buChar char="²"/>
            </a:pPr>
            <a:r>
              <a:rPr lang="en-US" dirty="0"/>
              <a:t>Do you often feel helpless</a:t>
            </a:r>
            <a:r>
              <a:rPr lang="en-US" dirty="0" smtClean="0"/>
              <a:t>? 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Do </a:t>
            </a:r>
            <a:r>
              <a:rPr lang="en-US" dirty="0"/>
              <a:t>you feel pretty worthless the way you are now?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9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</a:t>
            </a:r>
            <a:r>
              <a:rPr lang="en-US" dirty="0" err="1" smtClean="0"/>
              <a:t>Pyschometric</a:t>
            </a:r>
            <a:r>
              <a:rPr lang="en-US" dirty="0" smtClean="0"/>
              <a:t>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98118"/>
            <a:ext cx="8595360" cy="4638089"/>
          </a:xfrm>
        </p:spPr>
        <p:txBody>
          <a:bodyPr/>
          <a:lstStyle/>
          <a:p>
            <a:r>
              <a:rPr lang="en-US" dirty="0" smtClean="0"/>
              <a:t>Internal reliability </a:t>
            </a:r>
            <a:r>
              <a:rPr lang="en-US" dirty="0" err="1" smtClean="0"/>
              <a:t>Cronbach’s</a:t>
            </a: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en-AU" dirty="0" smtClean="0"/>
              <a:t> </a:t>
            </a:r>
            <a:r>
              <a:rPr lang="en-US" dirty="0" smtClean="0"/>
              <a:t>= 0.50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20306"/>
              </p:ext>
            </p:extLst>
          </p:nvPr>
        </p:nvGraphicFramePr>
        <p:xfrm>
          <a:off x="413852" y="2324024"/>
          <a:ext cx="8453922" cy="357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633"/>
                <a:gridCol w="2611552"/>
                <a:gridCol w="24887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Corrected item-</a:t>
                      </a:r>
                      <a:r>
                        <a:rPr lang="en-US" baseline="0" dirty="0" smtClean="0"/>
                        <a:t> Total correlation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Cronbach’s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α</a:t>
                      </a:r>
                      <a:endParaRPr lang="en-AU" dirty="0" smtClean="0"/>
                    </a:p>
                    <a:p>
                      <a:pPr algn="ctr"/>
                      <a:r>
                        <a:rPr lang="en-US" baseline="0" dirty="0" smtClean="0"/>
                        <a:t>if item deleted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 you basically satisfied with your life?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 you often feel bored?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 you often feel helpless?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 you prefer to stay at home rather than going out and doing new things?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 you feel pretty worthless the way you are now?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4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98236"/>
            <a:ext cx="8595360" cy="5011746"/>
          </a:xfrm>
        </p:spPr>
        <p:txBody>
          <a:bodyPr>
            <a:normAutofit/>
          </a:bodyPr>
          <a:lstStyle/>
          <a:p>
            <a:r>
              <a:rPr lang="en-US" dirty="0" smtClean="0"/>
              <a:t>Prevalence of positive screening for depression was high at 49.5%. 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This is higher than previous ED studies with older adults which reported rates of 16.5% </a:t>
            </a:r>
            <a:r>
              <a:rPr lang="en-US" sz="1600" dirty="0" smtClean="0"/>
              <a:t>(</a:t>
            </a:r>
            <a:r>
              <a:rPr lang="en-US" sz="1600" dirty="0" err="1"/>
              <a:t>H</a:t>
            </a:r>
            <a:r>
              <a:rPr lang="en-US" sz="1600" dirty="0" err="1" smtClean="0"/>
              <a:t>ustey</a:t>
            </a:r>
            <a:r>
              <a:rPr lang="en-US" sz="1600" dirty="0" smtClean="0"/>
              <a:t> &amp; Smith, 2007), </a:t>
            </a:r>
            <a:r>
              <a:rPr lang="en-US" dirty="0" smtClean="0"/>
              <a:t>17</a:t>
            </a:r>
            <a:r>
              <a:rPr lang="en-US" dirty="0"/>
              <a:t>% </a:t>
            </a:r>
            <a:r>
              <a:rPr lang="en-US" sz="1600" dirty="0" smtClean="0"/>
              <a:t>(</a:t>
            </a:r>
            <a:r>
              <a:rPr lang="en-US" sz="1600" dirty="0" err="1" smtClean="0"/>
              <a:t>Hustey</a:t>
            </a:r>
            <a:r>
              <a:rPr lang="en-US" sz="1600" dirty="0"/>
              <a:t>, 2005</a:t>
            </a:r>
            <a:r>
              <a:rPr lang="en-US" sz="1600" dirty="0" smtClean="0"/>
              <a:t>), </a:t>
            </a:r>
            <a:r>
              <a:rPr lang="en-US" dirty="0" smtClean="0"/>
              <a:t>27% </a:t>
            </a:r>
            <a:r>
              <a:rPr lang="en-US" sz="1600" dirty="0" smtClean="0"/>
              <a:t>(</a:t>
            </a:r>
            <a:r>
              <a:rPr lang="en-US" sz="1600" dirty="0" err="1" smtClean="0"/>
              <a:t>Meldon</a:t>
            </a:r>
            <a:r>
              <a:rPr lang="en-US" sz="1600" dirty="0" smtClean="0"/>
              <a:t>, </a:t>
            </a:r>
            <a:r>
              <a:rPr lang="en-US" sz="1600" dirty="0" err="1" smtClean="0"/>
              <a:t>Emerman</a:t>
            </a:r>
            <a:r>
              <a:rPr lang="en-US" sz="1600" dirty="0" smtClean="0"/>
              <a:t>, </a:t>
            </a:r>
            <a:r>
              <a:rPr lang="en-US" sz="1600" dirty="0"/>
              <a:t>Schubert</a:t>
            </a:r>
            <a:r>
              <a:rPr lang="en-US" sz="1600" dirty="0" smtClean="0"/>
              <a:t>, </a:t>
            </a:r>
            <a:r>
              <a:rPr lang="en-US" sz="1600" dirty="0" err="1" smtClean="0"/>
              <a:t>Moffa</a:t>
            </a:r>
            <a:r>
              <a:rPr lang="en-US" sz="1600" dirty="0" smtClean="0"/>
              <a:t> &amp; </a:t>
            </a:r>
            <a:r>
              <a:rPr lang="en-US" sz="1600" dirty="0" err="1" smtClean="0"/>
              <a:t>Etheart</a:t>
            </a:r>
            <a:r>
              <a:rPr lang="en-US" sz="1600" dirty="0"/>
              <a:t>, </a:t>
            </a:r>
            <a:r>
              <a:rPr lang="en-US" sz="1600" dirty="0" smtClean="0"/>
              <a:t>1997)</a:t>
            </a:r>
            <a:r>
              <a:rPr lang="en-US" sz="1800" dirty="0" smtClean="0"/>
              <a:t> </a:t>
            </a:r>
            <a:r>
              <a:rPr lang="en-US" dirty="0" smtClean="0"/>
              <a:t>and 42% </a:t>
            </a:r>
            <a:r>
              <a:rPr lang="en-US" sz="1600" dirty="0" smtClean="0"/>
              <a:t>(Lee, </a:t>
            </a:r>
            <a:r>
              <a:rPr lang="en-US" sz="1600" dirty="0"/>
              <a:t>W</a:t>
            </a:r>
            <a:r>
              <a:rPr lang="en-US" sz="1600" dirty="0" smtClean="0"/>
              <a:t>ong &amp; </a:t>
            </a:r>
            <a:r>
              <a:rPr lang="en-US" sz="1600" dirty="0"/>
              <a:t>L</a:t>
            </a:r>
            <a:r>
              <a:rPr lang="en-US" sz="1600" dirty="0" smtClean="0"/>
              <a:t>au, 2006)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Internal reliability was low at 0.50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Previous reports in other clinical settings have typically been higher – 0.73 </a:t>
            </a:r>
            <a:r>
              <a:rPr lang="en-US" sz="1600" dirty="0" smtClean="0"/>
              <a:t>(</a:t>
            </a:r>
            <a:r>
              <a:rPr lang="en-US" sz="1600" dirty="0" err="1" smtClean="0"/>
              <a:t>Gómez-Angulo</a:t>
            </a:r>
            <a:r>
              <a:rPr lang="en-US" sz="1600" dirty="0" smtClean="0"/>
              <a:t> &amp; </a:t>
            </a:r>
            <a:r>
              <a:rPr lang="en-US" sz="1600" dirty="0"/>
              <a:t>Campo-Arias, </a:t>
            </a:r>
            <a:r>
              <a:rPr lang="en-US" sz="1600" dirty="0" smtClean="0"/>
              <a:t>2011), </a:t>
            </a:r>
            <a:r>
              <a:rPr lang="en-US" dirty="0" smtClean="0"/>
              <a:t>0.68 </a:t>
            </a:r>
            <a:r>
              <a:rPr lang="en-US" sz="1600" dirty="0" smtClean="0"/>
              <a:t>(</a:t>
            </a:r>
            <a:r>
              <a:rPr lang="en-US" sz="1600" dirty="0" err="1" smtClean="0"/>
              <a:t>Lach</a:t>
            </a:r>
            <a:r>
              <a:rPr lang="en-US" sz="1600" dirty="0" smtClean="0"/>
              <a:t>, Chang &amp; Edwards, 2010),</a:t>
            </a:r>
            <a:r>
              <a:rPr lang="en-US" sz="1600" dirty="0"/>
              <a:t> </a:t>
            </a:r>
            <a:r>
              <a:rPr lang="en-US" dirty="0" smtClean="0"/>
              <a:t>0.41 – 0.79 </a:t>
            </a:r>
            <a:r>
              <a:rPr lang="en-US" sz="1600" dirty="0" smtClean="0"/>
              <a:t>(Crawford &amp; Robinson, 2008)</a:t>
            </a:r>
            <a:r>
              <a:rPr lang="en-US" sz="1800" dirty="0" smtClean="0"/>
              <a:t> </a:t>
            </a:r>
            <a:r>
              <a:rPr lang="en-US" dirty="0" smtClean="0"/>
              <a:t>and 0.80 </a:t>
            </a:r>
            <a:r>
              <a:rPr lang="en-US" sz="1600" dirty="0" smtClean="0"/>
              <a:t>(</a:t>
            </a:r>
            <a:r>
              <a:rPr lang="en-US" sz="1600" dirty="0" err="1"/>
              <a:t>Hoyl</a:t>
            </a:r>
            <a:r>
              <a:rPr lang="en-US" sz="1600" dirty="0"/>
              <a:t>, </a:t>
            </a:r>
            <a:r>
              <a:rPr lang="en-US" sz="1600" dirty="0" smtClean="0"/>
              <a:t>et al, 1999)</a:t>
            </a:r>
          </a:p>
          <a:p>
            <a:pPr lvl="1">
              <a:buFont typeface="Wingdings" charset="2"/>
              <a:buChar char="v"/>
            </a:pPr>
            <a:endParaRPr lang="en-US" sz="1600" dirty="0" smtClean="0"/>
          </a:p>
          <a:p>
            <a:r>
              <a:rPr lang="en-US" dirty="0" smtClean="0"/>
              <a:t>Clients in this study had some difficulty understanding the concepts in the GDS-5.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This has been previously reported as </a:t>
            </a:r>
            <a:r>
              <a:rPr lang="en-US" dirty="0" smtClean="0"/>
              <a:t>problematic </a:t>
            </a:r>
            <a:r>
              <a:rPr lang="en-US" sz="1600" dirty="0" smtClean="0"/>
              <a:t>(</a:t>
            </a:r>
            <a:r>
              <a:rPr lang="en-US" sz="1600" dirty="0" err="1" smtClean="0"/>
              <a:t>Flacker</a:t>
            </a:r>
            <a:r>
              <a:rPr lang="en-US" sz="1600" dirty="0" smtClean="0"/>
              <a:t> &amp; Spiro,  2003) </a:t>
            </a:r>
            <a:r>
              <a:rPr lang="en-US" dirty="0" smtClean="0"/>
              <a:t>and warrants further investigations into clinical utility</a:t>
            </a:r>
          </a:p>
          <a:p>
            <a:pPr>
              <a:buFont typeface="Wingdings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8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 GDS5 a good option for ED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55430"/>
            <a:ext cx="8595360" cy="47807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GDS-5 can be recommended with minor reservations…</a:t>
            </a:r>
          </a:p>
          <a:p>
            <a:endParaRPr lang="en-US" dirty="0" smtClean="0"/>
          </a:p>
          <a:p>
            <a:r>
              <a:rPr lang="en-US" dirty="0" smtClean="0"/>
              <a:t>Strengths:</a:t>
            </a:r>
          </a:p>
          <a:p>
            <a:pPr lvl="1"/>
            <a:r>
              <a:rPr lang="en-US" dirty="0" smtClean="0"/>
              <a:t>Freely available</a:t>
            </a:r>
          </a:p>
          <a:p>
            <a:pPr lvl="1"/>
            <a:r>
              <a:rPr lang="en-US" dirty="0" smtClean="0"/>
              <a:t>Fast to administer</a:t>
            </a:r>
          </a:p>
          <a:p>
            <a:pPr lvl="1"/>
            <a:r>
              <a:rPr lang="en-US" dirty="0" smtClean="0"/>
              <a:t>Most patients understand the questions</a:t>
            </a:r>
          </a:p>
          <a:p>
            <a:pPr lvl="1"/>
            <a:r>
              <a:rPr lang="en-US" dirty="0" smtClean="0"/>
              <a:t>In a population of older adults it discriminated between participants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Some confusion about question meaning</a:t>
            </a:r>
          </a:p>
          <a:p>
            <a:pPr lvl="1"/>
            <a:r>
              <a:rPr lang="en-US" dirty="0" smtClean="0"/>
              <a:t>Low internal reliability</a:t>
            </a:r>
          </a:p>
          <a:p>
            <a:pPr lvl="1"/>
            <a:r>
              <a:rPr lang="en-US" dirty="0" smtClean="0"/>
              <a:t>Not comparable with other studies of depression incidence</a:t>
            </a:r>
          </a:p>
          <a:p>
            <a:pPr lvl="1"/>
            <a:r>
              <a:rPr lang="en-US" dirty="0" smtClean="0"/>
              <a:t>Requires more research regarding reliability, validity and utility in the 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3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760</TotalTime>
  <Words>1046</Words>
  <Application>Microsoft Macintosh PowerPoint</Application>
  <PresentationFormat>On-screen Show (4:3)</PresentationFormat>
  <Paragraphs>114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Soho</vt:lpstr>
      <vt:lpstr>Assessing depression in older adults in the emergency department:  Reliability of the 5-item Geriatric Depression Scale</vt:lpstr>
      <vt:lpstr>Background</vt:lpstr>
      <vt:lpstr>Study aim </vt:lpstr>
      <vt:lpstr>Methodology</vt:lpstr>
      <vt:lpstr>Results - Demographics</vt:lpstr>
      <vt:lpstr>Results - GDS</vt:lpstr>
      <vt:lpstr>Results – Pyschometric testing</vt:lpstr>
      <vt:lpstr>Discussion</vt:lpstr>
      <vt:lpstr>Is the GDS5 a good option for ED use?</vt:lpstr>
      <vt:lpstr>References</vt:lpstr>
    </vt:vector>
  </TitlesOfParts>
  <Company>CAEG Holdings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depression in older adults in the emergency department: Reliability of the 5-item Geriatric Depression Scale</dc:title>
  <dc:creator>Michelle Bissett</dc:creator>
  <cp:lastModifiedBy>Michelle Bissett</cp:lastModifiedBy>
  <cp:revision>26</cp:revision>
  <dcterms:created xsi:type="dcterms:W3CDTF">2012-05-08T06:18:01Z</dcterms:created>
  <dcterms:modified xsi:type="dcterms:W3CDTF">2012-05-29T18:04:58Z</dcterms:modified>
</cp:coreProperties>
</file>