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63" r:id="rId4"/>
    <p:sldId id="265" r:id="rId5"/>
    <p:sldId id="261" r:id="rId6"/>
    <p:sldId id="262" r:id="rId7"/>
    <p:sldId id="259" r:id="rId8"/>
    <p:sldId id="260" r:id="rId9"/>
    <p:sldId id="268" r:id="rId10"/>
    <p:sldId id="267" r:id="rId11"/>
    <p:sldId id="271" r:id="rId12"/>
    <p:sldId id="269" r:id="rId13"/>
    <p:sldId id="272" r:id="rId14"/>
    <p:sldId id="266" r:id="rId15"/>
    <p:sldId id="27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8835" autoAdjust="0"/>
  </p:normalViewPr>
  <p:slideViewPr>
    <p:cSldViewPr>
      <p:cViewPr varScale="1">
        <p:scale>
          <a:sx n="59" d="100"/>
          <a:sy n="59" d="100"/>
        </p:scale>
        <p:origin x="-16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265EE2-CDED-4BC8-9712-CE38B1B4D094}" type="datetimeFigureOut">
              <a:rPr lang="en-US" smtClean="0"/>
              <a:pPr/>
              <a:t>5/28/2012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D913EE-B0E6-4D55-AAB9-515A0A25DFD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D913EE-B0E6-4D55-AAB9-515A0A25DFD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D913EE-B0E6-4D55-AAB9-515A0A25DFD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D913EE-B0E6-4D55-AAB9-515A0A25DFD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D913EE-B0E6-4D55-AAB9-515A0A25DFD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D913EE-B0E6-4D55-AAB9-515A0A25DFD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D913EE-B0E6-4D55-AAB9-515A0A25DFD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D913EE-B0E6-4D55-AAB9-515A0A25DFDD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00A00-0A15-4DCF-8D66-D9265CFF8902}" type="datetimeFigureOut">
              <a:rPr lang="en-US" smtClean="0"/>
              <a:pPr/>
              <a:t>5/28/2012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B5E9B-75E4-49AA-98EE-70B7C92886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00A00-0A15-4DCF-8D66-D9265CFF8902}" type="datetimeFigureOut">
              <a:rPr lang="en-US" smtClean="0"/>
              <a:pPr/>
              <a:t>5/28/2012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B5E9B-75E4-49AA-98EE-70B7C92886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00A00-0A15-4DCF-8D66-D9265CFF8902}" type="datetimeFigureOut">
              <a:rPr lang="en-US" smtClean="0"/>
              <a:pPr/>
              <a:t>5/28/2012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B5E9B-75E4-49AA-98EE-70B7C92886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00A00-0A15-4DCF-8D66-D9265CFF8902}" type="datetimeFigureOut">
              <a:rPr lang="en-US" smtClean="0"/>
              <a:pPr/>
              <a:t>5/28/2012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B5E9B-75E4-49AA-98EE-70B7C92886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00A00-0A15-4DCF-8D66-D9265CFF8902}" type="datetimeFigureOut">
              <a:rPr lang="en-US" smtClean="0"/>
              <a:pPr/>
              <a:t>5/28/2012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972B5E9B-75E4-49AA-98EE-70B7C92886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00A00-0A15-4DCF-8D66-D9265CFF8902}" type="datetimeFigureOut">
              <a:rPr lang="en-US" smtClean="0"/>
              <a:pPr/>
              <a:t>5/28/2012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B5E9B-75E4-49AA-98EE-70B7C92886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00A00-0A15-4DCF-8D66-D9265CFF8902}" type="datetimeFigureOut">
              <a:rPr lang="en-US" smtClean="0"/>
              <a:pPr/>
              <a:t>5/28/2012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B5E9B-75E4-49AA-98EE-70B7C92886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00A00-0A15-4DCF-8D66-D9265CFF8902}" type="datetimeFigureOut">
              <a:rPr lang="en-US" smtClean="0"/>
              <a:pPr/>
              <a:t>5/28/2012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B5E9B-75E4-49AA-98EE-70B7C92886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00A00-0A15-4DCF-8D66-D9265CFF8902}" type="datetimeFigureOut">
              <a:rPr lang="en-US" smtClean="0"/>
              <a:pPr/>
              <a:t>5/28/2012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B5E9B-75E4-49AA-98EE-70B7C92886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00A00-0A15-4DCF-8D66-D9265CFF8902}" type="datetimeFigureOut">
              <a:rPr lang="en-US" smtClean="0"/>
              <a:pPr/>
              <a:t>5/28/2012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B5E9B-75E4-49AA-98EE-70B7C92886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00A00-0A15-4DCF-8D66-D9265CFF8902}" type="datetimeFigureOut">
              <a:rPr lang="en-US" smtClean="0"/>
              <a:pPr/>
              <a:t>5/28/2012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B5E9B-75E4-49AA-98EE-70B7C92886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0E00A00-0A15-4DCF-8D66-D9265CFF8902}" type="datetimeFigureOut">
              <a:rPr lang="en-US" smtClean="0"/>
              <a:pPr/>
              <a:t>5/28/2012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72B5E9B-75E4-49AA-98EE-70B7C928864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Hope in Day to Day Living of Long-term Care Residents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endParaRPr lang="en-CA" dirty="0" smtClean="0"/>
          </a:p>
          <a:p>
            <a:r>
              <a:rPr lang="en-CA" dirty="0" smtClean="0"/>
              <a:t>Sharon L. Moore, RN, M.Ed., PhD Associate Professor, Athabasca University Canada</a:t>
            </a:r>
          </a:p>
          <a:p>
            <a:endParaRPr lang="en-CA" dirty="0" smtClean="0"/>
          </a:p>
          <a:p>
            <a:r>
              <a:rPr lang="en-CA" dirty="0" smtClean="0"/>
              <a:t>Sue Hall, RN, Pastoral Care Nurse, Beverly Centre, </a:t>
            </a:r>
            <a:r>
              <a:rPr lang="en-CA" dirty="0" smtClean="0"/>
              <a:t>Calgary, AB Canada</a:t>
            </a:r>
            <a:endParaRPr lang="en-US" dirty="0"/>
          </a:p>
        </p:txBody>
      </p:sp>
      <p:pic>
        <p:nvPicPr>
          <p:cNvPr id="4" name="Picture 3" descr="AU Logo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5949280"/>
            <a:ext cx="2551141" cy="549477"/>
          </a:xfrm>
          <a:prstGeom prst="rect">
            <a:avLst/>
          </a:prstGeom>
        </p:spPr>
      </p:pic>
      <p:pic>
        <p:nvPicPr>
          <p:cNvPr id="6" name="Picture 19" descr="agecare-logo.gif"/>
          <p:cNvPicPr>
            <a:picLocks noChangeAspect="1"/>
          </p:cNvPicPr>
          <p:nvPr/>
        </p:nvPicPr>
        <p:blipFill>
          <a:blip r:embed="rId4" cstate="print"/>
          <a:srcRect l="2563"/>
          <a:stretch>
            <a:fillRect/>
          </a:stretch>
        </p:blipFill>
        <p:spPr bwMode="auto">
          <a:xfrm>
            <a:off x="7821800" y="5733256"/>
            <a:ext cx="835323" cy="817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en-CA" dirty="0" smtClean="0"/>
              <a:t>Session 1 – Orientation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12608"/>
          </a:xfrm>
        </p:spPr>
        <p:txBody>
          <a:bodyPr>
            <a:normAutofit fontScale="92500" lnSpcReduction="10000"/>
          </a:bodyPr>
          <a:lstStyle/>
          <a:p>
            <a:endParaRPr lang="en-CA" dirty="0" smtClean="0"/>
          </a:p>
          <a:p>
            <a:pPr>
              <a:buNone/>
            </a:pPr>
            <a:r>
              <a:rPr lang="en-US" dirty="0" smtClean="0"/>
              <a:t>	“I think this study will be interesting.”</a:t>
            </a: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“I sure believe in hope. You can’t live without it.”</a:t>
            </a:r>
            <a:br>
              <a:rPr lang="en-US" dirty="0" smtClean="0"/>
            </a:br>
            <a:endParaRPr lang="en-US" dirty="0" smtClean="0"/>
          </a:p>
          <a:p>
            <a:pPr>
              <a:buNone/>
            </a:pPr>
            <a:r>
              <a:rPr lang="en-US" dirty="0" smtClean="0"/>
              <a:t>      “I’m not a good speaker but I think it’s a good project   and I’m glad to be part of it. And I’ll have a lot to learn”.</a:t>
            </a: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“It’s a very good program. If I can do something everyday to lift someone’s spirit it’s a good thing and I’m lifted up in doing something for someone else”.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43408"/>
            <a:ext cx="8229600" cy="1661046"/>
          </a:xfrm>
        </p:spPr>
        <p:txBody>
          <a:bodyPr/>
          <a:lstStyle/>
          <a:p>
            <a:r>
              <a:rPr lang="en-CA" dirty="0" smtClean="0"/>
              <a:t>Session 2 – What is Hope?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6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CA" dirty="0" smtClean="0"/>
              <a:t>“Hope is a little word with a lot of meaning”</a:t>
            </a:r>
          </a:p>
          <a:p>
            <a:pPr>
              <a:buNone/>
            </a:pPr>
            <a:endParaRPr lang="en-CA" dirty="0" smtClean="0"/>
          </a:p>
          <a:p>
            <a:pPr>
              <a:buNone/>
            </a:pPr>
            <a:r>
              <a:rPr lang="en-US" dirty="0" smtClean="0"/>
              <a:t>“Hoping for the future”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“We have a choice everyday about how we choose. When we make the right choices we start the day right”.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“When you fall it means you have another chance. Hope means you always have another chance”.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“You can choose your attitude”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Session 6 – Learning to Tilt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6859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CA" dirty="0" smtClean="0"/>
              <a:t>Imagining another </a:t>
            </a:r>
            <a:r>
              <a:rPr lang="en-CA" dirty="0" smtClean="0"/>
              <a:t>perspective</a:t>
            </a:r>
          </a:p>
          <a:p>
            <a:pPr>
              <a:buNone/>
            </a:pPr>
            <a:endParaRPr lang="en-CA" dirty="0" smtClean="0"/>
          </a:p>
          <a:p>
            <a:pPr lvl="1"/>
            <a:r>
              <a:rPr lang="en-US" dirty="0" smtClean="0"/>
              <a:t>“</a:t>
            </a:r>
            <a:r>
              <a:rPr lang="en-US" dirty="0" smtClean="0"/>
              <a:t>This place</a:t>
            </a:r>
            <a:r>
              <a:rPr lang="en-US" dirty="0" smtClean="0"/>
              <a:t>”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“</a:t>
            </a:r>
            <a:r>
              <a:rPr lang="en-US" dirty="0" smtClean="0"/>
              <a:t>This meeting</a:t>
            </a:r>
            <a:r>
              <a:rPr lang="en-US" dirty="0" smtClean="0"/>
              <a:t>”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“</a:t>
            </a:r>
            <a:r>
              <a:rPr lang="en-US" dirty="0" smtClean="0"/>
              <a:t>I’m here today</a:t>
            </a:r>
            <a:r>
              <a:rPr lang="en-US" dirty="0" smtClean="0"/>
              <a:t>”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“</a:t>
            </a:r>
            <a:r>
              <a:rPr lang="en-US" dirty="0" smtClean="0"/>
              <a:t>I didn’t break anything (when I fell</a:t>
            </a:r>
            <a:r>
              <a:rPr lang="en-US" dirty="0" smtClean="0"/>
              <a:t>)”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“</a:t>
            </a:r>
            <a:r>
              <a:rPr lang="en-US" dirty="0" smtClean="0"/>
              <a:t>We’re here</a:t>
            </a:r>
            <a:r>
              <a:rPr lang="en-US" dirty="0" smtClean="0"/>
              <a:t>”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“</a:t>
            </a:r>
            <a:r>
              <a:rPr lang="en-US" dirty="0" smtClean="0"/>
              <a:t>Make the right choices today”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en-CA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6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CA" dirty="0" smtClean="0"/>
              <a:t>Group is progressing well</a:t>
            </a:r>
            <a:r>
              <a:rPr lang="en-CA" dirty="0" smtClean="0"/>
              <a:t>.</a:t>
            </a:r>
          </a:p>
          <a:p>
            <a:pPr>
              <a:buNone/>
            </a:pPr>
            <a:endParaRPr lang="en-CA" dirty="0" smtClean="0"/>
          </a:p>
          <a:p>
            <a:pPr lvl="1"/>
            <a:r>
              <a:rPr lang="en-CA" dirty="0" smtClean="0"/>
              <a:t>Women are really enjoying &amp; looking forward to the group each </a:t>
            </a:r>
            <a:r>
              <a:rPr lang="en-CA" dirty="0" smtClean="0"/>
              <a:t>week</a:t>
            </a:r>
          </a:p>
          <a:p>
            <a:pPr lvl="1"/>
            <a:endParaRPr lang="en-CA" dirty="0" smtClean="0"/>
          </a:p>
          <a:p>
            <a:pPr lvl="1"/>
            <a:r>
              <a:rPr lang="en-CA" dirty="0" smtClean="0"/>
              <a:t>They are trying to make hope more </a:t>
            </a:r>
            <a:r>
              <a:rPr lang="en-CA" dirty="0" smtClean="0"/>
              <a:t>visible. They talk about hope outside the group</a:t>
            </a:r>
          </a:p>
          <a:p>
            <a:pPr lvl="1"/>
            <a:endParaRPr lang="en-CA" dirty="0" smtClean="0"/>
          </a:p>
          <a:p>
            <a:pPr lvl="1"/>
            <a:r>
              <a:rPr lang="en-CA" dirty="0" smtClean="0"/>
              <a:t>Building </a:t>
            </a:r>
            <a:r>
              <a:rPr lang="en-CA" dirty="0" smtClean="0"/>
              <a:t>trust has been </a:t>
            </a:r>
            <a:r>
              <a:rPr lang="en-CA" dirty="0" smtClean="0"/>
              <a:t>important</a:t>
            </a:r>
          </a:p>
          <a:p>
            <a:pPr lvl="1"/>
            <a:endParaRPr lang="en-CA" dirty="0" smtClean="0"/>
          </a:p>
          <a:p>
            <a:pPr lvl="1"/>
            <a:r>
              <a:rPr lang="en-CA" dirty="0" smtClean="0"/>
              <a:t>Concerned for each other and for group </a:t>
            </a:r>
            <a:r>
              <a:rPr lang="en-CA" dirty="0" smtClean="0"/>
              <a:t>leaders</a:t>
            </a:r>
          </a:p>
          <a:p>
            <a:pPr lvl="1"/>
            <a:endParaRPr lang="en-CA" dirty="0" smtClean="0"/>
          </a:p>
          <a:p>
            <a:pPr lvl="1"/>
            <a:r>
              <a:rPr lang="en-CA" dirty="0" smtClean="0"/>
              <a:t>Conversations have become much deeper over the course of the group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“As long as you have breath don’t give up hope”. 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“As </a:t>
            </a:r>
            <a:r>
              <a:rPr lang="en-US" dirty="0" smtClean="0"/>
              <a:t>long as there’s life, there’s hope”.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CA" b="1" dirty="0" smtClean="0"/>
          </a:p>
          <a:p>
            <a:pPr algn="ctr">
              <a:buNone/>
            </a:pPr>
            <a:r>
              <a:rPr lang="en-CA" b="1" dirty="0" smtClean="0"/>
              <a:t>Thank you</a:t>
            </a:r>
          </a:p>
          <a:p>
            <a:pPr algn="ctr"/>
            <a:endParaRPr lang="en-CA" b="1" dirty="0" smtClean="0"/>
          </a:p>
          <a:p>
            <a:pPr algn="ctr">
              <a:buNone/>
            </a:pPr>
            <a:r>
              <a:rPr lang="en-CA" b="1" dirty="0" smtClean="0"/>
              <a:t>Questions?????</a:t>
            </a:r>
          </a:p>
          <a:p>
            <a:pPr algn="ctr"/>
            <a:endParaRPr lang="en-CA" b="1" dirty="0" smtClean="0"/>
          </a:p>
          <a:p>
            <a:pPr algn="ctr"/>
            <a:endParaRPr lang="en-CA" b="1" dirty="0" smtClean="0"/>
          </a:p>
          <a:p>
            <a:pPr algn="ctr"/>
            <a:endParaRPr lang="en-CA" b="1" dirty="0" smtClean="0"/>
          </a:p>
          <a:p>
            <a:pPr algn="ctr">
              <a:buNone/>
            </a:pPr>
            <a:r>
              <a:rPr lang="en-CA" b="1" dirty="0" smtClean="0"/>
              <a:t>s</a:t>
            </a:r>
            <a:r>
              <a:rPr lang="en-CA" b="1" dirty="0" smtClean="0"/>
              <a:t>haron.moore@athabascau.ca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Acknowledgements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This research is funded by Alberta Health Services and Alberta Seniors as part of the </a:t>
            </a:r>
            <a:r>
              <a:rPr lang="en-US" b="1" i="1" dirty="0" smtClean="0"/>
              <a:t>Collaborative Research Grant Initiative: Mental Wellness in Seniors and Persons with Disabilities</a:t>
            </a:r>
          </a:p>
          <a:p>
            <a:endParaRPr lang="en-CA" dirty="0"/>
          </a:p>
          <a:p>
            <a:r>
              <a:rPr lang="en-CA" dirty="0" smtClean="0"/>
              <a:t>Care Centre Residents</a:t>
            </a:r>
          </a:p>
          <a:p>
            <a:endParaRPr lang="en-CA" dirty="0"/>
          </a:p>
          <a:p>
            <a:r>
              <a:rPr lang="en-CA" dirty="0" smtClean="0"/>
              <a:t>Hope Mentors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Hope Visible</a:t>
            </a:r>
            <a:endParaRPr lang="en-US" dirty="0"/>
          </a:p>
        </p:txBody>
      </p:sp>
      <p:pic>
        <p:nvPicPr>
          <p:cNvPr id="4" name="Picture 18" descr="rainbow_small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 r="1176"/>
          <a:stretch>
            <a:fillRect/>
          </a:stretch>
        </p:blipFill>
        <p:spPr bwMode="auto">
          <a:xfrm>
            <a:off x="1116298" y="1600200"/>
            <a:ext cx="6984094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Research Question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i="1" dirty="0" smtClean="0"/>
          </a:p>
          <a:p>
            <a:endParaRPr lang="en-US" b="1" i="1" dirty="0" smtClean="0"/>
          </a:p>
          <a:p>
            <a:r>
              <a:rPr lang="en-US" b="1" i="1" dirty="0" smtClean="0"/>
              <a:t>What is the experience of older adults  participating in a hope focused group?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 defTabSz="4179888">
              <a:buFontTx/>
              <a:buChar char="•"/>
            </a:pPr>
            <a:r>
              <a:rPr lang="en-US" dirty="0" smtClean="0"/>
              <a:t>Foster the intentional use of hope through a small group program for residents in long term care</a:t>
            </a:r>
          </a:p>
          <a:p>
            <a:pPr marL="342900" indent="-342900" defTabSz="4179888">
              <a:buFontTx/>
              <a:buChar char="•"/>
            </a:pPr>
            <a:endParaRPr lang="en-US" dirty="0" smtClean="0"/>
          </a:p>
          <a:p>
            <a:pPr marL="342900" indent="-342900" defTabSz="4179888">
              <a:buFontTx/>
              <a:buChar char="•"/>
            </a:pPr>
            <a:r>
              <a:rPr lang="en-US" dirty="0" smtClean="0"/>
              <a:t>Assess the impact of this program from the resident’s perspective</a:t>
            </a:r>
          </a:p>
          <a:p>
            <a:pPr marL="342900" indent="-342900" defTabSz="4179888">
              <a:buFontTx/>
              <a:buChar char="•"/>
            </a:pPr>
            <a:endParaRPr lang="en-US" dirty="0" smtClean="0"/>
          </a:p>
          <a:p>
            <a:pPr marL="342900" indent="-342900" defTabSz="4179888">
              <a:buFontTx/>
              <a:buChar char="•"/>
            </a:pPr>
            <a:r>
              <a:rPr lang="en-US" dirty="0" smtClean="0"/>
              <a:t>Develop a facilitator’s guide as a prototype for use in other long-term care settings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52425" indent="-352425" defTabSz="4179888">
              <a:buFont typeface="Arial" pitchFamily="34" charset="0"/>
              <a:buChar char="•"/>
              <a:defRPr/>
            </a:pPr>
            <a:r>
              <a:rPr lang="en-US" dirty="0" smtClean="0"/>
              <a:t>Development of an eight session hope focused </a:t>
            </a:r>
            <a:r>
              <a:rPr lang="en-US" dirty="0" smtClean="0"/>
              <a:t>curriculum – using </a:t>
            </a:r>
            <a:r>
              <a:rPr lang="en-US" i="1" dirty="0" smtClean="0"/>
              <a:t>Finding Hope </a:t>
            </a:r>
            <a:r>
              <a:rPr lang="en-US" dirty="0" smtClean="0"/>
              <a:t>as a “text book”</a:t>
            </a:r>
            <a:endParaRPr lang="en-US" dirty="0" smtClean="0"/>
          </a:p>
          <a:p>
            <a:pPr marL="352425" indent="-352425" defTabSz="4179888">
              <a:buFontTx/>
              <a:buChar char="•"/>
              <a:defRPr/>
            </a:pPr>
            <a:endParaRPr lang="en-US" dirty="0" smtClean="0"/>
          </a:p>
          <a:p>
            <a:pPr marL="352425" indent="-352425" defTabSz="4179888">
              <a:buFontTx/>
              <a:buChar char="•"/>
              <a:defRPr/>
            </a:pPr>
            <a:r>
              <a:rPr lang="en-US" dirty="0" smtClean="0"/>
              <a:t>Offering of the curriculum in a small group setting of long term care residents</a:t>
            </a:r>
          </a:p>
          <a:p>
            <a:pPr marL="352425" indent="-352425" defTabSz="4179888">
              <a:buFontTx/>
              <a:buChar char="•"/>
              <a:defRPr/>
            </a:pPr>
            <a:endParaRPr lang="en-US" dirty="0" smtClean="0"/>
          </a:p>
          <a:p>
            <a:pPr marL="352425" indent="-352425" defTabSz="4179888">
              <a:buFontTx/>
              <a:buChar char="•"/>
              <a:defRPr/>
            </a:pPr>
            <a:r>
              <a:rPr lang="en-US" dirty="0" smtClean="0"/>
              <a:t>Assessment of residents perceptions of hope pre and post curriculum</a:t>
            </a:r>
          </a:p>
          <a:p>
            <a:pPr marL="352425" indent="-352425" defTabSz="4179888">
              <a:buFontTx/>
              <a:buChar char="•"/>
              <a:defRPr/>
            </a:pPr>
            <a:endParaRPr lang="en-US" dirty="0" smtClean="0"/>
          </a:p>
          <a:p>
            <a:pPr marL="352425" indent="-352425" defTabSz="4179888">
              <a:buFontTx/>
              <a:buChar char="•"/>
              <a:defRPr/>
            </a:pPr>
            <a:r>
              <a:rPr lang="en-US" dirty="0" smtClean="0"/>
              <a:t>Analysis of data gathered in interviews and observations throughout the group process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Curriculum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Session</a:t>
            </a:r>
            <a:r>
              <a:rPr lang="en-US" dirty="0"/>
              <a:t>: 1  Exploring the concept of hope? </a:t>
            </a:r>
          </a:p>
          <a:p>
            <a:pPr lvl="1"/>
            <a:r>
              <a:rPr lang="en-US" dirty="0"/>
              <a:t>What is hope?</a:t>
            </a:r>
          </a:p>
          <a:p>
            <a:pPr lvl="1"/>
            <a:r>
              <a:rPr lang="en-US" dirty="0"/>
              <a:t>How do residents define hope for themselves?</a:t>
            </a:r>
          </a:p>
          <a:p>
            <a:endParaRPr lang="en-US" dirty="0"/>
          </a:p>
          <a:p>
            <a:pPr>
              <a:buNone/>
            </a:pPr>
            <a:r>
              <a:rPr lang="en-US" dirty="0"/>
              <a:t>Session 2:  Notice signs of hope.</a:t>
            </a:r>
          </a:p>
          <a:p>
            <a:pPr lvl="1"/>
            <a:r>
              <a:rPr lang="en-US" dirty="0"/>
              <a:t>What are the signs of hope in everyday life?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Session </a:t>
            </a:r>
            <a:r>
              <a:rPr lang="en-US" dirty="0"/>
              <a:t>3:  Listening to the voices of hope.</a:t>
            </a:r>
          </a:p>
          <a:p>
            <a:pPr lvl="1"/>
            <a:r>
              <a:rPr lang="en-US" dirty="0"/>
              <a:t>What voices of hope have you heard?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>
              <a:buNone/>
            </a:pPr>
            <a:r>
              <a:rPr lang="en-US" dirty="0"/>
              <a:t>Session 4:  Looking back at personal experiences of hope.</a:t>
            </a:r>
          </a:p>
          <a:p>
            <a:pPr lvl="1"/>
            <a:r>
              <a:rPr lang="en-US" dirty="0"/>
              <a:t>What are your hope stories?</a:t>
            </a:r>
          </a:p>
          <a:p>
            <a:r>
              <a:rPr lang="en-US" dirty="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5662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Session 5:  Hope in unexpected places.</a:t>
            </a:r>
          </a:p>
          <a:p>
            <a:pPr lvl="1"/>
            <a:r>
              <a:rPr lang="en-US" dirty="0" smtClean="0"/>
              <a:t>Where have you found hope that surprised you? </a:t>
            </a:r>
          </a:p>
          <a:p>
            <a:pPr lvl="1"/>
            <a:r>
              <a:rPr lang="en-US" dirty="0" smtClean="0"/>
              <a:t>Where have you noticed hope that you wouldn’t have expected?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Session 6:  Borrow hope. Exploring the concept of borrowing and lending hope.</a:t>
            </a:r>
          </a:p>
          <a:p>
            <a:pPr lvl="1"/>
            <a:r>
              <a:rPr lang="en-US" dirty="0" smtClean="0"/>
              <a:t>In what ways have you ever given or leant hope to another person?</a:t>
            </a:r>
          </a:p>
          <a:p>
            <a:pPr lvl="1"/>
            <a:r>
              <a:rPr lang="en-US" dirty="0" smtClean="0"/>
              <a:t>Have there been times when you felt someone gave you hope?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dirty="0" smtClean="0"/>
              <a:t>Session 7:  Make one small difference.</a:t>
            </a:r>
          </a:p>
          <a:p>
            <a:pPr lvl="1"/>
            <a:r>
              <a:rPr lang="en-US" dirty="0" smtClean="0"/>
              <a:t>What can I do this week that would make a small difference?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dirty="0" smtClean="0"/>
              <a:t>Session 8:  </a:t>
            </a:r>
            <a:r>
              <a:rPr lang="en-US" dirty="0" smtClean="0"/>
              <a:t>Celebrate hope</a:t>
            </a:r>
            <a:endParaRPr lang="en-US" dirty="0" smtClean="0"/>
          </a:p>
          <a:p>
            <a:pPr lvl="1"/>
            <a:r>
              <a:rPr lang="en-US" dirty="0" smtClean="0"/>
              <a:t>Wrap </a:t>
            </a:r>
            <a:r>
              <a:rPr lang="en-US" dirty="0" smtClean="0"/>
              <a:t>up and celebrate hope?</a:t>
            </a:r>
          </a:p>
          <a:p>
            <a:pPr lvl="1"/>
            <a:r>
              <a:rPr lang="en-US" dirty="0" smtClean="0"/>
              <a:t>How will you choose to make hope more visible?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en-CA" dirty="0" smtClean="0"/>
              <a:t>Group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68592"/>
          </a:xfrm>
        </p:spPr>
        <p:txBody>
          <a:bodyPr>
            <a:normAutofit fontScale="92500" lnSpcReduction="10000"/>
          </a:bodyPr>
          <a:lstStyle/>
          <a:p>
            <a:r>
              <a:rPr lang="en-CA" dirty="0" smtClean="0"/>
              <a:t>Orientation to project</a:t>
            </a:r>
          </a:p>
          <a:p>
            <a:endParaRPr lang="en-CA" dirty="0" smtClean="0"/>
          </a:p>
          <a:p>
            <a:r>
              <a:rPr lang="en-CA" dirty="0" smtClean="0"/>
              <a:t>Review of ethics and option to participate or not</a:t>
            </a:r>
          </a:p>
          <a:p>
            <a:endParaRPr lang="en-CA" dirty="0" smtClean="0"/>
          </a:p>
          <a:p>
            <a:r>
              <a:rPr lang="en-CA" dirty="0" smtClean="0"/>
              <a:t>Brief recap of previous session focus</a:t>
            </a:r>
          </a:p>
          <a:p>
            <a:endParaRPr lang="en-CA" dirty="0" smtClean="0"/>
          </a:p>
          <a:p>
            <a:r>
              <a:rPr lang="en-CA" dirty="0" smtClean="0"/>
              <a:t>Reading of the current “hope strategy”</a:t>
            </a:r>
          </a:p>
          <a:p>
            <a:endParaRPr lang="en-CA" dirty="0" smtClean="0"/>
          </a:p>
          <a:p>
            <a:r>
              <a:rPr lang="en-CA" dirty="0" smtClean="0"/>
              <a:t>Questions/discussion about hope strategy</a:t>
            </a:r>
          </a:p>
          <a:p>
            <a:endParaRPr lang="en-CA" dirty="0" smtClean="0"/>
          </a:p>
          <a:p>
            <a:r>
              <a:rPr lang="en-CA" dirty="0" smtClean="0"/>
              <a:t>Summary and “homework” for next session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115</TotalTime>
  <Words>573</Words>
  <Application>Microsoft Office PowerPoint</Application>
  <PresentationFormat>On-screen Show (4:3)</PresentationFormat>
  <Paragraphs>132</Paragraphs>
  <Slides>15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Apex</vt:lpstr>
      <vt:lpstr>Hope in Day to Day Living of Long-term Care Residents</vt:lpstr>
      <vt:lpstr>Acknowledgements</vt:lpstr>
      <vt:lpstr>Hope Visible</vt:lpstr>
      <vt:lpstr>Research Question </vt:lpstr>
      <vt:lpstr>Objectives</vt:lpstr>
      <vt:lpstr>Approach</vt:lpstr>
      <vt:lpstr>Curriculum Outline</vt:lpstr>
      <vt:lpstr>Slide 8</vt:lpstr>
      <vt:lpstr>Group Structure</vt:lpstr>
      <vt:lpstr>Session 1 – Orientation</vt:lpstr>
      <vt:lpstr>Session 2 – What is Hope?</vt:lpstr>
      <vt:lpstr>Session 6 – Learning to Tilt</vt:lpstr>
      <vt:lpstr>Summary</vt:lpstr>
      <vt:lpstr>Slide 14</vt:lpstr>
      <vt:lpstr>Slide 15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Hope in Day to Day Living of Long-term Care Residents</dc:title>
  <dc:creator>SMOORE</dc:creator>
  <cp:lastModifiedBy>SMOORE</cp:lastModifiedBy>
  <cp:revision>16</cp:revision>
  <dcterms:created xsi:type="dcterms:W3CDTF">2012-05-28T09:04:31Z</dcterms:created>
  <dcterms:modified xsi:type="dcterms:W3CDTF">2012-05-28T20:50:09Z</dcterms:modified>
</cp:coreProperties>
</file>