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70" r:id="rId2"/>
    <p:sldId id="303" r:id="rId3"/>
    <p:sldId id="276" r:id="rId4"/>
    <p:sldId id="335" r:id="rId5"/>
    <p:sldId id="278" r:id="rId6"/>
    <p:sldId id="287" r:id="rId7"/>
    <p:sldId id="290" r:id="rId8"/>
    <p:sldId id="337" r:id="rId9"/>
    <p:sldId id="319" r:id="rId10"/>
    <p:sldId id="270" r:id="rId11"/>
    <p:sldId id="369" r:id="rId12"/>
    <p:sldId id="371" r:id="rId13"/>
    <p:sldId id="320" r:id="rId14"/>
  </p:sldIdLst>
  <p:sldSz cx="9144000" cy="6858000" type="screen4x3"/>
  <p:notesSz cx="6797675" cy="9926638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/>
        <a:cs typeface="맑은 고딕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맑은 고딕"/>
        <a:cs typeface="맑은 고딕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 autoAdjust="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1">
              <a:defRPr sz="1200">
                <a:latin typeface="맑은 고딕"/>
              </a:defRPr>
            </a:lvl1pPr>
          </a:lstStyle>
          <a:p>
            <a:pPr>
              <a:defRPr/>
            </a:pPr>
            <a:r>
              <a:rPr lang="en-US"/>
              <a:t>DPhil Thesis Proposal (11th March 2010)</a:t>
            </a: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200">
                <a:latin typeface="맑은 고딕"/>
              </a:defRPr>
            </a:lvl1pPr>
          </a:lstStyle>
          <a:p>
            <a:pPr>
              <a:defRPr/>
            </a:pPr>
            <a:fld id="{75404028-C5BE-4377-A221-8B16536A207B}" type="datetime1">
              <a:rPr lang="ko-KR" altLang="en-US"/>
              <a:pPr>
                <a:defRPr/>
              </a:pPr>
              <a:t>2012-05-30</a:t>
            </a:fld>
            <a:endParaRPr lang="en-GB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latinLnBrk="1">
              <a:defRPr sz="1200">
                <a:latin typeface="맑은 고딕"/>
              </a:defRPr>
            </a:lvl1pPr>
          </a:lstStyle>
          <a:p>
            <a:pPr>
              <a:defRPr/>
            </a:pPr>
            <a:r>
              <a:rPr lang="en-US"/>
              <a:t>All Rights Reserved Do not Quote without Permission</a:t>
            </a:r>
            <a:endParaRPr lang="en-GB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1">
              <a:defRPr sz="1200">
                <a:latin typeface="맑은 고딕"/>
              </a:defRPr>
            </a:lvl1pPr>
          </a:lstStyle>
          <a:p>
            <a:pPr>
              <a:defRPr/>
            </a:pPr>
            <a:fld id="{EACEA420-7593-4A57-867B-64239AED84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DPhil Thesis Proposal (11th March 2010)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E913F7A-2235-4162-8B49-6E8EDB791C71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A6E5126-0877-4E7F-A7EE-44803DE812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363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E135FA-62C7-48FA-B0D8-591E6B0BDDCD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DPhil Thesis Proposal (11th March 2010)</a:t>
            </a:r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33795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0A2E9E-016E-44CA-A4F2-A6DCCD869D4E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37891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33E3E4-A28E-49E7-9711-9946C7161473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33795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0A2E9E-016E-44CA-A4F2-A6DCCD869D4E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35843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0ACC61-2EC1-49C4-87E0-1E2F38BC4262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47F73B-B22E-48C8-B556-D3C0E7050D89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7411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892E7F-FC92-4BA5-A186-36AE2D26FA9C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7411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892E7F-FC92-4BA5-A186-36AE2D26FA9C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1507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C96420-7A19-4FEE-85E7-0E9A2373BC60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3555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7FEE86-96CE-4D21-BA54-C419A38CCFC5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3555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1A269B-3CC2-4C81-A637-BB5A47536CCA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23555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1A269B-3CC2-4C81-A637-BB5A47536CCA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슬라이드 이미지 개체 틀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37891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33E3E4-A28E-49E7-9711-9946C7161473}" type="slidenum">
              <a:rPr lang="ko-KR" altLang="en-US">
                <a:cs typeface="맑은 고딕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ko-KR">
              <a:cs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All Rights Reserved Do not Quote without Permission</a:t>
            </a:r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BF618-BA1C-41C7-A8AC-FB11A198669F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2760-8925-4119-9B94-EE4A6D7B8A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2B5D1-C245-4E74-8DD8-E8546994EA24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9CB3A-3408-4EEB-85AB-9302028A2E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CCB21-9704-4521-8CF4-992696DC0B0E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38478-1CDF-43C9-877A-182D70036E1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32907-DED3-47FD-9E55-4B422E1DFDBE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7081D-DAFC-4980-9896-8C706241AF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05908-06C1-43C0-A1C7-B64A2B6F68CD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7A9E-E3B1-4332-ABBB-8259279A5D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7E7B4-A3D0-4295-8288-BEB598C27D87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A1500-179B-4118-984F-0A3B786126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FC791-2E9F-464F-A035-0C1BBA07439F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6ED28-75E8-4022-AA1C-ED74FE2F74B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08F3-63CB-4D69-A501-C0EE32A7B474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4B15B-CF0B-4CFE-8AD4-474F47010C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54B10-99BC-483F-BFB7-5C346E78AD24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16192-0DCC-4547-813C-C96FA2C413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D40-84CC-49F3-B2AF-E4EB9616AECB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FF9A5-74BE-4B2F-BE35-8497F514CB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0D25F-7CA1-46F2-9737-C5A7D63D90BF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C4989-A289-497F-9903-456DEF586C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3B9B084-DC10-4F24-9E42-C3F969B49C3D}" type="datetime1">
              <a:rPr lang="ko-KR" altLang="en-US"/>
              <a:pPr>
                <a:defRPr/>
              </a:pPr>
              <a:t>2012-05-30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latinLnBrk="1">
              <a:defRPr sz="1200">
                <a:solidFill>
                  <a:srgbClr val="898989"/>
                </a:solidFill>
                <a:latin typeface="맑은 고딕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649BDD9-8643-4CE3-97BB-FB282A285A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/>
          <a:ea typeface="맑은 고딕"/>
          <a:cs typeface="맑은 고딕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eung-min.park@kellogg.ox.ac.u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제목 1"/>
          <p:cNvSpPr>
            <a:spLocks noGrp="1"/>
          </p:cNvSpPr>
          <p:nvPr>
            <p:ph type="ctrTitle"/>
          </p:nvPr>
        </p:nvSpPr>
        <p:spPr>
          <a:xfrm>
            <a:off x="389706" y="2002532"/>
            <a:ext cx="8286750" cy="2218556"/>
          </a:xfrm>
        </p:spPr>
        <p:txBody>
          <a:bodyPr/>
          <a:lstStyle/>
          <a:p>
            <a:pPr eaLnBrk="1" hangingPunct="1"/>
            <a:r>
              <a:rPr lang="en-US" altLang="ko-KR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Intergenerational Solidarity and Depression of Older People</a:t>
            </a:r>
            <a:br>
              <a:rPr lang="en-US" altLang="ko-KR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altLang="ko-KR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Contemporary South Korea</a:t>
            </a:r>
            <a:endParaRPr lang="ko-KR" altLang="en-US" sz="4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363" name="그림 4" descr="Kellogg Logo.JPG"/>
          <p:cNvPicPr preferRelativeResize="0"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123" y="5275263"/>
            <a:ext cx="11525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그림 8" descr="Oxford Logo.jp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5121547"/>
            <a:ext cx="1547812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제목 1"/>
          <p:cNvSpPr txBox="1">
            <a:spLocks/>
          </p:cNvSpPr>
          <p:nvPr/>
        </p:nvSpPr>
        <p:spPr bwMode="auto">
          <a:xfrm>
            <a:off x="2483768" y="5445224"/>
            <a:ext cx="394658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Seung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-Min Park</a:t>
            </a: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altLang="ko-KR" sz="2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DPhil</a:t>
            </a:r>
            <a:r>
              <a:rPr lang="en-US" altLang="ko-KR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Candidate)</a:t>
            </a:r>
            <a:endParaRPr kumimoji="0" lang="ko-KR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" name="그림 8" descr="OIA new logo.jpg"/>
          <p:cNvPicPr preferRelativeResize="0"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1600" y="188640"/>
            <a:ext cx="7200000" cy="1152000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 bwMode="auto">
          <a:xfrm>
            <a:off x="2483768" y="6453336"/>
            <a:ext cx="394658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IFA Conference (30</a:t>
            </a:r>
            <a:r>
              <a:rPr lang="en-US" altLang="ko-KR" sz="1600" b="1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altLang="ko-KR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May 2012, Prague)</a:t>
            </a:r>
            <a:endParaRPr kumimoji="0" lang="ko-KR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제목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Data and Variables</a:t>
            </a:r>
            <a:endParaRPr lang="ko-KR" altLang="en-U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1378" name="내용 개체 틀 2"/>
          <p:cNvSpPr>
            <a:spLocks noGrp="1"/>
          </p:cNvSpPr>
          <p:nvPr>
            <p:ph idx="1"/>
          </p:nvPr>
        </p:nvSpPr>
        <p:spPr>
          <a:xfrm>
            <a:off x="518864" y="1279302"/>
            <a:ext cx="8229600" cy="5390058"/>
          </a:xfrm>
        </p:spPr>
        <p:txBody>
          <a:bodyPr/>
          <a:lstStyle/>
          <a:p>
            <a:pPr eaLnBrk="1" hangingPunct="1"/>
            <a:r>
              <a:rPr lang="en-US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4,040 older people aged 65 and over selected from the 2</a:t>
            </a:r>
            <a:r>
              <a:rPr lang="en-US" altLang="ko-KR" sz="2000" baseline="30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nd</a:t>
            </a:r>
            <a:r>
              <a:rPr lang="en-US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wave (2008) of the Korean Longitudinal Study of Ageing</a:t>
            </a:r>
            <a:endParaRPr lang="en-US" altLang="ko-KR" sz="16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atinLnBrk="0"/>
            <a:endParaRPr lang="en-GB" altLang="ko-KR" sz="20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atinLnBrk="0"/>
            <a:r>
              <a:rPr lang="en-GB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Socio-Demographic and Economic Status</a:t>
            </a:r>
          </a:p>
          <a:p>
            <a:pPr lvl="1" latinLnBrk="0"/>
            <a:r>
              <a:rPr lang="en-GB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age, gender, marital status, religion, education, income, asset, and ownerships of a vehicle and a house.</a:t>
            </a:r>
          </a:p>
          <a:p>
            <a:pPr latinLnBrk="0"/>
            <a:r>
              <a:rPr lang="en-US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Intergenerational Solidarity</a:t>
            </a:r>
          </a:p>
          <a:p>
            <a:pPr lvl="1" latinLnBrk="0"/>
            <a:r>
              <a:rPr lang="en-GB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Associational solidarity (frequency of face-to-face meeting and contact via telephone, letter or email)</a:t>
            </a:r>
          </a:p>
          <a:p>
            <a:pPr lvl="1" latinLnBrk="0"/>
            <a:r>
              <a:rPr lang="en-GB" altLang="ko-KR" sz="1600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Affectual</a:t>
            </a:r>
            <a:r>
              <a:rPr lang="en-GB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solidarity (degree of satisfaction with the relationship with adult children)</a:t>
            </a:r>
          </a:p>
          <a:p>
            <a:pPr lvl="1" latinLnBrk="0"/>
            <a:r>
              <a:rPr lang="en-GB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Functional solidarity (financial and non-financial support from adult children to older parents).</a:t>
            </a:r>
            <a:endParaRPr lang="en-US" altLang="ko-KR" sz="16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atinLnBrk="0"/>
            <a:r>
              <a:rPr lang="en-GB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Depression</a:t>
            </a:r>
          </a:p>
          <a:p>
            <a:pPr lvl="1" latinLnBrk="0"/>
            <a:r>
              <a:rPr lang="en-GB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Measured by 10 dimensions (losing interests, difficulty in concentration, feeling depressed, losing</a:t>
            </a:r>
            <a:r>
              <a:rPr lang="en-US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energy and feeling tired, feeling doing well, feeling afraid, difficulty in sleeping, non-grievance, feeling lonely, feeling worthless).</a:t>
            </a:r>
            <a:r>
              <a:rPr lang="en-GB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r>
              <a:rPr lang="en-GB" altLang="ko-KR" sz="1600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Cronbach’s</a:t>
            </a:r>
            <a:r>
              <a:rPr lang="en-GB" altLang="ko-KR" sz="16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A = .882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BC4B5-BDAF-429F-B390-E262210D8156}" type="slidenum">
              <a:rPr lang="ko-KR" altLang="en-US" smtClean="0"/>
              <a:pPr>
                <a:defRPr/>
              </a:pPr>
              <a:t>10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제목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eaLnBrk="1" hangingPunct="1"/>
            <a:r>
              <a:rPr lang="en-GB" altLang="ko-KR" sz="2800" b="1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Association between Intergenerational Solidarity and Depression of Older People</a:t>
            </a:r>
            <a:endParaRPr lang="ko-KR" altLang="en-US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>
              <a:defRPr/>
            </a:pPr>
            <a:fld id="{7497747E-C635-4421-8A87-B76788BB08BF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54112" y="1468480"/>
          <a:ext cx="8827834" cy="5200880"/>
        </p:xfrm>
        <a:graphic>
          <a:graphicData uri="http://schemas.openxmlformats.org/drawingml/2006/table">
            <a:tbl>
              <a:tblPr/>
              <a:tblGrid>
                <a:gridCol w="1248999"/>
                <a:gridCol w="1003085"/>
                <a:gridCol w="1978262"/>
                <a:gridCol w="1545792"/>
                <a:gridCol w="1525848"/>
                <a:gridCol w="1525848"/>
              </a:tblGrid>
              <a:tr h="105378">
                <a:tc grid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Independent Variables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Model </a:t>
                      </a: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200" kern="100" dirty="0" smtClean="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B (SE) / β</a:t>
                      </a:r>
                      <a:endParaRPr lang="ko-KR" altLang="ko-KR" sz="1200" kern="100" dirty="0" smtClean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Model </a:t>
                      </a: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200" kern="100" dirty="0" smtClean="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B (SE) / β</a:t>
                      </a:r>
                      <a:endParaRPr lang="ko-KR" altLang="ko-KR" sz="1200" kern="100" dirty="0" smtClean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Model </a:t>
                      </a: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200" kern="100" dirty="0" smtClean="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B (SE) / β</a:t>
                      </a:r>
                      <a:endParaRPr lang="ko-KR" altLang="ko-KR" sz="1200" kern="100" dirty="0" smtClean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rowSpan="4"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Socio-Demographic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Status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Age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.014 (.002) / .150***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Gender (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female=1)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.185 (.030) / .150***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 dirty="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Marriage (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married=1)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-.074 (.033) / -.058*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Religion (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religious=1)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-.095 (.027) / -.078***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rowSpan="5"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Socio-Economic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Status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Education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-.057 (.016) / -.086***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Income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-.012 (.013) / -.023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Assets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-.009 (.013) / -.016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Vehicle (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having=1)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-.070 (.050) / -.033**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House (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house=1)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-.176 (.036) / -.111***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rowSpan="9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Intergenerational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Associational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Meeting (1</a:t>
                      </a:r>
                      <a:r>
                        <a:rPr lang="en-GB" sz="1200" kern="100" baseline="300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st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.010 (.008) / .033**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Meeting (2</a:t>
                      </a:r>
                      <a:r>
                        <a:rPr lang="en-GB" sz="1200" kern="100" baseline="300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nd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 dirty="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.003 (.008) / .009*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Meeting (3</a:t>
                      </a:r>
                      <a:r>
                        <a:rPr lang="en-GB" sz="1200" kern="100" baseline="300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rd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.005 (.009) / .016*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Contact (1</a:t>
                      </a:r>
                      <a:r>
                        <a:rPr lang="en-GB" sz="1200" kern="100" baseline="300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st</a:t>
                      </a: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.024 (.009) / .078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Contact (2</a:t>
                      </a:r>
                      <a:r>
                        <a:rPr lang="en-GB" sz="1200" kern="100" baseline="300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nd</a:t>
                      </a: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.008 (.009) / .027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Contact (3</a:t>
                      </a:r>
                      <a:r>
                        <a:rPr lang="en-GB" sz="1200" kern="100" baseline="300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rd</a:t>
                      </a: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.011 (.009) / .035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err="1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Affectual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Solidarity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 dirty="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 dirty="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-.008 (.001) / -.218***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Functional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Amount of Money </a:t>
                      </a: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Received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From Adult 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Children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-.029 (.012) / -.053*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Non-financial </a:t>
                      </a: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Support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altLang="ko-KR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From</a:t>
                      </a:r>
                      <a:r>
                        <a:rPr lang="en-GB" altLang="ko-KR" sz="1200" kern="100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Adult Children</a:t>
                      </a: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(</a:t>
                      </a: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received=1)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1200" kern="100">
                        <a:solidFill>
                          <a:srgbClr val="000000"/>
                        </a:solidFill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-.049 (.073) / -.014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8">
                <a:tc grid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Constant (SE)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.863 (.172)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1.344 (.201)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1.845 (.208)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8">
                <a:tc grid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R² (R² Change)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.068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.092 (.024)***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.165 (.073)***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8">
                <a:tc grid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35.826***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22.024***</a:t>
                      </a:r>
                      <a:endParaRPr lang="ko-KR" sz="12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21.453***</a:t>
                      </a:r>
                      <a:endParaRPr lang="ko-KR" sz="12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23149" marR="2314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제목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Discussion</a:t>
            </a:r>
            <a:b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altLang="ko-KR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(This part is still ongoing)</a:t>
            </a:r>
            <a:endParaRPr lang="ko-KR" altLang="en-U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1378" name="내용 개체 틀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149698"/>
          </a:xfrm>
        </p:spPr>
        <p:txBody>
          <a:bodyPr/>
          <a:lstStyle/>
          <a:p>
            <a:pPr eaLnBrk="1" hangingPunct="1"/>
            <a:r>
              <a:rPr lang="en-US" altLang="ko-KR" sz="2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Why less likely to be depressed?</a:t>
            </a:r>
          </a:p>
          <a:p>
            <a:pPr lvl="1" eaLnBrk="1" hangingPunct="1"/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Younger, male, married, religious,  higher education, having a car and a house</a:t>
            </a:r>
          </a:p>
          <a:p>
            <a:pPr eaLnBrk="1" hangingPunct="1"/>
            <a:r>
              <a:rPr lang="en-US" altLang="ko-KR" sz="2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Why not</a:t>
            </a:r>
          </a:p>
          <a:p>
            <a:pPr lvl="1" eaLnBrk="1" hangingPunct="1"/>
            <a:r>
              <a:rPr lang="en-US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Associational solidarity in terms of contact and non-financial functional solidarity?</a:t>
            </a:r>
            <a:endParaRPr lang="en-US" altLang="ko-KR" sz="14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BC4B5-BDAF-429F-B390-E262210D8156}" type="slidenum">
              <a:rPr lang="ko-KR" altLang="en-US" smtClean="0"/>
              <a:pPr>
                <a:defRPr/>
              </a:pPr>
              <a:t>12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B3B0B-7FC5-42E4-AD94-DD0215D6E293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108012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altLang="ko-KR" sz="6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Thank you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5589240"/>
            <a:ext cx="82296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Please do not hesitate to contact to me should you have any queries.</a:t>
            </a:r>
          </a:p>
          <a:p>
            <a:pPr marL="342900" marR="0" lvl="0" indent="-34290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( 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50" charset="-127"/>
                <a:ea typeface="Arial Unicode MS" pitchFamily="50" charset="-127"/>
                <a:cs typeface="Arial Unicode MS" pitchFamily="50" charset="-127"/>
                <a:hlinkClick r:id="rId3"/>
              </a:rPr>
              <a:t>seung-min.park@kellogg.ox.ac.uk</a:t>
            </a:r>
            <a:r>
              <a:rPr kumimoji="0" lang="en-US" altLang="ko-K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)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제목 1"/>
          <p:cNvSpPr>
            <a:spLocks noGrp="1"/>
          </p:cNvSpPr>
          <p:nvPr>
            <p:ph type="ctrTitle"/>
          </p:nvPr>
        </p:nvSpPr>
        <p:spPr>
          <a:xfrm>
            <a:off x="688032" y="1988840"/>
            <a:ext cx="7772400" cy="2375570"/>
          </a:xfrm>
        </p:spPr>
        <p:txBody>
          <a:bodyPr/>
          <a:lstStyle/>
          <a:p>
            <a:pPr eaLnBrk="1" hangingPunct="1"/>
            <a:r>
              <a:rPr lang="en-GB" altLang="ko-KR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Demographic Transitions and Changing Intergenerational Solidarity</a:t>
            </a:r>
            <a:br>
              <a:rPr lang="en-GB" altLang="ko-KR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GB" altLang="ko-KR" sz="3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Contemporary South Korea</a:t>
            </a:r>
            <a:endParaRPr lang="ko-KR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Total Fertility Rate and Number of Babies</a:t>
            </a:r>
            <a:b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since 1970 in South Korea</a:t>
            </a:r>
            <a:endParaRPr lang="ko-KR" altLang="en-U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492876"/>
            <a:ext cx="2133600" cy="365125"/>
          </a:xfrm>
        </p:spPr>
        <p:txBody>
          <a:bodyPr/>
          <a:lstStyle/>
          <a:p>
            <a:pPr>
              <a:defRPr/>
            </a:pPr>
            <a:fld id="{43DF2F74-A549-4655-A43F-DE5CF296AD5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  <p:pic>
        <p:nvPicPr>
          <p:cNvPr id="8" name="그림 7"/>
          <p:cNvPicPr preferRelativeResize="0"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432" y="1484784"/>
            <a:ext cx="7920000" cy="50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제목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10952"/>
          </a:xfrm>
        </p:spPr>
        <p:txBody>
          <a:bodyPr/>
          <a:lstStyle/>
          <a:p>
            <a:pPr eaLnBrk="1" hangingPunct="1"/>
            <a:r>
              <a:rPr lang="en-US" altLang="ko-KR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Life Expectancy at Birth since 1970 in South Korea</a:t>
            </a:r>
            <a:endParaRPr lang="ko-KR" altLang="en-US" sz="2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5944195"/>
            <a:ext cx="2133600" cy="365125"/>
          </a:xfrm>
        </p:spPr>
        <p:txBody>
          <a:bodyPr/>
          <a:lstStyle/>
          <a:p>
            <a:pPr>
              <a:defRPr/>
            </a:pPr>
            <a:fld id="{43DF2F74-A549-4655-A43F-DE5CF296AD58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51516" y="4739824"/>
          <a:ext cx="8640964" cy="1452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139"/>
                <a:gridCol w="1322544"/>
                <a:gridCol w="1249071"/>
                <a:gridCol w="1322544"/>
                <a:gridCol w="1249071"/>
                <a:gridCol w="1175595"/>
              </a:tblGrid>
              <a:tr h="465447">
                <a:tc>
                  <a:txBody>
                    <a:bodyPr/>
                    <a:lstStyle/>
                    <a:p>
                      <a:pPr algn="ctr" latinLnBrk="1"/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1970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1980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1990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2000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2005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</a:tr>
              <a:tr h="493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Extended</a:t>
                      </a:r>
                      <a:r>
                        <a:rPr lang="en-US" altLang="ko-KR" sz="2000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Family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18.8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11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10.2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7.9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6.9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</a:tr>
              <a:tr h="493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Nuclear</a:t>
                      </a:r>
                      <a:r>
                        <a:rPr lang="en-US" altLang="ko-KR" sz="2000" baseline="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 Family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71.5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72.9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76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82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82.8</a:t>
                      </a:r>
                      <a:endParaRPr lang="ko-KR" altLang="en-US" sz="20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251520" y="1475656"/>
          <a:ext cx="8640964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139"/>
                <a:gridCol w="1322544"/>
                <a:gridCol w="1249071"/>
                <a:gridCol w="1322544"/>
                <a:gridCol w="1249071"/>
                <a:gridCol w="1175595"/>
              </a:tblGrid>
              <a:tr h="408045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GB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1970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1980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1988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1998</a:t>
                      </a:r>
                      <a:endParaRPr lang="ko-KR" sz="20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2008</a:t>
                      </a:r>
                      <a:endParaRPr lang="ko-KR" sz="20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Male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58.7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61.8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66.3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71.7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76.4</a:t>
                      </a:r>
                      <a:endParaRPr lang="ko-KR" sz="20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Female</a:t>
                      </a:r>
                      <a:endParaRPr lang="ko-KR" sz="20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65.6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70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74.6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78.5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83.3</a:t>
                      </a:r>
                      <a:endParaRPr lang="ko-KR" sz="20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제목 1"/>
          <p:cNvSpPr txBox="1">
            <a:spLocks/>
          </p:cNvSpPr>
          <p:nvPr/>
        </p:nvSpPr>
        <p:spPr bwMode="auto">
          <a:xfrm>
            <a:off x="467544" y="3600399"/>
            <a:ext cx="82296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Family Composition since 1970 in South Korea (%)</a:t>
            </a:r>
            <a:endParaRPr kumimoji="0" lang="ko-K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제목 1"/>
          <p:cNvSpPr>
            <a:spLocks noGrp="1"/>
          </p:cNvSpPr>
          <p:nvPr>
            <p:ph type="title"/>
          </p:nvPr>
        </p:nvSpPr>
        <p:spPr>
          <a:xfrm>
            <a:off x="457200" y="438546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Population Pyramid since 1970</a:t>
            </a:r>
            <a:br>
              <a:rPr lang="en-GB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GB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South Korea</a:t>
            </a:r>
            <a:endParaRPr lang="ko-KR" altLang="en-U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4109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altLang="ko-KR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</a:t>
            </a:r>
            <a:endParaRPr lang="en-US" altLang="ko-KR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pic>
        <p:nvPicPr>
          <p:cNvPr id="31747" name="_x118760800" descr="EMB00001024b8a9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52698"/>
            <a:ext cx="2880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_x118761600" descr="EMB00001024b8b1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152698"/>
            <a:ext cx="2880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_x118762400" descr="EMB00001024b8b3"/>
          <p:cNvPicPr preferRelativeResize="0"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480" y="2152698"/>
            <a:ext cx="28800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>
              <a:defRPr/>
            </a:pPr>
            <a:fld id="{3DB691B7-07ED-4D01-895F-E294CFA73FE5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1259632" y="5487019"/>
            <a:ext cx="1000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1970</a:t>
            </a:r>
            <a:endParaRPr lang="ko-KR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4211960" y="5492826"/>
            <a:ext cx="1000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2010</a:t>
            </a:r>
            <a:endParaRPr lang="ko-KR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7092280" y="5492826"/>
            <a:ext cx="1000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2050</a:t>
            </a:r>
            <a:endParaRPr lang="ko-KR" alt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제목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983010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Research Context</a:t>
            </a:r>
            <a:endParaRPr lang="ko-KR" altLang="en-U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4" name="내용 개체 틀 2"/>
          <p:cNvSpPr>
            <a:spLocks noGrp="1"/>
          </p:cNvSpPr>
          <p:nvPr>
            <p:ph idx="1"/>
          </p:nvPr>
        </p:nvSpPr>
        <p:spPr>
          <a:xfrm>
            <a:off x="457200" y="1628776"/>
            <a:ext cx="8229600" cy="4392512"/>
          </a:xfrm>
        </p:spPr>
        <p:txBody>
          <a:bodyPr/>
          <a:lstStyle/>
          <a:p>
            <a:pPr eaLnBrk="1" hangingPunct="1"/>
            <a:r>
              <a:rPr lang="en-US" altLang="ko-K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Demographic transitions undermine the Korean traditional intergenerational solidarity for older people.</a:t>
            </a:r>
          </a:p>
          <a:p>
            <a:pPr eaLnBrk="1" hangingPunct="1"/>
            <a:r>
              <a:rPr lang="en-US" altLang="ko-K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Intergenerational solidarity is the critical element determining the depression of older people. Therefore, it is unequivocal that the depression of older people should be affected by the collapsing intergenerational solidarity.</a:t>
            </a:r>
          </a:p>
          <a:p>
            <a:pPr eaLnBrk="1" hangingPunct="1"/>
            <a:endParaRPr lang="en-US" altLang="ko-K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altLang="ko-KR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Research Question: </a:t>
            </a:r>
            <a:r>
              <a:rPr lang="en-GB" altLang="ko-KR" sz="24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How does the intergenerational solidarity significantly determine the depression of older people in contemporary South Korea?</a:t>
            </a:r>
            <a:endParaRPr lang="en-US" altLang="ko-KR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D8F60-0522-4BD0-8E3E-633B23C60C67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제목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Intergenerational Solidarity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AA81E-3201-48D0-A56D-8C88E7B5E7C8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9" y="1040663"/>
          <a:ext cx="8496944" cy="5501640"/>
        </p:xfrm>
        <a:graphic>
          <a:graphicData uri="http://schemas.openxmlformats.org/drawingml/2006/table">
            <a:tbl>
              <a:tblPr/>
              <a:tblGrid>
                <a:gridCol w="1584175"/>
                <a:gridCol w="2811324"/>
                <a:gridCol w="1437148"/>
                <a:gridCol w="2664297"/>
              </a:tblGrid>
              <a:tr h="235609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Dimension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Definition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Summary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Measurement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65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Associational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frequency and patterns of interaction in various types of activities in which family members engage.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Integration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vs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Isolation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frequency of contact between </a:t>
                      </a:r>
                      <a:r>
                        <a:rPr lang="en-GB" sz="1900" kern="100" dirty="0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intergenerational </a:t>
                      </a: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family members such as face-to-face, telephone, mail or email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26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Affectual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type and degree of positive emotional closeness, sentiments and evaluations about family members and the degree of reciprocity of these sentiments.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Intimacy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vs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Distance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rating of affection, warmth, closeness, trust, respect and perceived reciprocity for family members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044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Consensual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9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degree of agreement on values, attitudes and beliefs among family members</a:t>
                      </a:r>
                      <a:endParaRPr lang="ko-KR" sz="19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Agreement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 err="1" smtClean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vs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Dissent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9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ratings of perceived subjective accordance, orientation or similarity in values, attitudes and beliefs</a:t>
                      </a:r>
                      <a:endParaRPr lang="ko-KR" sz="19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제목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Intergenerational Solidarity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AA81E-3201-48D0-A56D-8C88E7B5E7C8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9" y="1040663"/>
          <a:ext cx="8496944" cy="5440680"/>
        </p:xfrm>
        <a:graphic>
          <a:graphicData uri="http://schemas.openxmlformats.org/drawingml/2006/table">
            <a:tbl>
              <a:tblPr/>
              <a:tblGrid>
                <a:gridCol w="1584175"/>
                <a:gridCol w="2811324"/>
                <a:gridCol w="1437148"/>
                <a:gridCol w="2664297"/>
              </a:tblGrid>
              <a:tr h="209741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Dimension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Definition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Summary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Measurement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8187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Functional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degree of helping or resources which is given, received and exchanged across generations including financial, instrumental, and emotional support.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Dependency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vs.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Autonomy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frequency of exchanging assistance and ratings of reciprocity in exchanging resources between generations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8187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Normative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strength of commitment to performance of familial roles or attitudes about the importance of the familism or of meeting familial obligation.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 err="1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Familism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vs.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Individualism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amount or strength of meeting familial obligation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844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Structural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Solidarity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The opportunity structure for intergenerational relationships reflected in number, type and geographic proximity of family member.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Opportunity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vs.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GB" sz="1700" kern="10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Barriers</a:t>
                      </a:r>
                      <a:endParaRPr lang="ko-KR" sz="1700" kern="10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spcAft>
                          <a:spcPts val="0"/>
                        </a:spcAft>
                      </a:pPr>
                      <a:r>
                        <a:rPr lang="en-GB" sz="1700" kern="100" dirty="0">
                          <a:latin typeface="Arial Unicode MS" pitchFamily="50" charset="-127"/>
                          <a:ea typeface="Arial Unicode MS" pitchFamily="50" charset="-127"/>
                          <a:cs typeface="Arial Unicode MS" pitchFamily="50" charset="-127"/>
                        </a:rPr>
                        <a:t>residential closeness, number of family members, health status of family members and so on</a:t>
                      </a:r>
                      <a:endParaRPr lang="ko-KR" sz="1700" kern="100" dirty="0">
                        <a:latin typeface="Arial Unicode MS" pitchFamily="50" charset="-127"/>
                        <a:ea typeface="Arial Unicode MS" pitchFamily="50" charset="-127"/>
                        <a:cs typeface="Arial Unicode MS" pitchFamily="50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ko-KR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Hypotheses</a:t>
            </a:r>
            <a:endParaRPr lang="ko-KR" altLang="en-US" sz="32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9330" name="내용 개체 틀 2"/>
          <p:cNvSpPr>
            <a:spLocks noGrp="1"/>
          </p:cNvSpPr>
          <p:nvPr>
            <p:ph idx="1"/>
          </p:nvPr>
        </p:nvSpPr>
        <p:spPr>
          <a:xfrm>
            <a:off x="446856" y="1124744"/>
            <a:ext cx="8229600" cy="5472608"/>
          </a:xfrm>
        </p:spPr>
        <p:txBody>
          <a:bodyPr/>
          <a:lstStyle/>
          <a:p>
            <a:pPr latinLnBrk="0"/>
            <a:r>
              <a:rPr lang="en-GB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Hypothesis 1: The stronger the associational solidarity, the lower the degree of depression of older people.</a:t>
            </a:r>
          </a:p>
          <a:p>
            <a:pPr lvl="1" latinLnBrk="0"/>
            <a:r>
              <a:rPr lang="en-GB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Hypothesis 1-1: The more frequent the face-to-face contact with adult children, the lower the degree of depression of older people.</a:t>
            </a:r>
            <a:endParaRPr lang="ko-KR" altLang="ko-KR" sz="18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vl="1" latinLnBrk="0"/>
            <a:r>
              <a:rPr lang="en-GB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Hypothesis 1-2: The more frequent the contact with adult children via telephone or (e)mail, the lower the degree of depression of older people.</a:t>
            </a:r>
          </a:p>
          <a:p>
            <a:pPr lvl="1" latinLnBrk="0"/>
            <a:endParaRPr lang="en-GB" altLang="ko-KR" sz="18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atinLnBrk="0"/>
            <a:r>
              <a:rPr lang="en-GB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Hypothesis 2: The stronger the </a:t>
            </a:r>
            <a:r>
              <a:rPr lang="en-GB" altLang="ko-KR" sz="2000" dirty="0" err="1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affectual</a:t>
            </a:r>
            <a:r>
              <a:rPr lang="en-GB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solidarity, the lower the degree of depression of older </a:t>
            </a:r>
            <a:r>
              <a:rPr lang="en-US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people.</a:t>
            </a:r>
            <a:endParaRPr lang="en-GB" altLang="ko-KR" sz="18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vl="1" latinLnBrk="0"/>
            <a:endParaRPr lang="ko-KR" altLang="ko-KR" sz="18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atinLnBrk="0"/>
            <a:r>
              <a:rPr lang="en-GB" altLang="ko-KR" sz="20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Hypothesis 3: The stronger the functional solidarity, the lower the degree of depression of older people.</a:t>
            </a:r>
            <a:endParaRPr lang="ko-KR" altLang="ko-KR" sz="20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vl="1" latinLnBrk="0"/>
            <a:r>
              <a:rPr lang="en-GB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Hypothesis 3-1: The more financial support they receive from adult children, the lower the degree of depression of older people.</a:t>
            </a:r>
            <a:endParaRPr lang="ko-KR" altLang="ko-KR" sz="1800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lvl="1" latinLnBrk="0"/>
            <a:r>
              <a:rPr lang="en-GB" altLang="ko-KR" sz="1800" dirty="0" smtClean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Hypothesis 3-2: Receiving non-financial support from adult children will decrease the level of depression of older people.</a:t>
            </a:r>
          </a:p>
          <a:p>
            <a:pPr lvl="1" latinLnBrk="0"/>
            <a:endParaRPr lang="ko-KR" altLang="ko-KR" sz="20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7747E-C635-4421-8A87-B76788BB08BF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1208</Words>
  <Application>Microsoft Office PowerPoint</Application>
  <PresentationFormat>화면 슬라이드 쇼(4:3)</PresentationFormat>
  <Paragraphs>244</Paragraphs>
  <Slides>13</Slides>
  <Notes>13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Intergenerational Solidarity and Depression of Older People in Contemporary South Korea</vt:lpstr>
      <vt:lpstr>Demographic Transitions and Changing Intergenerational Solidarity in Contemporary South Korea</vt:lpstr>
      <vt:lpstr>Total Fertility Rate and Number of Babies since 1970 in South Korea</vt:lpstr>
      <vt:lpstr>Life Expectancy at Birth since 1970 in South Korea</vt:lpstr>
      <vt:lpstr>Population Pyramid since 1970 in South Korea</vt:lpstr>
      <vt:lpstr>Research Context</vt:lpstr>
      <vt:lpstr>Intergenerational Solidarity</vt:lpstr>
      <vt:lpstr>Intergenerational Solidarity</vt:lpstr>
      <vt:lpstr>Hypotheses</vt:lpstr>
      <vt:lpstr>Data and Variables</vt:lpstr>
      <vt:lpstr>Association between Intergenerational Solidarity and Depression of Older People</vt:lpstr>
      <vt:lpstr>Discussion (This part is still ongoing)</vt:lpstr>
      <vt:lpstr>슬라이드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TOSHIBA</dc:creator>
  <cp:lastModifiedBy>TOSHIBA</cp:lastModifiedBy>
  <cp:revision>319</cp:revision>
  <dcterms:created xsi:type="dcterms:W3CDTF">2009-11-03T03:47:06Z</dcterms:created>
  <dcterms:modified xsi:type="dcterms:W3CDTF">2012-05-30T07:11:56Z</dcterms:modified>
</cp:coreProperties>
</file>