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1" r:id="rId3"/>
    <p:sldId id="286" r:id="rId4"/>
    <p:sldId id="262" r:id="rId5"/>
    <p:sldId id="263" r:id="rId6"/>
    <p:sldId id="264" r:id="rId7"/>
    <p:sldId id="278" r:id="rId8"/>
    <p:sldId id="279" r:id="rId9"/>
    <p:sldId id="281" r:id="rId10"/>
    <p:sldId id="273" r:id="rId11"/>
    <p:sldId id="283" r:id="rId12"/>
    <p:sldId id="284" r:id="rId13"/>
    <p:sldId id="287" r:id="rId14"/>
    <p:sldId id="272" r:id="rId15"/>
    <p:sldId id="285" r:id="rId16"/>
  </p:sldIdLst>
  <p:sldSz cx="9144000" cy="6858000" type="screen4x3"/>
  <p:notesSz cx="6805613" cy="99393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lman alfonso" initials="h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66"/>
    <a:srgbClr val="0000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9016" autoAdjust="0"/>
    <p:restoredTop sz="99822" autoAdjust="0"/>
  </p:normalViewPr>
  <p:slideViewPr>
    <p:cSldViewPr>
      <p:cViewPr>
        <p:scale>
          <a:sx n="77" d="100"/>
          <a:sy n="77" d="100"/>
        </p:scale>
        <p:origin x="-1674" y="-72"/>
      </p:cViewPr>
      <p:guideLst>
        <p:guide orient="horz" pos="4081"/>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259448" cy="664349"/>
          </a:xfrm>
          <a:prstGeom prst="rect">
            <a:avLst/>
          </a:prstGeom>
          <a:noFill/>
          <a:ln w="9525">
            <a:noFill/>
            <a:miter lim="800000"/>
            <a:headEnd/>
            <a:tailEnd/>
          </a:ln>
          <a:effectLst/>
        </p:spPr>
        <p:txBody>
          <a:bodyPr vert="horz" wrap="square" lIns="360000" tIns="360000" rIns="91440" bIns="45720" numCol="1" anchor="t" anchorCtr="0" compatLnSpc="1">
            <a:prstTxWarp prst="textNoShape">
              <a:avLst/>
            </a:prstTxWarp>
          </a:bodyPr>
          <a:lstStyle>
            <a:lvl1pPr>
              <a:defRPr sz="800"/>
            </a:lvl1pPr>
          </a:lstStyle>
          <a:p>
            <a:endParaRPr lang="en-AU"/>
          </a:p>
        </p:txBody>
      </p:sp>
      <p:sp>
        <p:nvSpPr>
          <p:cNvPr id="45059" name="Rectangle 3"/>
          <p:cNvSpPr>
            <a:spLocks noGrp="1" noChangeArrowheads="1"/>
          </p:cNvSpPr>
          <p:nvPr>
            <p:ph type="dt" sz="quarter" idx="1"/>
          </p:nvPr>
        </p:nvSpPr>
        <p:spPr bwMode="auto">
          <a:xfrm>
            <a:off x="3854939" y="0"/>
            <a:ext cx="2949099" cy="664349"/>
          </a:xfrm>
          <a:prstGeom prst="rect">
            <a:avLst/>
          </a:prstGeom>
          <a:noFill/>
          <a:ln w="9525">
            <a:noFill/>
            <a:miter lim="800000"/>
            <a:headEnd/>
            <a:tailEnd/>
          </a:ln>
          <a:effectLst/>
        </p:spPr>
        <p:txBody>
          <a:bodyPr vert="horz" wrap="square" lIns="0" tIns="360000" rIns="360000" bIns="45720" numCol="1" anchor="t" anchorCtr="0" compatLnSpc="1">
            <a:prstTxWarp prst="textNoShape">
              <a:avLst/>
            </a:prstTxWarp>
          </a:bodyPr>
          <a:lstStyle>
            <a:lvl1pPr algn="r">
              <a:defRPr sz="800"/>
            </a:lvl1pPr>
          </a:lstStyle>
          <a:p>
            <a:r>
              <a:rPr lang="en-AU" smtClean="0"/>
              <a:t>30.07.2010</a:t>
            </a:r>
            <a:endParaRPr lang="en-AU"/>
          </a:p>
        </p:txBody>
      </p:sp>
      <p:sp>
        <p:nvSpPr>
          <p:cNvPr id="45060" name="Rectangle 4"/>
          <p:cNvSpPr>
            <a:spLocks noGrp="1" noChangeArrowheads="1"/>
          </p:cNvSpPr>
          <p:nvPr>
            <p:ph type="ftr" sz="quarter" idx="2"/>
          </p:nvPr>
        </p:nvSpPr>
        <p:spPr bwMode="auto">
          <a:xfrm>
            <a:off x="0" y="9440646"/>
            <a:ext cx="2949099" cy="496967"/>
          </a:xfrm>
          <a:prstGeom prst="rect">
            <a:avLst/>
          </a:prstGeom>
          <a:noFill/>
          <a:ln w="9525">
            <a:noFill/>
            <a:miter lim="800000"/>
            <a:headEnd/>
            <a:tailEnd/>
          </a:ln>
          <a:effectLst/>
        </p:spPr>
        <p:txBody>
          <a:bodyPr vert="horz" wrap="square" lIns="360000" tIns="0" rIns="0" bIns="360000" numCol="1" anchor="b" anchorCtr="0" compatLnSpc="1">
            <a:prstTxWarp prst="textNoShape">
              <a:avLst/>
            </a:prstTxWarp>
          </a:bodyPr>
          <a:lstStyle>
            <a:lvl1pPr>
              <a:defRPr sz="600"/>
            </a:lvl1pPr>
          </a:lstStyle>
          <a:p>
            <a:endParaRPr lang="en-AU"/>
          </a:p>
        </p:txBody>
      </p:sp>
      <p:sp>
        <p:nvSpPr>
          <p:cNvPr id="45061" name="Rectangle 5"/>
          <p:cNvSpPr>
            <a:spLocks noGrp="1" noChangeArrowheads="1"/>
          </p:cNvSpPr>
          <p:nvPr>
            <p:ph type="sldNum" sz="quarter" idx="3"/>
          </p:nvPr>
        </p:nvSpPr>
        <p:spPr bwMode="auto">
          <a:xfrm>
            <a:off x="5797375" y="9440646"/>
            <a:ext cx="1006664" cy="496967"/>
          </a:xfrm>
          <a:prstGeom prst="rect">
            <a:avLst/>
          </a:prstGeom>
          <a:noFill/>
          <a:ln w="9525">
            <a:noFill/>
            <a:miter lim="800000"/>
            <a:headEnd/>
            <a:tailEnd/>
          </a:ln>
          <a:effectLst/>
        </p:spPr>
        <p:txBody>
          <a:bodyPr vert="horz" wrap="square" lIns="0" tIns="0" rIns="360000" bIns="360000" numCol="1" anchor="b" anchorCtr="0" compatLnSpc="1">
            <a:prstTxWarp prst="textNoShape">
              <a:avLst/>
            </a:prstTxWarp>
          </a:bodyPr>
          <a:lstStyle>
            <a:lvl1pPr algn="r">
              <a:defRPr sz="800"/>
            </a:lvl1pPr>
          </a:lstStyle>
          <a:p>
            <a:fld id="{F35B41F6-5276-4A72-A2FD-9F5C106C2B31}" type="slidenum">
              <a:rPr lang="en-AU"/>
              <a:pPr/>
              <a:t>‹#›</a:t>
            </a:fld>
            <a:endParaRPr lang="en-AU"/>
          </a:p>
        </p:txBody>
      </p:sp>
      <p:sp>
        <p:nvSpPr>
          <p:cNvPr id="45062" name="Text Box 6"/>
          <p:cNvSpPr txBox="1">
            <a:spLocks noChangeArrowheads="1"/>
          </p:cNvSpPr>
          <p:nvPr/>
        </p:nvSpPr>
        <p:spPr bwMode="auto">
          <a:xfrm>
            <a:off x="3402807" y="9352641"/>
            <a:ext cx="2322100" cy="234679"/>
          </a:xfrm>
          <a:prstGeom prst="rect">
            <a:avLst/>
          </a:prstGeom>
          <a:noFill/>
          <a:ln w="9525">
            <a:noFill/>
            <a:miter lim="800000"/>
            <a:headEnd/>
            <a:tailEnd/>
          </a:ln>
          <a:effectLst/>
        </p:spPr>
        <p:txBody>
          <a:bodyPr wrap="none" lIns="0" tIns="0" rIns="0" bIns="0"/>
          <a:lstStyle/>
          <a:p>
            <a:r>
              <a:rPr lang="en-US" sz="600">
                <a:solidFill>
                  <a:srgbClr val="000000"/>
                </a:solidFill>
              </a:rPr>
              <a:t>Curtin University is a trademark of Curtin University of Technology</a:t>
            </a:r>
          </a:p>
          <a:p>
            <a:r>
              <a:rPr lang="en-US" sz="600">
                <a:solidFill>
                  <a:srgbClr val="000000"/>
                </a:solidFill>
              </a:rPr>
              <a:t>CRICOS Provider Code 00301J</a:t>
            </a:r>
            <a:endParaRPr lang="en-AU" sz="600">
              <a:solidFill>
                <a:srgbClr val="000000"/>
              </a:solidFill>
            </a:endParaRPr>
          </a:p>
        </p:txBody>
      </p:sp>
    </p:spTree>
    <p:extLst>
      <p:ext uri="{BB962C8B-B14F-4D97-AF65-F5344CB8AC3E}">
        <p14:creationId xmlns:p14="http://schemas.microsoft.com/office/powerpoint/2010/main" val="14487533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360000" tIns="360000" rIns="0" bIns="0" numCol="1" anchor="t" anchorCtr="0" compatLnSpc="1">
            <a:prstTxWarp prst="textNoShape">
              <a:avLst/>
            </a:prstTxWarp>
          </a:bodyPr>
          <a:lstStyle>
            <a:lvl1pPr>
              <a:defRPr sz="800"/>
            </a:lvl1pPr>
          </a:lstStyle>
          <a:p>
            <a:endParaRPr lang="en-AU"/>
          </a:p>
        </p:txBody>
      </p:sp>
      <p:sp>
        <p:nvSpPr>
          <p:cNvPr id="7171"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0" tIns="360000" rIns="360000" bIns="0" numCol="1" anchor="t" anchorCtr="0" compatLnSpc="1">
            <a:prstTxWarp prst="textNoShape">
              <a:avLst/>
            </a:prstTxWarp>
          </a:bodyPr>
          <a:lstStyle>
            <a:lvl1pPr algn="r">
              <a:defRPr sz="800"/>
            </a:lvl1pPr>
          </a:lstStyle>
          <a:p>
            <a:r>
              <a:rPr lang="en-AU" smtClean="0"/>
              <a:t>30.07.2010</a:t>
            </a:r>
            <a:endParaRPr lang="en-AU"/>
          </a:p>
        </p:txBody>
      </p:sp>
      <p:sp>
        <p:nvSpPr>
          <p:cNvPr id="7172"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0562" y="4721186"/>
            <a:ext cx="5444490" cy="44727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7174" name="Rectangle 6"/>
          <p:cNvSpPr>
            <a:spLocks noGrp="1" noChangeArrowheads="1"/>
          </p:cNvSpPr>
          <p:nvPr>
            <p:ph type="ftr" sz="quarter" idx="4"/>
          </p:nvPr>
        </p:nvSpPr>
        <p:spPr bwMode="auto">
          <a:xfrm>
            <a:off x="0" y="9440646"/>
            <a:ext cx="2949099" cy="496967"/>
          </a:xfrm>
          <a:prstGeom prst="rect">
            <a:avLst/>
          </a:prstGeom>
          <a:noFill/>
          <a:ln w="9525">
            <a:noFill/>
            <a:miter lim="800000"/>
            <a:headEnd/>
            <a:tailEnd/>
          </a:ln>
          <a:effectLst/>
        </p:spPr>
        <p:txBody>
          <a:bodyPr vert="horz" wrap="square" lIns="360000" tIns="0" rIns="0" bIns="360000" numCol="1" anchor="b" anchorCtr="0" compatLnSpc="1">
            <a:prstTxWarp prst="textNoShape">
              <a:avLst/>
            </a:prstTxWarp>
          </a:bodyPr>
          <a:lstStyle>
            <a:lvl1pPr>
              <a:defRPr sz="600"/>
            </a:lvl1pPr>
          </a:lstStyle>
          <a:p>
            <a:endParaRPr lang="en-AU"/>
          </a:p>
        </p:txBody>
      </p:sp>
      <p:sp>
        <p:nvSpPr>
          <p:cNvPr id="7175" name="Rectangle 7"/>
          <p:cNvSpPr>
            <a:spLocks noGrp="1" noChangeArrowheads="1"/>
          </p:cNvSpPr>
          <p:nvPr>
            <p:ph type="sldNum" sz="quarter" idx="5"/>
          </p:nvPr>
        </p:nvSpPr>
        <p:spPr bwMode="auto">
          <a:xfrm>
            <a:off x="5797375" y="9440646"/>
            <a:ext cx="1006664" cy="496967"/>
          </a:xfrm>
          <a:prstGeom prst="rect">
            <a:avLst/>
          </a:prstGeom>
          <a:noFill/>
          <a:ln w="9525">
            <a:noFill/>
            <a:miter lim="800000"/>
            <a:headEnd/>
            <a:tailEnd/>
          </a:ln>
          <a:effectLst/>
        </p:spPr>
        <p:txBody>
          <a:bodyPr vert="horz" wrap="square" lIns="0" tIns="0" rIns="360000" bIns="360000" numCol="1" anchor="b" anchorCtr="0" compatLnSpc="1">
            <a:prstTxWarp prst="textNoShape">
              <a:avLst/>
            </a:prstTxWarp>
          </a:bodyPr>
          <a:lstStyle>
            <a:lvl1pPr algn="r">
              <a:defRPr sz="800"/>
            </a:lvl1pPr>
          </a:lstStyle>
          <a:p>
            <a:fld id="{DC5FF6EA-A62B-4D93-8360-A7E544C10F94}" type="slidenum">
              <a:rPr lang="en-AU"/>
              <a:pPr/>
              <a:t>‹#›</a:t>
            </a:fld>
            <a:endParaRPr lang="en-AU"/>
          </a:p>
        </p:txBody>
      </p:sp>
      <p:sp>
        <p:nvSpPr>
          <p:cNvPr id="7176" name="Text Box 8"/>
          <p:cNvSpPr txBox="1">
            <a:spLocks noChangeArrowheads="1"/>
          </p:cNvSpPr>
          <p:nvPr/>
        </p:nvSpPr>
        <p:spPr bwMode="auto">
          <a:xfrm>
            <a:off x="3402807" y="9352641"/>
            <a:ext cx="2322100" cy="234679"/>
          </a:xfrm>
          <a:prstGeom prst="rect">
            <a:avLst/>
          </a:prstGeom>
          <a:noFill/>
          <a:ln w="9525">
            <a:noFill/>
            <a:miter lim="800000"/>
            <a:headEnd/>
            <a:tailEnd/>
          </a:ln>
          <a:effectLst/>
        </p:spPr>
        <p:txBody>
          <a:bodyPr wrap="none" lIns="0" tIns="0" rIns="0" bIns="0"/>
          <a:lstStyle/>
          <a:p>
            <a:r>
              <a:rPr lang="en-US" sz="600">
                <a:solidFill>
                  <a:srgbClr val="000000"/>
                </a:solidFill>
              </a:rPr>
              <a:t>Curtin University is a trademark of Curtin University of Technology</a:t>
            </a:r>
          </a:p>
          <a:p>
            <a:r>
              <a:rPr lang="en-US" sz="600">
                <a:solidFill>
                  <a:srgbClr val="000000"/>
                </a:solidFill>
              </a:rPr>
              <a:t>CRICOS Provider Code 00301J</a:t>
            </a:r>
            <a:endParaRPr lang="en-AU" sz="600">
              <a:solidFill>
                <a:srgbClr val="000000"/>
              </a:solidFill>
            </a:endParaRPr>
          </a:p>
        </p:txBody>
      </p:sp>
    </p:spTree>
    <p:extLst>
      <p:ext uri="{BB962C8B-B14F-4D97-AF65-F5344CB8AC3E}">
        <p14:creationId xmlns:p14="http://schemas.microsoft.com/office/powerpoint/2010/main" val="3901578142"/>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smtClean="0"/>
              <a:t>30.07.2010</a:t>
            </a:r>
            <a:endParaRPr lang="en-AU"/>
          </a:p>
        </p:txBody>
      </p:sp>
      <p:sp>
        <p:nvSpPr>
          <p:cNvPr id="5" name="Slide Number Placeholder 4"/>
          <p:cNvSpPr>
            <a:spLocks noGrp="1"/>
          </p:cNvSpPr>
          <p:nvPr>
            <p:ph type="sldNum" sz="quarter" idx="11"/>
          </p:nvPr>
        </p:nvSpPr>
        <p:spPr/>
        <p:txBody>
          <a:bodyPr/>
          <a:lstStyle/>
          <a:p>
            <a:fld id="{DC5FF6EA-A62B-4D93-8360-A7E544C10F94}" type="slidenum">
              <a:rPr lang="en-AU" smtClean="0"/>
              <a:pPr/>
              <a:t>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ne-line titl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252" name="Text Box 1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0243"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dirty="0"/>
          </a:p>
        </p:txBody>
      </p:sp>
      <p:sp>
        <p:nvSpPr>
          <p:cNvPr id="10246" name="Text Box 6"/>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0242" name="Rectangle 2"/>
          <p:cNvSpPr>
            <a:spLocks noGrp="1" noChangeArrowheads="1"/>
          </p:cNvSpPr>
          <p:nvPr>
            <p:ph type="ctrTitle"/>
          </p:nvPr>
        </p:nvSpPr>
        <p:spPr>
          <a:xfrm>
            <a:off x="0" y="3214686"/>
            <a:ext cx="5760000" cy="786163"/>
          </a:xfrm>
          <a:solidFill>
            <a:srgbClr val="663366"/>
          </a:solidFill>
        </p:spPr>
        <p:txBody>
          <a:bodyPr wrap="none" lIns="432000" tIns="108000" rIns="252000" anchor="b">
            <a:spAutoFit/>
          </a:bodyPr>
          <a:lstStyle>
            <a:lvl1pPr>
              <a:lnSpc>
                <a:spcPct val="100000"/>
              </a:lnSpc>
              <a:defRPr sz="4400">
                <a:solidFill>
                  <a:schemeClr val="bg1"/>
                </a:solidFill>
              </a:defRPr>
            </a:lvl1pPr>
          </a:lstStyle>
          <a:p>
            <a:r>
              <a:rPr lang="en-US" dirty="0" smtClean="0"/>
              <a:t>Click to edit Master title style</a:t>
            </a:r>
            <a:endParaRPr lang="en-AU" dirty="0"/>
          </a:p>
        </p:txBody>
      </p:sp>
      <p:sp>
        <p:nvSpPr>
          <p:cNvPr id="6"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
        <p:nvSpPr>
          <p:cNvPr id="7" name="Footer Placeholder 6"/>
          <p:cNvSpPr>
            <a:spLocks noGrp="1"/>
          </p:cNvSpPr>
          <p:nvPr>
            <p:ph type="ftr" sz="quarter" idx="11"/>
          </p:nvPr>
        </p:nvSpPr>
        <p:spPr/>
        <p:txBody>
          <a:bodyPr/>
          <a:lstStyle/>
          <a:p>
            <a:r>
              <a:rPr lang="en-AU" smtClean="0"/>
              <a:t>Footer text - slideshow title</a:t>
            </a:r>
            <a:endParaRPr lang="en-AU"/>
          </a:p>
        </p:txBody>
      </p:sp>
      <p:pic>
        <p:nvPicPr>
          <p:cNvPr id="8" name="Picture 7" descr="Logo_CurtinUni_INNOVATION_CMYK_revised.jpg"/>
          <p:cNvPicPr>
            <a:picLocks noChangeAspect="1"/>
          </p:cNvPicPr>
          <p:nvPr userDrawn="1"/>
        </p:nvPicPr>
        <p:blipFill>
          <a:blip r:embed="rId3" cstate="print"/>
          <a:stretch>
            <a:fillRect/>
          </a:stretch>
        </p:blipFill>
        <p:spPr>
          <a:xfrm>
            <a:off x="5521812" y="548680"/>
            <a:ext cx="3622188" cy="12244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30.07.2010</a:t>
            </a:r>
            <a:endParaRPr lang="en-AU"/>
          </a:p>
        </p:txBody>
      </p:sp>
      <p:sp>
        <p:nvSpPr>
          <p:cNvPr id="3" name="Footer Placeholder 2"/>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0" cy="56562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1"/>
            <a:ext cx="3008313" cy="449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4905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0388"/>
            <a:ext cx="2057400" cy="5389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560388"/>
            <a:ext cx="6019800" cy="538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ne-line title, transparent">
    <p:bg>
      <p:bgPr>
        <a:solidFill>
          <a:schemeClr val="bg1"/>
        </a:solidFill>
        <a:effectLst/>
      </p:bgPr>
    </p:bg>
    <p:spTree>
      <p:nvGrpSpPr>
        <p:cNvPr id="1" name=""/>
        <p:cNvGrpSpPr/>
        <p:nvPr/>
      </p:nvGrpSpPr>
      <p:grpSpPr>
        <a:xfrm>
          <a:off x="0" y="0"/>
          <a:ext cx="0" cy="0"/>
          <a:chOff x="0" y="0"/>
          <a:chExt cx="0" cy="0"/>
        </a:xfrm>
      </p:grpSpPr>
      <p:pic>
        <p:nvPicPr>
          <p:cNvPr id="44038" name="Picture 6" descr="curtinPowerPointBGTitl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44034" name="Text Box 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44035"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44036"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44037" name="Rectangle 5"/>
          <p:cNvSpPr>
            <a:spLocks noGrp="1" noChangeArrowheads="1"/>
          </p:cNvSpPr>
          <p:nvPr>
            <p:ph type="ctrTitle"/>
          </p:nvPr>
        </p:nvSpPr>
        <p:spPr>
          <a:xfrm>
            <a:off x="0" y="3214686"/>
            <a:ext cx="5760000" cy="786163"/>
          </a:xfrm>
          <a:solidFill>
            <a:srgbClr val="663366">
              <a:alpha val="80000"/>
            </a:srgb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7"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pic>
        <p:nvPicPr>
          <p:cNvPr id="8" name="Picture 7" descr="Logo_CurtinUni_INNOVATION_CMYK_revised.jpg"/>
          <p:cNvPicPr>
            <a:picLocks noChangeAspect="1"/>
          </p:cNvPicPr>
          <p:nvPr userDrawn="1"/>
        </p:nvPicPr>
        <p:blipFill>
          <a:blip r:embed="rId3" cstate="print"/>
          <a:stretch>
            <a:fillRect/>
          </a:stretch>
        </p:blipFill>
        <p:spPr>
          <a:xfrm>
            <a:off x="5521812" y="548680"/>
            <a:ext cx="3622188" cy="122440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wo-line titl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6866"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36867"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36868"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36869" name="Rectangle 5"/>
          <p:cNvSpPr>
            <a:spLocks noGrp="1" noChangeArrowheads="1"/>
          </p:cNvSpPr>
          <p:nvPr>
            <p:ph type="ctrTitle"/>
          </p:nvPr>
        </p:nvSpPr>
        <p:spPr>
          <a:xfrm>
            <a:off x="0" y="2857496"/>
            <a:ext cx="5760000" cy="786163"/>
          </a:xfrm>
          <a:solidFill>
            <a:srgbClr val="663366"/>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36870" name="Rectangle 6"/>
          <p:cNvSpPr>
            <a:spLocks noChangeArrowheads="1"/>
          </p:cNvSpPr>
          <p:nvPr userDrawn="1"/>
        </p:nvSpPr>
        <p:spPr bwMode="auto">
          <a:xfrm>
            <a:off x="0" y="3643314"/>
            <a:ext cx="6334854" cy="786163"/>
          </a:xfrm>
          <a:prstGeom prst="rect">
            <a:avLst/>
          </a:prstGeom>
          <a:solidFill>
            <a:srgbClr val="663366"/>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7"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pic>
        <p:nvPicPr>
          <p:cNvPr id="8" name="Picture 7" descr="Logo_CurtinUni_INNOVATION_CMYK_revised.jpg"/>
          <p:cNvPicPr>
            <a:picLocks noChangeAspect="1"/>
          </p:cNvPicPr>
          <p:nvPr userDrawn="1"/>
        </p:nvPicPr>
        <p:blipFill>
          <a:blip r:embed="rId3" cstate="print"/>
          <a:stretch>
            <a:fillRect/>
          </a:stretch>
        </p:blipFill>
        <p:spPr>
          <a:xfrm>
            <a:off x="5521812" y="548680"/>
            <a:ext cx="3622188" cy="122440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line title, transparent">
    <p:bg>
      <p:bgPr>
        <a:solidFill>
          <a:schemeClr val="bg1"/>
        </a:solidFill>
        <a:effectLst/>
      </p:bgPr>
    </p:bg>
    <p:spTree>
      <p:nvGrpSpPr>
        <p:cNvPr id="1" name=""/>
        <p:cNvGrpSpPr/>
        <p:nvPr/>
      </p:nvGrpSpPr>
      <p:grpSpPr>
        <a:xfrm>
          <a:off x="0" y="0"/>
          <a:ext cx="0" cy="0"/>
          <a:chOff x="0" y="0"/>
          <a:chExt cx="0" cy="0"/>
        </a:xfrm>
      </p:grpSpPr>
      <p:pic>
        <p:nvPicPr>
          <p:cNvPr id="51207" name="Picture 7" descr="curtinPowerPointBGTitl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51204"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4"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5"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16" name="Rectangle 5"/>
          <p:cNvSpPr>
            <a:spLocks noGrp="1" noChangeArrowheads="1"/>
          </p:cNvSpPr>
          <p:nvPr>
            <p:ph type="ctrTitle"/>
          </p:nvPr>
        </p:nvSpPr>
        <p:spPr>
          <a:xfrm>
            <a:off x="0" y="2857496"/>
            <a:ext cx="5760000" cy="786163"/>
          </a:xfrm>
          <a:solidFill>
            <a:srgbClr val="663366">
              <a:alpha val="80000"/>
            </a:srgb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17" name="Rectangle 6"/>
          <p:cNvSpPr>
            <a:spLocks noChangeArrowheads="1"/>
          </p:cNvSpPr>
          <p:nvPr userDrawn="1"/>
        </p:nvSpPr>
        <p:spPr bwMode="auto">
          <a:xfrm>
            <a:off x="0" y="3643314"/>
            <a:ext cx="6334854" cy="786163"/>
          </a:xfrm>
          <a:prstGeom prst="rect">
            <a:avLst/>
          </a:prstGeom>
          <a:solidFill>
            <a:srgbClr val="663366">
              <a:alpha val="80000"/>
            </a:srgbClr>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8"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smtClean="0"/>
              <a:t>30.07.2010</a:t>
            </a:r>
            <a:endParaRPr lang="en-AU"/>
          </a:p>
        </p:txBody>
      </p:sp>
      <p:sp>
        <p:nvSpPr>
          <p:cNvPr id="8" name="Footer Placeholder 7"/>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smtClean="0"/>
              <a:t>30.07.2010</a:t>
            </a:r>
            <a:endParaRPr lang="en-AU"/>
          </a:p>
        </p:txBody>
      </p:sp>
      <p:sp>
        <p:nvSpPr>
          <p:cNvPr id="4" name="Footer Placeholder 3"/>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60388"/>
            <a:ext cx="8207375" cy="996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8" name="Rectangle 4"/>
          <p:cNvSpPr>
            <a:spLocks noGrp="1" noChangeArrowheads="1"/>
          </p:cNvSpPr>
          <p:nvPr>
            <p:ph type="dt" sz="half" idx="2"/>
          </p:nvPr>
        </p:nvSpPr>
        <p:spPr bwMode="auto">
          <a:xfrm>
            <a:off x="4022725" y="6078538"/>
            <a:ext cx="2133600"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accent1"/>
                </a:solidFill>
              </a:defRPr>
            </a:lvl1pPr>
          </a:lstStyle>
          <a:p>
            <a:r>
              <a:rPr lang="en-US" smtClean="0"/>
              <a:t>30.07.2010</a:t>
            </a:r>
            <a:endParaRPr lang="en-AU"/>
          </a:p>
        </p:txBody>
      </p:sp>
      <p:sp>
        <p:nvSpPr>
          <p:cNvPr id="1029" name="Rectangle 5"/>
          <p:cNvSpPr>
            <a:spLocks noGrp="1" noChangeArrowheads="1"/>
          </p:cNvSpPr>
          <p:nvPr>
            <p:ph type="ftr" sz="quarter" idx="3"/>
          </p:nvPr>
        </p:nvSpPr>
        <p:spPr bwMode="auto">
          <a:xfrm>
            <a:off x="468313" y="6078538"/>
            <a:ext cx="3455987"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tx2"/>
                </a:solidFill>
              </a:defRPr>
            </a:lvl1pPr>
          </a:lstStyle>
          <a:p>
            <a:r>
              <a:rPr lang="en-AU" smtClean="0"/>
              <a:t>Footer text - slideshow title</a:t>
            </a:r>
            <a:endParaRPr lang="en-AU"/>
          </a:p>
        </p:txBody>
      </p:sp>
      <p:sp>
        <p:nvSpPr>
          <p:cNvPr id="1031" name="Text Box 7"/>
          <p:cNvSpPr txBox="1">
            <a:spLocks noChangeArrowheads="1"/>
          </p:cNvSpPr>
          <p:nvPr/>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pic>
        <p:nvPicPr>
          <p:cNvPr id="7" name="Picture 6" descr="Logo_CurtinUni_INNOVATION_CMYK_revised.jpg"/>
          <p:cNvPicPr>
            <a:picLocks noChangeAspect="1"/>
          </p:cNvPicPr>
          <p:nvPr userDrawn="1"/>
        </p:nvPicPr>
        <p:blipFill>
          <a:blip r:embed="rId17" cstate="print"/>
          <a:stretch>
            <a:fillRect/>
          </a:stretch>
        </p:blipFill>
        <p:spPr>
          <a:xfrm>
            <a:off x="6673940" y="5834410"/>
            <a:ext cx="2470060" cy="8349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Lst>
  <p:hf sldNum="0" hdr="0"/>
  <p:txStyles>
    <p:titleStyle>
      <a:lvl1pPr algn="l" rtl="0" eaLnBrk="1" fontAlgn="base" hangingPunct="1">
        <a:spcBef>
          <a:spcPct val="0"/>
        </a:spcBef>
        <a:spcAft>
          <a:spcPct val="0"/>
        </a:spcAft>
        <a:defRPr sz="3200">
          <a:solidFill>
            <a:srgbClr val="5F5F5F"/>
          </a:solidFill>
          <a:latin typeface="+mj-lt"/>
          <a:ea typeface="+mj-ea"/>
          <a:cs typeface="+mj-cs"/>
        </a:defRPr>
      </a:lvl1pPr>
      <a:lvl2pPr algn="l" rtl="0" eaLnBrk="1" fontAlgn="base" hangingPunct="1">
        <a:spcBef>
          <a:spcPct val="0"/>
        </a:spcBef>
        <a:spcAft>
          <a:spcPct val="0"/>
        </a:spcAft>
        <a:defRPr sz="3200">
          <a:solidFill>
            <a:srgbClr val="5F5F5F"/>
          </a:solidFill>
          <a:latin typeface="Arial" charset="0"/>
        </a:defRPr>
      </a:lvl2pPr>
      <a:lvl3pPr algn="l" rtl="0" eaLnBrk="1" fontAlgn="base" hangingPunct="1">
        <a:spcBef>
          <a:spcPct val="0"/>
        </a:spcBef>
        <a:spcAft>
          <a:spcPct val="0"/>
        </a:spcAft>
        <a:defRPr sz="3200">
          <a:solidFill>
            <a:srgbClr val="5F5F5F"/>
          </a:solidFill>
          <a:latin typeface="Arial" charset="0"/>
        </a:defRPr>
      </a:lvl3pPr>
      <a:lvl4pPr algn="l" rtl="0" eaLnBrk="1" fontAlgn="base" hangingPunct="1">
        <a:spcBef>
          <a:spcPct val="0"/>
        </a:spcBef>
        <a:spcAft>
          <a:spcPct val="0"/>
        </a:spcAft>
        <a:defRPr sz="3200">
          <a:solidFill>
            <a:srgbClr val="5F5F5F"/>
          </a:solidFill>
          <a:latin typeface="Arial" charset="0"/>
        </a:defRPr>
      </a:lvl4pPr>
      <a:lvl5pPr algn="l" rtl="0" eaLnBrk="1" fontAlgn="base" hangingPunct="1">
        <a:spcBef>
          <a:spcPct val="0"/>
        </a:spcBef>
        <a:spcAft>
          <a:spcPct val="0"/>
        </a:spcAft>
        <a:defRPr sz="3200">
          <a:solidFill>
            <a:srgbClr val="5F5F5F"/>
          </a:solidFill>
          <a:latin typeface="Arial" charset="0"/>
        </a:defRPr>
      </a:lvl5pPr>
      <a:lvl6pPr marL="457200" algn="l" rtl="0" eaLnBrk="1" fontAlgn="base" hangingPunct="1">
        <a:spcBef>
          <a:spcPct val="0"/>
        </a:spcBef>
        <a:spcAft>
          <a:spcPct val="0"/>
        </a:spcAft>
        <a:defRPr sz="3200">
          <a:solidFill>
            <a:srgbClr val="5F5F5F"/>
          </a:solidFill>
          <a:latin typeface="Arial" charset="0"/>
        </a:defRPr>
      </a:lvl6pPr>
      <a:lvl7pPr marL="914400" algn="l" rtl="0" eaLnBrk="1" fontAlgn="base" hangingPunct="1">
        <a:spcBef>
          <a:spcPct val="0"/>
        </a:spcBef>
        <a:spcAft>
          <a:spcPct val="0"/>
        </a:spcAft>
        <a:defRPr sz="3200">
          <a:solidFill>
            <a:srgbClr val="5F5F5F"/>
          </a:solidFill>
          <a:latin typeface="Arial" charset="0"/>
        </a:defRPr>
      </a:lvl7pPr>
      <a:lvl8pPr marL="1371600" algn="l" rtl="0" eaLnBrk="1" fontAlgn="base" hangingPunct="1">
        <a:spcBef>
          <a:spcPct val="0"/>
        </a:spcBef>
        <a:spcAft>
          <a:spcPct val="0"/>
        </a:spcAft>
        <a:defRPr sz="3200">
          <a:solidFill>
            <a:srgbClr val="5F5F5F"/>
          </a:solidFill>
          <a:latin typeface="Arial" charset="0"/>
        </a:defRPr>
      </a:lvl8pPr>
      <a:lvl9pPr marL="1828800" algn="l" rtl="0" eaLnBrk="1" fontAlgn="base" hangingPunct="1">
        <a:spcBef>
          <a:spcPct val="0"/>
        </a:spcBef>
        <a:spcAft>
          <a:spcPct val="0"/>
        </a:spcAft>
        <a:defRPr sz="3200">
          <a:solidFill>
            <a:srgbClr val="5F5F5F"/>
          </a:solidFill>
          <a:latin typeface="Arial" charset="0"/>
        </a:defRPr>
      </a:lvl9pPr>
    </p:titleStyle>
    <p:bodyStyle>
      <a:lvl1pPr marL="266700" indent="-266700" algn="l" rtl="0" eaLnBrk="1" fontAlgn="base" hangingPunct="1">
        <a:lnSpc>
          <a:spcPct val="110000"/>
        </a:lnSpc>
        <a:spcBef>
          <a:spcPct val="30000"/>
        </a:spcBef>
        <a:spcAft>
          <a:spcPct val="0"/>
        </a:spcAft>
        <a:buClr>
          <a:schemeClr val="accent1"/>
        </a:buClr>
        <a:buFont typeface="Wingdings" pitchFamily="2" charset="2"/>
        <a:buChar char="§"/>
        <a:defRPr sz="2400">
          <a:solidFill>
            <a:schemeClr val="tx1"/>
          </a:solidFill>
          <a:latin typeface="+mn-lt"/>
          <a:ea typeface="+mn-ea"/>
          <a:cs typeface="+mn-cs"/>
        </a:defRPr>
      </a:lvl1pPr>
      <a:lvl2pPr marL="538163" algn="l" rtl="0" eaLnBrk="1" fontAlgn="base" hangingPunct="1">
        <a:lnSpc>
          <a:spcPct val="110000"/>
        </a:lnSpc>
        <a:spcBef>
          <a:spcPct val="20000"/>
        </a:spcBef>
        <a:spcAft>
          <a:spcPct val="0"/>
        </a:spcAft>
        <a:defRPr>
          <a:solidFill>
            <a:schemeClr val="tx1"/>
          </a:solidFill>
          <a:latin typeface="+mn-lt"/>
        </a:defRPr>
      </a:lvl2pPr>
      <a:lvl3pPr marL="985838" algn="l" rtl="0" eaLnBrk="1" fontAlgn="base" hangingPunct="1">
        <a:lnSpc>
          <a:spcPct val="110000"/>
        </a:lnSpc>
        <a:spcBef>
          <a:spcPct val="20000"/>
        </a:spcBef>
        <a:spcAft>
          <a:spcPct val="0"/>
        </a:spcAft>
        <a:defRPr>
          <a:solidFill>
            <a:schemeClr val="tx1"/>
          </a:solidFill>
          <a:latin typeface="+mn-lt"/>
        </a:defRPr>
      </a:lvl3pPr>
      <a:lvl4pPr marL="1435100" indent="-1588" algn="l" rtl="0" eaLnBrk="1" fontAlgn="base" hangingPunct="1">
        <a:lnSpc>
          <a:spcPct val="110000"/>
        </a:lnSpc>
        <a:spcBef>
          <a:spcPct val="20000"/>
        </a:spcBef>
        <a:spcAft>
          <a:spcPct val="0"/>
        </a:spcAft>
        <a:defRPr>
          <a:solidFill>
            <a:schemeClr val="tx1"/>
          </a:solidFill>
          <a:latin typeface="+mn-lt"/>
        </a:defRPr>
      </a:lvl4pPr>
      <a:lvl5pPr marL="1790700" algn="l" rtl="0" eaLnBrk="1" fontAlgn="base" hangingPunct="1">
        <a:lnSpc>
          <a:spcPct val="110000"/>
        </a:lnSpc>
        <a:spcBef>
          <a:spcPct val="20000"/>
        </a:spcBef>
        <a:spcAft>
          <a:spcPct val="0"/>
        </a:spcAft>
        <a:defRPr>
          <a:solidFill>
            <a:schemeClr val="tx1"/>
          </a:solidFill>
          <a:latin typeface="+mn-lt"/>
        </a:defRPr>
      </a:lvl5pPr>
      <a:lvl6pPr marL="2247900" algn="l" rtl="0" eaLnBrk="1" fontAlgn="base" hangingPunct="1">
        <a:lnSpc>
          <a:spcPct val="110000"/>
        </a:lnSpc>
        <a:spcBef>
          <a:spcPct val="20000"/>
        </a:spcBef>
        <a:spcAft>
          <a:spcPct val="0"/>
        </a:spcAft>
        <a:defRPr>
          <a:solidFill>
            <a:schemeClr val="tx1"/>
          </a:solidFill>
          <a:latin typeface="+mn-lt"/>
        </a:defRPr>
      </a:lvl6pPr>
      <a:lvl7pPr marL="2705100" algn="l" rtl="0" eaLnBrk="1" fontAlgn="base" hangingPunct="1">
        <a:lnSpc>
          <a:spcPct val="110000"/>
        </a:lnSpc>
        <a:spcBef>
          <a:spcPct val="20000"/>
        </a:spcBef>
        <a:spcAft>
          <a:spcPct val="0"/>
        </a:spcAft>
        <a:defRPr>
          <a:solidFill>
            <a:schemeClr val="tx1"/>
          </a:solidFill>
          <a:latin typeface="+mn-lt"/>
        </a:defRPr>
      </a:lvl7pPr>
      <a:lvl8pPr marL="3162300" algn="l" rtl="0" eaLnBrk="1" fontAlgn="base" hangingPunct="1">
        <a:lnSpc>
          <a:spcPct val="110000"/>
        </a:lnSpc>
        <a:spcBef>
          <a:spcPct val="20000"/>
        </a:spcBef>
        <a:spcAft>
          <a:spcPct val="0"/>
        </a:spcAft>
        <a:defRPr>
          <a:solidFill>
            <a:schemeClr val="tx1"/>
          </a:solidFill>
          <a:latin typeface="+mn-lt"/>
        </a:defRPr>
      </a:lvl8pPr>
      <a:lvl9pPr marL="3619500" algn="l" rtl="0" eaLnBrk="1" fontAlgn="base" hangingPunct="1">
        <a:lnSpc>
          <a:spcPct val="110000"/>
        </a:lnSpc>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pPr algn="ctr"/>
            <a:r>
              <a:rPr lang="en-AU" dirty="0" smtClean="0"/>
              <a:t>Gill Lewin, Janine Alan, </a:t>
            </a:r>
            <a:r>
              <a:rPr lang="en-AU" dirty="0" err="1" smtClean="0"/>
              <a:t>Helman</a:t>
            </a:r>
            <a:r>
              <a:rPr lang="en-AU" dirty="0" smtClean="0"/>
              <a:t> Alfonso</a:t>
            </a:r>
            <a:endParaRPr lang="en-AU" dirty="0"/>
          </a:p>
        </p:txBody>
      </p:sp>
      <p:sp>
        <p:nvSpPr>
          <p:cNvPr id="33" name="Title 32"/>
          <p:cNvSpPr>
            <a:spLocks noGrp="1"/>
          </p:cNvSpPr>
          <p:nvPr>
            <p:ph type="ctrTitle"/>
          </p:nvPr>
        </p:nvSpPr>
        <p:spPr>
          <a:xfrm>
            <a:off x="0" y="2660711"/>
            <a:ext cx="7256580" cy="1217050"/>
          </a:xfrm>
        </p:spPr>
        <p:txBody>
          <a:bodyPr/>
          <a:lstStyle/>
          <a:p>
            <a:r>
              <a:rPr lang="en-AU" sz="3600" b="1" dirty="0" smtClean="0"/>
              <a:t>Long Term Outcomes </a:t>
            </a:r>
            <a:br>
              <a:rPr lang="en-AU" sz="3600" b="1" dirty="0" smtClean="0"/>
            </a:br>
            <a:r>
              <a:rPr lang="en-AU" sz="3600" b="1" dirty="0"/>
              <a:t> </a:t>
            </a:r>
            <a:r>
              <a:rPr lang="en-AU" sz="3600" b="1" dirty="0" smtClean="0"/>
              <a:t>	of Restorative Home Care</a:t>
            </a:r>
            <a:endParaRPr lang="en-AU" sz="3600" dirty="0"/>
          </a:p>
        </p:txBody>
      </p:sp>
      <p:sp>
        <p:nvSpPr>
          <p:cNvPr id="5" name="Date Placeholder 4"/>
          <p:cNvSpPr>
            <a:spLocks noGrp="1"/>
          </p:cNvSpPr>
          <p:nvPr>
            <p:ph type="dt" sz="half" idx="10"/>
          </p:nvPr>
        </p:nvSpPr>
        <p:spPr/>
        <p:txBody>
          <a:bodyPr/>
          <a:lstStyle/>
          <a:p>
            <a:r>
              <a:rPr lang="en-US" dirty="0" smtClean="0"/>
              <a:t>IFA May 2012</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Results </a:t>
            </a:r>
            <a:r>
              <a:rPr lang="en-AU" sz="2800" b="1" dirty="0" smtClean="0"/>
              <a:t>– ACAT assessment over time</a:t>
            </a:r>
            <a:endParaRPr lang="en-AU" sz="28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Outcomes</a:t>
            </a:r>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2737072242"/>
              </p:ext>
            </p:extLst>
          </p:nvPr>
        </p:nvGraphicFramePr>
        <p:xfrm>
          <a:off x="323528" y="1412776"/>
          <a:ext cx="3888431" cy="2880319"/>
        </p:xfrm>
        <a:graphic>
          <a:graphicData uri="http://schemas.openxmlformats.org/drawingml/2006/table">
            <a:tbl>
              <a:tblPr/>
              <a:tblGrid>
                <a:gridCol w="913649"/>
                <a:gridCol w="991594"/>
                <a:gridCol w="991594"/>
                <a:gridCol w="991594"/>
              </a:tblGrid>
              <a:tr h="622771">
                <a:tc>
                  <a:txBody>
                    <a:bodyPr/>
                    <a:lstStyle/>
                    <a:p>
                      <a:pPr marL="0" marR="0" algn="just">
                        <a:lnSpc>
                          <a:spcPct val="115000"/>
                        </a:lnSpc>
                        <a:spcBef>
                          <a:spcPts val="0"/>
                        </a:spcBef>
                        <a:spcAft>
                          <a:spcPts val="0"/>
                        </a:spcAft>
                      </a:pPr>
                      <a:r>
                        <a:rPr lang="en-US" sz="1100" b="1" dirty="0">
                          <a:solidFill>
                            <a:srgbClr val="000000"/>
                          </a:solidFill>
                          <a:latin typeface="Calibri"/>
                          <a:ea typeface="Times New Roman"/>
                          <a:cs typeface="Times New Roman"/>
                        </a:rPr>
                        <a:t>Year </a:t>
                      </a:r>
                      <a:r>
                        <a:rPr lang="en-US" sz="1100" b="1" dirty="0" err="1">
                          <a:solidFill>
                            <a:srgbClr val="000000"/>
                          </a:solidFill>
                          <a:latin typeface="Calibri"/>
                          <a:ea typeface="Times New Roman"/>
                          <a:cs typeface="Times New Roman"/>
                        </a:rPr>
                        <a:t>acap</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latin typeface="Calibri"/>
                          <a:ea typeface="Times New Roman"/>
                          <a:cs typeface="Times New Roman"/>
                        </a:rPr>
                        <a:t>Control</a:t>
                      </a:r>
                      <a:endParaRPr lang="en-US" sz="1100" dirty="0">
                        <a:latin typeface="Calibri"/>
                        <a:ea typeface="Calibri"/>
                        <a:cs typeface="Times New Roman"/>
                      </a:endParaRPr>
                    </a:p>
                    <a:p>
                      <a:pPr marL="0" marR="0" algn="ctr">
                        <a:lnSpc>
                          <a:spcPct val="115000"/>
                        </a:lnSpc>
                        <a:spcBef>
                          <a:spcPts val="0"/>
                        </a:spcBef>
                        <a:spcAft>
                          <a:spcPts val="0"/>
                        </a:spcAft>
                      </a:pPr>
                      <a:r>
                        <a:rPr lang="en-US" sz="1100" b="1" dirty="0" smtClean="0">
                          <a:solidFill>
                            <a:srgbClr val="000000"/>
                          </a:solidFill>
                          <a:latin typeface="Calibri"/>
                          <a:ea typeface="Times New Roman"/>
                          <a:cs typeface="Times New Roman"/>
                        </a:rPr>
                        <a:t>N=2,332</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latin typeface="Calibri"/>
                          <a:ea typeface="Times New Roman"/>
                          <a:cs typeface="Times New Roman"/>
                        </a:rPr>
                        <a:t>PEP</a:t>
                      </a:r>
                      <a:endParaRPr lang="en-US" sz="1100" dirty="0">
                        <a:latin typeface="Calibri"/>
                        <a:ea typeface="Calibri"/>
                        <a:cs typeface="Times New Roman"/>
                      </a:endParaRPr>
                    </a:p>
                    <a:p>
                      <a:pPr marL="0" marR="0" algn="ctr">
                        <a:lnSpc>
                          <a:spcPct val="115000"/>
                        </a:lnSpc>
                        <a:spcBef>
                          <a:spcPts val="0"/>
                        </a:spcBef>
                        <a:spcAft>
                          <a:spcPts val="0"/>
                        </a:spcAft>
                      </a:pPr>
                      <a:r>
                        <a:rPr lang="en-US" sz="1100" b="1" dirty="0" smtClean="0">
                          <a:solidFill>
                            <a:srgbClr val="000000"/>
                          </a:solidFill>
                          <a:latin typeface="Calibri"/>
                          <a:ea typeface="Times New Roman"/>
                          <a:cs typeface="Times New Roman"/>
                        </a:rPr>
                        <a:t>N=5,450</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latin typeface="Calibri"/>
                          <a:ea typeface="Times New Roman"/>
                          <a:cs typeface="Times New Roman"/>
                        </a:rPr>
                        <a:t>HIP</a:t>
                      </a:r>
                      <a:endParaRPr lang="en-US" sz="1100" dirty="0">
                        <a:latin typeface="Calibri"/>
                        <a:ea typeface="Calibri"/>
                        <a:cs typeface="Times New Roman"/>
                      </a:endParaRPr>
                    </a:p>
                    <a:p>
                      <a:pPr marL="0" marR="0" algn="ctr">
                        <a:lnSpc>
                          <a:spcPct val="115000"/>
                        </a:lnSpc>
                        <a:spcBef>
                          <a:spcPts val="0"/>
                        </a:spcBef>
                        <a:spcAft>
                          <a:spcPts val="0"/>
                        </a:spcAft>
                      </a:pPr>
                      <a:r>
                        <a:rPr lang="en-US" sz="1100" b="1" dirty="0" smtClean="0">
                          <a:solidFill>
                            <a:srgbClr val="000000"/>
                          </a:solidFill>
                          <a:latin typeface="Calibri"/>
                          <a:ea typeface="Times New Roman"/>
                          <a:cs typeface="Times New Roman"/>
                        </a:rPr>
                        <a:t>N=2,586</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386">
                <a:tc>
                  <a:txBody>
                    <a:bodyPr/>
                    <a:lstStyle/>
                    <a:p>
                      <a:pPr marL="0" marR="0" algn="just">
                        <a:lnSpc>
                          <a:spcPct val="115000"/>
                        </a:lnSpc>
                        <a:spcBef>
                          <a:spcPts val="0"/>
                        </a:spcBef>
                        <a:spcAft>
                          <a:spcPts val="0"/>
                        </a:spcAft>
                      </a:pPr>
                      <a:r>
                        <a:rPr lang="en-US" sz="1100">
                          <a:solidFill>
                            <a:srgbClr val="000000"/>
                          </a:solidFill>
                          <a:latin typeface="Calibri"/>
                          <a:ea typeface="Times New Roman"/>
                          <a:cs typeface="Times New Roman"/>
                        </a:rPr>
                        <a:t>2004</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14 (0.60)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10 (0.18)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 (0.27)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232">
                <a:tc>
                  <a:txBody>
                    <a:bodyPr/>
                    <a:lstStyle/>
                    <a:p>
                      <a:pPr marL="0" marR="0" algn="just">
                        <a:lnSpc>
                          <a:spcPct val="115000"/>
                        </a:lnSpc>
                        <a:spcBef>
                          <a:spcPts val="0"/>
                        </a:spcBef>
                        <a:spcAft>
                          <a:spcPts val="0"/>
                        </a:spcAft>
                      </a:pPr>
                      <a:r>
                        <a:rPr lang="en-US" sz="1100">
                          <a:solidFill>
                            <a:srgbClr val="000000"/>
                          </a:solidFill>
                          <a:latin typeface="Calibri"/>
                          <a:ea typeface="Times New Roman"/>
                          <a:cs typeface="Times New Roman"/>
                        </a:rPr>
                        <a:t>2005</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24 (1.03)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 (0.50)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12 (0.46)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386">
                <a:tc>
                  <a:txBody>
                    <a:bodyPr/>
                    <a:lstStyle/>
                    <a:p>
                      <a:pPr marL="0" marR="0" algn="just">
                        <a:lnSpc>
                          <a:spcPct val="115000"/>
                        </a:lnSpc>
                        <a:spcBef>
                          <a:spcPts val="0"/>
                        </a:spcBef>
                        <a:spcAft>
                          <a:spcPts val="0"/>
                        </a:spcAft>
                      </a:pPr>
                      <a:r>
                        <a:rPr lang="en-US" sz="1100">
                          <a:solidFill>
                            <a:srgbClr val="000000"/>
                          </a:solidFill>
                          <a:latin typeface="Calibri"/>
                          <a:ea typeface="Times New Roman"/>
                          <a:cs typeface="Times New Roman"/>
                        </a:rPr>
                        <a:t>2006</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30 (1.29)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54 (0.99)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22 (0.85)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386">
                <a:tc>
                  <a:txBody>
                    <a:bodyPr/>
                    <a:lstStyle/>
                    <a:p>
                      <a:pPr marL="0" marR="0" algn="just">
                        <a:lnSpc>
                          <a:spcPct val="115000"/>
                        </a:lnSpc>
                        <a:spcBef>
                          <a:spcPts val="0"/>
                        </a:spcBef>
                        <a:spcAft>
                          <a:spcPts val="0"/>
                        </a:spcAft>
                      </a:pPr>
                      <a:r>
                        <a:rPr lang="en-US" sz="1100">
                          <a:solidFill>
                            <a:srgbClr val="000000"/>
                          </a:solidFill>
                          <a:latin typeface="Calibri"/>
                          <a:ea typeface="Times New Roman"/>
                          <a:cs typeface="Times New Roman"/>
                        </a:rPr>
                        <a:t>2007</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35 (1.50)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78 (1.43)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42 (1.62)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386">
                <a:tc>
                  <a:txBody>
                    <a:bodyPr/>
                    <a:lstStyle/>
                    <a:p>
                      <a:pPr marL="0" marR="0" algn="just">
                        <a:lnSpc>
                          <a:spcPct val="115000"/>
                        </a:lnSpc>
                        <a:spcBef>
                          <a:spcPts val="0"/>
                        </a:spcBef>
                        <a:spcAft>
                          <a:spcPts val="0"/>
                        </a:spcAft>
                      </a:pPr>
                      <a:r>
                        <a:rPr lang="en-US" sz="1100">
                          <a:solidFill>
                            <a:srgbClr val="000000"/>
                          </a:solidFill>
                          <a:latin typeface="Calibri"/>
                          <a:ea typeface="Times New Roman"/>
                          <a:cs typeface="Times New Roman"/>
                        </a:rPr>
                        <a:t>2008</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31 (1.33)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68 (1.25)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24 (0.93)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386">
                <a:tc>
                  <a:txBody>
                    <a:bodyPr/>
                    <a:lstStyle/>
                    <a:p>
                      <a:pPr marL="0" marR="0" algn="just">
                        <a:lnSpc>
                          <a:spcPct val="115000"/>
                        </a:lnSpc>
                        <a:spcBef>
                          <a:spcPts val="0"/>
                        </a:spcBef>
                        <a:spcAft>
                          <a:spcPts val="0"/>
                        </a:spcAft>
                      </a:pPr>
                      <a:r>
                        <a:rPr lang="en-US" sz="1100">
                          <a:solidFill>
                            <a:srgbClr val="000000"/>
                          </a:solidFill>
                          <a:latin typeface="Calibri"/>
                          <a:ea typeface="Times New Roman"/>
                          <a:cs typeface="Times New Roman"/>
                        </a:rPr>
                        <a:t>2009</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 (0.56)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19 (0.35)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18 (0.70)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386">
                <a:tc>
                  <a:txBody>
                    <a:bodyPr/>
                    <a:lstStyle/>
                    <a:p>
                      <a:pPr marL="0" marR="0" algn="just">
                        <a:lnSpc>
                          <a:spcPct val="115000"/>
                        </a:lnSpc>
                        <a:spcBef>
                          <a:spcPts val="0"/>
                        </a:spcBef>
                        <a:spcAft>
                          <a:spcPts val="0"/>
                        </a:spcAft>
                      </a:pPr>
                      <a:r>
                        <a:rPr lang="en-US" sz="1100" b="1">
                          <a:solidFill>
                            <a:srgbClr val="000000"/>
                          </a:solidFill>
                          <a:latin typeface="Calibri"/>
                          <a:ea typeface="Times New Roman"/>
                          <a:cs typeface="Times New Roman"/>
                        </a:rPr>
                        <a:t>Total</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AU" sz="1100" dirty="0" smtClean="0">
                          <a:solidFill>
                            <a:srgbClr val="000000"/>
                          </a:solidFill>
                          <a:latin typeface="Calibri"/>
                          <a:ea typeface="Calibri"/>
                          <a:cs typeface="Times New Roman"/>
                        </a:rPr>
                        <a:t>147 </a:t>
                      </a:r>
                      <a:r>
                        <a:rPr lang="en-AU" sz="1100" dirty="0">
                          <a:solidFill>
                            <a:srgbClr val="000000"/>
                          </a:solidFill>
                          <a:latin typeface="Calibri"/>
                          <a:ea typeface="Calibri"/>
                          <a:cs typeface="Times New Roman"/>
                        </a:rPr>
                        <a:t>(</a:t>
                      </a:r>
                      <a:r>
                        <a:rPr lang="en-AU" sz="1100" dirty="0" smtClean="0">
                          <a:solidFill>
                            <a:srgbClr val="000000"/>
                          </a:solidFill>
                          <a:latin typeface="Calibri"/>
                          <a:ea typeface="Calibri"/>
                          <a:cs typeface="Times New Roman"/>
                        </a:rPr>
                        <a:t>6.30)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AU" sz="1100" dirty="0" smtClean="0">
                          <a:solidFill>
                            <a:srgbClr val="000000"/>
                          </a:solidFill>
                          <a:latin typeface="Calibri"/>
                          <a:ea typeface="Calibri"/>
                          <a:cs typeface="Times New Roman"/>
                        </a:rPr>
                        <a:t>256 </a:t>
                      </a:r>
                      <a:r>
                        <a:rPr lang="en-AU" sz="1100" dirty="0">
                          <a:solidFill>
                            <a:srgbClr val="000000"/>
                          </a:solidFill>
                          <a:latin typeface="Calibri"/>
                          <a:ea typeface="Calibri"/>
                          <a:cs typeface="Times New Roman"/>
                        </a:rPr>
                        <a:t>(</a:t>
                      </a:r>
                      <a:r>
                        <a:rPr lang="en-AU" sz="1100" dirty="0" smtClean="0">
                          <a:solidFill>
                            <a:srgbClr val="000000"/>
                          </a:solidFill>
                          <a:latin typeface="Calibri"/>
                          <a:ea typeface="Calibri"/>
                          <a:cs typeface="Times New Roman"/>
                        </a:rPr>
                        <a:t>4.70)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AU" sz="1100" dirty="0" smtClean="0">
                          <a:solidFill>
                            <a:srgbClr val="000000"/>
                          </a:solidFill>
                          <a:latin typeface="Calibri"/>
                          <a:ea typeface="Calibri"/>
                          <a:cs typeface="Times New Roman"/>
                        </a:rPr>
                        <a:t>125 </a:t>
                      </a:r>
                      <a:r>
                        <a:rPr lang="en-AU" sz="1100" dirty="0">
                          <a:solidFill>
                            <a:srgbClr val="000000"/>
                          </a:solidFill>
                          <a:latin typeface="Calibri"/>
                          <a:ea typeface="Calibri"/>
                          <a:cs typeface="Times New Roman"/>
                        </a:rPr>
                        <a:t>(</a:t>
                      </a:r>
                      <a:r>
                        <a:rPr lang="en-AU" sz="1100" dirty="0" smtClean="0">
                          <a:solidFill>
                            <a:srgbClr val="000000"/>
                          </a:solidFill>
                          <a:latin typeface="Calibri"/>
                          <a:ea typeface="Calibri"/>
                          <a:cs typeface="Times New Roman"/>
                        </a:rPr>
                        <a:t>4.83</a:t>
                      </a:r>
                      <a:r>
                        <a:rPr lang="en-AU" sz="1100" dirty="0">
                          <a:solidFill>
                            <a:srgbClr val="000000"/>
                          </a:solidFill>
                          <a:latin typeface="Calibri"/>
                          <a:ea typeface="Calibri"/>
                          <a:cs typeface="Times New Roman"/>
                        </a:rPr>
                        <a:t>)</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178382132"/>
              </p:ext>
            </p:extLst>
          </p:nvPr>
        </p:nvGraphicFramePr>
        <p:xfrm>
          <a:off x="4499993" y="1412776"/>
          <a:ext cx="4172703" cy="2880320"/>
        </p:xfrm>
        <a:graphic>
          <a:graphicData uri="http://schemas.openxmlformats.org/drawingml/2006/table">
            <a:tbl>
              <a:tblPr/>
              <a:tblGrid>
                <a:gridCol w="820691"/>
                <a:gridCol w="707238"/>
                <a:gridCol w="909095"/>
                <a:gridCol w="909095"/>
                <a:gridCol w="826584"/>
              </a:tblGrid>
              <a:tr h="740654">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outcome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level</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latin typeface="Calibri"/>
                          <a:ea typeface="Times New Roman"/>
                          <a:cs typeface="Times New Roman"/>
                        </a:rPr>
                        <a:t>Control</a:t>
                      </a:r>
                      <a:endParaRPr lang="en-US" sz="1100" dirty="0">
                        <a:latin typeface="Calibri"/>
                        <a:ea typeface="Calibri"/>
                        <a:cs typeface="Times New Roman"/>
                      </a:endParaRPr>
                    </a:p>
                    <a:p>
                      <a:pPr marL="0" marR="0" algn="ctr">
                        <a:lnSpc>
                          <a:spcPct val="115000"/>
                        </a:lnSpc>
                        <a:spcBef>
                          <a:spcPts val="0"/>
                        </a:spcBef>
                        <a:spcAft>
                          <a:spcPts val="0"/>
                        </a:spcAft>
                      </a:pPr>
                      <a:r>
                        <a:rPr lang="en-US" sz="1100" b="1" dirty="0" smtClean="0">
                          <a:solidFill>
                            <a:srgbClr val="000000"/>
                          </a:solidFill>
                          <a:latin typeface="Calibri"/>
                          <a:ea typeface="Times New Roman"/>
                          <a:cs typeface="Times New Roman"/>
                        </a:rPr>
                        <a:t>N=2,332</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latin typeface="Calibri"/>
                          <a:ea typeface="Times New Roman"/>
                          <a:cs typeface="Times New Roman"/>
                        </a:rPr>
                        <a:t>PEP</a:t>
                      </a:r>
                      <a:endParaRPr lang="en-US" sz="1100" dirty="0">
                        <a:latin typeface="Calibri"/>
                        <a:ea typeface="Calibri"/>
                        <a:cs typeface="Times New Roman"/>
                      </a:endParaRPr>
                    </a:p>
                    <a:p>
                      <a:pPr marL="0" marR="0" algn="ctr">
                        <a:lnSpc>
                          <a:spcPct val="115000"/>
                        </a:lnSpc>
                        <a:spcBef>
                          <a:spcPts val="0"/>
                        </a:spcBef>
                        <a:spcAft>
                          <a:spcPts val="0"/>
                        </a:spcAft>
                      </a:pPr>
                      <a:r>
                        <a:rPr lang="en-US" sz="1100" b="1" dirty="0" smtClean="0">
                          <a:solidFill>
                            <a:srgbClr val="000000"/>
                          </a:solidFill>
                          <a:latin typeface="Calibri"/>
                          <a:ea typeface="Times New Roman"/>
                          <a:cs typeface="Times New Roman"/>
                        </a:rPr>
                        <a:t>N=5,450</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dirty="0">
                          <a:solidFill>
                            <a:srgbClr val="000000"/>
                          </a:solidFill>
                          <a:latin typeface="Calibri"/>
                          <a:ea typeface="Times New Roman"/>
                          <a:cs typeface="Times New Roman"/>
                        </a:rPr>
                        <a:t>HIP</a:t>
                      </a:r>
                      <a:endParaRPr lang="en-US" sz="1100" dirty="0">
                        <a:latin typeface="Calibri"/>
                        <a:ea typeface="Calibri"/>
                        <a:cs typeface="Times New Roman"/>
                      </a:endParaRPr>
                    </a:p>
                    <a:p>
                      <a:pPr marL="0" marR="0" algn="ctr">
                        <a:lnSpc>
                          <a:spcPct val="115000"/>
                        </a:lnSpc>
                        <a:spcBef>
                          <a:spcPts val="0"/>
                        </a:spcBef>
                        <a:spcAft>
                          <a:spcPts val="0"/>
                        </a:spcAft>
                      </a:pPr>
                      <a:r>
                        <a:rPr lang="en-US" sz="1100" b="1" dirty="0" smtClean="0">
                          <a:solidFill>
                            <a:srgbClr val="000000"/>
                          </a:solidFill>
                          <a:latin typeface="Calibri"/>
                          <a:ea typeface="Times New Roman"/>
                          <a:cs typeface="Times New Roman"/>
                        </a:rPr>
                        <a:t>N=2,586</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appcomm</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91 (3.90)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176 (3.23)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87 (3.36)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appeach</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27 (1.16)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22 (0.40)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13 (0.50)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appother</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99 (4.25)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204 (3.74)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94 (3.63)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327">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appresi</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1</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86 (3.69)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160 (2.94)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75 (2.90)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8358">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appresi</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2</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29 (1.24)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20 (0.37)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13 (0.50)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42258215"/>
              </p:ext>
            </p:extLst>
          </p:nvPr>
        </p:nvGraphicFramePr>
        <p:xfrm>
          <a:off x="467543" y="4509119"/>
          <a:ext cx="4032449" cy="1224137"/>
        </p:xfrm>
        <a:graphic>
          <a:graphicData uri="http://schemas.openxmlformats.org/drawingml/2006/table">
            <a:tbl>
              <a:tblPr/>
              <a:tblGrid>
                <a:gridCol w="869141"/>
                <a:gridCol w="1581654"/>
                <a:gridCol w="1581654"/>
              </a:tblGrid>
              <a:tr h="612069">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group</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Crude OR</a:t>
                      </a:r>
                      <a:endParaRPr lang="en-US" sz="1100" dirty="0">
                        <a:latin typeface="Calibri"/>
                        <a:ea typeface="Calibri"/>
                        <a:cs typeface="Times New Roman"/>
                      </a:endParaRPr>
                    </a:p>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(95% CI)</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Adjusted*  OR (95% CI)</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034">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PEP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0.64 (0.52-0.79)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0.96 (0.75-1.22)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034">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HIP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latin typeface="Calibri"/>
                        </a:rPr>
                        <a:t>0.65 (0.51-0.82)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latin typeface="Calibri"/>
                        </a:rPr>
                        <a:t>0.91 (0.69-1.19)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4716016" y="4616262"/>
            <a:ext cx="3744416" cy="646331"/>
          </a:xfrm>
          <a:prstGeom prst="rect">
            <a:avLst/>
          </a:prstGeom>
        </p:spPr>
        <p:txBody>
          <a:bodyPr wrap="square">
            <a:spAutoFit/>
          </a:bodyPr>
          <a:lstStyle/>
          <a:p>
            <a:r>
              <a:rPr lang="en-AU" sz="1200" dirty="0" smtClean="0">
                <a:solidFill>
                  <a:schemeClr val="accent2">
                    <a:lumMod val="60000"/>
                    <a:lumOff val="40000"/>
                  </a:schemeClr>
                </a:solidFill>
              </a:rPr>
              <a:t>*Adjusted for age, sex, living arrangement, having carer, dependence level and requiring PC service previous start study , using Cox regression</a:t>
            </a:r>
            <a:endParaRPr lang="en-US" sz="1200" dirty="0">
              <a:solidFill>
                <a:schemeClr val="accent2">
                  <a:lumMod val="60000"/>
                  <a:lumOff val="4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620688"/>
            <a:ext cx="8207375" cy="936650"/>
          </a:xfrm>
        </p:spPr>
        <p:txBody>
          <a:bodyPr/>
          <a:lstStyle/>
          <a:p>
            <a:r>
              <a:rPr lang="en-AU" b="1" dirty="0"/>
              <a:t>Results </a:t>
            </a:r>
            <a:r>
              <a:rPr lang="en-AU" sz="2800" b="1" dirty="0"/>
              <a:t>– Risk of death</a:t>
            </a:r>
            <a:endParaRPr lang="en-AU" sz="28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a:t>Restorative Home Care Outcomes</a:t>
            </a:r>
          </a:p>
        </p:txBody>
      </p:sp>
      <p:pic>
        <p:nvPicPr>
          <p:cNvPr id="6" name="Picture 1"/>
          <p:cNvPicPr>
            <a:picLocks noGrp="1" noChangeAspect="1" noChangeArrowheads="1"/>
          </p:cNvPicPr>
          <p:nvPr>
            <p:ph idx="1"/>
          </p:nvPr>
        </p:nvPicPr>
        <p:blipFill>
          <a:blip r:embed="rId2" cstate="print"/>
          <a:srcRect/>
          <a:stretch>
            <a:fillRect/>
          </a:stretch>
        </p:blipFill>
        <p:spPr bwMode="auto">
          <a:xfrm>
            <a:off x="3635896" y="1340768"/>
            <a:ext cx="5400600" cy="4321454"/>
          </a:xfrm>
          <a:prstGeom prst="rect">
            <a:avLst/>
          </a:prstGeom>
          <a:noFill/>
          <a:ln w="9525">
            <a:noFill/>
            <a:miter lim="800000"/>
            <a:headEnd/>
            <a:tailEnd/>
          </a:ln>
        </p:spPr>
      </p:pic>
      <p:graphicFrame>
        <p:nvGraphicFramePr>
          <p:cNvPr id="8" name="Table 7"/>
          <p:cNvGraphicFramePr>
            <a:graphicFrameLocks noGrp="1"/>
          </p:cNvGraphicFramePr>
          <p:nvPr>
            <p:extLst>
              <p:ext uri="{D42A27DB-BD31-4B8C-83A1-F6EECF244321}">
                <p14:modId xmlns:p14="http://schemas.microsoft.com/office/powerpoint/2010/main" val="3062790544"/>
              </p:ext>
            </p:extLst>
          </p:nvPr>
        </p:nvGraphicFramePr>
        <p:xfrm>
          <a:off x="320200" y="2204864"/>
          <a:ext cx="3168352" cy="1656184"/>
        </p:xfrm>
        <a:graphic>
          <a:graphicData uri="http://schemas.openxmlformats.org/drawingml/2006/table">
            <a:tbl>
              <a:tblPr/>
              <a:tblGrid>
                <a:gridCol w="682896"/>
                <a:gridCol w="1242728"/>
                <a:gridCol w="1242728"/>
              </a:tblGrid>
              <a:tr h="840788">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group</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Crude OR</a:t>
                      </a:r>
                      <a:endParaRPr lang="en-US" sz="1100" dirty="0">
                        <a:latin typeface="Calibri"/>
                        <a:ea typeface="Calibri"/>
                        <a:cs typeface="Times New Roman"/>
                      </a:endParaRPr>
                    </a:p>
                    <a:p>
                      <a:pPr marL="0" marR="0" algn="ctr">
                        <a:lnSpc>
                          <a:spcPct val="115000"/>
                        </a:lnSpc>
                        <a:spcBef>
                          <a:spcPts val="0"/>
                        </a:spcBef>
                        <a:spcAft>
                          <a:spcPts val="0"/>
                        </a:spcAft>
                      </a:pPr>
                      <a:r>
                        <a:rPr lang="en-US" sz="1100" dirty="0">
                          <a:solidFill>
                            <a:srgbClr val="000000"/>
                          </a:solidFill>
                          <a:latin typeface="Calibri"/>
                          <a:ea typeface="Times New Roman"/>
                          <a:cs typeface="Times New Roman"/>
                        </a:rPr>
                        <a:t>(95% CI)</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Adjusted*  OR (95% CI)</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98">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PEP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0.39 (0.36-0.42)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0.52 (0.47-0.57)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7698">
                <a:tc>
                  <a:txBody>
                    <a:bodyPr/>
                    <a:lstStyle/>
                    <a:p>
                      <a:pPr marL="0" marR="0" algn="ctr">
                        <a:lnSpc>
                          <a:spcPct val="115000"/>
                        </a:lnSpc>
                        <a:spcBef>
                          <a:spcPts val="0"/>
                        </a:spcBef>
                        <a:spcAft>
                          <a:spcPts val="0"/>
                        </a:spcAft>
                      </a:pPr>
                      <a:r>
                        <a:rPr lang="en-US" sz="1100">
                          <a:solidFill>
                            <a:srgbClr val="000000"/>
                          </a:solidFill>
                          <a:latin typeface="Calibri"/>
                          <a:ea typeface="Times New Roman"/>
                          <a:cs typeface="Times New Roman"/>
                        </a:rPr>
                        <a:t>HIP</a:t>
                      </a:r>
                      <a:endParaRPr lang="en-US"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0.45 (0.41-0.50)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latin typeface="Calibri"/>
                        </a:rPr>
                        <a:t>0.58 (0.52-0.65)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323528" y="4127014"/>
            <a:ext cx="3168352" cy="1107996"/>
          </a:xfrm>
          <a:prstGeom prst="rect">
            <a:avLst/>
          </a:prstGeom>
          <a:noFill/>
        </p:spPr>
        <p:txBody>
          <a:bodyPr wrap="square" rtlCol="0">
            <a:spAutoFit/>
          </a:bodyPr>
          <a:lstStyle/>
          <a:p>
            <a:r>
              <a:rPr lang="en-AU" sz="1200" dirty="0">
                <a:solidFill>
                  <a:schemeClr val="accent2">
                    <a:lumMod val="60000"/>
                    <a:lumOff val="40000"/>
                  </a:schemeClr>
                </a:solidFill>
              </a:rPr>
              <a:t>*Adjusted for age, sex, living arrangement, having carer, dependence level and requiring PC service previous start study , using Cox regression</a:t>
            </a:r>
            <a:endParaRPr lang="en-US" sz="1200" dirty="0">
              <a:solidFill>
                <a:schemeClr val="accent2">
                  <a:lumMod val="60000"/>
                  <a:lumOff val="40000"/>
                </a:schemeClr>
              </a:solidFill>
            </a:endParaRPr>
          </a:p>
          <a:p>
            <a:endParaRPr lang="en-AU" dirty="0"/>
          </a:p>
        </p:txBody>
      </p:sp>
    </p:spTree>
    <p:extLst>
      <p:ext uri="{BB962C8B-B14F-4D97-AF65-F5344CB8AC3E}">
        <p14:creationId xmlns:p14="http://schemas.microsoft.com/office/powerpoint/2010/main" val="630929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Results </a:t>
            </a:r>
            <a:r>
              <a:rPr lang="en-AU" sz="2800" b="1" dirty="0" smtClean="0"/>
              <a:t>– Adjusted Median Cumulative Costs</a:t>
            </a:r>
            <a:endParaRPr lang="en-AU" sz="2800" b="1"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a:t>Restorative Home Care Outcomes</a:t>
            </a:r>
          </a:p>
        </p:txBody>
      </p:sp>
      <p:sp>
        <p:nvSpPr>
          <p:cNvPr id="7" name="TextBox 6"/>
          <p:cNvSpPr txBox="1"/>
          <p:nvPr/>
        </p:nvSpPr>
        <p:spPr>
          <a:xfrm rot="10800000" flipV="1">
            <a:off x="7380312" y="2727504"/>
            <a:ext cx="1763688" cy="1477328"/>
          </a:xfrm>
          <a:prstGeom prst="rect">
            <a:avLst/>
          </a:prstGeom>
          <a:noFill/>
        </p:spPr>
        <p:txBody>
          <a:bodyPr wrap="square" rtlCol="0">
            <a:spAutoFit/>
          </a:bodyPr>
          <a:lstStyle/>
          <a:p>
            <a:r>
              <a:rPr lang="en-AU" sz="1200" i="1" dirty="0">
                <a:solidFill>
                  <a:schemeClr val="accent2">
                    <a:lumMod val="60000"/>
                    <a:lumOff val="40000"/>
                  </a:schemeClr>
                </a:solidFill>
              </a:rPr>
              <a:t>*Adjusted for age, sex, living arrangement, having carer, dependence level and requiring PC service </a:t>
            </a:r>
            <a:r>
              <a:rPr lang="en-AU" sz="1200" i="1" dirty="0" smtClean="0">
                <a:solidFill>
                  <a:schemeClr val="accent2">
                    <a:lumMod val="60000"/>
                    <a:lumOff val="40000"/>
                  </a:schemeClr>
                </a:solidFill>
              </a:rPr>
              <a:t>previous </a:t>
            </a:r>
            <a:r>
              <a:rPr lang="en-AU" sz="1200" i="1" dirty="0">
                <a:solidFill>
                  <a:schemeClr val="accent2">
                    <a:lumMod val="60000"/>
                    <a:lumOff val="40000"/>
                  </a:schemeClr>
                </a:solidFill>
              </a:rPr>
              <a:t>start study</a:t>
            </a:r>
            <a:endParaRPr lang="en-US" sz="1200" i="1" dirty="0">
              <a:solidFill>
                <a:schemeClr val="accent2">
                  <a:lumMod val="60000"/>
                  <a:lumOff val="40000"/>
                </a:schemeClr>
              </a:solidFill>
            </a:endParaRPr>
          </a:p>
          <a:p>
            <a:endParaRPr lang="en-AU" dirty="0"/>
          </a:p>
        </p:txBody>
      </p:sp>
      <p:pic>
        <p:nvPicPr>
          <p:cNvPr id="1027" name="Picture 5"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12776"/>
            <a:ext cx="6768752"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9871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b="1" dirty="0" smtClean="0"/>
              <a:t>Returns on </a:t>
            </a:r>
            <a:r>
              <a:rPr lang="en-AU" sz="2800" b="1" dirty="0"/>
              <a:t>Investment </a:t>
            </a:r>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Outcomes</a:t>
            </a:r>
            <a:endParaRPr lang="en-AU" dirty="0"/>
          </a:p>
        </p:txBody>
      </p:sp>
      <p:pic>
        <p:nvPicPr>
          <p:cNvPr id="2050" name="Picture 9"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54514"/>
            <a:ext cx="6195045" cy="4506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876256" y="2204864"/>
            <a:ext cx="1944216" cy="1877437"/>
          </a:xfrm>
          <a:prstGeom prst="rect">
            <a:avLst/>
          </a:prstGeom>
          <a:noFill/>
        </p:spPr>
        <p:txBody>
          <a:bodyPr wrap="square" rtlCol="0">
            <a:spAutoFit/>
          </a:bodyPr>
          <a:lstStyle/>
          <a:p>
            <a:r>
              <a:rPr lang="en-AU" sz="1400" i="1" dirty="0">
                <a:solidFill>
                  <a:schemeClr val="accent2">
                    <a:lumMod val="60000"/>
                    <a:lumOff val="40000"/>
                  </a:schemeClr>
                </a:solidFill>
              </a:rPr>
              <a:t>*Adjusted for age, sex, living arrangement, having carer, dependence level and requiring PC service previous start study</a:t>
            </a:r>
            <a:endParaRPr lang="en-US" sz="1400" i="1" dirty="0">
              <a:solidFill>
                <a:schemeClr val="accent2">
                  <a:lumMod val="60000"/>
                  <a:lumOff val="40000"/>
                </a:schemeClr>
              </a:solidFill>
            </a:endParaRPr>
          </a:p>
          <a:p>
            <a:endParaRPr lang="en-AU" dirty="0"/>
          </a:p>
        </p:txBody>
      </p:sp>
    </p:spTree>
    <p:extLst>
      <p:ext uri="{BB962C8B-B14F-4D97-AF65-F5344CB8AC3E}">
        <p14:creationId xmlns:p14="http://schemas.microsoft.com/office/powerpoint/2010/main" val="2843972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350251" cy="996950"/>
          </a:xfrm>
        </p:spPr>
        <p:txBody>
          <a:bodyPr/>
          <a:lstStyle/>
          <a:p>
            <a:r>
              <a:rPr lang="en-AU" b="1" dirty="0" smtClean="0"/>
              <a:t>Conclusions</a:t>
            </a:r>
            <a:endParaRPr lang="en-AU" b="1" dirty="0"/>
          </a:p>
        </p:txBody>
      </p:sp>
      <p:sp>
        <p:nvSpPr>
          <p:cNvPr id="3" name="Content Placeholder 2"/>
          <p:cNvSpPr>
            <a:spLocks noGrp="1"/>
          </p:cNvSpPr>
          <p:nvPr>
            <p:ph idx="1"/>
          </p:nvPr>
        </p:nvSpPr>
        <p:spPr>
          <a:xfrm>
            <a:off x="457200" y="1340768"/>
            <a:ext cx="7067128" cy="4609182"/>
          </a:xfrm>
        </p:spPr>
        <p:txBody>
          <a:bodyPr/>
          <a:lstStyle/>
          <a:p>
            <a:pPr marL="0" indent="0">
              <a:buNone/>
            </a:pPr>
            <a:r>
              <a:rPr lang="en-AU" dirty="0" smtClean="0"/>
              <a:t>Individuals who receive a restorative home care service rather than usual HACC home care:</a:t>
            </a:r>
          </a:p>
          <a:p>
            <a:pPr>
              <a:spcBef>
                <a:spcPts val="1800"/>
              </a:spcBef>
            </a:pPr>
            <a:r>
              <a:rPr lang="en-AU" sz="2000" dirty="0" smtClean="0"/>
              <a:t>have a reduced likelihood of subsequently using: </a:t>
            </a:r>
            <a:br>
              <a:rPr lang="en-AU" sz="2000" dirty="0" smtClean="0"/>
            </a:br>
            <a:r>
              <a:rPr lang="en-AU" sz="2000" dirty="0" smtClean="0"/>
              <a:t>- any home care service for three years </a:t>
            </a:r>
            <a:br>
              <a:rPr lang="en-AU" sz="2000" dirty="0" smtClean="0"/>
            </a:br>
            <a:r>
              <a:rPr lang="en-AU" sz="2000" dirty="0" smtClean="0"/>
              <a:t>- a personal care service for five years</a:t>
            </a:r>
          </a:p>
          <a:p>
            <a:pPr>
              <a:spcBef>
                <a:spcPts val="1800"/>
              </a:spcBef>
            </a:pPr>
            <a:r>
              <a:rPr lang="en-AU" sz="2000" dirty="0" smtClean="0"/>
              <a:t>are somewhat less likely to be ACAT assessed </a:t>
            </a:r>
            <a:br>
              <a:rPr lang="en-AU" sz="2000" dirty="0" smtClean="0"/>
            </a:br>
            <a:r>
              <a:rPr lang="en-AU" sz="2000" dirty="0" smtClean="0"/>
              <a:t>within the next 5 years and much less likely to be </a:t>
            </a:r>
            <a:br>
              <a:rPr lang="en-AU" sz="2000" dirty="0" smtClean="0"/>
            </a:br>
            <a:r>
              <a:rPr lang="en-AU" sz="2000" dirty="0" smtClean="0"/>
              <a:t>approved for nursing home high level care</a:t>
            </a:r>
          </a:p>
          <a:p>
            <a:pPr>
              <a:spcBef>
                <a:spcPts val="1800"/>
              </a:spcBef>
            </a:pPr>
            <a:r>
              <a:rPr lang="en-AU" sz="2000" dirty="0" smtClean="0"/>
              <a:t>are less likely to die over the next 5 years</a:t>
            </a:r>
          </a:p>
          <a:p>
            <a:pPr>
              <a:spcBef>
                <a:spcPts val="1800"/>
              </a:spcBef>
            </a:pPr>
            <a:r>
              <a:rPr lang="en-AU" sz="2000" dirty="0" smtClean="0"/>
              <a:t>represent a much better return on investment</a:t>
            </a:r>
          </a:p>
          <a:p>
            <a:endParaRPr lang="en-AU" dirty="0" smtClean="0"/>
          </a:p>
          <a:p>
            <a:endParaRPr lang="en-AU"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Outcomes</a:t>
            </a:r>
            <a:endParaRPr lang="en-AU" dirty="0"/>
          </a:p>
        </p:txBody>
      </p:sp>
      <p:pic>
        <p:nvPicPr>
          <p:cNvPr id="6" name="Picture 4" descr="Social Enablement 025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1700808"/>
            <a:ext cx="2188823" cy="33843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
            </a:r>
            <a:br>
              <a:rPr lang="en-AU" b="1" dirty="0" smtClean="0"/>
            </a:br>
            <a:r>
              <a:rPr lang="en-AU" b="1" dirty="0" smtClean="0"/>
              <a:t/>
            </a:r>
            <a:br>
              <a:rPr lang="en-AU" b="1" dirty="0" smtClean="0"/>
            </a:br>
            <a:r>
              <a:rPr lang="en-AU" b="1" dirty="0"/>
              <a:t/>
            </a:r>
            <a:br>
              <a:rPr lang="en-AU" b="1" dirty="0"/>
            </a:br>
            <a:r>
              <a:rPr lang="en-AU" b="1" dirty="0" smtClean="0"/>
              <a:t>Contact for more information:</a:t>
            </a:r>
            <a:endParaRPr lang="en-AU" b="1" dirty="0"/>
          </a:p>
        </p:txBody>
      </p:sp>
      <p:sp>
        <p:nvSpPr>
          <p:cNvPr id="3" name="Content Placeholder 2"/>
          <p:cNvSpPr>
            <a:spLocks noGrp="1"/>
          </p:cNvSpPr>
          <p:nvPr>
            <p:ph idx="1"/>
          </p:nvPr>
        </p:nvSpPr>
        <p:spPr>
          <a:xfrm>
            <a:off x="457200" y="2420888"/>
            <a:ext cx="8229600" cy="2160240"/>
          </a:xfrm>
        </p:spPr>
        <p:txBody>
          <a:bodyPr/>
          <a:lstStyle/>
          <a:p>
            <a:pPr marL="0" indent="0" algn="ctr">
              <a:buNone/>
            </a:pPr>
            <a:endParaRPr lang="en-AU" sz="3600" dirty="0" smtClean="0"/>
          </a:p>
          <a:p>
            <a:pPr marL="0" indent="0" algn="ctr">
              <a:buNone/>
            </a:pPr>
            <a:r>
              <a:rPr lang="en-AU" sz="3600" dirty="0" smtClean="0"/>
              <a:t>g.lewin@curtin.edu.au</a:t>
            </a:r>
            <a:endParaRPr lang="en-AU" sz="36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a:t>Restorative Home Care Outcomes</a:t>
            </a:r>
          </a:p>
        </p:txBody>
      </p:sp>
    </p:spTree>
    <p:extLst>
      <p:ext uri="{BB962C8B-B14F-4D97-AF65-F5344CB8AC3E}">
        <p14:creationId xmlns:p14="http://schemas.microsoft.com/office/powerpoint/2010/main" val="1713708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Restorative Home Care Programs</a:t>
            </a:r>
            <a:endParaRPr lang="en-AU" b="1" dirty="0"/>
          </a:p>
        </p:txBody>
      </p:sp>
      <p:sp>
        <p:nvSpPr>
          <p:cNvPr id="3" name="Content Placeholder 2"/>
          <p:cNvSpPr>
            <a:spLocks noGrp="1"/>
          </p:cNvSpPr>
          <p:nvPr>
            <p:ph idx="1"/>
          </p:nvPr>
        </p:nvSpPr>
        <p:spPr/>
        <p:txBody>
          <a:bodyPr/>
          <a:lstStyle/>
          <a:p>
            <a:r>
              <a:rPr lang="en-AU" dirty="0" smtClean="0"/>
              <a:t>Aim to maximise independence, self esteem and quality of life and reduce care required</a:t>
            </a:r>
          </a:p>
          <a:p>
            <a:r>
              <a:rPr lang="en-AU" dirty="0" smtClean="0"/>
              <a:t>Key elements:</a:t>
            </a:r>
          </a:p>
          <a:p>
            <a:pPr lvl="1">
              <a:buFont typeface="Arial" pitchFamily="34" charset="0"/>
              <a:buChar char="•"/>
            </a:pPr>
            <a:r>
              <a:rPr lang="en-AU" dirty="0" smtClean="0"/>
              <a:t>   </a:t>
            </a:r>
            <a:r>
              <a:rPr lang="en-AU" sz="2000" dirty="0" smtClean="0"/>
              <a:t>Comprehensive assessment</a:t>
            </a:r>
          </a:p>
          <a:p>
            <a:pPr lvl="1">
              <a:buFont typeface="Arial" pitchFamily="34" charset="0"/>
              <a:buChar char="•"/>
            </a:pPr>
            <a:r>
              <a:rPr lang="en-AU" sz="2000" dirty="0" smtClean="0"/>
              <a:t>   Goal setting</a:t>
            </a:r>
          </a:p>
          <a:p>
            <a:pPr lvl="1">
              <a:buFont typeface="Arial" pitchFamily="34" charset="0"/>
              <a:buChar char="•"/>
            </a:pPr>
            <a:r>
              <a:rPr lang="en-AU" sz="2000" dirty="0" smtClean="0"/>
              <a:t>   Individualised  care plans</a:t>
            </a:r>
          </a:p>
          <a:p>
            <a:pPr lvl="1">
              <a:buFont typeface="Arial" pitchFamily="34" charset="0"/>
              <a:buChar char="•"/>
            </a:pPr>
            <a:r>
              <a:rPr lang="en-AU" sz="2000" dirty="0" smtClean="0"/>
              <a:t>  Targeted evidence-based interventions</a:t>
            </a:r>
          </a:p>
          <a:p>
            <a:pPr>
              <a:buFont typeface="Arial" pitchFamily="34" charset="0"/>
              <a:buChar char="•"/>
            </a:pPr>
            <a:r>
              <a:rPr lang="en-AU" dirty="0" smtClean="0"/>
              <a:t> Often time limited</a:t>
            </a:r>
          </a:p>
          <a:p>
            <a:pPr>
              <a:buFont typeface="Arial" pitchFamily="34" charset="0"/>
              <a:buChar char="•"/>
            </a:pPr>
            <a:r>
              <a:rPr lang="en-AU" dirty="0" smtClean="0"/>
              <a:t> May be directed to specific target groups</a:t>
            </a:r>
          </a:p>
          <a:p>
            <a:endParaRPr lang="en-AU"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Long Term Outcomes</a:t>
            </a:r>
            <a:endParaRPr lang="en-AU" dirty="0"/>
          </a:p>
        </p:txBody>
      </p:sp>
      <p:pic>
        <p:nvPicPr>
          <p:cNvPr id="7" name="Content Placeholder 5" descr="I:\Sector Development Program (Wellness)\Production\Promotional Materials Photos\Older lady vacuuming 2.jpg"/>
          <p:cNvPicPr>
            <a:picLocks noChangeAspect="1" noChangeArrowheads="1"/>
          </p:cNvPicPr>
          <p:nvPr/>
        </p:nvPicPr>
        <p:blipFill>
          <a:blip r:embed="rId2" cstate="print"/>
          <a:srcRect/>
          <a:stretch>
            <a:fillRect/>
          </a:stretch>
        </p:blipFill>
        <p:spPr bwMode="auto">
          <a:xfrm>
            <a:off x="6357950" y="2143116"/>
            <a:ext cx="2087563" cy="29077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07375" cy="996950"/>
          </a:xfrm>
        </p:spPr>
        <p:txBody>
          <a:bodyPr/>
          <a:lstStyle/>
          <a:p>
            <a:r>
              <a:rPr lang="en-AU" dirty="0" smtClean="0"/>
              <a:t>Silver Chain</a:t>
            </a:r>
            <a:endParaRPr lang="en-AU" dirty="0"/>
          </a:p>
        </p:txBody>
      </p:sp>
      <p:sp>
        <p:nvSpPr>
          <p:cNvPr id="3" name="Content Placeholder 2"/>
          <p:cNvSpPr>
            <a:spLocks noGrp="1"/>
          </p:cNvSpPr>
          <p:nvPr>
            <p:ph idx="1"/>
          </p:nvPr>
        </p:nvSpPr>
        <p:spPr/>
        <p:txBody>
          <a:bodyPr/>
          <a:lstStyle/>
          <a:p>
            <a:r>
              <a:rPr lang="en-AU" dirty="0"/>
              <a:t>West Australian</a:t>
            </a:r>
            <a:endParaRPr lang="en-AU" dirty="0" smtClean="0"/>
          </a:p>
          <a:p>
            <a:r>
              <a:rPr lang="en-AU" dirty="0" smtClean="0"/>
              <a:t>Community Health and Aged Care Provider</a:t>
            </a:r>
          </a:p>
          <a:p>
            <a:r>
              <a:rPr lang="en-AU" dirty="0"/>
              <a:t>40,000 + clients annually</a:t>
            </a:r>
          </a:p>
          <a:p>
            <a:r>
              <a:rPr lang="en-AU" dirty="0" smtClean="0"/>
              <a:t>Many health and home support services</a:t>
            </a:r>
          </a:p>
          <a:p>
            <a:r>
              <a:rPr lang="en-AU" dirty="0" smtClean="0">
                <a:latin typeface="Arial"/>
                <a:cs typeface="Arial"/>
              </a:rPr>
              <a:t>~ 45% of Govt. funded home care in WA</a:t>
            </a:r>
          </a:p>
          <a:p>
            <a:r>
              <a:rPr lang="en-AU" dirty="0" smtClean="0">
                <a:latin typeface="Arial"/>
                <a:cs typeface="Arial"/>
              </a:rPr>
              <a:t>In 1999 had waitlists for home care services</a:t>
            </a:r>
          </a:p>
          <a:p>
            <a:r>
              <a:rPr lang="en-AU" dirty="0" smtClean="0">
                <a:latin typeface="Arial"/>
                <a:cs typeface="Arial"/>
              </a:rPr>
              <a:t>Developed Restorative Home Care programs, HIP + PEP</a:t>
            </a:r>
          </a:p>
          <a:p>
            <a:r>
              <a:rPr lang="en-AU" dirty="0" smtClean="0">
                <a:latin typeface="Arial"/>
                <a:cs typeface="Arial"/>
              </a:rPr>
              <a:t>HIP + PEP available across Perth since 2002</a:t>
            </a:r>
          </a:p>
          <a:p>
            <a:endParaRPr lang="en-AU" dirty="0" smtClean="0"/>
          </a:p>
          <a:p>
            <a:endParaRPr lang="en-AU" dirty="0"/>
          </a:p>
        </p:txBody>
      </p:sp>
      <p:sp>
        <p:nvSpPr>
          <p:cNvPr id="4" name="Date Placeholder 3"/>
          <p:cNvSpPr>
            <a:spLocks noGrp="1"/>
          </p:cNvSpPr>
          <p:nvPr>
            <p:ph type="dt" sz="half" idx="10"/>
          </p:nvPr>
        </p:nvSpPr>
        <p:spPr/>
        <p:txBody>
          <a:bodyPr/>
          <a:lstStyle/>
          <a:p>
            <a:r>
              <a:rPr lang="en-US" smtClean="0"/>
              <a:t>IFA May 2012</a:t>
            </a:r>
            <a:endParaRPr lang="en-AU" dirty="0"/>
          </a:p>
        </p:txBody>
      </p:sp>
      <p:sp>
        <p:nvSpPr>
          <p:cNvPr id="5" name="Footer Placeholder 4"/>
          <p:cNvSpPr>
            <a:spLocks noGrp="1"/>
          </p:cNvSpPr>
          <p:nvPr>
            <p:ph type="ftr" sz="quarter" idx="11"/>
          </p:nvPr>
        </p:nvSpPr>
        <p:spPr/>
        <p:txBody>
          <a:bodyPr/>
          <a:lstStyle/>
          <a:p>
            <a:r>
              <a:rPr lang="en-AU" dirty="0"/>
              <a:t>Restorative Home Care Long Term Outcomes</a:t>
            </a:r>
          </a:p>
        </p:txBody>
      </p:sp>
      <p:pic>
        <p:nvPicPr>
          <p:cNvPr id="7" name="Picture 7" descr="LarryImg097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6948" y="620688"/>
            <a:ext cx="2063524" cy="3101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350px-Australia_locator-MJC_colour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3927" y="332656"/>
            <a:ext cx="1872209" cy="165618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067944" y="980728"/>
            <a:ext cx="504056" cy="276999"/>
          </a:xfrm>
          <a:prstGeom prst="rect">
            <a:avLst/>
          </a:prstGeom>
          <a:noFill/>
        </p:spPr>
        <p:txBody>
          <a:bodyPr wrap="square" rtlCol="0">
            <a:spAutoFit/>
          </a:bodyPr>
          <a:lstStyle/>
          <a:p>
            <a:r>
              <a:rPr lang="en-AU" sz="1200" b="1" dirty="0" smtClean="0"/>
              <a:t>WA</a:t>
            </a:r>
            <a:endParaRPr lang="en-AU" sz="1200" b="1" dirty="0"/>
          </a:p>
        </p:txBody>
      </p:sp>
    </p:spTree>
    <p:extLst>
      <p:ext uri="{BB962C8B-B14F-4D97-AF65-F5344CB8AC3E}">
        <p14:creationId xmlns:p14="http://schemas.microsoft.com/office/powerpoint/2010/main" val="3314345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Silver Chain’s Restorative Programs</a:t>
            </a:r>
            <a:endParaRPr lang="en-AU" b="1" dirty="0"/>
          </a:p>
        </p:txBody>
      </p:sp>
      <p:sp>
        <p:nvSpPr>
          <p:cNvPr id="3" name="Content Placeholder 2"/>
          <p:cNvSpPr>
            <a:spLocks noGrp="1"/>
          </p:cNvSpPr>
          <p:nvPr>
            <p:ph idx="1"/>
          </p:nvPr>
        </p:nvSpPr>
        <p:spPr/>
        <p:txBody>
          <a:bodyPr/>
          <a:lstStyle/>
          <a:p>
            <a:pPr>
              <a:lnSpc>
                <a:spcPct val="90000"/>
              </a:lnSpc>
              <a:spcBef>
                <a:spcPct val="80000"/>
              </a:spcBef>
            </a:pPr>
            <a:r>
              <a:rPr lang="en-AU" dirty="0" smtClean="0"/>
              <a:t>Home Independence Program (HIP)</a:t>
            </a:r>
          </a:p>
          <a:p>
            <a:pPr marL="877888" lvl="1" indent="-420688">
              <a:lnSpc>
                <a:spcPct val="90000"/>
              </a:lnSpc>
              <a:spcBef>
                <a:spcPct val="80000"/>
              </a:spcBef>
              <a:buFont typeface="Arial" pitchFamily="34" charset="0"/>
              <a:buChar char="•"/>
            </a:pPr>
            <a:r>
              <a:rPr lang="en-AU" sz="2000" dirty="0" smtClean="0"/>
              <a:t>Older individuals needing homecare</a:t>
            </a:r>
          </a:p>
          <a:p>
            <a:pPr marL="877888" lvl="1" indent="-420688">
              <a:lnSpc>
                <a:spcPct val="90000"/>
              </a:lnSpc>
              <a:spcBef>
                <a:spcPct val="80000"/>
              </a:spcBef>
              <a:buFont typeface="Arial" pitchFamily="34" charset="0"/>
              <a:buChar char="•"/>
            </a:pPr>
            <a:r>
              <a:rPr lang="en-AU" sz="2000" dirty="0" smtClean="0"/>
              <a:t>Community based referral</a:t>
            </a:r>
          </a:p>
          <a:p>
            <a:pPr marL="877888" lvl="1" indent="-420688">
              <a:lnSpc>
                <a:spcPct val="90000"/>
              </a:lnSpc>
              <a:spcBef>
                <a:spcPct val="80000"/>
              </a:spcBef>
              <a:buFont typeface="Arial" pitchFamily="34" charset="0"/>
              <a:buChar char="•"/>
            </a:pPr>
            <a:r>
              <a:rPr lang="en-AU" sz="2000" dirty="0" smtClean="0"/>
              <a:t>12 weeks maximum </a:t>
            </a:r>
          </a:p>
          <a:p>
            <a:pPr>
              <a:lnSpc>
                <a:spcPct val="90000"/>
              </a:lnSpc>
              <a:spcBef>
                <a:spcPct val="80000"/>
              </a:spcBef>
            </a:pPr>
            <a:r>
              <a:rPr lang="en-AU" dirty="0" smtClean="0"/>
              <a:t>Personal Enablement Program (PEP)</a:t>
            </a:r>
          </a:p>
          <a:p>
            <a:pPr marL="877888" lvl="1" indent="-420688">
              <a:lnSpc>
                <a:spcPct val="90000"/>
              </a:lnSpc>
              <a:spcBef>
                <a:spcPct val="80000"/>
              </a:spcBef>
              <a:buFont typeface="Arial" pitchFamily="34" charset="0"/>
              <a:buChar char="•"/>
            </a:pPr>
            <a:r>
              <a:rPr lang="en-AU" sz="2000" dirty="0" smtClean="0"/>
              <a:t>Leaving hospital, potential to improve</a:t>
            </a:r>
          </a:p>
          <a:p>
            <a:pPr marL="877888" lvl="1" indent="-420688">
              <a:lnSpc>
                <a:spcPct val="90000"/>
              </a:lnSpc>
              <a:spcBef>
                <a:spcPct val="80000"/>
              </a:spcBef>
              <a:buFont typeface="Arial" pitchFamily="34" charset="0"/>
              <a:buChar char="•"/>
            </a:pPr>
            <a:r>
              <a:rPr lang="en-AU" sz="2000" dirty="0" smtClean="0"/>
              <a:t>Hospital referral (may include post acute nursing)</a:t>
            </a:r>
          </a:p>
          <a:p>
            <a:pPr marL="877888" lvl="1" indent="-420688">
              <a:lnSpc>
                <a:spcPct val="90000"/>
              </a:lnSpc>
              <a:spcBef>
                <a:spcPct val="80000"/>
              </a:spcBef>
              <a:buFont typeface="Arial" pitchFamily="34" charset="0"/>
              <a:buChar char="•"/>
            </a:pPr>
            <a:r>
              <a:rPr lang="en-AU" sz="2000" dirty="0" smtClean="0"/>
              <a:t>8 weeks maximum</a:t>
            </a:r>
          </a:p>
          <a:p>
            <a:endParaRPr lang="en-AU"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Outcomes</a:t>
            </a:r>
            <a:endParaRPr lang="en-AU" dirty="0"/>
          </a:p>
        </p:txBody>
      </p:sp>
      <p:pic>
        <p:nvPicPr>
          <p:cNvPr id="7" name="Picture 6" descr="http://www.timberlandhomecare.com/images/services-large.jpg"/>
          <p:cNvPicPr/>
          <p:nvPr/>
        </p:nvPicPr>
        <p:blipFill>
          <a:blip r:embed="rId2" cstate="print"/>
          <a:srcRect/>
          <a:stretch>
            <a:fillRect/>
          </a:stretch>
        </p:blipFill>
        <p:spPr bwMode="auto">
          <a:xfrm>
            <a:off x="6429388" y="1785926"/>
            <a:ext cx="2131444" cy="2704619"/>
          </a:xfrm>
          <a:prstGeom prst="rect">
            <a:avLst/>
          </a:prstGeom>
          <a:solidFill>
            <a:srgbClr val="FFFFFF">
              <a:shade val="85000"/>
            </a:srgbClr>
          </a:solidFill>
          <a:ln w="88900" cap="sq">
            <a:noFill/>
            <a:miter lim="800000"/>
          </a:ln>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Study Objectives</a:t>
            </a:r>
            <a:endParaRPr lang="en-AU" b="1" dirty="0"/>
          </a:p>
        </p:txBody>
      </p:sp>
      <p:sp>
        <p:nvSpPr>
          <p:cNvPr id="3" name="Content Placeholder 2"/>
          <p:cNvSpPr>
            <a:spLocks noGrp="1"/>
          </p:cNvSpPr>
          <p:nvPr>
            <p:ph idx="1"/>
          </p:nvPr>
        </p:nvSpPr>
        <p:spPr>
          <a:xfrm>
            <a:off x="457200" y="1857364"/>
            <a:ext cx="8229600" cy="4092586"/>
          </a:xfrm>
        </p:spPr>
        <p:txBody>
          <a:bodyPr/>
          <a:lstStyle/>
          <a:p>
            <a:r>
              <a:rPr lang="en-AU" dirty="0" smtClean="0"/>
              <a:t>Primary objective:</a:t>
            </a:r>
          </a:p>
          <a:p>
            <a:pPr marL="354013" lvl="1">
              <a:lnSpc>
                <a:spcPct val="150000"/>
              </a:lnSpc>
            </a:pPr>
            <a:r>
              <a:rPr lang="en-AU" sz="2000" dirty="0" smtClean="0"/>
              <a:t>Compare aged care service use over 5 yrs of individuals who participated in HIP / PEP with that of individuals who received HACC.</a:t>
            </a:r>
          </a:p>
          <a:p>
            <a:pPr marL="82550"/>
            <a:r>
              <a:rPr lang="en-AU" dirty="0" smtClean="0"/>
              <a:t>Secondary objectives:</a:t>
            </a:r>
          </a:p>
          <a:p>
            <a:pPr marL="354013" lvl="1">
              <a:lnSpc>
                <a:spcPct val="150000"/>
              </a:lnSpc>
            </a:pPr>
            <a:r>
              <a:rPr lang="en-AU" dirty="0" smtClean="0"/>
              <a:t>Examine the impact of participating in an independence program, as compared to receiving usual home care services, on delaying the need for recommendation into residential care, improving survival and reducing care costs over time.</a:t>
            </a:r>
          </a:p>
          <a:p>
            <a:pPr marL="82550">
              <a:buNone/>
            </a:pPr>
            <a:r>
              <a:rPr lang="en-AU" sz="2600" dirty="0" smtClean="0"/>
              <a:t> </a:t>
            </a:r>
            <a:endParaRPr lang="en-AU" sz="26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Outcomes</a:t>
            </a:r>
            <a:endParaRPr lang="en-AU" dirty="0"/>
          </a:p>
        </p:txBody>
      </p:sp>
      <p:pic>
        <p:nvPicPr>
          <p:cNvPr id="6" name="Picture 6" descr="_64Z6101.jpg"/>
          <p:cNvPicPr>
            <a:picLocks noChangeAspect="1"/>
          </p:cNvPicPr>
          <p:nvPr/>
        </p:nvPicPr>
        <p:blipFill>
          <a:blip r:embed="rId2" cstate="print"/>
          <a:srcRect/>
          <a:stretch>
            <a:fillRect/>
          </a:stretch>
        </p:blipFill>
        <p:spPr bwMode="auto">
          <a:xfrm>
            <a:off x="5607780" y="214290"/>
            <a:ext cx="2892596"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Study Design and Method</a:t>
            </a:r>
            <a:endParaRPr lang="en-AU" b="1" dirty="0"/>
          </a:p>
        </p:txBody>
      </p:sp>
      <p:sp>
        <p:nvSpPr>
          <p:cNvPr id="3" name="Content Placeholder 2"/>
          <p:cNvSpPr>
            <a:spLocks noGrp="1"/>
          </p:cNvSpPr>
          <p:nvPr>
            <p:ph idx="1"/>
          </p:nvPr>
        </p:nvSpPr>
        <p:spPr/>
        <p:txBody>
          <a:bodyPr/>
          <a:lstStyle/>
          <a:p>
            <a:pPr>
              <a:tabLst>
                <a:tab pos="1165225" algn="l"/>
              </a:tabLst>
            </a:pPr>
            <a:r>
              <a:rPr lang="en-AU" sz="2000" dirty="0" smtClean="0"/>
              <a:t>Retrospective Cohort Study</a:t>
            </a:r>
          </a:p>
          <a:p>
            <a:pPr>
              <a:tabLst>
                <a:tab pos="1165225" algn="l"/>
              </a:tabLst>
            </a:pPr>
            <a:r>
              <a:rPr lang="en-AU" sz="2000" dirty="0" smtClean="0"/>
              <a:t>65+ yr old HIP, PEP and HACC clients</a:t>
            </a:r>
          </a:p>
          <a:p>
            <a:pPr>
              <a:tabLst>
                <a:tab pos="1165225" algn="l"/>
              </a:tabLst>
            </a:pPr>
            <a:r>
              <a:rPr lang="en-AU" sz="2000" dirty="0" smtClean="0"/>
              <a:t>Referred for service 1 Jan 2004 – 31 Dec 2008</a:t>
            </a:r>
          </a:p>
          <a:p>
            <a:pPr>
              <a:tabLst>
                <a:tab pos="1165225" algn="l"/>
              </a:tabLst>
            </a:pPr>
            <a:r>
              <a:rPr lang="en-AU" sz="2000" dirty="0" smtClean="0"/>
              <a:t>No diagnosis of dementia</a:t>
            </a:r>
          </a:p>
          <a:p>
            <a:pPr>
              <a:tabLst>
                <a:tab pos="1165225" algn="l"/>
              </a:tabLst>
            </a:pPr>
            <a:r>
              <a:rPr lang="en-AU" sz="2000" dirty="0" smtClean="0"/>
              <a:t>2004-2009 client data from Silver Chain </a:t>
            </a:r>
            <a:r>
              <a:rPr lang="en-AU" sz="2000" dirty="0" err="1" smtClean="0"/>
              <a:t>Comcare</a:t>
            </a:r>
            <a:r>
              <a:rPr lang="en-AU" sz="2000" dirty="0" smtClean="0"/>
              <a:t>, HACC MDS, ACAP database and mortality register linked</a:t>
            </a:r>
          </a:p>
          <a:p>
            <a:pPr>
              <a:tabLst>
                <a:tab pos="1165225" algn="l"/>
              </a:tabLst>
            </a:pPr>
            <a:r>
              <a:rPr lang="en-AU" sz="2000" dirty="0" smtClean="0"/>
              <a:t>Service use examined at 12, 24,36, 48 and 60 months</a:t>
            </a:r>
          </a:p>
          <a:p>
            <a:pPr>
              <a:tabLst>
                <a:tab pos="1165225" algn="l"/>
              </a:tabLst>
            </a:pPr>
            <a:r>
              <a:rPr lang="en-AU" sz="2000" dirty="0" smtClean="0"/>
              <a:t>Poisson regression to identify predictors of service use</a:t>
            </a:r>
          </a:p>
          <a:p>
            <a:pPr>
              <a:tabLst>
                <a:tab pos="1165225" algn="l"/>
              </a:tabLst>
            </a:pPr>
            <a:r>
              <a:rPr lang="en-AU" sz="2000" dirty="0" smtClean="0"/>
              <a:t>Cox regression to compare ACAT assessment  or death</a:t>
            </a:r>
          </a:p>
          <a:p>
            <a:pPr>
              <a:tabLst>
                <a:tab pos="1165225" algn="l"/>
              </a:tabLst>
            </a:pPr>
            <a:r>
              <a:rPr lang="en-AU" sz="2000" dirty="0" err="1" smtClean="0"/>
              <a:t>Quantile</a:t>
            </a:r>
            <a:r>
              <a:rPr lang="en-AU" sz="2000" dirty="0" smtClean="0"/>
              <a:t> regression to compare costs between groups</a:t>
            </a:r>
          </a:p>
          <a:p>
            <a:pPr>
              <a:tabLst>
                <a:tab pos="1165225" algn="l"/>
              </a:tabLst>
            </a:pPr>
            <a:endParaRPr lang="en-AU" sz="2000" dirty="0" smtClean="0"/>
          </a:p>
          <a:p>
            <a:pPr>
              <a:tabLst>
                <a:tab pos="1165225" algn="l"/>
              </a:tabLst>
            </a:pPr>
            <a:endParaRPr lang="en-AU" sz="2000" dirty="0" smtClean="0"/>
          </a:p>
          <a:p>
            <a:endParaRPr lang="en-AU" sz="20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smtClean="0"/>
              <a:t>Restorative Home Care Outcomes</a:t>
            </a:r>
            <a:endParaRPr lang="en-AU" dirty="0"/>
          </a:p>
        </p:txBody>
      </p:sp>
      <p:pic>
        <p:nvPicPr>
          <p:cNvPr id="6" name="Picture 5" descr="C:\My Documents\current docs\pic8.bmp"/>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183210"/>
            <a:ext cx="1933122" cy="295775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Results </a:t>
            </a:r>
            <a:r>
              <a:rPr lang="en-AU" sz="2800" b="1" dirty="0"/>
              <a:t>- Demographics</a:t>
            </a:r>
            <a:endParaRPr lang="en-AU" sz="28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p:txBody>
          <a:bodyPr/>
          <a:lstStyle/>
          <a:p>
            <a:r>
              <a:rPr lang="en-AU" dirty="0"/>
              <a:t>Restorative Home Care Outcomes</a:t>
            </a:r>
          </a:p>
        </p:txBody>
      </p:sp>
      <p:pic>
        <p:nvPicPr>
          <p:cNvPr id="1026" name="Picture 2"/>
          <p:cNvPicPr>
            <a:picLocks noChangeAspect="1" noChangeArrowheads="1"/>
          </p:cNvPicPr>
          <p:nvPr/>
        </p:nvPicPr>
        <p:blipFill>
          <a:blip r:embed="rId2" cstate="print"/>
          <a:srcRect/>
          <a:stretch>
            <a:fillRect/>
          </a:stretch>
        </p:blipFill>
        <p:spPr bwMode="auto">
          <a:xfrm>
            <a:off x="755576" y="1124744"/>
            <a:ext cx="7135389" cy="4680520"/>
          </a:xfrm>
          <a:prstGeom prst="rect">
            <a:avLst/>
          </a:prstGeom>
          <a:noFill/>
          <a:ln w="9525">
            <a:noFill/>
            <a:miter lim="800000"/>
            <a:headEnd/>
            <a:tailEnd/>
          </a:ln>
          <a:effectLst/>
        </p:spPr>
      </p:pic>
    </p:spTree>
    <p:extLst>
      <p:ext uri="{BB962C8B-B14F-4D97-AF65-F5344CB8AC3E}">
        <p14:creationId xmlns:p14="http://schemas.microsoft.com/office/powerpoint/2010/main" val="2455195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Results </a:t>
            </a:r>
            <a:r>
              <a:rPr lang="en-AU" sz="2800" b="1" dirty="0"/>
              <a:t>– HACC All Service Use</a:t>
            </a:r>
            <a:endParaRPr lang="en-AU" sz="2800" dirty="0"/>
          </a:p>
        </p:txBody>
      </p:sp>
      <p:sp>
        <p:nvSpPr>
          <p:cNvPr id="4" name="Date Placeholder 3"/>
          <p:cNvSpPr>
            <a:spLocks noGrp="1"/>
          </p:cNvSpPr>
          <p:nvPr>
            <p:ph type="dt" sz="half" idx="10"/>
          </p:nvPr>
        </p:nvSpPr>
        <p:spPr/>
        <p:txBody>
          <a:bodyPr/>
          <a:lstStyle/>
          <a:p>
            <a:r>
              <a:rPr lang="en-US" dirty="0" smtClean="0"/>
              <a:t>IFA May 2012</a:t>
            </a:r>
            <a:endParaRPr lang="en-AU" dirty="0"/>
          </a:p>
        </p:txBody>
      </p:sp>
      <p:sp>
        <p:nvSpPr>
          <p:cNvPr id="5" name="Footer Placeholder 4"/>
          <p:cNvSpPr>
            <a:spLocks noGrp="1"/>
          </p:cNvSpPr>
          <p:nvPr>
            <p:ph type="ftr" sz="quarter" idx="11"/>
          </p:nvPr>
        </p:nvSpPr>
        <p:spPr>
          <a:xfrm>
            <a:off x="467544" y="6093296"/>
            <a:ext cx="3455987" cy="215900"/>
          </a:xfrm>
        </p:spPr>
        <p:txBody>
          <a:bodyPr/>
          <a:lstStyle/>
          <a:p>
            <a:r>
              <a:rPr lang="en-AU" dirty="0"/>
              <a:t>Restorative Home Care Outcomes</a:t>
            </a:r>
          </a:p>
        </p:txBody>
      </p:sp>
      <p:pic>
        <p:nvPicPr>
          <p:cNvPr id="3074" name="Picture 2"/>
          <p:cNvPicPr>
            <a:picLocks noChangeAspect="1" noChangeArrowheads="1"/>
          </p:cNvPicPr>
          <p:nvPr/>
        </p:nvPicPr>
        <p:blipFill>
          <a:blip r:embed="rId2" cstate="print"/>
          <a:srcRect/>
          <a:stretch>
            <a:fillRect/>
          </a:stretch>
        </p:blipFill>
        <p:spPr bwMode="auto">
          <a:xfrm>
            <a:off x="683569" y="1557339"/>
            <a:ext cx="6984776" cy="4319934"/>
          </a:xfrm>
          <a:prstGeom prst="rect">
            <a:avLst/>
          </a:prstGeom>
          <a:noFill/>
          <a:ln w="9525">
            <a:noFill/>
            <a:miter lim="800000"/>
            <a:headEnd/>
            <a:tailEnd/>
          </a:ln>
          <a:effectLst/>
        </p:spPr>
      </p:pic>
      <p:sp>
        <p:nvSpPr>
          <p:cNvPr id="3" name="TextBox 2"/>
          <p:cNvSpPr txBox="1"/>
          <p:nvPr/>
        </p:nvSpPr>
        <p:spPr>
          <a:xfrm>
            <a:off x="7236296" y="2564904"/>
            <a:ext cx="1584176" cy="1661993"/>
          </a:xfrm>
          <a:prstGeom prst="rect">
            <a:avLst/>
          </a:prstGeom>
          <a:noFill/>
        </p:spPr>
        <p:txBody>
          <a:bodyPr wrap="square" rtlCol="0">
            <a:spAutoFit/>
          </a:bodyPr>
          <a:lstStyle/>
          <a:p>
            <a:r>
              <a:rPr lang="en-AU" sz="1200" dirty="0">
                <a:solidFill>
                  <a:schemeClr val="accent2">
                    <a:lumMod val="60000"/>
                    <a:lumOff val="40000"/>
                  </a:schemeClr>
                </a:solidFill>
              </a:rPr>
              <a:t>*Adjusted for age, sex, living arrangement, having carer, dependence level and requiring PC service previous start study</a:t>
            </a:r>
          </a:p>
          <a:p>
            <a:endParaRPr lang="en-AU" dirty="0"/>
          </a:p>
        </p:txBody>
      </p:sp>
    </p:spTree>
    <p:extLst>
      <p:ext uri="{BB962C8B-B14F-4D97-AF65-F5344CB8AC3E}">
        <p14:creationId xmlns:p14="http://schemas.microsoft.com/office/powerpoint/2010/main" val="2233736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Results </a:t>
            </a:r>
            <a:r>
              <a:rPr lang="en-AU" sz="2800" b="1" dirty="0"/>
              <a:t>– HACC Personal Care Use</a:t>
            </a:r>
            <a:endParaRPr lang="en-AU" sz="2800" dirty="0"/>
          </a:p>
        </p:txBody>
      </p:sp>
      <p:sp>
        <p:nvSpPr>
          <p:cNvPr id="4" name="Date Placeholder 3"/>
          <p:cNvSpPr>
            <a:spLocks noGrp="1"/>
          </p:cNvSpPr>
          <p:nvPr>
            <p:ph type="dt" sz="half" idx="10"/>
          </p:nvPr>
        </p:nvSpPr>
        <p:spPr/>
        <p:txBody>
          <a:bodyPr/>
          <a:lstStyle/>
          <a:p>
            <a:r>
              <a:rPr lang="en-US" dirty="0" smtClean="0"/>
              <a:t>26.10.2011</a:t>
            </a:r>
            <a:endParaRPr lang="en-AU" dirty="0"/>
          </a:p>
        </p:txBody>
      </p:sp>
      <p:sp>
        <p:nvSpPr>
          <p:cNvPr id="5" name="Footer Placeholder 4"/>
          <p:cNvSpPr>
            <a:spLocks noGrp="1"/>
          </p:cNvSpPr>
          <p:nvPr>
            <p:ph type="ftr" sz="quarter" idx="11"/>
          </p:nvPr>
        </p:nvSpPr>
        <p:spPr/>
        <p:txBody>
          <a:bodyPr/>
          <a:lstStyle/>
          <a:p>
            <a:r>
              <a:rPr lang="en-AU" dirty="0"/>
              <a:t>Restorative Home Care Outcomes</a:t>
            </a:r>
          </a:p>
        </p:txBody>
      </p:sp>
      <p:pic>
        <p:nvPicPr>
          <p:cNvPr id="2050" name="Picture 2"/>
          <p:cNvPicPr>
            <a:picLocks noChangeAspect="1" noChangeArrowheads="1"/>
          </p:cNvPicPr>
          <p:nvPr/>
        </p:nvPicPr>
        <p:blipFill>
          <a:blip r:embed="rId2" cstate="print"/>
          <a:srcRect/>
          <a:stretch>
            <a:fillRect/>
          </a:stretch>
        </p:blipFill>
        <p:spPr bwMode="auto">
          <a:xfrm>
            <a:off x="467544" y="1268760"/>
            <a:ext cx="7632848" cy="4536504"/>
          </a:xfrm>
          <a:prstGeom prst="rect">
            <a:avLst/>
          </a:prstGeom>
          <a:noFill/>
          <a:ln w="9525">
            <a:noFill/>
            <a:miter lim="800000"/>
            <a:headEnd/>
            <a:tailEnd/>
          </a:ln>
          <a:effectLst/>
        </p:spPr>
      </p:pic>
      <p:sp>
        <p:nvSpPr>
          <p:cNvPr id="3" name="TextBox 2"/>
          <p:cNvSpPr txBox="1"/>
          <p:nvPr/>
        </p:nvSpPr>
        <p:spPr>
          <a:xfrm>
            <a:off x="7380312" y="2276872"/>
            <a:ext cx="1763688" cy="1200329"/>
          </a:xfrm>
          <a:prstGeom prst="rect">
            <a:avLst/>
          </a:prstGeom>
          <a:noFill/>
        </p:spPr>
        <p:txBody>
          <a:bodyPr wrap="square" rtlCol="0">
            <a:spAutoFit/>
          </a:bodyPr>
          <a:lstStyle/>
          <a:p>
            <a:r>
              <a:rPr lang="en-AU" sz="1200" dirty="0">
                <a:solidFill>
                  <a:schemeClr val="accent2">
                    <a:lumMod val="60000"/>
                    <a:lumOff val="40000"/>
                  </a:schemeClr>
                </a:solidFill>
              </a:rPr>
              <a:t>*Adjusted for age, sex, living arrangement, having carer, dependence level and requiring PC service previous start study</a:t>
            </a:r>
          </a:p>
        </p:txBody>
      </p:sp>
    </p:spTree>
    <p:extLst>
      <p:ext uri="{BB962C8B-B14F-4D97-AF65-F5344CB8AC3E}">
        <p14:creationId xmlns:p14="http://schemas.microsoft.com/office/powerpoint/2010/main" val="187259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rtin2010-PP2007">
  <a:themeElements>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curtin2010-PP2007</Template>
  <TotalTime>1347</TotalTime>
  <Words>864</Words>
  <Application>Microsoft Office PowerPoint</Application>
  <PresentationFormat>Předvádění na obrazovce (4:3)</PresentationFormat>
  <Paragraphs>188</Paragraphs>
  <Slides>15</Slides>
  <Notes>1</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curtin2010-PP2007</vt:lpstr>
      <vt:lpstr>Long Term Outcomes    of Restorative Home Care</vt:lpstr>
      <vt:lpstr>Restorative Home Care Programs</vt:lpstr>
      <vt:lpstr>Silver Chain</vt:lpstr>
      <vt:lpstr>Silver Chain’s Restorative Programs</vt:lpstr>
      <vt:lpstr>Study Objectives</vt:lpstr>
      <vt:lpstr>Study Design and Method</vt:lpstr>
      <vt:lpstr>Results - Demographics</vt:lpstr>
      <vt:lpstr>Results – HACC All Service Use</vt:lpstr>
      <vt:lpstr>Results – HACC Personal Care Use</vt:lpstr>
      <vt:lpstr>Results – ACAT assessment over time</vt:lpstr>
      <vt:lpstr>Results – Risk of death</vt:lpstr>
      <vt:lpstr>Results – Adjusted Median Cumulative Costs</vt:lpstr>
      <vt:lpstr>Returns on Investment </vt:lpstr>
      <vt:lpstr>Conclusions</vt:lpstr>
      <vt:lpstr>   Contact for more information:</vt:lpstr>
    </vt:vector>
  </TitlesOfParts>
  <Company>Curtin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ONE-LINE TITLE</dc:title>
  <dc:creator>Faculty of Health Sciences</dc:creator>
  <cp:lastModifiedBy>PIT12</cp:lastModifiedBy>
  <cp:revision>99</cp:revision>
  <cp:lastPrinted>2012-05-07T04:47:25Z</cp:lastPrinted>
  <dcterms:created xsi:type="dcterms:W3CDTF">2010-11-05T07:13:44Z</dcterms:created>
  <dcterms:modified xsi:type="dcterms:W3CDTF">2012-05-29T08:21:56Z</dcterms:modified>
</cp:coreProperties>
</file>