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6" r:id="rId2"/>
  </p:sldMasterIdLst>
  <p:notesMasterIdLst>
    <p:notesMasterId r:id="rId20"/>
  </p:notesMasterIdLst>
  <p:handoutMasterIdLst>
    <p:handoutMasterId r:id="rId21"/>
  </p:handoutMasterIdLst>
  <p:sldIdLst>
    <p:sldId id="261" r:id="rId3"/>
    <p:sldId id="309" r:id="rId4"/>
    <p:sldId id="296" r:id="rId5"/>
    <p:sldId id="306" r:id="rId6"/>
    <p:sldId id="282" r:id="rId7"/>
    <p:sldId id="307" r:id="rId8"/>
    <p:sldId id="308" r:id="rId9"/>
    <p:sldId id="313" r:id="rId10"/>
    <p:sldId id="316" r:id="rId11"/>
    <p:sldId id="312" r:id="rId12"/>
    <p:sldId id="320" r:id="rId13"/>
    <p:sldId id="315" r:id="rId14"/>
    <p:sldId id="317" r:id="rId15"/>
    <p:sldId id="318" r:id="rId16"/>
    <p:sldId id="303" r:id="rId17"/>
    <p:sldId id="304" r:id="rId18"/>
    <p:sldId id="319" r:id="rId19"/>
  </p:sldIdLst>
  <p:sldSz cx="9144000" cy="6858000" type="screen4x3"/>
  <p:notesSz cx="6807200" cy="9939338"/>
  <p:custDataLst>
    <p:tags r:id="rId22"/>
  </p:custDataLst>
  <p:defaultTextStyle>
    <a:defPPr>
      <a:defRPr lang="en-AU"/>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D1D"/>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82" autoAdjust="0"/>
    <p:restoredTop sz="67485" autoAdjust="0"/>
  </p:normalViewPr>
  <p:slideViewPr>
    <p:cSldViewPr>
      <p:cViewPr>
        <p:scale>
          <a:sx n="50" d="100"/>
          <a:sy n="50" d="100"/>
        </p:scale>
        <p:origin x="-2736"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282"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9242F-FF23-4E8F-8791-E8AB0801DAC4}" type="doc">
      <dgm:prSet loTypeId="urn:microsoft.com/office/officeart/2005/8/layout/chevron1" loCatId="process" qsTypeId="urn:microsoft.com/office/officeart/2005/8/quickstyle/simple2" qsCatId="simple" csTypeId="urn:microsoft.com/office/officeart/2005/8/colors/accent1_4" csCatId="accent1" phldr="1"/>
      <dgm:spPr/>
    </dgm:pt>
    <dgm:pt modelId="{3822AF3F-E6EA-4C35-B19B-F447CC490656}" type="pres">
      <dgm:prSet presAssocID="{8759242F-FF23-4E8F-8791-E8AB0801DAC4}" presName="Name0" presStyleCnt="0">
        <dgm:presLayoutVars>
          <dgm:dir/>
          <dgm:animLvl val="lvl"/>
          <dgm:resizeHandles val="exact"/>
        </dgm:presLayoutVars>
      </dgm:prSet>
      <dgm:spPr/>
    </dgm:pt>
  </dgm:ptLst>
  <dgm:cxnLst>
    <dgm:cxn modelId="{8292463B-32A6-4566-ABAF-F39280BA716A}" type="presOf" srcId="{8759242F-FF23-4E8F-8791-E8AB0801DAC4}" destId="{3822AF3F-E6EA-4C35-B19B-F447CC490656}"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841F1D-E5A4-45FC-8C38-EA170C11C74F}" type="slidenum">
              <a:rPr lang="en-US"/>
              <a:pPr>
                <a:defRPr/>
              </a:pPr>
              <a:t>‹#›</a:t>
            </a:fld>
            <a:endParaRPr lang="en-US"/>
          </a:p>
        </p:txBody>
      </p:sp>
    </p:spTree>
    <p:extLst>
      <p:ext uri="{BB962C8B-B14F-4D97-AF65-F5344CB8AC3E}">
        <p14:creationId xmlns:p14="http://schemas.microsoft.com/office/powerpoint/2010/main" val="3804721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idx="2"/>
          </p:nvPr>
        </p:nvSpPr>
        <p:spPr bwMode="auto">
          <a:xfrm>
            <a:off x="955328" y="289149"/>
            <a:ext cx="496570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39304" y="4321597"/>
            <a:ext cx="5400599"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639376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xfrm>
            <a:off x="3857413" y="9442371"/>
            <a:ext cx="2949787" cy="496967"/>
          </a:xfrm>
          <a:prstGeom prst="rect">
            <a:avLst/>
          </a:prstGeom>
          <a:noFill/>
        </p:spPr>
        <p:txBody>
          <a:bodyPr/>
          <a:lstStyle/>
          <a:p>
            <a:fld id="{1096214F-F088-4D86-8935-D5920AA81860}" type="slidenum">
              <a:rPr lang="en-AU" smtClean="0"/>
              <a:pPr/>
              <a:t>1</a:t>
            </a:fld>
            <a:endParaRPr lang="en-AU" smtClean="0"/>
          </a:p>
        </p:txBody>
      </p:sp>
      <p:sp>
        <p:nvSpPr>
          <p:cNvPr id="11267" name="Rectangle 2"/>
          <p:cNvSpPr>
            <a:spLocks noGrp="1" noRot="1" noChangeAspect="1" noChangeArrowheads="1" noTextEdit="1"/>
          </p:cNvSpPr>
          <p:nvPr>
            <p:ph type="sldImg"/>
          </p:nvPr>
        </p:nvSpPr>
        <p:spPr>
          <a:xfrm>
            <a:off x="955675" y="288925"/>
            <a:ext cx="4965700" cy="3725863"/>
          </a:xfrm>
          <a:ln/>
        </p:spPr>
      </p:sp>
      <p:sp>
        <p:nvSpPr>
          <p:cNvPr id="11268" name="Rectangle 3"/>
          <p:cNvSpPr>
            <a:spLocks noGrp="1" noChangeArrowheads="1"/>
          </p:cNvSpPr>
          <p:nvPr>
            <p:ph type="body" idx="1"/>
          </p:nvPr>
        </p:nvSpPr>
        <p:spPr>
          <a:noFill/>
          <a:ln/>
        </p:spPr>
        <p:txBody>
          <a:bodyPr/>
          <a:lstStyle/>
          <a:p>
            <a:pPr eaLnBrk="1" hangingPunct="1"/>
            <a:r>
              <a:rPr lang="en-US" dirty="0" smtClean="0"/>
              <a:t>Thank</a:t>
            </a:r>
            <a:r>
              <a:rPr lang="en-US" baseline="0" dirty="0" smtClean="0"/>
              <a:t> you.</a:t>
            </a:r>
          </a:p>
          <a:p>
            <a:pPr eaLnBrk="1" hangingPunct="1"/>
            <a:endParaRPr lang="en-US" baseline="0" dirty="0" smtClean="0"/>
          </a:p>
          <a:p>
            <a:pPr eaLnBrk="1" hangingPunct="1"/>
            <a:r>
              <a:rPr lang="en-US" baseline="0" dirty="0" smtClean="0"/>
              <a:t>I have taken the opportunity to present a paper which I will also be presenting at the IFA’s Global Conference on Ageing in Prague at the end of this month.</a:t>
            </a:r>
          </a:p>
          <a:p>
            <a:pPr eaLnBrk="1" hangingPunct="1"/>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3320" y="217141"/>
            <a:ext cx="3240360" cy="2431306"/>
          </a:xfrm>
        </p:spPr>
      </p:sp>
      <p:sp>
        <p:nvSpPr>
          <p:cNvPr id="3" name="Notes Placeholder 2"/>
          <p:cNvSpPr>
            <a:spLocks noGrp="1"/>
          </p:cNvSpPr>
          <p:nvPr>
            <p:ph type="body" idx="1"/>
          </p:nvPr>
        </p:nvSpPr>
        <p:spPr>
          <a:xfrm>
            <a:off x="739304" y="2809429"/>
            <a:ext cx="5400599" cy="6264696"/>
          </a:xfrm>
        </p:spPr>
        <p:txBody>
          <a:bodyPr/>
          <a:lstStyle/>
          <a:p>
            <a:r>
              <a:rPr lang="en-AU" dirty="0" smtClean="0"/>
              <a:t>So </a:t>
            </a:r>
            <a:r>
              <a:rPr lang="en-AU" baseline="0" dirty="0" smtClean="0"/>
              <a:t>p</a:t>
            </a:r>
            <a:r>
              <a:rPr lang="en-AU" dirty="0" smtClean="0"/>
              <a:t>articipants entered</a:t>
            </a:r>
            <a:r>
              <a:rPr lang="en-AU" baseline="0" dirty="0" smtClean="0"/>
              <a:t> healthcare having been suddenly disabled by a stroke, unsure of what had happened to them and what it meant for their future, and dependent on healthcare to help them recover. </a:t>
            </a:r>
          </a:p>
          <a:p>
            <a:endParaRPr lang="en-AU" baseline="0" dirty="0" smtClean="0"/>
          </a:p>
          <a:p>
            <a:r>
              <a:rPr lang="en-AU" baseline="0" dirty="0" smtClean="0"/>
              <a:t>Conditions of the healthcare context they encountered positioned them in a passive patient role.</a:t>
            </a:r>
          </a:p>
          <a:p>
            <a:r>
              <a:rPr lang="en-AU" baseline="0" dirty="0" smtClean="0"/>
              <a:t> </a:t>
            </a:r>
          </a:p>
          <a:p>
            <a:r>
              <a:rPr lang="en-AU" baseline="0" dirty="0" smtClean="0"/>
              <a:t>Their experience was dominated by a perception of being tested by health professionals. </a:t>
            </a:r>
            <a:r>
              <a:rPr lang="en-AU" dirty="0" smtClean="0"/>
              <a:t>Initial</a:t>
            </a:r>
            <a:r>
              <a:rPr lang="en-AU" baseline="0" dirty="0" smtClean="0"/>
              <a:t> testing to determine their diagnosis, but then they perceived they were tested during therapy and care routines to decide their level of function and ability to return home. As Gino explained it, ‘</a:t>
            </a:r>
            <a:r>
              <a:rPr lang="en-AU" i="1" baseline="0" dirty="0" smtClean="0"/>
              <a:t>they give you point for what you do</a:t>
            </a:r>
            <a:r>
              <a:rPr lang="en-AU" baseline="0" dirty="0" smtClean="0"/>
              <a:t>’. Participants were not involved in these interactions except to submit to the test; and health professionals were the authority to decide if they had passed or failed.</a:t>
            </a:r>
          </a:p>
          <a:p>
            <a:endParaRPr lang="en-AU" baseline="0" dirty="0" smtClean="0"/>
          </a:p>
          <a:p>
            <a:r>
              <a:rPr lang="en-AU" baseline="0" dirty="0" smtClean="0"/>
              <a:t>The majority of communication was perceived to be health professionals telling patients the rules of healthcare– what they were required to do when being tested, and what had been decided by others as best for their recovery. It was one way communication and often in English. The simple language of rules was typified by Ming’s experience- just ‘</a:t>
            </a:r>
            <a:r>
              <a:rPr lang="en-AU" i="1" baseline="0" dirty="0" smtClean="0"/>
              <a:t>Walk, walk</a:t>
            </a:r>
            <a:r>
              <a:rPr lang="en-AU" baseline="0" dirty="0" smtClean="0"/>
              <a:t>’. It did not require or encourage them to participate in the conversation, just to obey. It also communicated to participants that they only needed to understand and obey the rules to fulfil their role as a patient. </a:t>
            </a:r>
          </a:p>
          <a:p>
            <a:endParaRPr lang="en-AU" baseline="0" dirty="0" smtClean="0"/>
          </a:p>
          <a:p>
            <a:r>
              <a:rPr lang="en-AU" baseline="0" dirty="0" smtClean="0"/>
              <a:t>Participants were also discouraged from asking for information by health professional behaviour such as the busyness of staff who did not stop long enough for a person with LEP to have a chance to speak, health professionals talking with adult children instead of the older person, or, as one participant’s wife explained, ‘</a:t>
            </a:r>
            <a:r>
              <a:rPr lang="en-AU" i="1" baseline="0" dirty="0" smtClean="0"/>
              <a:t>they get mad’</a:t>
            </a:r>
            <a:r>
              <a:rPr lang="en-AU" baseline="0" dirty="0" smtClean="0"/>
              <a:t>’ when you asked questions. </a:t>
            </a:r>
          </a:p>
        </p:txBody>
      </p:sp>
    </p:spTree>
    <p:extLst>
      <p:ext uri="{BB962C8B-B14F-4D97-AF65-F5344CB8AC3E}">
        <p14:creationId xmlns:p14="http://schemas.microsoft.com/office/powerpoint/2010/main" val="1581393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 passive patient role was reinforced by the language context of healthcare.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Participants perceived that the language</a:t>
            </a:r>
            <a:r>
              <a:rPr lang="en-AU" u="none" baseline="0" dirty="0" smtClean="0"/>
              <a:t> </a:t>
            </a:r>
            <a:r>
              <a:rPr lang="en-AU" u="sng" baseline="0" dirty="0" smtClean="0"/>
              <a:t>they</a:t>
            </a:r>
            <a:r>
              <a:rPr lang="en-AU" u="none" baseline="0" dirty="0" smtClean="0"/>
              <a:t> </a:t>
            </a:r>
            <a:r>
              <a:rPr lang="en-AU" baseline="0" dirty="0" smtClean="0"/>
              <a:t>preferred to speak was not an important consideration. As Gino states here, </a:t>
            </a:r>
            <a:r>
              <a:rPr lang="en-AU" i="1" baseline="0" dirty="0" smtClean="0"/>
              <a:t>Nobody interested to talk like we talk</a:t>
            </a:r>
            <a:r>
              <a:rPr lang="en-AU" baseline="0" dirty="0" smtClean="0"/>
              <a:t>. And Krystyna who speaks Polish explained, </a:t>
            </a:r>
            <a:r>
              <a:rPr lang="en-AU" i="1" baseline="0" dirty="0" smtClean="0"/>
              <a:t>It’s always been English to me, that’s all</a:t>
            </a:r>
            <a:r>
              <a:rPr lang="en-AU" baseline="0" dirty="0" smtClean="0"/>
              <a:t>. Few health professionals were observed to speak a language other than English, translated written information was rarely offered, and professional interpreters were not a strong presence as they were organised at the discretion of the health professional  for isolated occasions of being tested or being told the rules.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This language context was not unfamiliar or unexpected by participants. They were accustomed to having to manage in English in their community life before stroke. However, this did not mean that it was not problematic for them. Participants wanted to know information about their new health condition and what was happening. As Christos explained, ‘</a:t>
            </a:r>
            <a:r>
              <a:rPr lang="en-AU" i="1" baseline="0" dirty="0" smtClean="0"/>
              <a:t>it would have direct me better, I would have known better</a:t>
            </a:r>
            <a:r>
              <a:rPr lang="en-AU"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endParaRPr lang="en-AU" dirty="0"/>
          </a:p>
        </p:txBody>
      </p:sp>
    </p:spTree>
    <p:extLst>
      <p:ext uri="{BB962C8B-B14F-4D97-AF65-F5344CB8AC3E}">
        <p14:creationId xmlns:p14="http://schemas.microsoft.com/office/powerpoint/2010/main" val="398718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r>
              <a:rPr lang="en-AU" dirty="0" smtClean="0"/>
              <a:t>So</a:t>
            </a:r>
            <a:r>
              <a:rPr lang="en-AU" baseline="0" dirty="0" smtClean="0"/>
              <a:t> p</a:t>
            </a:r>
            <a:r>
              <a:rPr lang="en-AU" dirty="0" smtClean="0"/>
              <a:t>articipants responded to these</a:t>
            </a:r>
            <a:r>
              <a:rPr lang="en-AU" baseline="0" dirty="0" smtClean="0"/>
              <a:t> conditions by fulfilling the role that they perceived to be expected of them. They were good patients -  obeying the rules, rarely speaking up to ask questions, and striving to pass tests even if unsure of its relevance to them. </a:t>
            </a:r>
          </a:p>
          <a:p>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They recognised the authority of health professionals and trusted them as experts in stroke.</a:t>
            </a:r>
            <a:r>
              <a:rPr lang="en-US" sz="1200" kern="1200" dirty="0" smtClean="0">
                <a:effectLst/>
                <a:latin typeface="Arial" charset="0"/>
                <a:ea typeface="+mn-ea"/>
                <a:cs typeface="Arial" charset="0"/>
              </a:rPr>
              <a:t> They trusted that health professionals would make the right decisions for the</a:t>
            </a:r>
            <a:r>
              <a:rPr lang="en-US" sz="1200" kern="1200" baseline="0" dirty="0" smtClean="0">
                <a:effectLst/>
                <a:latin typeface="Arial" charset="0"/>
                <a:ea typeface="+mn-ea"/>
                <a:cs typeface="Arial" charset="0"/>
              </a:rPr>
              <a:t>ir </a:t>
            </a:r>
            <a:r>
              <a:rPr lang="en-US" sz="1200" kern="1200" dirty="0" smtClean="0">
                <a:effectLst/>
                <a:latin typeface="Arial" charset="0"/>
                <a:ea typeface="+mn-ea"/>
                <a:cs typeface="Arial" charset="0"/>
              </a:rPr>
              <a:t>recovery and them</a:t>
            </a:r>
            <a:r>
              <a:rPr lang="en-US" sz="1200" kern="1200" baseline="0" dirty="0" smtClean="0">
                <a:effectLst/>
                <a:latin typeface="Arial" charset="0"/>
                <a:ea typeface="+mn-ea"/>
                <a:cs typeface="Arial" charset="0"/>
              </a:rPr>
              <a:t> </a:t>
            </a:r>
            <a:r>
              <a:rPr lang="en-US" sz="1200" kern="1200" dirty="0" smtClean="0">
                <a:effectLst/>
                <a:latin typeface="Arial" charset="0"/>
                <a:ea typeface="+mn-ea"/>
                <a:cs typeface="Arial" charset="0"/>
              </a:rPr>
              <a:t>and so they had a tolerance, based in this trust, of not understanding everything that the health professionals said to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effectLst/>
                <a:latin typeface="Arial" charset="0"/>
                <a:ea typeface="+mn-ea"/>
                <a:cs typeface="Arial" charset="0"/>
              </a:rPr>
              <a:t>The expert trust by participants extended</a:t>
            </a:r>
            <a:r>
              <a:rPr lang="en-US" sz="1200" kern="1200" baseline="0" dirty="0" smtClean="0">
                <a:effectLst/>
                <a:latin typeface="Arial" charset="0"/>
                <a:ea typeface="+mn-ea"/>
                <a:cs typeface="Arial" charset="0"/>
              </a:rPr>
              <a:t> </a:t>
            </a:r>
            <a:r>
              <a:rPr lang="en-AU" baseline="0" dirty="0" smtClean="0"/>
              <a:t>to them trusting health professionals as experts in deciding their language needs as well. Health professionals were trusted to organise an interpreter when it was needed. If an interpreter was not present then participants did not question the need to manage in English even if they had difficulty understanding what was said. As Ming told me in one interview, </a:t>
            </a:r>
            <a:r>
              <a:rPr lang="en-AU" i="1" baseline="0" dirty="0" smtClean="0"/>
              <a:t>I did not demand an interpreter but of course it would have been better if I could have someone who speak my language</a:t>
            </a:r>
            <a:r>
              <a:rPr lang="en-AU" baseline="0" dirty="0" smtClean="0"/>
              <a:t>.</a:t>
            </a:r>
          </a:p>
          <a:p>
            <a:endParaRPr lang="en-AU" baseline="0" dirty="0" smtClean="0"/>
          </a:p>
          <a:p>
            <a:r>
              <a:rPr lang="en-AU" baseline="0" dirty="0" smtClean="0"/>
              <a:t>So participants responded to the conditions of the healthcare context in a way that they interpreted and trusted to be best for their recovery, but it had consequences for their healthcare experience.</a:t>
            </a:r>
          </a:p>
          <a:p>
            <a:endParaRPr lang="en-AU" dirty="0"/>
          </a:p>
        </p:txBody>
      </p:sp>
    </p:spTree>
    <p:extLst>
      <p:ext uri="{BB962C8B-B14F-4D97-AF65-F5344CB8AC3E}">
        <p14:creationId xmlns:p14="http://schemas.microsoft.com/office/powerpoint/2010/main" val="1336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2591941" cy="1944785"/>
          </a:xfrm>
        </p:spPr>
      </p:sp>
      <p:sp>
        <p:nvSpPr>
          <p:cNvPr id="3" name="Notes Placeholder 2"/>
          <p:cNvSpPr>
            <a:spLocks noGrp="1"/>
          </p:cNvSpPr>
          <p:nvPr>
            <p:ph type="body" idx="1"/>
          </p:nvPr>
        </p:nvSpPr>
        <p:spPr>
          <a:xfrm>
            <a:off x="739304" y="2377381"/>
            <a:ext cx="5400599" cy="6696744"/>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One</a:t>
            </a:r>
            <a:r>
              <a:rPr lang="en-AU" baseline="0" dirty="0" smtClean="0"/>
              <a:t> consequence </a:t>
            </a:r>
            <a:r>
              <a:rPr lang="en-AU" i="0" baseline="0" dirty="0" smtClean="0"/>
              <a:t>was that participants managed </a:t>
            </a:r>
            <a:r>
              <a:rPr lang="en-AU" dirty="0" smtClean="0"/>
              <a:t>in English</a:t>
            </a:r>
            <a:r>
              <a:rPr lang="en-AU" baseline="0" dirty="0" smtClean="0"/>
              <a:t> for the majority of their healthcare after stroke using their own initiative and in ways which did not require them to step outside of the good patient role.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So they did </a:t>
            </a:r>
            <a:r>
              <a:rPr lang="en-AU" u="sng" baseline="0" dirty="0" smtClean="0"/>
              <a:t>not</a:t>
            </a:r>
            <a:r>
              <a:rPr lang="en-AU" baseline="0" dirty="0" smtClean="0"/>
              <a:t> speak up to health professionals to ask for an interpreter. Indeed, a couple of participants refused an interpreter because they felt they could understand the simple English talk of being told the rules and did not expect that they would be involved in any more complex communication than that.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Instead, participants managed in English by using a variety of strategies that were familiar to them and </a:t>
            </a:r>
            <a:r>
              <a:rPr lang="en-AU" sz="1200" kern="1200" dirty="0" smtClean="0">
                <a:effectLst/>
                <a:latin typeface="Arial" charset="0"/>
                <a:ea typeface="+mn-ea"/>
                <a:cs typeface="Arial" charset="0"/>
              </a:rPr>
              <a:t>determined by the resources which they perceived to be available to them at the time. They asked family members and friends to help them understand. They asked questions of</a:t>
            </a:r>
            <a:r>
              <a:rPr lang="en-AU" sz="1200" kern="1200" baseline="0" dirty="0" smtClean="0">
                <a:effectLst/>
                <a:latin typeface="Arial" charset="0"/>
                <a:ea typeface="+mn-ea"/>
                <a:cs typeface="Arial" charset="0"/>
              </a:rPr>
              <a:t> </a:t>
            </a:r>
            <a:r>
              <a:rPr lang="en-AU" sz="1200" kern="1200" dirty="0" smtClean="0">
                <a:effectLst/>
                <a:latin typeface="Arial" charset="0"/>
                <a:ea typeface="+mn-ea"/>
                <a:cs typeface="Arial" charset="0"/>
              </a:rPr>
              <a:t>bilingual health professionals if they happened to be on shift or if they knew one personally. Participants</a:t>
            </a:r>
            <a:r>
              <a:rPr lang="en-AU" sz="1200" kern="1200" baseline="0" dirty="0" smtClean="0">
                <a:effectLst/>
                <a:latin typeface="Arial" charset="0"/>
                <a:ea typeface="+mn-ea"/>
                <a:cs typeface="Arial" charset="0"/>
              </a:rPr>
              <a:t> </a:t>
            </a:r>
            <a:r>
              <a:rPr lang="en-AU" sz="1200" kern="1200" dirty="0" smtClean="0">
                <a:effectLst/>
                <a:latin typeface="Arial" charset="0"/>
                <a:ea typeface="+mn-ea"/>
                <a:cs typeface="Arial" charset="0"/>
              </a:rPr>
              <a:t>asked other health professionals to speak ‘slowly and clearly’ in English.</a:t>
            </a:r>
            <a:r>
              <a:rPr lang="en-AU" sz="1200" kern="1200" baseline="0" dirty="0" smtClean="0">
                <a:effectLst/>
                <a:latin typeface="Arial" charset="0"/>
                <a:ea typeface="+mn-ea"/>
                <a:cs typeface="Arial" charset="0"/>
              </a:rPr>
              <a:t> </a:t>
            </a:r>
            <a:r>
              <a:rPr lang="en-AU" sz="1200" kern="1200" dirty="0" smtClean="0">
                <a:effectLst/>
                <a:latin typeface="Arial" charset="0"/>
                <a:ea typeface="+mn-ea"/>
                <a:cs typeface="Arial" charset="0"/>
              </a:rPr>
              <a:t>One participant</a:t>
            </a:r>
            <a:r>
              <a:rPr lang="en-AU" sz="1200" kern="1200" baseline="0" dirty="0" smtClean="0">
                <a:effectLst/>
                <a:latin typeface="Arial" charset="0"/>
                <a:ea typeface="+mn-ea"/>
                <a:cs typeface="Arial" charset="0"/>
              </a:rPr>
              <a:t> even taught </a:t>
            </a:r>
            <a:r>
              <a:rPr lang="en-AU" sz="1200" kern="1200" dirty="0" smtClean="0">
                <a:effectLst/>
                <a:latin typeface="Arial" charset="0"/>
                <a:ea typeface="+mn-ea"/>
                <a:cs typeface="Arial" charset="0"/>
              </a:rPr>
              <a:t>health professionals to use words from his preferred language so that he could understand</a:t>
            </a:r>
            <a:r>
              <a:rPr lang="en-AU" sz="1200" kern="1200" baseline="0" dirty="0" smtClean="0">
                <a:effectLst/>
                <a:latin typeface="Arial" charset="0"/>
                <a:ea typeface="+mn-ea"/>
                <a:cs typeface="Arial" charset="0"/>
              </a:rPr>
              <a:t> their rules. </a:t>
            </a:r>
            <a:r>
              <a:rPr lang="en-AU" sz="1200" kern="1200" dirty="0" smtClean="0">
                <a:effectLst/>
                <a:latin typeface="Arial" charset="0"/>
                <a:ea typeface="+mn-ea"/>
                <a:cs typeface="Arial" charset="0"/>
              </a:rPr>
              <a:t>And participants were</a:t>
            </a:r>
            <a:r>
              <a:rPr lang="en-AU" sz="1200" kern="1200" baseline="0" dirty="0" smtClean="0">
                <a:effectLst/>
                <a:latin typeface="Arial" charset="0"/>
                <a:ea typeface="+mn-ea"/>
                <a:cs typeface="Arial" charset="0"/>
              </a:rPr>
              <a:t> good at </a:t>
            </a:r>
            <a:r>
              <a:rPr lang="en-AU" sz="1200" kern="1200" dirty="0" smtClean="0">
                <a:effectLst/>
                <a:latin typeface="Arial" charset="0"/>
                <a:ea typeface="+mn-ea"/>
                <a:cs typeface="Arial" charset="0"/>
              </a:rPr>
              <a:t>observing what was happening to try and make sense of it</a:t>
            </a:r>
            <a:r>
              <a:rPr lang="en-AU" sz="1200" kern="1200" baseline="0" dirty="0" smtClean="0">
                <a:effectLst/>
                <a:latin typeface="Arial" charset="0"/>
                <a:ea typeface="+mn-ea"/>
                <a:cs typeface="Arial" charset="0"/>
              </a:rPr>
              <a:t>. Sometimes limited or broke English was used to ask questions of other patients.</a:t>
            </a:r>
            <a:endParaRPr lang="en-AU" sz="1200" kern="1200" dirty="0" smtClean="0">
              <a:effectLst/>
              <a:latin typeface="Arial" charset="0"/>
              <a:ea typeface="+mn-ea"/>
              <a:cs typeface="Arial" charset="0"/>
            </a:endParaRPr>
          </a:p>
          <a:p>
            <a:pPr lvl="0"/>
            <a:endParaRPr lang="en-AU" sz="1200" kern="1200" dirty="0" smtClean="0">
              <a:effectLst/>
              <a:latin typeface="Arial" charset="0"/>
              <a:ea typeface="+mn-ea"/>
              <a:cs typeface="Arial" charset="0"/>
            </a:endParaRPr>
          </a:p>
          <a:p>
            <a:pPr lvl="0"/>
            <a:r>
              <a:rPr lang="en-AU" sz="1200" kern="1200" dirty="0" smtClean="0">
                <a:effectLst/>
                <a:latin typeface="Arial" charset="0"/>
                <a:ea typeface="+mn-ea"/>
                <a:cs typeface="Arial" charset="0"/>
              </a:rPr>
              <a:t>Or they simply tolerated having a very limited understanding of</a:t>
            </a:r>
            <a:r>
              <a:rPr lang="en-AU" sz="1200" kern="1200" baseline="0" dirty="0" smtClean="0">
                <a:effectLst/>
                <a:latin typeface="Arial" charset="0"/>
                <a:ea typeface="+mn-ea"/>
                <a:cs typeface="Arial" charset="0"/>
              </a:rPr>
              <a:t> what was happening, as Andreas illustrates here. </a:t>
            </a:r>
            <a:r>
              <a:rPr lang="en-AU" sz="1200" i="1" kern="1200" baseline="0" dirty="0" smtClean="0">
                <a:effectLst/>
              </a:rPr>
              <a:t>What did you do when they talked too quickly? Nothing.</a:t>
            </a:r>
            <a:endParaRPr lang="en-AU"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These strategies were not always successful for the older person. Information via family and friends or other patients was not always accurate or passed on, bilingual health professionals were rarely available and even when English was spoken slowly and clearly by health professionals the older person with LEP had difficulty understanding it.</a:t>
            </a:r>
            <a:endParaRPr lang="en-AU" dirty="0" smtClean="0"/>
          </a:p>
          <a:p>
            <a:endParaRPr lang="en-AU" dirty="0"/>
          </a:p>
        </p:txBody>
      </p:sp>
    </p:spTree>
    <p:extLst>
      <p:ext uri="{BB962C8B-B14F-4D97-AF65-F5344CB8AC3E}">
        <p14:creationId xmlns:p14="http://schemas.microsoft.com/office/powerpoint/2010/main" val="312486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r>
              <a:rPr lang="en-AU" dirty="0" smtClean="0"/>
              <a:t>Managing</a:t>
            </a:r>
            <a:r>
              <a:rPr lang="en-AU" baseline="0" dirty="0" smtClean="0"/>
              <a:t> in this way in an English-speaking healthcare context left participants uncertain about their stroke and its management and without being meaningfully involved in decisions about their healthcare. Two months after a long rehabilitation in hospital, Krystyna still asked me ‘</a:t>
            </a:r>
            <a:r>
              <a:rPr lang="en-AU" i="1" baseline="0" dirty="0" smtClean="0"/>
              <a:t>what does it mean, stroke</a:t>
            </a:r>
            <a:r>
              <a:rPr lang="en-AU" baseline="0" dirty="0" smtClean="0"/>
              <a:t>?’</a:t>
            </a:r>
          </a:p>
          <a:p>
            <a:endParaRPr lang="en-AU" baseline="0" dirty="0" smtClean="0"/>
          </a:p>
          <a:p>
            <a:r>
              <a:rPr lang="en-AU" baseline="0" dirty="0" smtClean="0"/>
              <a:t>As Benigno put it, </a:t>
            </a:r>
            <a:r>
              <a:rPr lang="en-AU" i="1" baseline="0" dirty="0" smtClean="0"/>
              <a:t>they didn’t tell me much</a:t>
            </a:r>
            <a:r>
              <a:rPr lang="en-AU" i="0" baseline="0" dirty="0" smtClean="0"/>
              <a:t> during healthcare</a:t>
            </a:r>
            <a:r>
              <a:rPr lang="en-AU" baseline="0" dirty="0" smtClean="0"/>
              <a:t>. </a:t>
            </a:r>
          </a:p>
          <a:p>
            <a:endParaRPr lang="en-AU" baseline="0" dirty="0" smtClean="0"/>
          </a:p>
          <a:p>
            <a:r>
              <a:rPr lang="en-AU" baseline="0" dirty="0" smtClean="0"/>
              <a:t>The process of </a:t>
            </a:r>
            <a:r>
              <a:rPr lang="en-AU" i="1" baseline="0" dirty="0" smtClean="0"/>
              <a:t>being told and being a good patient </a:t>
            </a:r>
            <a:r>
              <a:rPr lang="en-AU" baseline="0" dirty="0" smtClean="0"/>
              <a:t>needed to change for participants to be involved in their healthcare and gain certainty about their condition and its management. On a couple of occasions in the data, a healthcare worker shared information with a participant in a two-way conversation and in their preferred language. This opened up an opportunity for the older person to engage in their healthcare which was otherwise not there. It was not simply a matter of providing an interpreter, but also giving the older person the opportunity to participate in discussing and directing their healthcare.</a:t>
            </a:r>
            <a:endParaRPr lang="en-AU" dirty="0"/>
          </a:p>
        </p:txBody>
      </p:sp>
    </p:spTree>
    <p:extLst>
      <p:ext uri="{BB962C8B-B14F-4D97-AF65-F5344CB8AC3E}">
        <p14:creationId xmlns:p14="http://schemas.microsoft.com/office/powerpoint/2010/main" val="106363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2495512" cy="1872432"/>
          </a:xfrm>
        </p:spPr>
      </p:sp>
      <p:sp>
        <p:nvSpPr>
          <p:cNvPr id="3" name="Notes Placeholder 2"/>
          <p:cNvSpPr>
            <a:spLocks noGrp="1"/>
          </p:cNvSpPr>
          <p:nvPr>
            <p:ph type="body" idx="1"/>
          </p:nvPr>
        </p:nvSpPr>
        <p:spPr>
          <a:xfrm>
            <a:off x="739304" y="2305373"/>
            <a:ext cx="5400599" cy="7272808"/>
          </a:xfrm>
        </p:spPr>
        <p:txBody>
          <a:bodyPr/>
          <a:lstStyle/>
          <a:p>
            <a:pPr>
              <a:spcBef>
                <a:spcPts val="1200"/>
              </a:spcBef>
            </a:pPr>
            <a:r>
              <a:rPr lang="en-AU" dirty="0" smtClean="0"/>
              <a:t>So, to address disadvantage in healthcare for older people with LEP, the passive</a:t>
            </a:r>
            <a:r>
              <a:rPr lang="en-AU" baseline="0" dirty="0" smtClean="0"/>
              <a:t> role that is given to them must be changed. This means providing the older people with regular and frequent opportunities for them to talk with health professionals in their preferred language. The older people need to be able to understand the information that is given to them and be encouraged to ask questions for them to be meaningfully involved in decisions about their healthcare and to ensure that the decisions are most relevant and beneficial for them</a:t>
            </a:r>
            <a:r>
              <a:rPr lang="en-AU" baseline="0" dirty="0" smtClean="0"/>
              <a:t>.</a:t>
            </a:r>
            <a:endParaRPr lang="en-AU" baseline="0" dirty="0" smtClean="0"/>
          </a:p>
          <a:p>
            <a:pPr>
              <a:spcBef>
                <a:spcPts val="1200"/>
              </a:spcBef>
            </a:pPr>
            <a:r>
              <a:rPr lang="en-AU" baseline="0" dirty="0" smtClean="0"/>
              <a:t>To achieve this, health professionals must demonstrate leadership in facilitating two way communication and organising interpreters. This includes ensuring older people are aware of their right to use a professional interpreter, the potential benefits for them, and ensuring that they know how they can access one</a:t>
            </a:r>
            <a:r>
              <a:rPr lang="en-AU" baseline="0" dirty="0" smtClean="0"/>
              <a:t>.</a:t>
            </a:r>
            <a:endParaRPr lang="en-AU" sz="1200" kern="1200" dirty="0" smtClean="0">
              <a:effectLst/>
            </a:endParaRPr>
          </a:p>
          <a:p>
            <a:pPr>
              <a:spcBef>
                <a:spcPts val="1200"/>
              </a:spcBef>
            </a:pPr>
            <a:r>
              <a:rPr lang="en-AU" sz="1200" kern="1200" dirty="0" smtClean="0">
                <a:effectLst/>
                <a:latin typeface="Arial" charset="0"/>
                <a:ea typeface="+mn-ea"/>
                <a:cs typeface="Arial" charset="0"/>
              </a:rPr>
              <a:t>Sometimes health professionals may have to prescribe the use of professional interpretation for situations which have more complex language demands, such as explanations of stroke diagnosis, any consent procedure, goal-setting and discharge planning, where communication difficulties are likely but may not be anticipated by the older person with LEP in this new situation,. </a:t>
            </a:r>
          </a:p>
          <a:p>
            <a:pPr>
              <a:spcBef>
                <a:spcPts val="1200"/>
              </a:spcBef>
            </a:pPr>
            <a:r>
              <a:rPr lang="en-AU" sz="1200" kern="1200" dirty="0" smtClean="0">
                <a:effectLst/>
                <a:latin typeface="Arial" charset="0"/>
                <a:ea typeface="+mn-ea"/>
                <a:cs typeface="Arial" charset="0"/>
              </a:rPr>
              <a:t>(It</a:t>
            </a:r>
            <a:r>
              <a:rPr lang="en-AU" sz="1200" kern="1200" baseline="0" dirty="0" smtClean="0">
                <a:effectLst/>
                <a:latin typeface="Arial" charset="0"/>
                <a:ea typeface="+mn-ea"/>
                <a:cs typeface="Arial" charset="0"/>
              </a:rPr>
              <a:t> is to be remembered that a</a:t>
            </a:r>
            <a:r>
              <a:rPr lang="en-AU" sz="1200" kern="1200" dirty="0" smtClean="0">
                <a:effectLst/>
                <a:latin typeface="Arial" charset="0"/>
                <a:ea typeface="+mn-ea"/>
                <a:cs typeface="Arial" charset="0"/>
              </a:rPr>
              <a:t>n interpreter facilitates</a:t>
            </a:r>
            <a:r>
              <a:rPr lang="en-AU" sz="1200" kern="1200" baseline="0" dirty="0" smtClean="0">
                <a:effectLst/>
                <a:latin typeface="Arial" charset="0"/>
                <a:ea typeface="+mn-ea"/>
                <a:cs typeface="Arial" charset="0"/>
              </a:rPr>
              <a:t> conversations both ways and it is also the health professionals responsibility to ensure that they understand what the older person is meaning when they talk to them, too</a:t>
            </a:r>
            <a:r>
              <a:rPr lang="en-AU" sz="1200" kern="1200" baseline="0" dirty="0" smtClean="0">
                <a:effectLst/>
                <a:latin typeface="Arial" charset="0"/>
                <a:ea typeface="+mn-ea"/>
                <a:cs typeface="Arial" charset="0"/>
              </a:rPr>
              <a:t>.)</a:t>
            </a:r>
            <a:endParaRPr lang="en-AU" sz="1200" kern="1200" baseline="0" dirty="0" smtClean="0">
              <a:effectLst/>
              <a:latin typeface="Arial" charset="0"/>
              <a:ea typeface="+mn-ea"/>
              <a:cs typeface="Arial" charset="0"/>
            </a:endParaRPr>
          </a:p>
          <a:p>
            <a:pPr>
              <a:spcBef>
                <a:spcPts val="1200"/>
              </a:spcBef>
            </a:pPr>
            <a:r>
              <a:rPr lang="en-AU" sz="1200" kern="1200" baseline="0" dirty="0" smtClean="0">
                <a:effectLst/>
                <a:latin typeface="Arial" charset="0"/>
                <a:ea typeface="+mn-ea"/>
                <a:cs typeface="Arial" charset="0"/>
              </a:rPr>
              <a:t>Translated resources </a:t>
            </a:r>
            <a:r>
              <a:rPr lang="en-US" sz="1200" kern="1200" dirty="0" smtClean="0">
                <a:effectLst/>
                <a:latin typeface="Arial" charset="0"/>
                <a:ea typeface="+mn-ea"/>
                <a:cs typeface="Arial" charset="0"/>
              </a:rPr>
              <a:t>need to be made freely available in the many languages that are spoken by this group of people in the community. The specific languages which are required can be guided by census data. Translated resources are of</a:t>
            </a:r>
            <a:r>
              <a:rPr lang="en-US" sz="1200" kern="1200" baseline="0" dirty="0" smtClean="0">
                <a:effectLst/>
                <a:latin typeface="Arial" charset="0"/>
                <a:ea typeface="+mn-ea"/>
                <a:cs typeface="Arial" charset="0"/>
              </a:rPr>
              <a:t> most benefit when they are </a:t>
            </a:r>
            <a:r>
              <a:rPr lang="en-US" sz="1200" kern="1200" dirty="0" smtClean="0">
                <a:effectLst/>
                <a:latin typeface="Arial" charset="0"/>
                <a:ea typeface="+mn-ea"/>
                <a:cs typeface="Arial" charset="0"/>
              </a:rPr>
              <a:t>distributed as part of an active information process which includes a planned follow-up by health professionals to clarify or reinforce the information using the person’s preferred language</a:t>
            </a:r>
            <a:r>
              <a:rPr lang="en-US" sz="1200" kern="1200" dirty="0" smtClean="0">
                <a:effectLst/>
                <a:latin typeface="Arial" charset="0"/>
                <a:ea typeface="+mn-ea"/>
                <a:cs typeface="Arial" charset="0"/>
              </a:rPr>
              <a:t>.</a:t>
            </a:r>
            <a:endParaRPr lang="en-AU" sz="1200" kern="1200" dirty="0" smtClean="0">
              <a:effectLst/>
              <a:latin typeface="Arial" charset="0"/>
              <a:ea typeface="+mn-ea"/>
              <a:cs typeface="Arial" charset="0"/>
            </a:endParaRPr>
          </a:p>
          <a:p>
            <a:pPr>
              <a:spcBef>
                <a:spcPts val="1200"/>
              </a:spcBef>
            </a:pPr>
            <a:r>
              <a:rPr lang="en-AU" sz="1200" kern="1200" dirty="0" smtClean="0">
                <a:effectLst/>
                <a:latin typeface="Arial" charset="0"/>
                <a:ea typeface="+mn-ea"/>
                <a:cs typeface="Arial" charset="0"/>
              </a:rPr>
              <a:t>Providing equitable and quality healthcare to older people from diverse language</a:t>
            </a:r>
            <a:r>
              <a:rPr lang="en-AU" sz="1200" kern="1200" baseline="0" dirty="0" smtClean="0">
                <a:effectLst/>
                <a:latin typeface="Arial" charset="0"/>
                <a:ea typeface="+mn-ea"/>
                <a:cs typeface="Arial" charset="0"/>
              </a:rPr>
              <a:t> groups is a challenge for healthcare practice in many places around the world. </a:t>
            </a:r>
            <a:r>
              <a:rPr lang="en-AU" sz="1200" kern="1200" dirty="0" smtClean="0">
                <a:effectLst/>
                <a:latin typeface="Arial" charset="0"/>
                <a:ea typeface="+mn-ea"/>
                <a:cs typeface="Arial" charset="0"/>
              </a:rPr>
              <a:t>My recommendations are a clear mandate for health professionals which will improve outcomes for people with LE</a:t>
            </a:r>
            <a:r>
              <a:rPr lang="en-AU" sz="1200" kern="1200" baseline="0" dirty="0" smtClean="0">
                <a:effectLst/>
                <a:latin typeface="Arial" charset="0"/>
                <a:ea typeface="+mn-ea"/>
                <a:cs typeface="Arial" charset="0"/>
              </a:rPr>
              <a:t>P, and my study is one preliminary step in an inclusive and comprehensive research agenda that is needed for multicultural aging communities</a:t>
            </a:r>
            <a:r>
              <a:rPr lang="en-AU" sz="1200" kern="1200" baseline="0" dirty="0" smtClean="0">
                <a:effectLst/>
                <a:latin typeface="Arial" charset="0"/>
                <a:ea typeface="+mn-ea"/>
                <a:cs typeface="Arial" charset="0"/>
              </a:rPr>
              <a:t>.</a:t>
            </a:r>
            <a:endParaRPr lang="en-AU" sz="1200" kern="1200" dirty="0" smtClean="0">
              <a:effectLst/>
              <a:latin typeface="Arial" charset="0"/>
              <a:ea typeface="+mn-ea"/>
              <a:cs typeface="Arial" charset="0"/>
            </a:endParaRPr>
          </a:p>
          <a:p>
            <a:pPr>
              <a:spcBef>
                <a:spcPts val="1200"/>
              </a:spcBef>
            </a:pPr>
            <a:r>
              <a:rPr lang="en-AU" sz="1200" kern="1200" dirty="0" smtClean="0">
                <a:effectLst/>
                <a:latin typeface="Arial" charset="0"/>
                <a:ea typeface="+mn-ea"/>
                <a:cs typeface="Arial" charset="0"/>
              </a:rPr>
              <a:t>Thank you</a:t>
            </a:r>
            <a:r>
              <a:rPr lang="en-AU" sz="1200" kern="1200" dirty="0" smtClean="0">
                <a:effectLst/>
                <a:latin typeface="Arial" charset="0"/>
                <a:ea typeface="+mn-ea"/>
                <a:cs typeface="Arial" charset="0"/>
              </a:rPr>
              <a:t>.</a:t>
            </a:r>
            <a:r>
              <a:rPr lang="en-AU" sz="1200" kern="1200" dirty="0" smtClean="0">
                <a:solidFill>
                  <a:schemeClr val="tx1"/>
                </a:solidFill>
                <a:effectLst/>
                <a:latin typeface="Arial" charset="0"/>
                <a:ea typeface="+mn-ea"/>
                <a:cs typeface="Arial" charset="0"/>
              </a:rPr>
              <a:t>*</a:t>
            </a:r>
            <a:r>
              <a:rPr lang="en-AU" sz="1200" kern="1200" dirty="0" smtClean="0">
                <a:solidFill>
                  <a:schemeClr val="tx1"/>
                </a:solidFill>
                <a:effectLst/>
                <a:latin typeface="Arial" charset="0"/>
                <a:ea typeface="+mn-ea"/>
                <a:cs typeface="Arial" charset="0"/>
              </a:rPr>
              <a:t>Acknowledgement slide*</a:t>
            </a:r>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15</a:t>
            </a:fld>
            <a:endParaRPr lang="en-US"/>
          </a:p>
        </p:txBody>
      </p:sp>
    </p:spTree>
    <p:extLst>
      <p:ext uri="{BB962C8B-B14F-4D97-AF65-F5344CB8AC3E}">
        <p14:creationId xmlns:p14="http://schemas.microsoft.com/office/powerpoint/2010/main" val="10510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16</a:t>
            </a:fld>
            <a:endParaRPr lang="en-US"/>
          </a:p>
        </p:txBody>
      </p:sp>
    </p:spTree>
    <p:extLst>
      <p:ext uri="{BB962C8B-B14F-4D97-AF65-F5344CB8AC3E}">
        <p14:creationId xmlns:p14="http://schemas.microsoft.com/office/powerpoint/2010/main" val="385909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Arial" charset="0"/>
              </a:rPr>
              <a:t>The</a:t>
            </a:r>
            <a:r>
              <a:rPr lang="en-AU" sz="1200" kern="1200" baseline="0" dirty="0" smtClean="0">
                <a:solidFill>
                  <a:schemeClr val="tx1"/>
                </a:solidFill>
                <a:effectLst/>
                <a:latin typeface="Arial" charset="0"/>
                <a:ea typeface="+mn-ea"/>
                <a:cs typeface="Arial" charset="0"/>
              </a:rPr>
              <a:t> global phenomenons of i</a:t>
            </a:r>
            <a:r>
              <a:rPr lang="en-AU" sz="1200" kern="1200" dirty="0" smtClean="0">
                <a:solidFill>
                  <a:schemeClr val="tx1"/>
                </a:solidFill>
                <a:effectLst/>
                <a:latin typeface="Arial" charset="0"/>
                <a:ea typeface="+mn-ea"/>
                <a:cs typeface="Arial" charset="0"/>
              </a:rPr>
              <a:t>nternational migration and population ageing have</a:t>
            </a:r>
            <a:r>
              <a:rPr lang="en-AU" sz="1200" kern="1200" baseline="0" dirty="0" smtClean="0">
                <a:solidFill>
                  <a:schemeClr val="tx1"/>
                </a:solidFill>
                <a:effectLst/>
                <a:latin typeface="Arial" charset="0"/>
                <a:ea typeface="+mn-ea"/>
                <a:cs typeface="Arial" charset="0"/>
              </a:rPr>
              <a:t> create</a:t>
            </a:r>
            <a:r>
              <a:rPr lang="en-AU" sz="1200" kern="1200" dirty="0" smtClean="0">
                <a:solidFill>
                  <a:schemeClr val="tx1"/>
                </a:solidFill>
                <a:effectLst/>
                <a:latin typeface="Arial" charset="0"/>
                <a:ea typeface="+mn-ea"/>
                <a:cs typeface="Arial" charset="0"/>
              </a:rPr>
              <a:t>d culturally and linguistically diverse populations </a:t>
            </a:r>
            <a:r>
              <a:rPr lang="en-US" sz="1200" kern="1200" dirty="0" smtClean="0">
                <a:solidFill>
                  <a:schemeClr val="tx1"/>
                </a:solidFill>
                <a:effectLst/>
                <a:latin typeface="Arial" charset="0"/>
                <a:ea typeface="+mn-ea"/>
                <a:cs typeface="Arial" charset="0"/>
              </a:rPr>
              <a:t>of older people in many countries around the world.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Arial" charset="0"/>
              </a:rPr>
              <a:t>Older people are more likely than younger adults to experience</a:t>
            </a:r>
            <a:r>
              <a:rPr lang="en-AU" sz="1200" kern="1200" baseline="0" dirty="0" smtClean="0">
                <a:solidFill>
                  <a:schemeClr val="tx1"/>
                </a:solidFill>
                <a:effectLst/>
                <a:latin typeface="Arial" charset="0"/>
                <a:ea typeface="+mn-ea"/>
                <a:cs typeface="Arial" charset="0"/>
              </a:rPr>
              <a:t> major health events such as stroke, which involve complex and significant healthcare interventions.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Arial" charset="0"/>
              </a:rPr>
              <a:t>Therefore, there is a growing need for both healthcare research and policy to recognise the changing demographics of these aged populations and address issues that are relevant</a:t>
            </a:r>
            <a:r>
              <a:rPr lang="en-AU" sz="1200" kern="1200" baseline="0" dirty="0" smtClean="0">
                <a:solidFill>
                  <a:schemeClr val="tx1"/>
                </a:solidFill>
                <a:effectLst/>
                <a:latin typeface="Arial" charset="0"/>
                <a:ea typeface="+mn-ea"/>
                <a:cs typeface="Arial" charset="0"/>
              </a:rPr>
              <a:t> to </a:t>
            </a:r>
            <a:r>
              <a:rPr lang="en-AU" sz="1200" kern="1200" dirty="0" smtClean="0">
                <a:solidFill>
                  <a:schemeClr val="tx1"/>
                </a:solidFill>
                <a:effectLst/>
                <a:latin typeface="Arial" charset="0"/>
                <a:ea typeface="+mn-ea"/>
                <a:cs typeface="Arial" charset="0"/>
              </a:rPr>
              <a:t>ensuring there is equitable access and quality of healthcare</a:t>
            </a:r>
            <a:r>
              <a:rPr lang="en-AU" sz="1200" kern="1200" baseline="0" dirty="0" smtClean="0">
                <a:solidFill>
                  <a:schemeClr val="tx1"/>
                </a:solidFill>
                <a:effectLst/>
                <a:latin typeface="Arial" charset="0"/>
                <a:ea typeface="+mn-ea"/>
                <a:cs typeface="Arial" charset="0"/>
              </a:rPr>
              <a:t> for contemporary multicultural communities of older people. </a:t>
            </a:r>
            <a:endParaRPr lang="en-AU" sz="120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30155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Arial" charset="0"/>
              </a:rPr>
              <a:t>One such issue is providing healthcare to older people from multiple language groups. When a person does not speak the same main language that is spoken by the health system they can be disadvantaged in the quality and outcomes of their healthcare.</a:t>
            </a:r>
            <a:r>
              <a:rPr lang="en-AU" sz="1200" kern="1200" dirty="0" smtClean="0">
                <a:solidFill>
                  <a:schemeClr val="tx1"/>
                </a:solidFill>
                <a:effectLst/>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Arial" charset="0"/>
              </a:rPr>
              <a:t>It is well reported </a:t>
            </a:r>
            <a:r>
              <a:rPr lang="en-US" sz="1200" kern="1200" dirty="0" smtClean="0">
                <a:solidFill>
                  <a:schemeClr val="tx1"/>
                </a:solidFill>
                <a:effectLst/>
                <a:latin typeface="Arial" charset="0"/>
                <a:ea typeface="+mn-ea"/>
                <a:cs typeface="Arial" charset="0"/>
              </a:rPr>
              <a:t>from</a:t>
            </a:r>
            <a:r>
              <a:rPr lang="en-US" sz="1200" kern="1200" baseline="0" dirty="0" smtClean="0">
                <a:solidFill>
                  <a:schemeClr val="tx1"/>
                </a:solidFill>
                <a:effectLst/>
                <a:latin typeface="Arial" charset="0"/>
                <a:ea typeface="+mn-ea"/>
                <a:cs typeface="Arial" charset="0"/>
              </a:rPr>
              <a:t> countries where the main language spoken is English, such as Australia and the United States, that people who have limited proficiency in English are disadvantaged in many areas of healthcare, I have listed a few here, as w</a:t>
            </a:r>
            <a:r>
              <a:rPr lang="en-US" sz="1200" kern="1200" dirty="0" smtClean="0">
                <a:solidFill>
                  <a:schemeClr val="tx1"/>
                </a:solidFill>
                <a:effectLst/>
                <a:latin typeface="Arial" charset="0"/>
                <a:ea typeface="+mn-ea"/>
                <a:cs typeface="Arial" charset="0"/>
              </a:rPr>
              <a:t>ell as being less satisfied with their healthcare.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Although the research</a:t>
            </a:r>
            <a:r>
              <a:rPr lang="en-US" sz="1200" kern="1200" baseline="0" dirty="0" smtClean="0">
                <a:solidFill>
                  <a:schemeClr val="tx1"/>
                </a:solidFill>
                <a:effectLst/>
                <a:latin typeface="Arial" charset="0"/>
                <a:ea typeface="+mn-ea"/>
                <a:cs typeface="Arial" charset="0"/>
              </a:rPr>
              <a:t> that is available about language proficiency and healthcare predominantly pertains to the English-speaking context, there are reports of similar patterns of disadvantage occurring for people who don’t speak the same main language as the health system in European countries which have a main language other than English.</a:t>
            </a:r>
            <a:endParaRPr lang="en-US"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3</a:t>
            </a:fld>
            <a:endParaRPr lang="en-US"/>
          </a:p>
        </p:txBody>
      </p:sp>
    </p:spTree>
    <p:extLst>
      <p:ext uri="{BB962C8B-B14F-4D97-AF65-F5344CB8AC3E}">
        <p14:creationId xmlns:p14="http://schemas.microsoft.com/office/powerpoint/2010/main" val="311812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Arial" charset="0"/>
              </a:rPr>
              <a:t>Less research has sought to understand </a:t>
            </a:r>
            <a:r>
              <a:rPr lang="en-AU" sz="1200" u="sng" kern="1200" baseline="0" dirty="0" smtClean="0">
                <a:solidFill>
                  <a:schemeClr val="tx1"/>
                </a:solidFill>
                <a:effectLst/>
                <a:latin typeface="Arial" charset="0"/>
                <a:ea typeface="+mn-ea"/>
                <a:cs typeface="Arial" charset="0"/>
              </a:rPr>
              <a:t>how</a:t>
            </a:r>
            <a:r>
              <a:rPr lang="en-AU" sz="1200" kern="1200" baseline="0" dirty="0" smtClean="0">
                <a:solidFill>
                  <a:schemeClr val="tx1"/>
                </a:solidFill>
                <a:effectLst/>
                <a:latin typeface="Arial" charset="0"/>
                <a:ea typeface="+mn-ea"/>
                <a:cs typeface="Arial" charset="0"/>
              </a:rPr>
              <a:t> the disadvantage in healthcare outcomes occurs. Investigations have largely focussed on identifying the existence of ‘language barriers’ between patient and health professional and identifying the limited use of interpreters with little attention to the mechanism behind their existence and to the many factors other than language which can influence the healthcare experience. Therefore there is limited guidance from research as to how to effectively address healthcare disadvantage for people with LEP.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baseline="0" dirty="0" smtClean="0">
              <a:solidFill>
                <a:schemeClr val="tx1"/>
              </a:solidFill>
              <a:effectLst/>
              <a:latin typeface="Arial" charset="0"/>
              <a:ea typeface="+mn-ea"/>
              <a:cs typeface="Arial" charset="0"/>
            </a:endParaRPr>
          </a:p>
          <a:p>
            <a:r>
              <a:rPr lang="en-AU" sz="1200" kern="1200" baseline="0" dirty="0" smtClean="0">
                <a:solidFill>
                  <a:schemeClr val="tx1"/>
                </a:solidFill>
                <a:effectLst/>
                <a:latin typeface="Arial" charset="0"/>
                <a:ea typeface="+mn-ea"/>
                <a:cs typeface="Arial" charset="0"/>
              </a:rPr>
              <a:t>Research on this issue has also been dominated by the voice and perspectives of health professionals; th</a:t>
            </a:r>
            <a:r>
              <a:rPr lang="en-AU" sz="1200" kern="1200" dirty="0" smtClean="0">
                <a:solidFill>
                  <a:schemeClr val="tx1"/>
                </a:solidFill>
                <a:effectLst/>
                <a:latin typeface="Arial" charset="0"/>
                <a:ea typeface="+mn-ea"/>
                <a:cs typeface="Arial" charset="0"/>
              </a:rPr>
              <a:t>e perspective of the older person with LEP is largely absent </a:t>
            </a:r>
            <a:r>
              <a:rPr lang="en-AU" sz="1200" kern="1200" baseline="0" dirty="0" smtClean="0">
                <a:solidFill>
                  <a:schemeClr val="tx1"/>
                </a:solidFill>
                <a:effectLst/>
                <a:latin typeface="Arial" charset="0"/>
                <a:ea typeface="+mn-ea"/>
                <a:cs typeface="Arial" charset="0"/>
              </a:rPr>
              <a:t>and so cannot yet inform improvements in practice.</a:t>
            </a:r>
          </a:p>
          <a:p>
            <a:endParaRPr lang="en-AU" sz="1200" kern="1200" baseline="0" dirty="0" smtClean="0">
              <a:solidFill>
                <a:schemeClr val="tx1"/>
              </a:solidFill>
              <a:effectLst/>
              <a:latin typeface="Arial" charset="0"/>
              <a:ea typeface="+mn-ea"/>
              <a:cs typeface="Arial" charset="0"/>
            </a:endParaRPr>
          </a:p>
          <a:p>
            <a:r>
              <a:rPr lang="en-AU" sz="1200" kern="1200" baseline="0" dirty="0" smtClean="0">
                <a:solidFill>
                  <a:schemeClr val="tx1"/>
                </a:solidFill>
                <a:effectLst/>
                <a:latin typeface="Arial" charset="0"/>
                <a:ea typeface="+mn-ea"/>
                <a:cs typeface="Arial" charset="0"/>
              </a:rPr>
              <a:t>Understanding this issue is especially important for healthcare after stroke as healthcare plays an important role in assisting the older person with a disability to return to meaningful participation and function in community life, but it’s a healthcare experience which is known to be complex and difficult even for those older people who are proficient in the same language as the health system.</a:t>
            </a:r>
            <a:endParaRPr lang="en-AU"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Arial" charset="0"/>
            </a:endParaRPr>
          </a:p>
          <a:p>
            <a:endParaRPr lang="en-AU" dirty="0"/>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4</a:t>
            </a:fld>
            <a:endParaRPr lang="en-US"/>
          </a:p>
        </p:txBody>
      </p:sp>
    </p:spTree>
    <p:extLst>
      <p:ext uri="{BB962C8B-B14F-4D97-AF65-F5344CB8AC3E}">
        <p14:creationId xmlns:p14="http://schemas.microsoft.com/office/powerpoint/2010/main" val="205631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effectLst/>
                <a:latin typeface="Arial" charset="0"/>
                <a:ea typeface="+mn-ea"/>
                <a:cs typeface="Arial" charset="0"/>
              </a:rPr>
              <a:t>Therefore, the aim of this study was to explore </a:t>
            </a:r>
            <a:r>
              <a:rPr lang="en-AU" dirty="0" smtClean="0"/>
              <a:t>how older people with limited English proficiency managed in an English-speaking healthcare context after stroke and how their management influenced their healthcare experience.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The purpose</a:t>
            </a:r>
            <a:r>
              <a:rPr lang="en-AU" baseline="0" dirty="0" smtClean="0"/>
              <a:t> of the study was to generate information which was clinically relevant and could inform improvements to </a:t>
            </a:r>
            <a:r>
              <a:rPr lang="en-AU" dirty="0" smtClean="0"/>
              <a:t>healthcare </a:t>
            </a:r>
            <a:r>
              <a:rPr lang="en-AU" baseline="0" dirty="0" smtClean="0"/>
              <a:t>practice.</a:t>
            </a: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5</a:t>
            </a:fld>
            <a:endParaRPr lang="en-US"/>
          </a:p>
        </p:txBody>
      </p:sp>
    </p:spTree>
    <p:extLst>
      <p:ext uri="{BB962C8B-B14F-4D97-AF65-F5344CB8AC3E}">
        <p14:creationId xmlns:p14="http://schemas.microsoft.com/office/powerpoint/2010/main" val="304079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r>
              <a:rPr lang="en-AU" sz="1200" kern="1200" baseline="0" dirty="0" smtClean="0">
                <a:solidFill>
                  <a:schemeClr val="tx1"/>
                </a:solidFill>
                <a:effectLst/>
                <a:latin typeface="Arial" charset="0"/>
                <a:ea typeface="+mn-ea"/>
                <a:cs typeface="Arial" charset="0"/>
              </a:rPr>
              <a:t>The study was a qualitative design using a </a:t>
            </a:r>
            <a:r>
              <a:rPr lang="en-AU" sz="1200" kern="1200" dirty="0" smtClean="0">
                <a:solidFill>
                  <a:schemeClr val="tx1"/>
                </a:solidFill>
                <a:effectLst/>
                <a:latin typeface="Arial" charset="0"/>
                <a:ea typeface="+mn-ea"/>
                <a:cs typeface="Arial" charset="0"/>
              </a:rPr>
              <a:t>constructivist grounded theory approach</a:t>
            </a:r>
            <a:r>
              <a:rPr lang="en-AU" sz="1200" kern="1200" baseline="0" dirty="0" smtClean="0">
                <a:solidFill>
                  <a:schemeClr val="tx1"/>
                </a:solidFill>
                <a:effectLst/>
                <a:latin typeface="Arial" charset="0"/>
                <a:ea typeface="+mn-ea"/>
                <a:cs typeface="Arial" charset="0"/>
              </a:rPr>
              <a:t>.</a:t>
            </a:r>
          </a:p>
          <a:p>
            <a:endParaRPr lang="en-AU" sz="1200" kern="1200" baseline="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baseline="0" dirty="0" smtClean="0">
                <a:solidFill>
                  <a:schemeClr val="tx1"/>
                </a:solidFill>
                <a:effectLst/>
                <a:latin typeface="Arial" charset="0"/>
                <a:ea typeface="+mn-ea"/>
                <a:cs typeface="Arial" charset="0"/>
              </a:rPr>
              <a:t>I interviewed 13 older people who had LEP </a:t>
            </a:r>
            <a:r>
              <a:rPr lang="en-AU" sz="1200" kern="1200" dirty="0" smtClean="0">
                <a:solidFill>
                  <a:schemeClr val="tx1"/>
                </a:solidFill>
                <a:effectLst/>
                <a:latin typeface="Arial" charset="0"/>
                <a:ea typeface="+mn-ea"/>
                <a:cs typeface="Arial" charset="0"/>
              </a:rPr>
              <a:t>from seven different</a:t>
            </a:r>
            <a:r>
              <a:rPr lang="en-AU" sz="1200" kern="1200" baseline="0" dirty="0" smtClean="0">
                <a:solidFill>
                  <a:schemeClr val="tx1"/>
                </a:solidFill>
                <a:effectLst/>
                <a:latin typeface="Arial" charset="0"/>
                <a:ea typeface="+mn-ea"/>
                <a:cs typeface="Arial" charset="0"/>
              </a:rPr>
              <a:t> language groups and and one older person who preferred to speak English, all who had recently experienced healthcare after an acute stroke.</a:t>
            </a:r>
          </a:p>
          <a:p>
            <a:endParaRPr lang="en-AU" sz="1200" kern="1200" baseline="0" dirty="0" smtClean="0">
              <a:solidFill>
                <a:schemeClr val="tx1"/>
              </a:solidFill>
              <a:effectLst/>
              <a:latin typeface="Arial"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charset="0"/>
                <a:ea typeface="+mn-ea"/>
                <a:cs typeface="Arial" charset="0"/>
              </a:rPr>
              <a:t>The definition</a:t>
            </a:r>
            <a:r>
              <a:rPr lang="en-AU" sz="1200" kern="1200" baseline="0" dirty="0" smtClean="0">
                <a:solidFill>
                  <a:schemeClr val="tx1"/>
                </a:solidFill>
                <a:effectLst/>
                <a:latin typeface="Arial" charset="0"/>
                <a:ea typeface="+mn-ea"/>
                <a:cs typeface="Arial" charset="0"/>
              </a:rPr>
              <a:t> of LEP used in this study was </a:t>
            </a:r>
            <a:r>
              <a:rPr lang="en-AU" sz="1200" kern="1200" dirty="0" smtClean="0">
                <a:solidFill>
                  <a:schemeClr val="tx1"/>
                </a:solidFill>
                <a:effectLst/>
                <a:latin typeface="Arial" charset="0"/>
                <a:ea typeface="+mn-ea"/>
                <a:cs typeface="Arial" charset="0"/>
              </a:rPr>
              <a:t>people who preferred to speak a language other than English for their healthcare and who replied to the question ‘How well do you speak English?’ with a response that was less than ‘very well’. That</a:t>
            </a:r>
            <a:r>
              <a:rPr lang="en-AU" sz="1200" kern="1200" baseline="0" dirty="0" smtClean="0">
                <a:solidFill>
                  <a:schemeClr val="tx1"/>
                </a:solidFill>
                <a:effectLst/>
                <a:latin typeface="Arial" charset="0"/>
                <a:ea typeface="+mn-ea"/>
                <a:cs typeface="Arial" charset="0"/>
              </a:rPr>
              <a:t> is, they responded</a:t>
            </a:r>
            <a:r>
              <a:rPr lang="en-AU" sz="1200" kern="1200" dirty="0" smtClean="0">
                <a:solidFill>
                  <a:schemeClr val="tx1"/>
                </a:solidFill>
                <a:effectLst/>
                <a:latin typeface="Arial" charset="0"/>
                <a:ea typeface="+mn-ea"/>
                <a:cs typeface="Arial" charset="0"/>
              </a:rPr>
              <a:t> ‘well’, ‘not well’ or ‘not at all’.</a:t>
            </a:r>
            <a:r>
              <a:rPr lang="en-AU" sz="1200" kern="1200" baseline="0" dirty="0" smtClean="0">
                <a:solidFill>
                  <a:schemeClr val="tx1"/>
                </a:solidFill>
                <a:effectLst/>
                <a:latin typeface="Arial" charset="0"/>
                <a:ea typeface="+mn-ea"/>
                <a:cs typeface="Arial" charset="0"/>
              </a:rPr>
              <a:t> </a:t>
            </a:r>
            <a:r>
              <a:rPr lang="en-AU" sz="1200" kern="1200" dirty="0" smtClean="0">
                <a:solidFill>
                  <a:schemeClr val="tx1"/>
                </a:solidFill>
                <a:effectLst/>
                <a:latin typeface="Arial" charset="0"/>
                <a:ea typeface="+mn-ea"/>
                <a:cs typeface="Arial" charset="0"/>
              </a:rPr>
              <a:t>This definition</a:t>
            </a:r>
            <a:r>
              <a:rPr lang="en-AU" sz="1200" kern="1200" baseline="0" dirty="0" smtClean="0">
                <a:solidFill>
                  <a:schemeClr val="tx1"/>
                </a:solidFill>
                <a:effectLst/>
                <a:latin typeface="Arial" charset="0"/>
                <a:ea typeface="+mn-ea"/>
                <a:cs typeface="Arial" charset="0"/>
              </a:rPr>
              <a:t> is </a:t>
            </a:r>
            <a:r>
              <a:rPr lang="en-AU" sz="1200" kern="1200" dirty="0" smtClean="0">
                <a:solidFill>
                  <a:schemeClr val="tx1"/>
                </a:solidFill>
                <a:effectLst/>
                <a:latin typeface="Arial" charset="0"/>
                <a:ea typeface="+mn-ea"/>
                <a:cs typeface="Arial" charset="0"/>
              </a:rPr>
              <a:t>based on results of an American study </a:t>
            </a:r>
            <a:r>
              <a:rPr lang="en-AU" sz="1200" kern="1200" baseline="0" dirty="0" smtClean="0">
                <a:solidFill>
                  <a:schemeClr val="tx1"/>
                </a:solidFill>
                <a:effectLst/>
                <a:latin typeface="Arial" charset="0"/>
                <a:ea typeface="+mn-ea"/>
                <a:cs typeface="Arial" charset="0"/>
              </a:rPr>
              <a:t>which</a:t>
            </a:r>
            <a:r>
              <a:rPr lang="en-AU" sz="1200" kern="1200" dirty="0" smtClean="0">
                <a:solidFill>
                  <a:schemeClr val="tx1"/>
                </a:solidFill>
                <a:effectLst/>
                <a:latin typeface="Arial" charset="0"/>
                <a:ea typeface="+mn-ea"/>
                <a:cs typeface="Arial" charset="0"/>
              </a:rPr>
              <a:t> found it to provide accurate identification of people likely to benefit from using an interpreter during their healthcare. </a:t>
            </a:r>
          </a:p>
          <a:p>
            <a:endParaRPr lang="en-AU" sz="120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6</a:t>
            </a:fld>
            <a:endParaRPr lang="en-US"/>
          </a:p>
        </p:txBody>
      </p:sp>
    </p:spTree>
    <p:extLst>
      <p:ext uri="{BB962C8B-B14F-4D97-AF65-F5344CB8AC3E}">
        <p14:creationId xmlns:p14="http://schemas.microsoft.com/office/powerpoint/2010/main" val="317273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r>
              <a:rPr lang="en-AU" sz="1200" kern="1200" baseline="0" dirty="0" smtClean="0">
                <a:solidFill>
                  <a:schemeClr val="tx1"/>
                </a:solidFill>
                <a:effectLst/>
                <a:latin typeface="Arial" charset="0"/>
                <a:ea typeface="+mn-ea"/>
                <a:cs typeface="Arial" charset="0"/>
              </a:rPr>
              <a:t>I completed 24 semi-structured interviews with participants, which were conducted 8 weeks after they were discharged from inpatient healthcare for stroke, and follow-up interviews were completed with 10 of the participants at 21 weeks after their discharge.</a:t>
            </a:r>
          </a:p>
          <a:p>
            <a:endParaRPr lang="en-AU" sz="1200" kern="1200" baseline="0" dirty="0" smtClean="0">
              <a:solidFill>
                <a:schemeClr val="tx1"/>
              </a:solidFill>
              <a:effectLst/>
              <a:latin typeface="Arial" charset="0"/>
              <a:ea typeface="+mn-ea"/>
              <a:cs typeface="Arial" charset="0"/>
            </a:endParaRPr>
          </a:p>
          <a:p>
            <a:r>
              <a:rPr lang="en-AU" sz="1200" kern="1200" baseline="0" dirty="0" smtClean="0">
                <a:solidFill>
                  <a:schemeClr val="tx1"/>
                </a:solidFill>
                <a:effectLst/>
                <a:latin typeface="Arial" charset="0"/>
                <a:ea typeface="+mn-ea"/>
                <a:cs typeface="Arial" charset="0"/>
              </a:rPr>
              <a:t>Each participant could elect to use a professionally-trained interpreter at their interview, and an interpreter </a:t>
            </a:r>
            <a:r>
              <a:rPr lang="en-AU" baseline="0" dirty="0" smtClean="0"/>
              <a:t>assisted with 19 of the 24 interviews. </a:t>
            </a:r>
          </a:p>
          <a:p>
            <a:endParaRPr lang="en-AU" baseline="0" dirty="0" smtClean="0"/>
          </a:p>
          <a:p>
            <a:r>
              <a:rPr lang="en-AU" baseline="0" dirty="0" smtClean="0"/>
              <a:t>Data were analysed from the English transcript of interpreted interview talk. A </a:t>
            </a:r>
            <a:r>
              <a:rPr lang="en-AU" sz="1200" kern="1200" dirty="0" smtClean="0">
                <a:solidFill>
                  <a:schemeClr val="tx1"/>
                </a:solidFill>
                <a:effectLst/>
                <a:latin typeface="Arial" charset="0"/>
                <a:ea typeface="+mn-ea"/>
                <a:cs typeface="Arial" charset="0"/>
              </a:rPr>
              <a:t>constant comparative method analysis</a:t>
            </a:r>
            <a:r>
              <a:rPr lang="en-AU" sz="1200" kern="1200" baseline="0" dirty="0" smtClean="0">
                <a:solidFill>
                  <a:schemeClr val="tx1"/>
                </a:solidFill>
                <a:effectLst/>
                <a:latin typeface="Arial" charset="0"/>
                <a:ea typeface="+mn-ea"/>
                <a:cs typeface="Arial" charset="0"/>
              </a:rPr>
              <a:t> was used to develop the coding of the data into a substantive theory of healthcare experience</a:t>
            </a:r>
            <a:r>
              <a:rPr lang="en-AU" sz="1200" kern="1200" dirty="0" smtClean="0">
                <a:solidFill>
                  <a:schemeClr val="tx1"/>
                </a:solidFill>
                <a:effectLst/>
                <a:latin typeface="Arial" charset="0"/>
                <a:ea typeface="+mn-ea"/>
                <a:cs typeface="Arial" charset="0"/>
              </a:rPr>
              <a:t>.</a:t>
            </a:r>
            <a:endParaRPr lang="en-AU" baseline="0" dirty="0" smtClean="0"/>
          </a:p>
          <a:p>
            <a:endParaRPr lang="en-AU" dirty="0"/>
          </a:p>
        </p:txBody>
      </p:sp>
      <p:sp>
        <p:nvSpPr>
          <p:cNvPr id="4" name="Slide Number Placeholder 3"/>
          <p:cNvSpPr>
            <a:spLocks noGrp="1"/>
          </p:cNvSpPr>
          <p:nvPr>
            <p:ph type="sldNum" sz="quarter" idx="10"/>
          </p:nvPr>
        </p:nvSpPr>
        <p:spPr>
          <a:xfrm>
            <a:off x="3857413" y="9442371"/>
            <a:ext cx="2949787" cy="496967"/>
          </a:xfrm>
          <a:prstGeom prst="rect">
            <a:avLst/>
          </a:prstGeom>
        </p:spPr>
        <p:txBody>
          <a:bodyPr/>
          <a:lstStyle/>
          <a:p>
            <a:pPr>
              <a:defRPr/>
            </a:pPr>
            <a:fld id="{882C9E95-F115-42B9-B92D-A030A329B44E}" type="slidenum">
              <a:rPr lang="en-US" smtClean="0"/>
              <a:pPr>
                <a:defRPr/>
              </a:pPr>
              <a:t>7</a:t>
            </a:fld>
            <a:endParaRPr lang="en-US"/>
          </a:p>
        </p:txBody>
      </p:sp>
    </p:spTree>
    <p:extLst>
      <p:ext uri="{BB962C8B-B14F-4D97-AF65-F5344CB8AC3E}">
        <p14:creationId xmlns:p14="http://schemas.microsoft.com/office/powerpoint/2010/main" val="219462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r>
              <a:rPr lang="en-AU" dirty="0" smtClean="0"/>
              <a:t>This diagram illustrates</a:t>
            </a:r>
            <a:r>
              <a:rPr lang="en-AU" baseline="0" dirty="0" smtClean="0"/>
              <a:t> the theory which was developed from analysis of the data. The theory consists of three active processes which overlapped and interacted within the healthcare experience after stroke for older people with LEP.</a:t>
            </a:r>
          </a:p>
          <a:p>
            <a:endParaRPr lang="en-AU" baseline="0" dirty="0" smtClean="0"/>
          </a:p>
          <a:p>
            <a:r>
              <a:rPr lang="en-AU" baseline="0" dirty="0" smtClean="0"/>
              <a:t>*CLICK* Today I will focus on the process of </a:t>
            </a:r>
            <a:r>
              <a:rPr lang="en-AU" i="1" baseline="0" dirty="0" smtClean="0"/>
              <a:t>Being told and being a good patient </a:t>
            </a:r>
            <a:r>
              <a:rPr lang="en-AU" baseline="0" dirty="0" smtClean="0"/>
              <a:t>to explain how the participants managed in an English-speaking healthcare context after their stroke.</a:t>
            </a:r>
          </a:p>
        </p:txBody>
      </p:sp>
      <p:sp>
        <p:nvSpPr>
          <p:cNvPr id="4" name="Slide Number Placeholder 3"/>
          <p:cNvSpPr>
            <a:spLocks noGrp="1"/>
          </p:cNvSpPr>
          <p:nvPr>
            <p:ph type="sldNum" sz="quarter" idx="10"/>
          </p:nvPr>
        </p:nvSpPr>
        <p:spPr>
          <a:xfrm>
            <a:off x="3856038" y="9440863"/>
            <a:ext cx="2949575" cy="496887"/>
          </a:xfrm>
          <a:prstGeom prst="rect">
            <a:avLst/>
          </a:prstGeom>
        </p:spPr>
        <p:txBody>
          <a:bodyPr/>
          <a:lstStyle/>
          <a:p>
            <a:fld id="{C947D036-0B48-4C03-A0A5-21CF40470AA7}"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22966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88925"/>
            <a:ext cx="4965700" cy="3725863"/>
          </a:xfrm>
        </p:spPr>
      </p:sp>
      <p:sp>
        <p:nvSpPr>
          <p:cNvPr id="3" name="Notes Placeholder 2"/>
          <p:cNvSpPr>
            <a:spLocks noGrp="1"/>
          </p:cNvSpPr>
          <p:nvPr>
            <p:ph type="body" idx="1"/>
          </p:nvPr>
        </p:nvSpPr>
        <p:spPr/>
        <p:txBody>
          <a:bodyPr/>
          <a:lstStyle/>
          <a:p>
            <a:r>
              <a:rPr lang="en-AU" dirty="0" smtClean="0"/>
              <a:t>Following the constructivist grounded</a:t>
            </a:r>
            <a:r>
              <a:rPr lang="en-AU" baseline="0" dirty="0" smtClean="0"/>
              <a:t> theory method proposed by Kathy Charmaz, t</a:t>
            </a:r>
            <a:r>
              <a:rPr lang="en-AU" dirty="0" smtClean="0"/>
              <a:t>he process was conceptualised</a:t>
            </a:r>
            <a:r>
              <a:rPr lang="en-AU" baseline="0" dirty="0" smtClean="0"/>
              <a:t> as problematic conditions that were encountered by the older person, how they responded to these conditions, and then the consequences of the process for their healthcare experience after stroke. </a:t>
            </a:r>
          </a:p>
          <a:p>
            <a:endParaRPr lang="en-AU" baseline="0" dirty="0" smtClean="0"/>
          </a:p>
        </p:txBody>
      </p:sp>
    </p:spTree>
    <p:extLst>
      <p:ext uri="{BB962C8B-B14F-4D97-AF65-F5344CB8AC3E}">
        <p14:creationId xmlns:p14="http://schemas.microsoft.com/office/powerpoint/2010/main" val="546398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title2"/>
          <p:cNvPicPr>
            <a:picLocks noChangeAspect="1" noChangeArrowheads="1"/>
          </p:cNvPicPr>
          <p:nvPr/>
        </p:nvPicPr>
        <p:blipFill>
          <a:blip r:embed="rId2" cstate="print"/>
          <a:srcRect/>
          <a:stretch>
            <a:fillRect/>
          </a:stretch>
        </p:blipFill>
        <p:spPr bwMode="auto">
          <a:xfrm>
            <a:off x="-3175" y="-3175"/>
            <a:ext cx="9150350" cy="6864350"/>
          </a:xfrm>
          <a:prstGeom prst="rect">
            <a:avLst/>
          </a:prstGeom>
          <a:noFill/>
          <a:ln w="9525">
            <a:noFill/>
            <a:miter lim="800000"/>
            <a:headEnd/>
            <a:tailEnd/>
          </a:ln>
        </p:spPr>
      </p:pic>
      <p:sp>
        <p:nvSpPr>
          <p:cNvPr id="8200" name="Rectangle 8"/>
          <p:cNvSpPr>
            <a:spLocks noGrp="1" noChangeArrowheads="1"/>
          </p:cNvSpPr>
          <p:nvPr>
            <p:ph type="ctrTitle" sz="quarter"/>
          </p:nvPr>
        </p:nvSpPr>
        <p:spPr bwMode="auto">
          <a:xfrm>
            <a:off x="1676400" y="3384550"/>
            <a:ext cx="5791200" cy="3873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2400">
                <a:solidFill>
                  <a:schemeClr val="bg1"/>
                </a:solidFill>
              </a:defRPr>
            </a:lvl1pPr>
          </a:lstStyle>
          <a:p>
            <a:r>
              <a:rPr lang="en-US" smtClean="0"/>
              <a:t>Click to edit Master title style</a:t>
            </a:r>
            <a:endParaRPr lang="en-US"/>
          </a:p>
        </p:txBody>
      </p:sp>
      <p:sp>
        <p:nvSpPr>
          <p:cNvPr id="8203" name="Rectangle 11"/>
          <p:cNvSpPr>
            <a:spLocks noGrp="1" noChangeArrowheads="1"/>
          </p:cNvSpPr>
          <p:nvPr>
            <p:ph type="subTitle" sz="quarter" idx="1"/>
          </p:nvPr>
        </p:nvSpPr>
        <p:spPr bwMode="auto">
          <a:xfrm>
            <a:off x="1562100" y="3868738"/>
            <a:ext cx="6019800" cy="3857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1400">
                <a:solidFill>
                  <a:schemeClr val="bg1"/>
                </a:solidFill>
              </a:defRPr>
            </a:lvl1pPr>
          </a:lstStyle>
          <a:p>
            <a:r>
              <a:rPr lang="en-US" smtClean="0"/>
              <a:t>Click to edit Master subtitle style</a:t>
            </a:r>
            <a:endParaRPr lang="en-US"/>
          </a:p>
        </p:txBody>
      </p:sp>
      <p:pic>
        <p:nvPicPr>
          <p:cNvPr id="5" name="Picture 4"/>
          <p:cNvPicPr>
            <a:picLocks noChangeAspect="1" noChangeArrowheads="1"/>
          </p:cNvPicPr>
          <p:nvPr userDrawn="1"/>
        </p:nvPicPr>
        <p:blipFill>
          <a:blip r:embed="rId3" cstate="print"/>
          <a:srcRect/>
          <a:stretch>
            <a:fillRect/>
          </a:stretch>
        </p:blipFill>
        <p:spPr bwMode="auto">
          <a:xfrm>
            <a:off x="2143108" y="904871"/>
            <a:ext cx="4857750" cy="1952625"/>
          </a:xfrm>
          <a:prstGeom prst="rect">
            <a:avLst/>
          </a:prstGeom>
          <a:noFill/>
          <a:ln w="9525">
            <a:noFill/>
            <a:miter lim="800000"/>
            <a:headEnd/>
            <a:tailEnd/>
          </a:ln>
        </p:spPr>
      </p:pic>
      <p:pic>
        <p:nvPicPr>
          <p:cNvPr id="7" name="Picture 5"/>
          <p:cNvPicPr>
            <a:picLocks noChangeAspect="1" noChangeArrowheads="1"/>
          </p:cNvPicPr>
          <p:nvPr userDrawn="1"/>
        </p:nvPicPr>
        <p:blipFill>
          <a:blip r:embed="rId4" cstate="print"/>
          <a:srcRect l="13393" t="8571" r="33035" b="9999"/>
          <a:stretch>
            <a:fillRect/>
          </a:stretch>
        </p:blipFill>
        <p:spPr bwMode="auto">
          <a:xfrm>
            <a:off x="214282" y="857232"/>
            <a:ext cx="1571636" cy="1500198"/>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676400" y="3384550"/>
            <a:ext cx="5791200" cy="3873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2400">
                <a:solidFill>
                  <a:schemeClr val="bg1"/>
                </a:solidFill>
              </a:defRPr>
            </a:lvl1pPr>
          </a:lstStyle>
          <a:p>
            <a:r>
              <a:rPr lang="en-US" smtClean="0"/>
              <a:t>Click to edit Master title style</a:t>
            </a:r>
            <a:endParaRPr lang="en-US"/>
          </a:p>
        </p:txBody>
      </p:sp>
      <p:sp>
        <p:nvSpPr>
          <p:cNvPr id="8203" name="Rectangle 11"/>
          <p:cNvSpPr>
            <a:spLocks noGrp="1" noChangeArrowheads="1"/>
          </p:cNvSpPr>
          <p:nvPr>
            <p:ph type="subTitle" sz="quarter" idx="1"/>
          </p:nvPr>
        </p:nvSpPr>
        <p:spPr bwMode="auto">
          <a:xfrm>
            <a:off x="1562100" y="3868738"/>
            <a:ext cx="6019800" cy="3857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1400">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2545138460"/>
      </p:ext>
    </p:extLst>
  </p:cSld>
  <p:clrMapOvr>
    <a:masterClrMapping/>
  </p:clrMapOvr>
  <p:transition spd="med">
    <p:fade/>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3802101"/>
      </p:ext>
    </p:extLst>
  </p:cSld>
  <p:clrMapOvr>
    <a:masterClrMapping/>
  </p:clrMapOvr>
  <p:transition spd="med">
    <p:fade/>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0208907"/>
      </p:ext>
    </p:extLst>
  </p:cSld>
  <p:clrMapOvr>
    <a:masterClrMapping/>
  </p:clrMapOvr>
  <p:transition spd="med">
    <p:fade/>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87437268"/>
      </p:ext>
    </p:extLst>
  </p:cSld>
  <p:clrMapOvr>
    <a:masterClrMapping/>
  </p:clrMapOvr>
  <p:transition spd="med">
    <p:fade/>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34422636"/>
      </p:ext>
    </p:extLst>
  </p:cSld>
  <p:clrMapOvr>
    <a:masterClrMapping/>
  </p:clrMapOvr>
  <p:transition spd="med">
    <p:fade/>
    <p:sndAc>
      <p:end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104354647"/>
      </p:ext>
    </p:extLst>
  </p:cSld>
  <p:clrMapOvr>
    <a:masterClrMapping/>
  </p:clrMapOvr>
  <p:transition spd="med">
    <p:fade/>
    <p:sndAc>
      <p:end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789"/>
      </p:ext>
    </p:extLst>
  </p:cSld>
  <p:clrMapOvr>
    <a:masterClrMapping/>
  </p:clrMapOvr>
  <p:transition spd="med">
    <p:fade/>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0547357"/>
      </p:ext>
    </p:extLst>
  </p:cSld>
  <p:clrMapOvr>
    <a:masterClrMapping/>
  </p:clrMapOvr>
  <p:transition spd="med">
    <p:fad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557850"/>
      </p:ext>
    </p:extLst>
  </p:cSld>
  <p:clrMapOvr>
    <a:masterClrMapping/>
  </p:clrMapOvr>
  <p:transition spd="med">
    <p:fade/>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02556619"/>
      </p:ext>
    </p:extLst>
  </p:cSld>
  <p:clrMapOvr>
    <a:masterClrMapping/>
  </p:clrMapOvr>
  <p:transition spd="med">
    <p:fade/>
    <p:sndAc>
      <p:end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91436596"/>
      </p:ext>
    </p:extLst>
  </p:cSld>
  <p:clrMapOvr>
    <a:masterClrMapping/>
  </p:clrMapOvr>
  <p:transition spd="med">
    <p:fad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0"/>
            <a:ext cx="3200400" cy="457200"/>
          </a:xfrm>
          <a:prstGeom prst="rect">
            <a:avLst/>
          </a:prstGeom>
          <a:noFill/>
          <a:ln w="9525">
            <a:noFill/>
            <a:miter lim="800000"/>
            <a:headEnd/>
            <a:tailEnd/>
          </a:ln>
        </p:spPr>
        <p:txBody>
          <a:bodyPr>
            <a:spAutoFit/>
          </a:bodyPr>
          <a:lstStyle/>
          <a:p>
            <a:pPr algn="ctr">
              <a:spcBef>
                <a:spcPct val="50000"/>
              </a:spcBef>
              <a:defRPr/>
            </a:pPr>
            <a:endParaRPr lang="en-AU">
              <a:solidFill>
                <a:schemeClr val="bg1"/>
              </a:solidFill>
            </a:endParaRPr>
          </a:p>
        </p:txBody>
      </p:sp>
      <p:pic>
        <p:nvPicPr>
          <p:cNvPr id="1027" name="Picture 18" descr="Pwrpntsld2"/>
          <p:cNvPicPr>
            <a:picLocks noChangeArrowheads="1"/>
          </p:cNvPicPr>
          <p:nvPr/>
        </p:nvPicPr>
        <p:blipFill>
          <a:blip r:embed="rId13" cstate="print"/>
          <a:srcRect/>
          <a:stretch>
            <a:fillRect/>
          </a:stretch>
        </p:blipFill>
        <p:spPr bwMode="auto">
          <a:xfrm>
            <a:off x="0" y="0"/>
            <a:ext cx="9144000" cy="1263650"/>
          </a:xfrm>
          <a:prstGeom prst="rect">
            <a:avLst/>
          </a:prstGeom>
          <a:noFill/>
          <a:ln w="9525">
            <a:noFill/>
            <a:miter lim="800000"/>
            <a:headEnd/>
            <a:tailEnd/>
          </a:ln>
        </p:spPr>
      </p:pic>
      <p:pic>
        <p:nvPicPr>
          <p:cNvPr id="4" name="Picture 4"/>
          <p:cNvPicPr>
            <a:picLocks noChangeAspect="1" noChangeArrowheads="1"/>
          </p:cNvPicPr>
          <p:nvPr/>
        </p:nvPicPr>
        <p:blipFill>
          <a:blip r:embed="rId14" cstate="print"/>
          <a:srcRect/>
          <a:stretch>
            <a:fillRect/>
          </a:stretch>
        </p:blipFill>
        <p:spPr bwMode="auto">
          <a:xfrm>
            <a:off x="142844" y="65824"/>
            <a:ext cx="2857488" cy="114859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26" name="Picture 14" descr="heade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0731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sndAc>
      <p:endSnd/>
    </p:sndAc>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3068960"/>
            <a:ext cx="7344816" cy="1872208"/>
          </a:xfrm>
          <a:noFill/>
        </p:spPr>
        <p:txBody>
          <a:bodyPr/>
          <a:lstStyle/>
          <a:p>
            <a:pPr algn="l"/>
            <a:r>
              <a:rPr lang="en-AU" sz="3200" b="1" dirty="0" smtClean="0">
                <a:solidFill>
                  <a:srgbClr val="FFC000"/>
                </a:solidFill>
              </a:rPr>
              <a:t>‘They didn’t tell me much’: </a:t>
            </a:r>
            <a:r>
              <a:rPr lang="en-AU" sz="3200" dirty="0">
                <a:solidFill>
                  <a:srgbClr val="FFC000"/>
                </a:solidFill>
              </a:rPr>
              <a:t/>
            </a:r>
            <a:br>
              <a:rPr lang="en-AU" sz="3200" dirty="0">
                <a:solidFill>
                  <a:srgbClr val="FFC000"/>
                </a:solidFill>
              </a:rPr>
            </a:br>
            <a:r>
              <a:rPr lang="en-AU" sz="2800" dirty="0" smtClean="0">
                <a:solidFill>
                  <a:srgbClr val="FFC000"/>
                </a:solidFill>
              </a:rPr>
              <a:t>how language proficiency can disadvantage the healthcare experience of older people following </a:t>
            </a:r>
            <a:r>
              <a:rPr lang="en-AU" sz="2800" dirty="0">
                <a:solidFill>
                  <a:srgbClr val="FFC000"/>
                </a:solidFill>
              </a:rPr>
              <a:t>stroke</a:t>
            </a:r>
            <a:endParaRPr lang="en-AU" sz="2800" b="1" dirty="0" smtClean="0">
              <a:solidFill>
                <a:srgbClr val="FFC000"/>
              </a:solidFill>
            </a:endParaRPr>
          </a:p>
        </p:txBody>
      </p:sp>
      <p:sp>
        <p:nvSpPr>
          <p:cNvPr id="3075" name="Rectangle 3"/>
          <p:cNvSpPr>
            <a:spLocks noGrp="1" noChangeArrowheads="1"/>
          </p:cNvSpPr>
          <p:nvPr>
            <p:ph type="subTitle" idx="1"/>
          </p:nvPr>
        </p:nvSpPr>
        <p:spPr>
          <a:xfrm>
            <a:off x="683568" y="5013176"/>
            <a:ext cx="7488832" cy="1656184"/>
          </a:xfrm>
          <a:noFill/>
        </p:spPr>
        <p:txBody>
          <a:bodyPr/>
          <a:lstStyle/>
          <a:p>
            <a:pPr algn="l"/>
            <a:r>
              <a:rPr lang="en-US" sz="2400" dirty="0" smtClean="0">
                <a:latin typeface="Calibri" pitchFamily="34" charset="0"/>
                <a:cs typeface="Calibri" pitchFamily="34" charset="0"/>
              </a:rPr>
              <a:t>Caroline Fryer</a:t>
            </a:r>
            <a:r>
              <a:rPr lang="en-US" sz="2400" baseline="30000" dirty="0" smtClean="0">
                <a:latin typeface="Calibri" pitchFamily="34" charset="0"/>
                <a:cs typeface="Calibri" pitchFamily="34" charset="0"/>
              </a:rPr>
              <a:t>1</a:t>
            </a:r>
            <a:r>
              <a:rPr lang="en-US" sz="2000" dirty="0" smtClean="0">
                <a:latin typeface="Calibri" pitchFamily="34" charset="0"/>
                <a:cs typeface="Calibri" pitchFamily="34" charset="0"/>
              </a:rPr>
              <a:t>, </a:t>
            </a:r>
            <a:r>
              <a:rPr lang="en-US" sz="1800" dirty="0" smtClean="0">
                <a:latin typeface="Calibri" pitchFamily="34" charset="0"/>
                <a:cs typeface="Calibri" pitchFamily="34" charset="0"/>
              </a:rPr>
              <a:t>Shylie </a:t>
            </a:r>
            <a:r>
              <a:rPr lang="en-US" sz="1800" dirty="0">
                <a:latin typeface="Calibri" pitchFamily="34" charset="0"/>
                <a:cs typeface="Calibri" pitchFamily="34" charset="0"/>
              </a:rPr>
              <a:t>Mackintosh</a:t>
            </a:r>
            <a:r>
              <a:rPr lang="en-US" sz="1800" baseline="30000" dirty="0">
                <a:latin typeface="Calibri" pitchFamily="34" charset="0"/>
                <a:cs typeface="Calibri" pitchFamily="34" charset="0"/>
              </a:rPr>
              <a:t>1</a:t>
            </a:r>
            <a:r>
              <a:rPr lang="en-US" sz="1800" dirty="0">
                <a:latin typeface="Calibri" pitchFamily="34" charset="0"/>
                <a:cs typeface="Calibri" pitchFamily="34" charset="0"/>
              </a:rPr>
              <a:t>, Mandy Stanley</a:t>
            </a:r>
            <a:r>
              <a:rPr lang="en-US" sz="1800" baseline="30000" dirty="0">
                <a:latin typeface="Calibri" pitchFamily="34" charset="0"/>
                <a:cs typeface="Calibri" pitchFamily="34" charset="0"/>
              </a:rPr>
              <a:t>1</a:t>
            </a:r>
            <a:r>
              <a:rPr lang="en-US" sz="1800" dirty="0">
                <a:latin typeface="Calibri" pitchFamily="34" charset="0"/>
                <a:cs typeface="Calibri" pitchFamily="34" charset="0"/>
              </a:rPr>
              <a:t>, Jonathan Crichton</a:t>
            </a:r>
            <a:r>
              <a:rPr lang="en-US" sz="1800" baseline="30000" dirty="0">
                <a:latin typeface="Calibri" pitchFamily="34" charset="0"/>
                <a:cs typeface="Calibri" pitchFamily="34" charset="0"/>
              </a:rPr>
              <a:t>2</a:t>
            </a:r>
            <a:r>
              <a:rPr lang="en-US" sz="1800" dirty="0">
                <a:latin typeface="Calibri" pitchFamily="34" charset="0"/>
                <a:cs typeface="Calibri" pitchFamily="34" charset="0"/>
              </a:rPr>
              <a:t> </a:t>
            </a:r>
          </a:p>
          <a:p>
            <a:pPr algn="l"/>
            <a:endParaRPr lang="en-AU" sz="1800" baseline="30000" dirty="0">
              <a:latin typeface="Calibri" pitchFamily="34" charset="0"/>
              <a:cs typeface="Calibri" pitchFamily="34" charset="0"/>
            </a:endParaRPr>
          </a:p>
          <a:p>
            <a:pPr algn="l"/>
            <a:r>
              <a:rPr lang="en-US" i="1" baseline="30000" dirty="0">
                <a:latin typeface="Calibri" pitchFamily="34" charset="0"/>
                <a:cs typeface="Calibri" pitchFamily="34" charset="0"/>
              </a:rPr>
              <a:t>1</a:t>
            </a:r>
            <a:r>
              <a:rPr lang="en-US" i="1" dirty="0">
                <a:latin typeface="Calibri" pitchFamily="34" charset="0"/>
                <a:cs typeface="Calibri" pitchFamily="34" charset="0"/>
              </a:rPr>
              <a:t>School of Health Sciences, University of South Australia </a:t>
            </a:r>
          </a:p>
          <a:p>
            <a:pPr algn="l"/>
            <a:r>
              <a:rPr lang="en-US" i="1" baseline="30000" dirty="0">
                <a:latin typeface="Calibri" pitchFamily="34" charset="0"/>
                <a:cs typeface="Calibri" pitchFamily="34" charset="0"/>
              </a:rPr>
              <a:t>2</a:t>
            </a:r>
            <a:r>
              <a:rPr lang="en-US" i="1" dirty="0">
                <a:latin typeface="Calibri" pitchFamily="34" charset="0"/>
                <a:cs typeface="Calibri" pitchFamily="34" charset="0"/>
              </a:rPr>
              <a:t>School of Communication, International Studies and </a:t>
            </a:r>
            <a:r>
              <a:rPr lang="en-US" i="1" dirty="0" smtClean="0">
                <a:latin typeface="Calibri" pitchFamily="34" charset="0"/>
                <a:cs typeface="Calibri" pitchFamily="34" charset="0"/>
              </a:rPr>
              <a:t>Languages, </a:t>
            </a:r>
            <a:r>
              <a:rPr lang="en-US" i="1" dirty="0">
                <a:latin typeface="Calibri" pitchFamily="34" charset="0"/>
                <a:cs typeface="Calibri" pitchFamily="34" charset="0"/>
              </a:rPr>
              <a:t>University of South Australia</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Conditions</a:t>
            </a:r>
          </a:p>
        </p:txBody>
      </p:sp>
      <p:sp>
        <p:nvSpPr>
          <p:cNvPr id="3" name="Content Placeholder 2"/>
          <p:cNvSpPr>
            <a:spLocks noGrp="1"/>
          </p:cNvSpPr>
          <p:nvPr>
            <p:ph idx="1"/>
          </p:nvPr>
        </p:nvSpPr>
        <p:spPr>
          <a:xfrm>
            <a:off x="467544" y="1484784"/>
            <a:ext cx="8229600" cy="5184576"/>
          </a:xfrm>
        </p:spPr>
        <p:txBody>
          <a:bodyPr/>
          <a:lstStyle/>
          <a:p>
            <a:r>
              <a:rPr lang="en-AU" dirty="0">
                <a:solidFill>
                  <a:schemeClr val="bg1"/>
                </a:solidFill>
              </a:rPr>
              <a:t>Being </a:t>
            </a:r>
            <a:r>
              <a:rPr lang="en-AU" dirty="0" smtClean="0">
                <a:solidFill>
                  <a:schemeClr val="bg1"/>
                </a:solidFill>
              </a:rPr>
              <a:t>tested</a:t>
            </a:r>
          </a:p>
          <a:p>
            <a:pPr marL="400050" lvl="1" indent="0">
              <a:buNone/>
            </a:pPr>
            <a:r>
              <a:rPr lang="en-AU" i="1" dirty="0" smtClean="0">
                <a:solidFill>
                  <a:srgbClr val="FFC000"/>
                </a:solidFill>
              </a:rPr>
              <a:t>Everyone got to say…can I walk you know, how many points I have. Because they give you point, what you do. </a:t>
            </a:r>
            <a:r>
              <a:rPr lang="en-AU" sz="2400" dirty="0" smtClean="0">
                <a:solidFill>
                  <a:srgbClr val="FFC000"/>
                </a:solidFill>
              </a:rPr>
              <a:t>(Gino, English)</a:t>
            </a:r>
            <a:endParaRPr lang="en-AU" dirty="0">
              <a:solidFill>
                <a:schemeClr val="bg1"/>
              </a:solidFill>
            </a:endParaRPr>
          </a:p>
          <a:p>
            <a:pPr>
              <a:spcBef>
                <a:spcPts val="2400"/>
              </a:spcBef>
            </a:pPr>
            <a:r>
              <a:rPr lang="en-AU" dirty="0" smtClean="0">
                <a:solidFill>
                  <a:schemeClr val="bg1"/>
                </a:solidFill>
              </a:rPr>
              <a:t>Being told the rules</a:t>
            </a:r>
          </a:p>
          <a:p>
            <a:pPr marL="400050" lvl="1" indent="0">
              <a:buNone/>
            </a:pPr>
            <a:r>
              <a:rPr lang="en-AU" i="1" dirty="0" smtClean="0">
                <a:solidFill>
                  <a:srgbClr val="FFC000"/>
                </a:solidFill>
              </a:rPr>
              <a:t>…nurse came and ask me to, ‘Walk, walk.’ There’s a long corridor, and the nurse go to me, ‘Walk.’ </a:t>
            </a:r>
            <a:r>
              <a:rPr lang="en-AU" sz="2400" dirty="0" smtClean="0">
                <a:solidFill>
                  <a:srgbClr val="FFC000"/>
                </a:solidFill>
              </a:rPr>
              <a:t>(Ming, Cantonese)</a:t>
            </a:r>
          </a:p>
          <a:p>
            <a:pPr>
              <a:spcBef>
                <a:spcPts val="2400"/>
              </a:spcBef>
              <a:spcAft>
                <a:spcPts val="2400"/>
              </a:spcAft>
            </a:pPr>
            <a:r>
              <a:rPr lang="en-AU" dirty="0" smtClean="0">
                <a:solidFill>
                  <a:schemeClr val="bg1"/>
                </a:solidFill>
              </a:rPr>
              <a:t>Being discouraged to ask</a:t>
            </a:r>
          </a:p>
          <a:p>
            <a:pPr>
              <a:spcBef>
                <a:spcPts val="1800"/>
              </a:spcBef>
            </a:pPr>
            <a:endParaRPr lang="en-AU" dirty="0" smtClean="0">
              <a:solidFill>
                <a:schemeClr val="bg1"/>
              </a:solidFill>
            </a:endParaRPr>
          </a:p>
          <a:p>
            <a:pPr>
              <a:spcBef>
                <a:spcPts val="1800"/>
              </a:spcBef>
            </a:pPr>
            <a:endParaRPr lang="en-AU" dirty="0" smtClean="0">
              <a:solidFill>
                <a:schemeClr val="bg1"/>
              </a:solidFill>
            </a:endParaRPr>
          </a:p>
        </p:txBody>
      </p:sp>
      <p:pic>
        <p:nvPicPr>
          <p:cNvPr id="5" name="Picture 2" descr="C:\Users\fryce001\Pictures\shutterstock\shutterstock_766652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323112"/>
            <a:ext cx="2339752" cy="156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42439"/>
      </p:ext>
    </p:extLst>
  </p:cSld>
  <p:clrMapOvr>
    <a:masterClrMapping/>
  </p:clrMapOvr>
  <p:transition spd="med">
    <p:fade/>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Conditions</a:t>
            </a:r>
            <a:endParaRPr lang="en-AU" dirty="0"/>
          </a:p>
        </p:txBody>
      </p:sp>
      <p:sp>
        <p:nvSpPr>
          <p:cNvPr id="3" name="Content Placeholder 2"/>
          <p:cNvSpPr>
            <a:spLocks noGrp="1"/>
          </p:cNvSpPr>
          <p:nvPr>
            <p:ph idx="1"/>
          </p:nvPr>
        </p:nvSpPr>
        <p:spPr>
          <a:xfrm>
            <a:off x="457200" y="1600200"/>
            <a:ext cx="8229600" cy="4997152"/>
          </a:xfrm>
        </p:spPr>
        <p:txBody>
          <a:bodyPr/>
          <a:lstStyle/>
          <a:p>
            <a:pPr marL="0" indent="0">
              <a:spcAft>
                <a:spcPts val="1200"/>
              </a:spcAft>
              <a:buNone/>
            </a:pPr>
            <a:r>
              <a:rPr lang="en-AU" sz="2800" i="1" dirty="0">
                <a:solidFill>
                  <a:srgbClr val="FFC000"/>
                </a:solidFill>
              </a:rPr>
              <a:t>Nobody interested to talk like we talk </a:t>
            </a:r>
            <a:r>
              <a:rPr lang="en-AU" sz="2400" dirty="0">
                <a:solidFill>
                  <a:srgbClr val="FFC000"/>
                </a:solidFill>
              </a:rPr>
              <a:t>(Gino, English)</a:t>
            </a:r>
          </a:p>
          <a:p>
            <a:pPr marL="0" indent="0">
              <a:spcBef>
                <a:spcPts val="1200"/>
              </a:spcBef>
              <a:buNone/>
            </a:pPr>
            <a:r>
              <a:rPr lang="en-US" sz="2800" i="1" dirty="0">
                <a:solidFill>
                  <a:srgbClr val="FFC000"/>
                </a:solidFill>
              </a:rPr>
              <a:t>It's always been English to me and that’s all </a:t>
            </a:r>
          </a:p>
          <a:p>
            <a:pPr marL="0" indent="0" algn="r">
              <a:buNone/>
            </a:pPr>
            <a:r>
              <a:rPr lang="en-US" sz="2400" dirty="0">
                <a:solidFill>
                  <a:srgbClr val="FFC000"/>
                </a:solidFill>
              </a:rPr>
              <a:t>(Krystyna, Polish</a:t>
            </a:r>
            <a:r>
              <a:rPr lang="en-US" sz="2400" dirty="0" smtClean="0">
                <a:solidFill>
                  <a:srgbClr val="FFC000"/>
                </a:solidFill>
              </a:rPr>
              <a:t>)</a:t>
            </a:r>
          </a:p>
          <a:p>
            <a:endParaRPr lang="en-US" sz="2800" dirty="0">
              <a:solidFill>
                <a:srgbClr val="FFC000"/>
              </a:solidFill>
            </a:endParaRPr>
          </a:p>
          <a:p>
            <a:r>
              <a:rPr lang="en-AU" dirty="0">
                <a:solidFill>
                  <a:schemeClr val="bg1"/>
                </a:solidFill>
              </a:rPr>
              <a:t>Accustomed to managing in </a:t>
            </a:r>
            <a:r>
              <a:rPr lang="en-AU" dirty="0" smtClean="0">
                <a:solidFill>
                  <a:schemeClr val="bg1"/>
                </a:solidFill>
              </a:rPr>
              <a:t>English</a:t>
            </a:r>
          </a:p>
          <a:p>
            <a:pPr>
              <a:spcBef>
                <a:spcPts val="3000"/>
              </a:spcBef>
            </a:pPr>
            <a:r>
              <a:rPr lang="en-AU" dirty="0" smtClean="0">
                <a:solidFill>
                  <a:schemeClr val="bg1"/>
                </a:solidFill>
              </a:rPr>
              <a:t>Wanting to </a:t>
            </a:r>
            <a:r>
              <a:rPr lang="en-AU" dirty="0">
                <a:solidFill>
                  <a:schemeClr val="bg1"/>
                </a:solidFill>
              </a:rPr>
              <a:t>know</a:t>
            </a:r>
          </a:p>
          <a:p>
            <a:pPr marL="0" indent="0">
              <a:spcBef>
                <a:spcPts val="1200"/>
              </a:spcBef>
              <a:buNone/>
            </a:pPr>
            <a:r>
              <a:rPr lang="en-AU" sz="2800" i="1" dirty="0">
                <a:solidFill>
                  <a:srgbClr val="FFC000"/>
                </a:solidFill>
              </a:rPr>
              <a:t>I feel better, it would have direct me better, I would have known better </a:t>
            </a:r>
            <a:r>
              <a:rPr lang="en-AU" sz="2800" i="1" dirty="0" smtClean="0">
                <a:solidFill>
                  <a:srgbClr val="FFC000"/>
                </a:solidFill>
              </a:rPr>
              <a:t> </a:t>
            </a:r>
            <a:r>
              <a:rPr lang="en-AU" sz="2400" dirty="0" smtClean="0">
                <a:solidFill>
                  <a:srgbClr val="FFC000"/>
                </a:solidFill>
              </a:rPr>
              <a:t>(</a:t>
            </a:r>
            <a:r>
              <a:rPr lang="en-AU" sz="2400" dirty="0">
                <a:solidFill>
                  <a:srgbClr val="FFC000"/>
                </a:solidFill>
              </a:rPr>
              <a:t>Christos, Greek)</a:t>
            </a:r>
          </a:p>
          <a:p>
            <a:endParaRPr lang="en-AU" dirty="0">
              <a:solidFill>
                <a:schemeClr val="bg1"/>
              </a:solidFill>
            </a:endParaRPr>
          </a:p>
          <a:p>
            <a:endParaRPr lang="en-AU" sz="2800" dirty="0">
              <a:solidFill>
                <a:schemeClr val="bg1"/>
              </a:solidFill>
            </a:endParaRPr>
          </a:p>
          <a:p>
            <a:endParaRPr lang="en-AU" dirty="0"/>
          </a:p>
        </p:txBody>
      </p:sp>
    </p:spTree>
    <p:extLst>
      <p:ext uri="{BB962C8B-B14F-4D97-AF65-F5344CB8AC3E}">
        <p14:creationId xmlns:p14="http://schemas.microsoft.com/office/powerpoint/2010/main" val="2278521926"/>
      </p:ext>
    </p:extLst>
  </p:cSld>
  <p:clrMapOvr>
    <a:masterClrMapping/>
  </p:clrMapOvr>
  <p:transition spd="med">
    <p:fade/>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Responses</a:t>
            </a:r>
            <a:endParaRPr lang="en-AU" dirty="0">
              <a:solidFill>
                <a:schemeClr val="bg1"/>
              </a:solidFill>
            </a:endParaRPr>
          </a:p>
        </p:txBody>
      </p:sp>
      <p:sp>
        <p:nvSpPr>
          <p:cNvPr id="3" name="Content Placeholder 2"/>
          <p:cNvSpPr>
            <a:spLocks noGrp="1"/>
          </p:cNvSpPr>
          <p:nvPr>
            <p:ph idx="1"/>
          </p:nvPr>
        </p:nvSpPr>
        <p:spPr>
          <a:xfrm>
            <a:off x="457200" y="1340768"/>
            <a:ext cx="8003232" cy="5257800"/>
          </a:xfrm>
        </p:spPr>
        <p:txBody>
          <a:bodyPr/>
          <a:lstStyle/>
          <a:p>
            <a:r>
              <a:rPr lang="en-AU" dirty="0" smtClean="0">
                <a:solidFill>
                  <a:schemeClr val="bg1"/>
                </a:solidFill>
              </a:rPr>
              <a:t>Being a good patient</a:t>
            </a:r>
          </a:p>
          <a:p>
            <a:pPr lvl="1"/>
            <a:r>
              <a:rPr lang="en-AU" dirty="0" smtClean="0">
                <a:solidFill>
                  <a:schemeClr val="bg1"/>
                </a:solidFill>
              </a:rPr>
              <a:t>Obeying the rules</a:t>
            </a:r>
          </a:p>
          <a:p>
            <a:pPr lvl="1">
              <a:spcAft>
                <a:spcPts val="2400"/>
              </a:spcAft>
            </a:pPr>
            <a:r>
              <a:rPr lang="en-AU" dirty="0" smtClean="0">
                <a:solidFill>
                  <a:schemeClr val="bg1"/>
                </a:solidFill>
              </a:rPr>
              <a:t>Trusting the experts to be right</a:t>
            </a:r>
          </a:p>
          <a:p>
            <a:r>
              <a:rPr lang="en-AU" dirty="0" smtClean="0">
                <a:solidFill>
                  <a:srgbClr val="FFC000"/>
                </a:solidFill>
              </a:rPr>
              <a:t>Trusting to manage in English</a:t>
            </a:r>
          </a:p>
          <a:p>
            <a:pPr lvl="1"/>
            <a:r>
              <a:rPr lang="en-AU" dirty="0">
                <a:solidFill>
                  <a:schemeClr val="bg1"/>
                </a:solidFill>
              </a:rPr>
              <a:t>Not question need to manage in English</a:t>
            </a:r>
          </a:p>
          <a:p>
            <a:pPr lvl="1"/>
            <a:r>
              <a:rPr lang="en-AU" dirty="0" smtClean="0">
                <a:solidFill>
                  <a:schemeClr val="bg1"/>
                </a:solidFill>
              </a:rPr>
              <a:t>Trusting health professionals to organise interpreters or translations</a:t>
            </a:r>
          </a:p>
          <a:p>
            <a:pPr marL="57150" indent="0">
              <a:spcBef>
                <a:spcPts val="1800"/>
              </a:spcBef>
              <a:buNone/>
            </a:pPr>
            <a:r>
              <a:rPr lang="en-AU" sz="2800" i="1" dirty="0" smtClean="0">
                <a:solidFill>
                  <a:srgbClr val="FFC000"/>
                </a:solidFill>
              </a:rPr>
              <a:t>I</a:t>
            </a:r>
            <a:r>
              <a:rPr lang="en-AU" i="1" dirty="0" smtClean="0">
                <a:solidFill>
                  <a:srgbClr val="FFC000"/>
                </a:solidFill>
              </a:rPr>
              <a:t> </a:t>
            </a:r>
            <a:r>
              <a:rPr lang="en-AU" sz="2800" i="1" dirty="0" smtClean="0">
                <a:solidFill>
                  <a:srgbClr val="FFC000"/>
                </a:solidFill>
              </a:rPr>
              <a:t>don’t</a:t>
            </a:r>
            <a:r>
              <a:rPr lang="en-AU" i="1" dirty="0" smtClean="0">
                <a:solidFill>
                  <a:srgbClr val="FFC000"/>
                </a:solidFill>
              </a:rPr>
              <a:t> </a:t>
            </a:r>
            <a:r>
              <a:rPr lang="en-AU" sz="2800" i="1" dirty="0" smtClean="0">
                <a:solidFill>
                  <a:srgbClr val="FFC000"/>
                </a:solidFill>
              </a:rPr>
              <a:t>demand that but of course it is better if I could have someone who speak my language </a:t>
            </a:r>
          </a:p>
          <a:p>
            <a:pPr marL="57150" indent="0" algn="r">
              <a:buNone/>
            </a:pPr>
            <a:r>
              <a:rPr lang="en-AU" sz="2000" i="1" dirty="0" smtClean="0">
                <a:solidFill>
                  <a:srgbClr val="FFC000"/>
                </a:solidFill>
              </a:rPr>
              <a:t>(Ming, Cantonese)</a:t>
            </a:r>
            <a:endParaRPr lang="en-AU" sz="2000" i="1" dirty="0">
              <a:solidFill>
                <a:srgbClr val="FFC000"/>
              </a:solidFill>
            </a:endParaRPr>
          </a:p>
          <a:p>
            <a:endParaRPr lang="en-AU" dirty="0" smtClean="0">
              <a:solidFill>
                <a:schemeClr val="bg1"/>
              </a:solidFill>
            </a:endParaRPr>
          </a:p>
          <a:p>
            <a:endParaRPr lang="en-AU" dirty="0"/>
          </a:p>
        </p:txBody>
      </p:sp>
      <p:pic>
        <p:nvPicPr>
          <p:cNvPr id="4" name="Picture 2" descr="C:\Users\fryce001\Pictures\shutterstock\shutterstock_61968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268760"/>
            <a:ext cx="1691680" cy="253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11792"/>
      </p:ext>
    </p:extLst>
  </p:cSld>
  <p:clrMapOvr>
    <a:masterClrMapping/>
  </p:clrMapOvr>
  <p:transition spd="med">
    <p:fade/>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274638"/>
            <a:ext cx="8229600" cy="1143000"/>
          </a:xfrm>
        </p:spPr>
        <p:txBody>
          <a:bodyPr/>
          <a:lstStyle/>
          <a:p>
            <a:r>
              <a:rPr lang="en-AU" dirty="0" smtClean="0">
                <a:solidFill>
                  <a:schemeClr val="bg1"/>
                </a:solidFill>
              </a:rPr>
              <a:t>Consequences</a:t>
            </a:r>
            <a:endParaRPr lang="en-AU" dirty="0">
              <a:solidFill>
                <a:schemeClr val="bg1"/>
              </a:solidFill>
            </a:endParaRPr>
          </a:p>
        </p:txBody>
      </p:sp>
      <p:sp>
        <p:nvSpPr>
          <p:cNvPr id="3" name="Content Placeholder 2"/>
          <p:cNvSpPr>
            <a:spLocks noGrp="1"/>
          </p:cNvSpPr>
          <p:nvPr>
            <p:ph idx="1"/>
          </p:nvPr>
        </p:nvSpPr>
        <p:spPr>
          <a:xfrm>
            <a:off x="467544" y="1412776"/>
            <a:ext cx="8496944" cy="5445224"/>
          </a:xfrm>
        </p:spPr>
        <p:txBody>
          <a:bodyPr/>
          <a:lstStyle/>
          <a:p>
            <a:r>
              <a:rPr lang="en-AU" sz="2800" dirty="0" smtClean="0">
                <a:solidFill>
                  <a:schemeClr val="bg1"/>
                </a:solidFill>
              </a:rPr>
              <a:t>asking family and friends to help</a:t>
            </a:r>
          </a:p>
          <a:p>
            <a:r>
              <a:rPr lang="en-AU" sz="2800" dirty="0" smtClean="0">
                <a:solidFill>
                  <a:schemeClr val="bg1"/>
                </a:solidFill>
              </a:rPr>
              <a:t>asking bilingual health professionals </a:t>
            </a:r>
          </a:p>
          <a:p>
            <a:r>
              <a:rPr lang="en-AU" sz="2800" dirty="0" smtClean="0">
                <a:solidFill>
                  <a:schemeClr val="bg1"/>
                </a:solidFill>
              </a:rPr>
              <a:t>asking health professionals to speak ‘clearly’</a:t>
            </a:r>
          </a:p>
          <a:p>
            <a:r>
              <a:rPr lang="en-AU" sz="2800" dirty="0" smtClean="0">
                <a:solidFill>
                  <a:schemeClr val="bg1"/>
                </a:solidFill>
              </a:rPr>
              <a:t>teaching health professionals their language</a:t>
            </a:r>
          </a:p>
          <a:p>
            <a:r>
              <a:rPr lang="en-AU" sz="2800" dirty="0" smtClean="0">
                <a:solidFill>
                  <a:schemeClr val="bg1"/>
                </a:solidFill>
              </a:rPr>
              <a:t>relying on observation skills</a:t>
            </a:r>
            <a:endParaRPr lang="en-AU" sz="1800" i="1" dirty="0">
              <a:solidFill>
                <a:srgbClr val="FFC000"/>
              </a:solidFill>
            </a:endParaRPr>
          </a:p>
          <a:p>
            <a:pPr>
              <a:spcBef>
                <a:spcPts val="672"/>
              </a:spcBef>
            </a:pPr>
            <a:r>
              <a:rPr lang="en-AU" sz="2800" dirty="0" smtClean="0">
                <a:solidFill>
                  <a:schemeClr val="bg1"/>
                </a:solidFill>
              </a:rPr>
              <a:t>talking with other patients in ‘broke’ English</a:t>
            </a:r>
          </a:p>
          <a:p>
            <a:pPr marL="0" indent="0">
              <a:spcBef>
                <a:spcPts val="1200"/>
              </a:spcBef>
              <a:buNone/>
            </a:pPr>
            <a:r>
              <a:rPr lang="en-US" sz="2400" i="1" dirty="0" smtClean="0">
                <a:solidFill>
                  <a:srgbClr val="FFC000"/>
                </a:solidFill>
              </a:rPr>
              <a:t>Andreas </a:t>
            </a:r>
            <a:r>
              <a:rPr lang="en-US" sz="2400" i="1" dirty="0">
                <a:solidFill>
                  <a:srgbClr val="FFC000"/>
                </a:solidFill>
              </a:rPr>
              <a:t>(Greek): Sometimes they were talking very quickly and so I couldn’t understand.</a:t>
            </a:r>
            <a:endParaRPr lang="en-AU" sz="2400" i="1" dirty="0">
              <a:solidFill>
                <a:srgbClr val="FFC000"/>
              </a:solidFill>
            </a:endParaRPr>
          </a:p>
          <a:p>
            <a:pPr marL="0" indent="0">
              <a:buNone/>
            </a:pPr>
            <a:r>
              <a:rPr lang="en-US" sz="2400" i="1" dirty="0">
                <a:solidFill>
                  <a:srgbClr val="FFC000"/>
                </a:solidFill>
              </a:rPr>
              <a:t>Interviewer (English): What did you do then, when they talked too quickly?</a:t>
            </a:r>
            <a:endParaRPr lang="en-AU" sz="2400" i="1" dirty="0">
              <a:solidFill>
                <a:srgbClr val="FFC000"/>
              </a:solidFill>
            </a:endParaRPr>
          </a:p>
          <a:p>
            <a:pPr marL="0" indent="0">
              <a:buNone/>
            </a:pPr>
            <a:r>
              <a:rPr lang="en-US" sz="2400" i="1" dirty="0">
                <a:solidFill>
                  <a:srgbClr val="FFC000"/>
                </a:solidFill>
              </a:rPr>
              <a:t>Andreas: </a:t>
            </a:r>
            <a:r>
              <a:rPr lang="en-US" sz="2400" i="1" dirty="0" smtClean="0">
                <a:solidFill>
                  <a:srgbClr val="FFC000"/>
                </a:solidFill>
              </a:rPr>
              <a:t>Nothing.</a:t>
            </a:r>
            <a:endParaRPr lang="en-AU" sz="2400" i="1" dirty="0">
              <a:solidFill>
                <a:srgbClr val="FFC000"/>
              </a:solidFill>
            </a:endParaRPr>
          </a:p>
          <a:p>
            <a:pPr marL="0" indent="0">
              <a:buNone/>
            </a:pPr>
            <a:endParaRPr lang="en-AU" sz="2800" dirty="0" smtClean="0">
              <a:solidFill>
                <a:schemeClr val="bg1"/>
              </a:solidFill>
            </a:endParaRPr>
          </a:p>
        </p:txBody>
      </p:sp>
    </p:spTree>
    <p:extLst>
      <p:ext uri="{BB962C8B-B14F-4D97-AF65-F5344CB8AC3E}">
        <p14:creationId xmlns:p14="http://schemas.microsoft.com/office/powerpoint/2010/main" val="2200074404"/>
      </p:ext>
    </p:extLst>
  </p:cSld>
  <p:clrMapOvr>
    <a:masterClrMapping/>
  </p:clrMapOvr>
  <p:transition spd="med">
    <p:fade/>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Consequences</a:t>
            </a:r>
            <a:endParaRPr lang="en-AU" dirty="0">
              <a:solidFill>
                <a:schemeClr val="bg1"/>
              </a:solidFill>
            </a:endParaRPr>
          </a:p>
        </p:txBody>
      </p:sp>
      <p:sp>
        <p:nvSpPr>
          <p:cNvPr id="3" name="Content Placeholder 2"/>
          <p:cNvSpPr>
            <a:spLocks noGrp="1"/>
          </p:cNvSpPr>
          <p:nvPr>
            <p:ph idx="1"/>
          </p:nvPr>
        </p:nvSpPr>
        <p:spPr>
          <a:xfrm>
            <a:off x="457200" y="1600200"/>
            <a:ext cx="8229600" cy="5141168"/>
          </a:xfrm>
        </p:spPr>
        <p:txBody>
          <a:bodyPr/>
          <a:lstStyle/>
          <a:p>
            <a:r>
              <a:rPr lang="en-AU" dirty="0" smtClean="0">
                <a:solidFill>
                  <a:srgbClr val="FFC000"/>
                </a:solidFill>
              </a:rPr>
              <a:t>Uncertain</a:t>
            </a:r>
          </a:p>
          <a:p>
            <a:pPr lvl="1"/>
            <a:r>
              <a:rPr lang="en-AU" dirty="0" smtClean="0">
                <a:solidFill>
                  <a:schemeClr val="bg1"/>
                </a:solidFill>
              </a:rPr>
              <a:t>about stroke and its management</a:t>
            </a:r>
          </a:p>
          <a:p>
            <a:pPr marL="57150" indent="0">
              <a:spcBef>
                <a:spcPts val="1200"/>
              </a:spcBef>
              <a:buNone/>
            </a:pPr>
            <a:r>
              <a:rPr lang="en-AU" sz="2800" i="1" dirty="0" smtClean="0">
                <a:solidFill>
                  <a:srgbClr val="FFC000"/>
                </a:solidFill>
              </a:rPr>
              <a:t>I even today don’t really, don’t fully understand what does it mean, stroke? </a:t>
            </a:r>
            <a:r>
              <a:rPr lang="en-AU" sz="2400" dirty="0" smtClean="0">
                <a:solidFill>
                  <a:srgbClr val="FFC000"/>
                </a:solidFill>
              </a:rPr>
              <a:t>(Krystyna, Polish)</a:t>
            </a:r>
          </a:p>
          <a:p>
            <a:pPr>
              <a:spcBef>
                <a:spcPts val="2400"/>
              </a:spcBef>
            </a:pPr>
            <a:r>
              <a:rPr lang="en-AU" dirty="0" smtClean="0">
                <a:solidFill>
                  <a:srgbClr val="FFC000"/>
                </a:solidFill>
              </a:rPr>
              <a:t>Not involved </a:t>
            </a:r>
          </a:p>
          <a:p>
            <a:pPr lvl="1"/>
            <a:r>
              <a:rPr lang="en-AU" dirty="0" smtClean="0">
                <a:solidFill>
                  <a:schemeClr val="bg1"/>
                </a:solidFill>
              </a:rPr>
              <a:t>in decisions about healthcare</a:t>
            </a:r>
          </a:p>
          <a:p>
            <a:pPr marL="0" indent="0">
              <a:spcBef>
                <a:spcPts val="3000"/>
              </a:spcBef>
              <a:spcAft>
                <a:spcPts val="0"/>
              </a:spcAft>
              <a:buNone/>
            </a:pPr>
            <a:r>
              <a:rPr lang="en-US" sz="2800" i="1" dirty="0" smtClean="0">
                <a:solidFill>
                  <a:srgbClr val="FFC000"/>
                </a:solidFill>
              </a:rPr>
              <a:t>…they </a:t>
            </a:r>
            <a:r>
              <a:rPr lang="en-US" sz="2800" i="1" dirty="0">
                <a:solidFill>
                  <a:srgbClr val="FFC000"/>
                </a:solidFill>
              </a:rPr>
              <a:t>didn’t tell me much </a:t>
            </a:r>
            <a:endParaRPr lang="en-US" sz="2800" i="1" dirty="0" smtClean="0">
              <a:solidFill>
                <a:srgbClr val="FFC000"/>
              </a:solidFill>
            </a:endParaRPr>
          </a:p>
          <a:p>
            <a:pPr marL="2628900" lvl="6" indent="0">
              <a:spcBef>
                <a:spcPts val="0"/>
              </a:spcBef>
              <a:spcAft>
                <a:spcPts val="3000"/>
              </a:spcAft>
              <a:buNone/>
            </a:pPr>
            <a:r>
              <a:rPr lang="en-US" sz="2400" dirty="0" smtClean="0">
                <a:solidFill>
                  <a:srgbClr val="FFC000"/>
                </a:solidFill>
              </a:rPr>
              <a:t>(</a:t>
            </a:r>
            <a:r>
              <a:rPr lang="en-US" sz="2400" dirty="0">
                <a:solidFill>
                  <a:srgbClr val="FFC000"/>
                </a:solidFill>
              </a:rPr>
              <a:t>Benigno, English)</a:t>
            </a:r>
          </a:p>
          <a:p>
            <a:endParaRPr lang="en-AU" dirty="0">
              <a:solidFill>
                <a:schemeClr val="bg1"/>
              </a:solidFill>
            </a:endParaRPr>
          </a:p>
        </p:txBody>
      </p:sp>
      <p:pic>
        <p:nvPicPr>
          <p:cNvPr id="4" name="Picture 2" descr="C:\Users\fryce001\Pictures\shutterstock\shutterstock_1580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749" y="3905672"/>
            <a:ext cx="197563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50736"/>
      </p:ext>
    </p:extLst>
  </p:cSld>
  <p:clrMapOvr>
    <a:masterClrMapping/>
  </p:clrMapOvr>
  <p:transition spd="med">
    <p:fade/>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AU" dirty="0" smtClean="0">
                <a:solidFill>
                  <a:schemeClr val="bg1"/>
                </a:solidFill>
              </a:rPr>
              <a:t>Recommendations</a:t>
            </a:r>
            <a:endParaRPr lang="en-AU" dirty="0">
              <a:solidFill>
                <a:schemeClr val="bg1"/>
              </a:solidFill>
            </a:endParaRPr>
          </a:p>
        </p:txBody>
      </p:sp>
      <p:sp>
        <p:nvSpPr>
          <p:cNvPr id="6" name="Content Placeholder 2"/>
          <p:cNvSpPr txBox="1">
            <a:spLocks/>
          </p:cNvSpPr>
          <p:nvPr/>
        </p:nvSpPr>
        <p:spPr>
          <a:xfrm>
            <a:off x="467544" y="1412776"/>
            <a:ext cx="8424936" cy="504056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spcAft>
                <a:spcPts val="1200"/>
              </a:spcAft>
            </a:pPr>
            <a:r>
              <a:rPr lang="en-AU" sz="4000" dirty="0" smtClean="0">
                <a:solidFill>
                  <a:schemeClr val="bg1"/>
                </a:solidFill>
              </a:rPr>
              <a:t>Change</a:t>
            </a:r>
            <a:r>
              <a:rPr lang="en-AU" dirty="0" smtClean="0">
                <a:solidFill>
                  <a:schemeClr val="bg1"/>
                </a:solidFill>
              </a:rPr>
              <a:t> passive patient role</a:t>
            </a:r>
          </a:p>
          <a:p>
            <a:pPr>
              <a:spcAft>
                <a:spcPts val="1200"/>
              </a:spcAft>
            </a:pPr>
            <a:r>
              <a:rPr lang="en-AU" sz="4400" dirty="0">
                <a:solidFill>
                  <a:srgbClr val="FFC000"/>
                </a:solidFill>
              </a:rPr>
              <a:t>Leadership</a:t>
            </a:r>
            <a:r>
              <a:rPr lang="en-AU" dirty="0">
                <a:solidFill>
                  <a:schemeClr val="bg1"/>
                </a:solidFill>
              </a:rPr>
              <a:t> from health professionals</a:t>
            </a:r>
          </a:p>
          <a:p>
            <a:pPr lvl="1">
              <a:spcAft>
                <a:spcPts val="1200"/>
              </a:spcAft>
            </a:pPr>
            <a:r>
              <a:rPr lang="en-AU" dirty="0" smtClean="0">
                <a:solidFill>
                  <a:srgbClr val="FFC000"/>
                </a:solidFill>
              </a:rPr>
              <a:t>Open dialogue in preferred language </a:t>
            </a:r>
            <a:r>
              <a:rPr lang="en-AU" dirty="0" smtClean="0">
                <a:solidFill>
                  <a:schemeClr val="bg1"/>
                </a:solidFill>
              </a:rPr>
              <a:t>regularly and often </a:t>
            </a:r>
          </a:p>
          <a:p>
            <a:pPr lvl="1">
              <a:spcAft>
                <a:spcPts val="1200"/>
              </a:spcAft>
            </a:pPr>
            <a:r>
              <a:rPr lang="en-AU" dirty="0" smtClean="0">
                <a:solidFill>
                  <a:schemeClr val="bg1"/>
                </a:solidFill>
              </a:rPr>
              <a:t>Rights </a:t>
            </a:r>
            <a:r>
              <a:rPr lang="en-AU" dirty="0">
                <a:solidFill>
                  <a:schemeClr val="bg1"/>
                </a:solidFill>
              </a:rPr>
              <a:t>and access to </a:t>
            </a:r>
            <a:r>
              <a:rPr lang="en-AU" dirty="0">
                <a:solidFill>
                  <a:srgbClr val="FFC000"/>
                </a:solidFill>
              </a:rPr>
              <a:t>professional </a:t>
            </a:r>
            <a:r>
              <a:rPr lang="en-AU" dirty="0" smtClean="0">
                <a:solidFill>
                  <a:srgbClr val="FFC000"/>
                </a:solidFill>
              </a:rPr>
              <a:t>interpreters</a:t>
            </a:r>
          </a:p>
          <a:p>
            <a:pPr lvl="1">
              <a:spcBef>
                <a:spcPts val="672"/>
              </a:spcBef>
              <a:spcAft>
                <a:spcPts val="1200"/>
              </a:spcAft>
            </a:pPr>
            <a:r>
              <a:rPr lang="en-AU" dirty="0" smtClean="0">
                <a:solidFill>
                  <a:schemeClr val="bg1"/>
                </a:solidFill>
              </a:rPr>
              <a:t>Prescribed use of interpreter</a:t>
            </a:r>
          </a:p>
          <a:p>
            <a:pPr lvl="1">
              <a:spcAft>
                <a:spcPts val="0"/>
              </a:spcAft>
            </a:pPr>
            <a:r>
              <a:rPr lang="en-AU" dirty="0" smtClean="0">
                <a:solidFill>
                  <a:srgbClr val="FFC000"/>
                </a:solidFill>
              </a:rPr>
              <a:t>Translated resources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963424"/>
            <a:ext cx="2880320" cy="1921959"/>
          </a:xfrm>
          <a:prstGeom prst="rect">
            <a:avLst/>
          </a:prstGeom>
        </p:spPr>
      </p:pic>
    </p:spTree>
    <p:custDataLst>
      <p:tags r:id="rId1"/>
    </p:custDataLst>
    <p:extLst>
      <p:ext uri="{BB962C8B-B14F-4D97-AF65-F5344CB8AC3E}">
        <p14:creationId xmlns:p14="http://schemas.microsoft.com/office/powerpoint/2010/main" val="525753244"/>
      </p:ext>
    </p:extLst>
  </p:cSld>
  <p:clrMapOvr>
    <a:masterClrMapping/>
  </p:clrMapOvr>
  <p:transition spd="med">
    <p:fade/>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Acknowledgments</a:t>
            </a:r>
            <a:endParaRPr lang="en-AU" dirty="0">
              <a:solidFill>
                <a:schemeClr val="bg1"/>
              </a:solidFill>
            </a:endParaRPr>
          </a:p>
        </p:txBody>
      </p:sp>
      <p:sp>
        <p:nvSpPr>
          <p:cNvPr id="6" name="Content Placeholder 2"/>
          <p:cNvSpPr>
            <a:spLocks noGrp="1"/>
          </p:cNvSpPr>
          <p:nvPr>
            <p:ph idx="1"/>
          </p:nvPr>
        </p:nvSpPr>
        <p:spPr>
          <a:xfrm>
            <a:off x="323528" y="1425640"/>
            <a:ext cx="8363272" cy="4525963"/>
          </a:xfrm>
        </p:spPr>
        <p:txBody>
          <a:bodyPr/>
          <a:lstStyle/>
          <a:p>
            <a:pPr marL="0" indent="0">
              <a:buNone/>
            </a:pPr>
            <a:r>
              <a:rPr lang="en-AU" dirty="0" smtClean="0">
                <a:solidFill>
                  <a:srgbClr val="FFC000"/>
                </a:solidFill>
              </a:rPr>
              <a:t>Recruitment sites in South Australia</a:t>
            </a:r>
          </a:p>
          <a:p>
            <a:pPr marL="457200" lvl="1" indent="0">
              <a:buNone/>
            </a:pPr>
            <a:r>
              <a:rPr lang="en-AU" dirty="0" smtClean="0">
                <a:solidFill>
                  <a:schemeClr val="bg1"/>
                </a:solidFill>
              </a:rPr>
              <a:t>Hampstead Rehabilitation Centre</a:t>
            </a:r>
          </a:p>
          <a:p>
            <a:pPr marL="457200" lvl="1" indent="0">
              <a:buNone/>
            </a:pPr>
            <a:r>
              <a:rPr lang="en-AU" dirty="0" smtClean="0">
                <a:solidFill>
                  <a:schemeClr val="bg1"/>
                </a:solidFill>
              </a:rPr>
              <a:t>Royal Adelaide Hospital</a:t>
            </a:r>
          </a:p>
          <a:p>
            <a:pPr marL="457200" lvl="1" indent="0">
              <a:buNone/>
            </a:pPr>
            <a:r>
              <a:rPr lang="en-AU" dirty="0" smtClean="0">
                <a:solidFill>
                  <a:schemeClr val="bg1"/>
                </a:solidFill>
              </a:rPr>
              <a:t>St. Margaret’s Rehabilitation Hospital</a:t>
            </a:r>
          </a:p>
          <a:p>
            <a:pPr marL="457200" lvl="1" indent="0">
              <a:buNone/>
            </a:pPr>
            <a:r>
              <a:rPr lang="en-AU" dirty="0" smtClean="0">
                <a:solidFill>
                  <a:schemeClr val="bg1"/>
                </a:solidFill>
              </a:rPr>
              <a:t>The Queen Elizabeth Hospital</a:t>
            </a:r>
          </a:p>
          <a:p>
            <a:pPr marL="0" indent="0">
              <a:spcBef>
                <a:spcPts val="1800"/>
              </a:spcBef>
              <a:buNone/>
            </a:pPr>
            <a:r>
              <a:rPr lang="en-AU" dirty="0">
                <a:solidFill>
                  <a:srgbClr val="FFC000"/>
                </a:solidFill>
              </a:rPr>
              <a:t>Participants</a:t>
            </a:r>
          </a:p>
          <a:p>
            <a:pPr marL="0" indent="0">
              <a:spcBef>
                <a:spcPts val="1800"/>
              </a:spcBef>
              <a:buNone/>
            </a:pPr>
            <a:r>
              <a:rPr lang="en-AU" dirty="0" smtClean="0">
                <a:solidFill>
                  <a:srgbClr val="FFC000"/>
                </a:solidFill>
              </a:rPr>
              <a:t>Professional interpreters</a:t>
            </a:r>
            <a:endParaRPr lang="en-US" dirty="0">
              <a:solidFill>
                <a:srgbClr val="FFC000"/>
              </a:solidFill>
            </a:endParaRPr>
          </a:p>
        </p:txBody>
      </p:sp>
      <p:pic>
        <p:nvPicPr>
          <p:cNvPr id="7" name="Picture 2" descr="C:\Users\fryce001\Pictures\mr_30540d933267f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124334"/>
            <a:ext cx="3635895" cy="27336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4111196"/>
      </p:ext>
    </p:extLst>
  </p:cSld>
  <p:clrMapOvr>
    <a:masterClrMapping/>
  </p:clrMapOvr>
  <p:transition spd="med">
    <p:fade/>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References</a:t>
            </a:r>
            <a:endParaRPr lang="en-AU" dirty="0">
              <a:solidFill>
                <a:schemeClr val="bg1"/>
              </a:solidFill>
            </a:endParaRPr>
          </a:p>
        </p:txBody>
      </p:sp>
      <p:sp>
        <p:nvSpPr>
          <p:cNvPr id="3" name="Content Placeholder 2"/>
          <p:cNvSpPr>
            <a:spLocks noGrp="1"/>
          </p:cNvSpPr>
          <p:nvPr>
            <p:ph idx="1"/>
          </p:nvPr>
        </p:nvSpPr>
        <p:spPr/>
        <p:txBody>
          <a:bodyPr/>
          <a:lstStyle/>
          <a:p>
            <a:pPr marL="0" lvl="1" indent="0">
              <a:buNone/>
            </a:pPr>
            <a:r>
              <a:rPr lang="en-AU" sz="2000" dirty="0">
                <a:solidFill>
                  <a:schemeClr val="bg1"/>
                </a:solidFill>
              </a:rPr>
              <a:t>Bischoff and </a:t>
            </a:r>
            <a:r>
              <a:rPr lang="en-AU" sz="2000" dirty="0" err="1">
                <a:solidFill>
                  <a:schemeClr val="bg1"/>
                </a:solidFill>
              </a:rPr>
              <a:t>Hudelson</a:t>
            </a:r>
            <a:r>
              <a:rPr lang="en-AU" sz="2000" dirty="0">
                <a:solidFill>
                  <a:schemeClr val="bg1"/>
                </a:solidFill>
              </a:rPr>
              <a:t> 2010 </a:t>
            </a:r>
            <a:r>
              <a:rPr lang="en-AU" sz="2000" i="1" dirty="0">
                <a:solidFill>
                  <a:schemeClr val="bg1"/>
                </a:solidFill>
              </a:rPr>
              <a:t>J Travel Med</a:t>
            </a:r>
            <a:r>
              <a:rPr lang="en-AU" sz="2000" dirty="0">
                <a:solidFill>
                  <a:schemeClr val="bg1"/>
                </a:solidFill>
              </a:rPr>
              <a:t> 17: 15-20</a:t>
            </a:r>
          </a:p>
          <a:p>
            <a:pPr marL="0" lvl="1" indent="0">
              <a:buNone/>
            </a:pPr>
            <a:r>
              <a:rPr lang="en-AU" sz="2000" dirty="0" smtClean="0">
                <a:solidFill>
                  <a:schemeClr val="bg1"/>
                </a:solidFill>
              </a:rPr>
              <a:t>Charmaz 2006 </a:t>
            </a:r>
            <a:r>
              <a:rPr lang="en-AU" sz="2000" i="1" dirty="0" smtClean="0">
                <a:solidFill>
                  <a:schemeClr val="bg1"/>
                </a:solidFill>
              </a:rPr>
              <a:t>Constructing grounded theory</a:t>
            </a:r>
          </a:p>
          <a:p>
            <a:pPr marL="0" lvl="1" indent="0">
              <a:buNone/>
            </a:pPr>
            <a:r>
              <a:rPr lang="en-AU" sz="2000" dirty="0">
                <a:solidFill>
                  <a:schemeClr val="bg1"/>
                </a:solidFill>
              </a:rPr>
              <a:t>Cheng et al 2007 </a:t>
            </a:r>
            <a:r>
              <a:rPr lang="en-AU" sz="2000" i="1" dirty="0">
                <a:solidFill>
                  <a:schemeClr val="bg1"/>
                </a:solidFill>
              </a:rPr>
              <a:t>JGIM</a:t>
            </a:r>
            <a:r>
              <a:rPr lang="en-AU" sz="2000" dirty="0">
                <a:solidFill>
                  <a:schemeClr val="bg1"/>
                </a:solidFill>
              </a:rPr>
              <a:t> 22: 283-8</a:t>
            </a:r>
          </a:p>
          <a:p>
            <a:pPr marL="0" lvl="1" indent="0">
              <a:buNone/>
            </a:pPr>
            <a:r>
              <a:rPr lang="en-AU" sz="2000" dirty="0" err="1">
                <a:solidFill>
                  <a:schemeClr val="bg1"/>
                </a:solidFill>
              </a:rPr>
              <a:t>DuBard</a:t>
            </a:r>
            <a:r>
              <a:rPr lang="en-AU" sz="2000" dirty="0">
                <a:solidFill>
                  <a:schemeClr val="bg1"/>
                </a:solidFill>
              </a:rPr>
              <a:t> &amp; </a:t>
            </a:r>
            <a:r>
              <a:rPr lang="en-AU" sz="2000" dirty="0" err="1">
                <a:solidFill>
                  <a:schemeClr val="bg1"/>
                </a:solidFill>
              </a:rPr>
              <a:t>Gizlice</a:t>
            </a:r>
            <a:r>
              <a:rPr lang="en-AU" sz="2000" dirty="0">
                <a:solidFill>
                  <a:schemeClr val="bg1"/>
                </a:solidFill>
              </a:rPr>
              <a:t> 2008 </a:t>
            </a:r>
            <a:r>
              <a:rPr lang="en-AU" sz="2000" i="1" dirty="0">
                <a:solidFill>
                  <a:schemeClr val="bg1"/>
                </a:solidFill>
              </a:rPr>
              <a:t>Am J Public Health</a:t>
            </a:r>
            <a:r>
              <a:rPr lang="en-AU" sz="2000" dirty="0">
                <a:solidFill>
                  <a:schemeClr val="bg1"/>
                </a:solidFill>
              </a:rPr>
              <a:t> 98: 2021-28</a:t>
            </a:r>
            <a:endParaRPr lang="en-AU" sz="2000" i="1" dirty="0">
              <a:solidFill>
                <a:schemeClr val="bg1"/>
              </a:solidFill>
            </a:endParaRPr>
          </a:p>
          <a:p>
            <a:pPr marL="0" lvl="1" indent="0">
              <a:buNone/>
            </a:pPr>
            <a:r>
              <a:rPr lang="en-AU" sz="2000" dirty="0" smtClean="0">
                <a:solidFill>
                  <a:schemeClr val="bg1"/>
                </a:solidFill>
              </a:rPr>
              <a:t>John-Baptiste </a:t>
            </a:r>
            <a:r>
              <a:rPr lang="en-AU" sz="2000" dirty="0">
                <a:solidFill>
                  <a:schemeClr val="bg1"/>
                </a:solidFill>
              </a:rPr>
              <a:t>et al 2004 </a:t>
            </a:r>
            <a:r>
              <a:rPr lang="en-AU" sz="2000" i="1" dirty="0" smtClean="0">
                <a:solidFill>
                  <a:schemeClr val="bg1"/>
                </a:solidFill>
              </a:rPr>
              <a:t>JGIM </a:t>
            </a:r>
            <a:r>
              <a:rPr lang="en-AU" sz="2000" dirty="0" smtClean="0">
                <a:solidFill>
                  <a:schemeClr val="bg1"/>
                </a:solidFill>
              </a:rPr>
              <a:t>19: 221-228</a:t>
            </a:r>
          </a:p>
          <a:p>
            <a:pPr marL="0" lvl="1" indent="0">
              <a:buNone/>
            </a:pPr>
            <a:r>
              <a:rPr lang="en-AU" sz="2000" dirty="0">
                <a:solidFill>
                  <a:schemeClr val="bg1"/>
                </a:solidFill>
              </a:rPr>
              <a:t>Kale and Syed 2010 </a:t>
            </a:r>
            <a:r>
              <a:rPr lang="en-AU" sz="2000" i="1" dirty="0">
                <a:solidFill>
                  <a:schemeClr val="bg1"/>
                </a:solidFill>
              </a:rPr>
              <a:t>Patient </a:t>
            </a:r>
            <a:r>
              <a:rPr lang="en-AU" sz="2000" i="1" dirty="0" err="1">
                <a:solidFill>
                  <a:schemeClr val="bg1"/>
                </a:solidFill>
              </a:rPr>
              <a:t>Educ</a:t>
            </a:r>
            <a:r>
              <a:rPr lang="en-AU" sz="2000" i="1" dirty="0">
                <a:solidFill>
                  <a:schemeClr val="bg1"/>
                </a:solidFill>
              </a:rPr>
              <a:t> </a:t>
            </a:r>
            <a:r>
              <a:rPr lang="en-AU" sz="2000" i="1" dirty="0" err="1">
                <a:solidFill>
                  <a:schemeClr val="bg1"/>
                </a:solidFill>
              </a:rPr>
              <a:t>Couns</a:t>
            </a:r>
            <a:r>
              <a:rPr lang="en-AU" sz="2000" dirty="0">
                <a:solidFill>
                  <a:schemeClr val="bg1"/>
                </a:solidFill>
              </a:rPr>
              <a:t> 81: 187-91</a:t>
            </a:r>
            <a:endParaRPr lang="en-AU" sz="2000" i="1" dirty="0">
              <a:solidFill>
                <a:schemeClr val="bg1"/>
              </a:solidFill>
            </a:endParaRPr>
          </a:p>
          <a:p>
            <a:pPr marL="0" lvl="1" indent="0">
              <a:buNone/>
            </a:pPr>
            <a:r>
              <a:rPr lang="en-AU" sz="2000" dirty="0">
                <a:solidFill>
                  <a:schemeClr val="bg1"/>
                </a:solidFill>
              </a:rPr>
              <a:t>Kim et al 2011 </a:t>
            </a:r>
            <a:r>
              <a:rPr lang="en-AU" sz="2000" i="1" dirty="0">
                <a:solidFill>
                  <a:schemeClr val="bg1"/>
                </a:solidFill>
              </a:rPr>
              <a:t>JAGS </a:t>
            </a:r>
            <a:r>
              <a:rPr lang="en-AU" sz="2000" dirty="0">
                <a:solidFill>
                  <a:schemeClr val="bg1"/>
                </a:solidFill>
              </a:rPr>
              <a:t>59: 1246-52</a:t>
            </a:r>
          </a:p>
          <a:p>
            <a:pPr marL="0" lvl="1" indent="0">
              <a:buNone/>
            </a:pPr>
            <a:r>
              <a:rPr lang="en-AU" sz="2000" dirty="0" smtClean="0">
                <a:solidFill>
                  <a:schemeClr val="bg1"/>
                </a:solidFill>
              </a:rPr>
              <a:t>Ngo-Metzger </a:t>
            </a:r>
            <a:r>
              <a:rPr lang="en-AU" sz="2000" dirty="0">
                <a:solidFill>
                  <a:schemeClr val="bg1"/>
                </a:solidFill>
              </a:rPr>
              <a:t>et al 2007 </a:t>
            </a:r>
            <a:r>
              <a:rPr lang="en-AU" sz="2000" i="1" dirty="0" smtClean="0">
                <a:solidFill>
                  <a:schemeClr val="bg1"/>
                </a:solidFill>
              </a:rPr>
              <a:t>JGIM </a:t>
            </a:r>
            <a:r>
              <a:rPr lang="en-AU" sz="2000" dirty="0" smtClean="0">
                <a:solidFill>
                  <a:schemeClr val="bg1"/>
                </a:solidFill>
              </a:rPr>
              <a:t>22: 324-330</a:t>
            </a:r>
          </a:p>
          <a:p>
            <a:pPr marL="0" lvl="1" indent="0">
              <a:buNone/>
            </a:pPr>
            <a:r>
              <a:rPr lang="en-AU" sz="2000" dirty="0" err="1">
                <a:solidFill>
                  <a:schemeClr val="bg1"/>
                </a:solidFill>
              </a:rPr>
              <a:t>Mladovsky</a:t>
            </a:r>
            <a:r>
              <a:rPr lang="en-AU" sz="2000" dirty="0">
                <a:solidFill>
                  <a:schemeClr val="bg1"/>
                </a:solidFill>
              </a:rPr>
              <a:t> 2007 </a:t>
            </a:r>
            <a:r>
              <a:rPr lang="en-AU" sz="2000" i="1" dirty="0" err="1">
                <a:solidFill>
                  <a:schemeClr val="bg1"/>
                </a:solidFill>
              </a:rPr>
              <a:t>Eurohealth</a:t>
            </a:r>
            <a:r>
              <a:rPr lang="en-AU" sz="2000" dirty="0">
                <a:solidFill>
                  <a:schemeClr val="bg1"/>
                </a:solidFill>
              </a:rPr>
              <a:t> 13: 9-11</a:t>
            </a:r>
          </a:p>
          <a:p>
            <a:pPr marL="0" lvl="1" indent="0">
              <a:buNone/>
            </a:pPr>
            <a:r>
              <a:rPr lang="en-AU" sz="2000" dirty="0">
                <a:solidFill>
                  <a:schemeClr val="bg1"/>
                </a:solidFill>
              </a:rPr>
              <a:t>Ponce et al 2006 </a:t>
            </a:r>
            <a:r>
              <a:rPr lang="en-AU" sz="2000" i="1" dirty="0">
                <a:solidFill>
                  <a:schemeClr val="bg1"/>
                </a:solidFill>
              </a:rPr>
              <a:t>JGIM</a:t>
            </a:r>
            <a:r>
              <a:rPr lang="en-AU" sz="2000" dirty="0">
                <a:solidFill>
                  <a:schemeClr val="bg1"/>
                </a:solidFill>
              </a:rPr>
              <a:t> 21: 786-91</a:t>
            </a:r>
          </a:p>
          <a:p>
            <a:pPr marL="0" lvl="1" indent="0">
              <a:buNone/>
            </a:pPr>
            <a:r>
              <a:rPr lang="en-AU" sz="2000" dirty="0" smtClean="0">
                <a:solidFill>
                  <a:schemeClr val="bg1"/>
                </a:solidFill>
              </a:rPr>
              <a:t>Ramirez </a:t>
            </a:r>
            <a:r>
              <a:rPr lang="en-AU" sz="2000" dirty="0">
                <a:solidFill>
                  <a:schemeClr val="bg1"/>
                </a:solidFill>
              </a:rPr>
              <a:t>et al 2008 </a:t>
            </a:r>
            <a:r>
              <a:rPr lang="en-AU" sz="2000" i="1" dirty="0">
                <a:solidFill>
                  <a:schemeClr val="bg1"/>
                </a:solidFill>
              </a:rPr>
              <a:t>J Health Care Poor </a:t>
            </a:r>
            <a:r>
              <a:rPr lang="en-AU" sz="2000" i="1" dirty="0" smtClean="0">
                <a:solidFill>
                  <a:schemeClr val="bg1"/>
                </a:solidFill>
              </a:rPr>
              <a:t>Underserved</a:t>
            </a:r>
            <a:r>
              <a:rPr lang="en-AU" sz="2000" dirty="0" smtClean="0">
                <a:solidFill>
                  <a:schemeClr val="bg1"/>
                </a:solidFill>
              </a:rPr>
              <a:t> 19: 352-362</a:t>
            </a:r>
          </a:p>
          <a:p>
            <a:pPr marL="0" lvl="1" indent="0">
              <a:buNone/>
            </a:pPr>
            <a:r>
              <a:rPr lang="en-AU" sz="2000" dirty="0" smtClean="0">
                <a:solidFill>
                  <a:schemeClr val="bg1"/>
                </a:solidFill>
              </a:rPr>
              <a:t>Shi </a:t>
            </a:r>
            <a:r>
              <a:rPr lang="en-AU" sz="2000" dirty="0">
                <a:solidFill>
                  <a:schemeClr val="bg1"/>
                </a:solidFill>
              </a:rPr>
              <a:t>et al 2009 </a:t>
            </a:r>
            <a:r>
              <a:rPr lang="en-AU" sz="2000" i="1" dirty="0" err="1">
                <a:solidFill>
                  <a:schemeClr val="bg1"/>
                </a:solidFill>
              </a:rPr>
              <a:t>Ethn</a:t>
            </a:r>
            <a:r>
              <a:rPr lang="en-AU" sz="2000" i="1" dirty="0">
                <a:solidFill>
                  <a:schemeClr val="bg1"/>
                </a:solidFill>
              </a:rPr>
              <a:t> </a:t>
            </a:r>
            <a:r>
              <a:rPr lang="en-AU" sz="2000" i="1" dirty="0" smtClean="0">
                <a:solidFill>
                  <a:schemeClr val="bg1"/>
                </a:solidFill>
              </a:rPr>
              <a:t>Health</a:t>
            </a:r>
            <a:r>
              <a:rPr lang="en-AU" sz="2000" dirty="0" smtClean="0">
                <a:solidFill>
                  <a:schemeClr val="bg1"/>
                </a:solidFill>
              </a:rPr>
              <a:t> 14: 625-42</a:t>
            </a:r>
          </a:p>
          <a:p>
            <a:pPr marL="342900" lvl="1" indent="-342900">
              <a:buFontTx/>
              <a:buChar char="•"/>
            </a:pPr>
            <a:endParaRPr lang="en-AU" sz="1200" dirty="0">
              <a:solidFill>
                <a:schemeClr val="bg1"/>
              </a:solidFill>
            </a:endParaRPr>
          </a:p>
          <a:p>
            <a:pPr marL="342900" lvl="1" indent="-342900">
              <a:buFontTx/>
              <a:buChar char="•"/>
            </a:pPr>
            <a:endParaRPr lang="en-AU" sz="1200" dirty="0">
              <a:solidFill>
                <a:schemeClr val="bg1"/>
              </a:solidFill>
            </a:endParaRPr>
          </a:p>
          <a:p>
            <a:pPr marL="342900" lvl="1" indent="-342900">
              <a:buFontTx/>
              <a:buChar char="•"/>
            </a:pPr>
            <a:endParaRPr lang="en-AU" sz="1200" dirty="0">
              <a:solidFill>
                <a:schemeClr val="bg1"/>
              </a:solidFill>
            </a:endParaRPr>
          </a:p>
          <a:p>
            <a:pPr marL="342900" lvl="1" indent="-342900">
              <a:buFontTx/>
              <a:buChar char="•"/>
            </a:pPr>
            <a:endParaRPr lang="en-AU" sz="1200" dirty="0" smtClean="0">
              <a:solidFill>
                <a:schemeClr val="bg1"/>
              </a:solidFill>
            </a:endParaRPr>
          </a:p>
          <a:p>
            <a:pPr marL="342900" lvl="1" indent="-342900">
              <a:buFontTx/>
              <a:buChar char="•"/>
            </a:pPr>
            <a:endParaRPr lang="en-AU" sz="1200" dirty="0">
              <a:solidFill>
                <a:schemeClr val="bg1"/>
              </a:solidFill>
            </a:endParaRPr>
          </a:p>
          <a:p>
            <a:endParaRPr lang="en-AU" dirty="0"/>
          </a:p>
        </p:txBody>
      </p:sp>
    </p:spTree>
    <p:extLst>
      <p:ext uri="{BB962C8B-B14F-4D97-AF65-F5344CB8AC3E}">
        <p14:creationId xmlns:p14="http://schemas.microsoft.com/office/powerpoint/2010/main" val="682910720"/>
      </p:ext>
    </p:extLst>
  </p:cSld>
  <p:clrMapOvr>
    <a:masterClrMapping/>
  </p:clrMapOvr>
  <p:transition spd="med">
    <p:fade/>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0" y="1196752"/>
            <a:ext cx="9144000"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a:xfrm>
            <a:off x="0" y="1196752"/>
            <a:ext cx="4248472" cy="346050"/>
          </a:xfrm>
        </p:spPr>
        <p:txBody>
          <a:bodyPr/>
          <a:lstStyle/>
          <a:p>
            <a:r>
              <a:rPr lang="en-AU" sz="2000" dirty="0" smtClean="0">
                <a:solidFill>
                  <a:srgbClr val="C00000"/>
                </a:solidFill>
              </a:rPr>
              <a:t>Flows of  international migration</a:t>
            </a:r>
            <a:endParaRPr lang="en-AU" sz="2000" dirty="0">
              <a:solidFill>
                <a:srgbClr val="C00000"/>
              </a:solidFill>
            </a:endParaRPr>
          </a:p>
        </p:txBody>
      </p:sp>
    </p:spTree>
    <p:extLst>
      <p:ext uri="{BB962C8B-B14F-4D97-AF65-F5344CB8AC3E}">
        <p14:creationId xmlns:p14="http://schemas.microsoft.com/office/powerpoint/2010/main" val="1604570548"/>
      </p:ext>
    </p:extLst>
  </p:cSld>
  <p:clrMapOvr>
    <a:masterClrMapping/>
  </p:clrMapOvr>
  <p:transition spd="med">
    <p:fade/>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Background</a:t>
            </a:r>
            <a:endParaRPr lang="en-AU" dirty="0">
              <a:solidFill>
                <a:schemeClr val="bg1"/>
              </a:solidFill>
            </a:endParaRPr>
          </a:p>
        </p:txBody>
      </p:sp>
      <p:sp>
        <p:nvSpPr>
          <p:cNvPr id="3" name="Content Placeholder 2"/>
          <p:cNvSpPr>
            <a:spLocks noGrp="1"/>
          </p:cNvSpPr>
          <p:nvPr>
            <p:ph idx="1"/>
          </p:nvPr>
        </p:nvSpPr>
        <p:spPr>
          <a:xfrm>
            <a:off x="467544" y="1412776"/>
            <a:ext cx="8568952" cy="5184576"/>
          </a:xfrm>
        </p:spPr>
        <p:txBody>
          <a:bodyPr/>
          <a:lstStyle/>
          <a:p>
            <a:pPr>
              <a:spcAft>
                <a:spcPts val="1200"/>
              </a:spcAft>
            </a:pPr>
            <a:r>
              <a:rPr lang="en-AU" dirty="0" smtClean="0">
                <a:solidFill>
                  <a:srgbClr val="FFC000"/>
                </a:solidFill>
              </a:rPr>
              <a:t>People with LEP often disadvantaged in their healthcare</a:t>
            </a:r>
          </a:p>
          <a:p>
            <a:pPr lvl="1">
              <a:spcAft>
                <a:spcPts val="1200"/>
              </a:spcAft>
            </a:pPr>
            <a:r>
              <a:rPr lang="en-AU" sz="2400" dirty="0" smtClean="0">
                <a:solidFill>
                  <a:schemeClr val="bg1"/>
                </a:solidFill>
              </a:rPr>
              <a:t>Longer length of stay </a:t>
            </a:r>
            <a:r>
              <a:rPr lang="en-AU" sz="1200" dirty="0" smtClean="0">
                <a:solidFill>
                  <a:schemeClr val="bg1"/>
                </a:solidFill>
              </a:rPr>
              <a:t>(John-Baptiste et al 2004 </a:t>
            </a:r>
            <a:r>
              <a:rPr lang="en-AU" sz="1200" i="1" dirty="0" smtClean="0">
                <a:solidFill>
                  <a:schemeClr val="bg1"/>
                </a:solidFill>
              </a:rPr>
              <a:t>JGIM</a:t>
            </a:r>
            <a:r>
              <a:rPr lang="en-AU" sz="1200" dirty="0" smtClean="0">
                <a:solidFill>
                  <a:schemeClr val="bg1"/>
                </a:solidFill>
              </a:rPr>
              <a:t>)</a:t>
            </a:r>
          </a:p>
          <a:p>
            <a:pPr lvl="1">
              <a:spcAft>
                <a:spcPts val="0"/>
              </a:spcAft>
            </a:pPr>
            <a:r>
              <a:rPr lang="en-AU" sz="2400" dirty="0">
                <a:solidFill>
                  <a:schemeClr val="bg1"/>
                </a:solidFill>
              </a:rPr>
              <a:t>Given less health information </a:t>
            </a:r>
          </a:p>
          <a:p>
            <a:pPr marL="857250" lvl="2" indent="0">
              <a:spcAft>
                <a:spcPts val="1200"/>
              </a:spcAft>
              <a:buNone/>
            </a:pPr>
            <a:r>
              <a:rPr lang="en-AU" sz="1200" dirty="0">
                <a:solidFill>
                  <a:schemeClr val="bg1"/>
                </a:solidFill>
              </a:rPr>
              <a:t>(Ngo-Metzger et al 2007 </a:t>
            </a:r>
            <a:r>
              <a:rPr lang="en-AU" sz="1200" i="1" dirty="0">
                <a:solidFill>
                  <a:schemeClr val="bg1"/>
                </a:solidFill>
              </a:rPr>
              <a:t>JGIM</a:t>
            </a:r>
            <a:r>
              <a:rPr lang="en-AU" sz="1200" dirty="0">
                <a:solidFill>
                  <a:schemeClr val="bg1"/>
                </a:solidFill>
              </a:rPr>
              <a:t>, Ramirez et al 2008 </a:t>
            </a:r>
            <a:r>
              <a:rPr lang="en-AU" sz="1200" i="1" dirty="0">
                <a:solidFill>
                  <a:schemeClr val="bg1"/>
                </a:solidFill>
              </a:rPr>
              <a:t>J Health Care Poor Underserved</a:t>
            </a:r>
            <a:r>
              <a:rPr lang="en-AU" sz="1200" dirty="0">
                <a:solidFill>
                  <a:schemeClr val="bg1"/>
                </a:solidFill>
              </a:rPr>
              <a:t>)</a:t>
            </a:r>
          </a:p>
          <a:p>
            <a:pPr lvl="1">
              <a:spcAft>
                <a:spcPts val="0"/>
              </a:spcAft>
            </a:pPr>
            <a:r>
              <a:rPr lang="en-AU" sz="2400" dirty="0" smtClean="0">
                <a:solidFill>
                  <a:schemeClr val="bg1"/>
                </a:solidFill>
              </a:rPr>
              <a:t>Difficulty accessing community healthcare </a:t>
            </a:r>
          </a:p>
          <a:p>
            <a:pPr marL="857250" lvl="2" indent="0">
              <a:spcAft>
                <a:spcPts val="1200"/>
              </a:spcAft>
              <a:buNone/>
            </a:pPr>
            <a:r>
              <a:rPr lang="en-AU" sz="1200" dirty="0" smtClean="0">
                <a:solidFill>
                  <a:schemeClr val="bg1"/>
                </a:solidFill>
              </a:rPr>
              <a:t>(</a:t>
            </a:r>
            <a:r>
              <a:rPr lang="en-AU" sz="1200" dirty="0" err="1" smtClean="0">
                <a:solidFill>
                  <a:schemeClr val="bg1"/>
                </a:solidFill>
              </a:rPr>
              <a:t>DuBard</a:t>
            </a:r>
            <a:r>
              <a:rPr lang="en-AU" sz="1200" dirty="0" smtClean="0">
                <a:solidFill>
                  <a:schemeClr val="bg1"/>
                </a:solidFill>
              </a:rPr>
              <a:t> &amp; </a:t>
            </a:r>
            <a:r>
              <a:rPr lang="en-AU" sz="1200" dirty="0" err="1" smtClean="0">
                <a:solidFill>
                  <a:schemeClr val="bg1"/>
                </a:solidFill>
              </a:rPr>
              <a:t>Gizlice</a:t>
            </a:r>
            <a:r>
              <a:rPr lang="en-AU" sz="1200" dirty="0" smtClean="0">
                <a:solidFill>
                  <a:schemeClr val="bg1"/>
                </a:solidFill>
              </a:rPr>
              <a:t> 2008 </a:t>
            </a:r>
            <a:r>
              <a:rPr lang="en-AU" sz="1200" i="1" dirty="0" smtClean="0">
                <a:solidFill>
                  <a:schemeClr val="bg1"/>
                </a:solidFill>
              </a:rPr>
              <a:t>Am J Public Health</a:t>
            </a:r>
            <a:r>
              <a:rPr lang="en-AU" sz="1200" dirty="0" smtClean="0">
                <a:solidFill>
                  <a:schemeClr val="bg1"/>
                </a:solidFill>
              </a:rPr>
              <a:t>, Kim et al 2011 </a:t>
            </a:r>
            <a:r>
              <a:rPr lang="en-AU" sz="1200" i="1" dirty="0" smtClean="0">
                <a:solidFill>
                  <a:schemeClr val="bg1"/>
                </a:solidFill>
              </a:rPr>
              <a:t>JAGS</a:t>
            </a:r>
            <a:r>
              <a:rPr lang="en-AU" sz="1200" dirty="0" smtClean="0">
                <a:solidFill>
                  <a:schemeClr val="bg1"/>
                </a:solidFill>
              </a:rPr>
              <a:t>, Ponce et al 2006 </a:t>
            </a:r>
            <a:r>
              <a:rPr lang="en-AU" sz="1200" i="1" dirty="0" smtClean="0">
                <a:solidFill>
                  <a:schemeClr val="bg1"/>
                </a:solidFill>
              </a:rPr>
              <a:t>JGIM</a:t>
            </a:r>
            <a:r>
              <a:rPr lang="en-AU" sz="1200" dirty="0" smtClean="0">
                <a:solidFill>
                  <a:schemeClr val="bg1"/>
                </a:solidFill>
              </a:rPr>
              <a:t>, Shi et al 2009 </a:t>
            </a:r>
            <a:r>
              <a:rPr lang="en-AU" sz="1200" i="1" dirty="0" err="1" smtClean="0">
                <a:solidFill>
                  <a:schemeClr val="bg1"/>
                </a:solidFill>
              </a:rPr>
              <a:t>Ethn</a:t>
            </a:r>
            <a:r>
              <a:rPr lang="en-AU" sz="1200" i="1" dirty="0" smtClean="0">
                <a:solidFill>
                  <a:schemeClr val="bg1"/>
                </a:solidFill>
              </a:rPr>
              <a:t> Health</a:t>
            </a:r>
            <a:r>
              <a:rPr lang="en-AU" sz="1200" dirty="0" smtClean="0">
                <a:solidFill>
                  <a:schemeClr val="bg1"/>
                </a:solidFill>
              </a:rPr>
              <a:t>)</a:t>
            </a:r>
          </a:p>
          <a:p>
            <a:pPr lvl="1">
              <a:spcAft>
                <a:spcPts val="0"/>
              </a:spcAft>
            </a:pPr>
            <a:r>
              <a:rPr lang="en-AU" sz="2400" dirty="0" smtClean="0">
                <a:solidFill>
                  <a:schemeClr val="bg1"/>
                </a:solidFill>
              </a:rPr>
              <a:t>Receive less preventative healthcare</a:t>
            </a:r>
          </a:p>
          <a:p>
            <a:pPr marL="857250" lvl="2" indent="0">
              <a:spcAft>
                <a:spcPts val="1200"/>
              </a:spcAft>
              <a:buNone/>
            </a:pPr>
            <a:r>
              <a:rPr lang="en-AU" sz="1200" dirty="0" smtClean="0">
                <a:solidFill>
                  <a:schemeClr val="bg1"/>
                </a:solidFill>
              </a:rPr>
              <a:t>(Cheng et al 2007 </a:t>
            </a:r>
            <a:r>
              <a:rPr lang="en-AU" sz="1200" i="1" dirty="0" smtClean="0">
                <a:solidFill>
                  <a:schemeClr val="bg1"/>
                </a:solidFill>
              </a:rPr>
              <a:t>JGIM</a:t>
            </a:r>
            <a:r>
              <a:rPr lang="en-AU" sz="1200" dirty="0" smtClean="0">
                <a:solidFill>
                  <a:schemeClr val="bg1"/>
                </a:solidFill>
              </a:rPr>
              <a:t>, </a:t>
            </a:r>
            <a:r>
              <a:rPr lang="en-AU" sz="1200" dirty="0" err="1" smtClean="0">
                <a:solidFill>
                  <a:schemeClr val="bg1"/>
                </a:solidFill>
              </a:rPr>
              <a:t>DuBard</a:t>
            </a:r>
            <a:r>
              <a:rPr lang="en-AU" sz="1200" dirty="0" smtClean="0">
                <a:solidFill>
                  <a:schemeClr val="bg1"/>
                </a:solidFill>
              </a:rPr>
              <a:t> &amp; </a:t>
            </a:r>
            <a:r>
              <a:rPr lang="en-AU" sz="1200" dirty="0" err="1" smtClean="0">
                <a:solidFill>
                  <a:schemeClr val="bg1"/>
                </a:solidFill>
              </a:rPr>
              <a:t>Gizlice</a:t>
            </a:r>
            <a:r>
              <a:rPr lang="en-AU" sz="1200" dirty="0" smtClean="0">
                <a:solidFill>
                  <a:schemeClr val="bg1"/>
                </a:solidFill>
              </a:rPr>
              <a:t> 2008 </a:t>
            </a:r>
            <a:r>
              <a:rPr lang="en-AU" sz="1200" i="1" dirty="0" smtClean="0">
                <a:solidFill>
                  <a:schemeClr val="bg1"/>
                </a:solidFill>
              </a:rPr>
              <a:t>Am J Public Healt</a:t>
            </a:r>
            <a:r>
              <a:rPr lang="en-AU" sz="1200" dirty="0" smtClean="0">
                <a:solidFill>
                  <a:schemeClr val="bg1"/>
                </a:solidFill>
              </a:rPr>
              <a:t>h)</a:t>
            </a:r>
          </a:p>
          <a:p>
            <a:pPr>
              <a:spcAft>
                <a:spcPts val="0"/>
              </a:spcAft>
            </a:pPr>
            <a:r>
              <a:rPr lang="en-AU" dirty="0" smtClean="0">
                <a:solidFill>
                  <a:srgbClr val="FFC000"/>
                </a:solidFill>
              </a:rPr>
              <a:t>Similar scenario in other language contexts </a:t>
            </a:r>
          </a:p>
          <a:p>
            <a:pPr marL="400050" lvl="1" indent="0">
              <a:spcBef>
                <a:spcPts val="0"/>
              </a:spcBef>
              <a:spcAft>
                <a:spcPts val="1200"/>
              </a:spcAft>
              <a:buNone/>
            </a:pPr>
            <a:r>
              <a:rPr lang="en-AU" sz="1200" dirty="0" smtClean="0">
                <a:solidFill>
                  <a:srgbClr val="FFC000"/>
                </a:solidFill>
              </a:rPr>
              <a:t>(Bischoff and </a:t>
            </a:r>
            <a:r>
              <a:rPr lang="en-AU" sz="1200" dirty="0" err="1" smtClean="0">
                <a:solidFill>
                  <a:srgbClr val="FFC000"/>
                </a:solidFill>
              </a:rPr>
              <a:t>Hudelson</a:t>
            </a:r>
            <a:r>
              <a:rPr lang="en-AU" sz="1200" dirty="0" smtClean="0">
                <a:solidFill>
                  <a:srgbClr val="FFC000"/>
                </a:solidFill>
              </a:rPr>
              <a:t> 2010 </a:t>
            </a:r>
            <a:r>
              <a:rPr lang="en-AU" sz="1200" i="1" dirty="0" smtClean="0">
                <a:solidFill>
                  <a:srgbClr val="FFC000"/>
                </a:solidFill>
              </a:rPr>
              <a:t>J Travel Med</a:t>
            </a:r>
            <a:r>
              <a:rPr lang="en-AU" sz="1200" dirty="0" smtClean="0">
                <a:solidFill>
                  <a:srgbClr val="FFC000"/>
                </a:solidFill>
              </a:rPr>
              <a:t>, Kale and Syed 2010 </a:t>
            </a:r>
            <a:r>
              <a:rPr lang="en-AU" sz="1200" i="1" dirty="0" smtClean="0">
                <a:solidFill>
                  <a:srgbClr val="FFC000"/>
                </a:solidFill>
              </a:rPr>
              <a:t>Patient </a:t>
            </a:r>
            <a:r>
              <a:rPr lang="en-AU" sz="1200" i="1" dirty="0" err="1" smtClean="0">
                <a:solidFill>
                  <a:srgbClr val="FFC000"/>
                </a:solidFill>
              </a:rPr>
              <a:t>Educ</a:t>
            </a:r>
            <a:r>
              <a:rPr lang="en-AU" sz="1200" i="1" dirty="0" smtClean="0">
                <a:solidFill>
                  <a:srgbClr val="FFC000"/>
                </a:solidFill>
              </a:rPr>
              <a:t> </a:t>
            </a:r>
            <a:r>
              <a:rPr lang="en-AU" sz="1200" i="1" dirty="0" err="1" smtClean="0">
                <a:solidFill>
                  <a:srgbClr val="FFC000"/>
                </a:solidFill>
              </a:rPr>
              <a:t>Couns</a:t>
            </a:r>
            <a:r>
              <a:rPr lang="en-AU" sz="1200" dirty="0" smtClean="0">
                <a:solidFill>
                  <a:srgbClr val="FFC000"/>
                </a:solidFill>
              </a:rPr>
              <a:t>, </a:t>
            </a:r>
            <a:r>
              <a:rPr lang="en-AU" sz="1200" dirty="0" err="1" smtClean="0">
                <a:solidFill>
                  <a:srgbClr val="FFC000"/>
                </a:solidFill>
              </a:rPr>
              <a:t>Mladovsky</a:t>
            </a:r>
            <a:r>
              <a:rPr lang="en-AU" sz="1200" dirty="0" smtClean="0">
                <a:solidFill>
                  <a:srgbClr val="FFC000"/>
                </a:solidFill>
              </a:rPr>
              <a:t> 2007 </a:t>
            </a:r>
            <a:r>
              <a:rPr lang="en-AU" sz="1200" i="1" dirty="0" err="1" smtClean="0">
                <a:solidFill>
                  <a:srgbClr val="FFC000"/>
                </a:solidFill>
              </a:rPr>
              <a:t>Eurohealth</a:t>
            </a:r>
            <a:r>
              <a:rPr lang="en-AU" sz="1200" dirty="0" smtClean="0">
                <a:solidFill>
                  <a:srgbClr val="FFC000"/>
                </a:solidFill>
              </a:rPr>
              <a:t>)</a:t>
            </a:r>
            <a:endParaRPr lang="en-AU" sz="4000" dirty="0">
              <a:solidFill>
                <a:srgbClr val="FFC000"/>
              </a:solidFill>
            </a:endParaRPr>
          </a:p>
        </p:txBody>
      </p:sp>
    </p:spTree>
    <p:custDataLst>
      <p:tags r:id="rId1"/>
    </p:custDataLst>
    <p:extLst>
      <p:ext uri="{BB962C8B-B14F-4D97-AF65-F5344CB8AC3E}">
        <p14:creationId xmlns:p14="http://schemas.microsoft.com/office/powerpoint/2010/main" val="2741833200"/>
      </p:ext>
    </p:extLst>
  </p:cSld>
  <p:clrMapOvr>
    <a:masterClrMapping/>
  </p:clrMapOvr>
  <p:transition spd="med">
    <p:fade/>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Background</a:t>
            </a:r>
            <a:endParaRPr lang="en-AU" dirty="0"/>
          </a:p>
        </p:txBody>
      </p:sp>
      <p:sp>
        <p:nvSpPr>
          <p:cNvPr id="3" name="Content Placeholder 2"/>
          <p:cNvSpPr>
            <a:spLocks noGrp="1"/>
          </p:cNvSpPr>
          <p:nvPr>
            <p:ph idx="1"/>
          </p:nvPr>
        </p:nvSpPr>
        <p:spPr>
          <a:xfrm>
            <a:off x="468392" y="1288840"/>
            <a:ext cx="8280072" cy="3872119"/>
          </a:xfrm>
        </p:spPr>
        <p:txBody>
          <a:bodyPr/>
          <a:lstStyle/>
          <a:p>
            <a:pPr>
              <a:spcBef>
                <a:spcPts val="1800"/>
              </a:spcBef>
            </a:pPr>
            <a:r>
              <a:rPr lang="en-AU" dirty="0" smtClean="0">
                <a:solidFill>
                  <a:schemeClr val="bg1"/>
                </a:solidFill>
              </a:rPr>
              <a:t>Mechanisms of disadvantage unclear</a:t>
            </a:r>
          </a:p>
          <a:p>
            <a:pPr>
              <a:spcBef>
                <a:spcPts val="1800"/>
              </a:spcBef>
            </a:pPr>
            <a:r>
              <a:rPr lang="en-AU" dirty="0" smtClean="0">
                <a:solidFill>
                  <a:schemeClr val="bg1"/>
                </a:solidFill>
              </a:rPr>
              <a:t>Focus on identifying ‘language barriers’</a:t>
            </a:r>
          </a:p>
          <a:p>
            <a:pPr lvl="1">
              <a:spcBef>
                <a:spcPts val="1800"/>
              </a:spcBef>
            </a:pPr>
            <a:r>
              <a:rPr lang="en-AU" dirty="0" smtClean="0">
                <a:solidFill>
                  <a:schemeClr val="bg1"/>
                </a:solidFill>
              </a:rPr>
              <a:t>perspective of older person largely absent</a:t>
            </a:r>
          </a:p>
          <a:p>
            <a:pPr marL="0" indent="0" algn="r">
              <a:spcBef>
                <a:spcPts val="2400"/>
              </a:spcBef>
              <a:buNone/>
            </a:pPr>
            <a:endParaRPr lang="en-AU" sz="3600" dirty="0" smtClean="0">
              <a:solidFill>
                <a:srgbClr val="FFC000"/>
              </a:solidFill>
            </a:endParaRPr>
          </a:p>
          <a:p>
            <a:pPr marL="0" indent="0">
              <a:buNone/>
            </a:pPr>
            <a:endParaRPr lang="en-AU" sz="1800" dirty="0">
              <a:solidFill>
                <a:srgbClr val="FFC000"/>
              </a:solidFill>
            </a:endParaRPr>
          </a:p>
          <a:p>
            <a:pPr marL="0" indent="0">
              <a:buNone/>
            </a:pPr>
            <a:endParaRPr lang="en-AU" sz="1800" dirty="0" smtClean="0">
              <a:solidFill>
                <a:srgbClr val="FFC000"/>
              </a:solidFill>
            </a:endParaRPr>
          </a:p>
        </p:txBody>
      </p:sp>
      <p:pic>
        <p:nvPicPr>
          <p:cNvPr id="4098" name="Picture 2" descr="C:\Users\fryce001\Pictures\shutterstock\shutterstock_80355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692649"/>
            <a:ext cx="4365663" cy="31653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87211969"/>
      </p:ext>
    </p:extLst>
  </p:cSld>
  <p:clrMapOvr>
    <a:masterClrMapping/>
  </p:clrMapOvr>
  <p:transition spd="med">
    <p:fade/>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C000"/>
                </a:solidFill>
              </a:rPr>
              <a:t>Aim</a:t>
            </a:r>
            <a:endParaRPr lang="en-AU" dirty="0"/>
          </a:p>
        </p:txBody>
      </p:sp>
      <p:sp>
        <p:nvSpPr>
          <p:cNvPr id="3" name="Content Placeholder 2"/>
          <p:cNvSpPr>
            <a:spLocks noGrp="1"/>
          </p:cNvSpPr>
          <p:nvPr>
            <p:ph idx="1"/>
          </p:nvPr>
        </p:nvSpPr>
        <p:spPr/>
        <p:txBody>
          <a:bodyPr/>
          <a:lstStyle/>
          <a:p>
            <a:pPr marL="0" indent="0">
              <a:buNone/>
            </a:pPr>
            <a:endParaRPr lang="en-AU" dirty="0" smtClean="0">
              <a:solidFill>
                <a:srgbClr val="FFC000"/>
              </a:solidFill>
            </a:endParaRPr>
          </a:p>
          <a:p>
            <a:pPr marL="0" indent="0">
              <a:buNone/>
            </a:pPr>
            <a:r>
              <a:rPr lang="en-AU" dirty="0" smtClean="0">
                <a:solidFill>
                  <a:srgbClr val="FFC000"/>
                </a:solidFill>
              </a:rPr>
              <a:t>To </a:t>
            </a:r>
            <a:r>
              <a:rPr lang="en-AU" dirty="0">
                <a:solidFill>
                  <a:srgbClr val="FFC000"/>
                </a:solidFill>
              </a:rPr>
              <a:t>explore </a:t>
            </a:r>
            <a:r>
              <a:rPr lang="en-AU" dirty="0" smtClean="0">
                <a:solidFill>
                  <a:srgbClr val="FFC000"/>
                </a:solidFill>
              </a:rPr>
              <a:t>how older people with limited English proficiency managed in an English-speaking healthcare context after stroke and how it influenced their healthcare experience.</a:t>
            </a:r>
            <a:endParaRPr lang="en-AU" dirty="0">
              <a:solidFill>
                <a:srgbClr val="FFC000"/>
              </a:solidFill>
            </a:endParaRPr>
          </a:p>
          <a:p>
            <a:endParaRPr lang="en-AU" dirty="0"/>
          </a:p>
        </p:txBody>
      </p:sp>
    </p:spTree>
    <p:custDataLst>
      <p:tags r:id="rId1"/>
    </p:custDataLst>
    <p:extLst>
      <p:ext uri="{BB962C8B-B14F-4D97-AF65-F5344CB8AC3E}">
        <p14:creationId xmlns:p14="http://schemas.microsoft.com/office/powerpoint/2010/main" val="479612472"/>
      </p:ext>
    </p:extLst>
  </p:cSld>
  <p:clrMapOvr>
    <a:masterClrMapping/>
  </p:clrMapOvr>
  <p:transition spd="med">
    <p:fade/>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solidFill>
                  <a:schemeClr val="bg1"/>
                </a:solidFill>
                <a:latin typeface="Calibri" pitchFamily="34" charset="0"/>
                <a:cs typeface="Calibri" pitchFamily="34" charset="0"/>
              </a:rPr>
              <a:t>The study</a:t>
            </a:r>
            <a:endParaRPr lang="en-AU" sz="4800" dirty="0">
              <a:solidFill>
                <a:schemeClr val="bg1"/>
              </a:solidFill>
              <a:latin typeface="Calibri" pitchFamily="34" charset="0"/>
              <a:cs typeface="Calibri" pitchFamily="34" charset="0"/>
            </a:endParaRPr>
          </a:p>
        </p:txBody>
      </p:sp>
      <p:sp>
        <p:nvSpPr>
          <p:cNvPr id="3" name="Content Placeholder 2"/>
          <p:cNvSpPr>
            <a:spLocks noGrp="1"/>
          </p:cNvSpPr>
          <p:nvPr>
            <p:ph idx="1"/>
          </p:nvPr>
        </p:nvSpPr>
        <p:spPr>
          <a:xfrm>
            <a:off x="467544" y="1340768"/>
            <a:ext cx="8507288" cy="5373216"/>
          </a:xfrm>
        </p:spPr>
        <p:txBody>
          <a:bodyPr/>
          <a:lstStyle/>
          <a:p>
            <a:pPr>
              <a:spcAft>
                <a:spcPts val="1200"/>
              </a:spcAft>
            </a:pPr>
            <a:r>
              <a:rPr lang="en-AU" dirty="0" smtClean="0">
                <a:solidFill>
                  <a:schemeClr val="accent3"/>
                </a:solidFill>
                <a:latin typeface="Calibri" pitchFamily="34" charset="0"/>
                <a:cs typeface="Calibri" pitchFamily="34" charset="0"/>
              </a:rPr>
              <a:t>Constructivist </a:t>
            </a:r>
            <a:r>
              <a:rPr lang="en-AU" dirty="0">
                <a:solidFill>
                  <a:schemeClr val="accent3"/>
                </a:solidFill>
                <a:latin typeface="Calibri" pitchFamily="34" charset="0"/>
                <a:cs typeface="Calibri" pitchFamily="34" charset="0"/>
              </a:rPr>
              <a:t>grounded theory </a:t>
            </a:r>
            <a:r>
              <a:rPr lang="en-AU" sz="1800" dirty="0">
                <a:solidFill>
                  <a:schemeClr val="accent3"/>
                </a:solidFill>
                <a:latin typeface="Calibri" pitchFamily="34" charset="0"/>
                <a:cs typeface="Calibri" pitchFamily="34" charset="0"/>
              </a:rPr>
              <a:t>(Charmaz 2006)</a:t>
            </a:r>
            <a:endParaRPr lang="en-AU" sz="2800" dirty="0">
              <a:solidFill>
                <a:schemeClr val="accent3"/>
              </a:solidFill>
              <a:latin typeface="Calibri" pitchFamily="34" charset="0"/>
              <a:cs typeface="Calibri" pitchFamily="34" charset="0"/>
            </a:endParaRPr>
          </a:p>
          <a:p>
            <a:pPr>
              <a:spcAft>
                <a:spcPts val="1200"/>
              </a:spcAft>
            </a:pPr>
            <a:r>
              <a:rPr lang="en-AU" dirty="0" smtClean="0">
                <a:solidFill>
                  <a:schemeClr val="accent3"/>
                </a:solidFill>
                <a:latin typeface="Calibri" pitchFamily="34" charset="0"/>
                <a:cs typeface="Calibri" pitchFamily="34" charset="0"/>
              </a:rPr>
              <a:t>14 </a:t>
            </a:r>
            <a:r>
              <a:rPr lang="en-AU" dirty="0">
                <a:solidFill>
                  <a:schemeClr val="accent3"/>
                </a:solidFill>
                <a:latin typeface="Calibri" pitchFamily="34" charset="0"/>
                <a:cs typeface="Calibri" pitchFamily="34" charset="0"/>
              </a:rPr>
              <a:t>older people with stroke </a:t>
            </a:r>
            <a:r>
              <a:rPr lang="en-AU" sz="2000" dirty="0">
                <a:solidFill>
                  <a:schemeClr val="accent3"/>
                </a:solidFill>
                <a:latin typeface="Calibri" pitchFamily="34" charset="0"/>
                <a:cs typeface="Calibri" pitchFamily="34" charset="0"/>
              </a:rPr>
              <a:t>+8 carers </a:t>
            </a:r>
          </a:p>
          <a:p>
            <a:pPr>
              <a:spcAft>
                <a:spcPts val="0"/>
              </a:spcAft>
            </a:pPr>
            <a:r>
              <a:rPr lang="en-AU" dirty="0">
                <a:solidFill>
                  <a:schemeClr val="bg1"/>
                </a:solidFill>
                <a:latin typeface="Calibri" pitchFamily="34" charset="0"/>
                <a:cs typeface="Calibri" pitchFamily="34" charset="0"/>
              </a:rPr>
              <a:t>7 language groups: </a:t>
            </a:r>
          </a:p>
          <a:p>
            <a:pPr marL="400050" lvl="1" indent="0">
              <a:spcAft>
                <a:spcPts val="1200"/>
              </a:spcAft>
              <a:buNone/>
            </a:pPr>
            <a:r>
              <a:rPr lang="en-AU" sz="2400" dirty="0">
                <a:solidFill>
                  <a:srgbClr val="FFC000"/>
                </a:solidFill>
                <a:latin typeface="Calibri" pitchFamily="34" charset="0"/>
                <a:cs typeface="Calibri" pitchFamily="34" charset="0"/>
              </a:rPr>
              <a:t>Estonian, Cantonese, Croatian, Greek (3), Italian (4), Polish (2), Vietnamese (2) + English (1)</a:t>
            </a:r>
          </a:p>
          <a:p>
            <a:pPr>
              <a:spcAft>
                <a:spcPts val="0"/>
              </a:spcAft>
            </a:pPr>
            <a:r>
              <a:rPr lang="en-AU" dirty="0" smtClean="0">
                <a:solidFill>
                  <a:schemeClr val="accent3"/>
                </a:solidFill>
                <a:latin typeface="Calibri" pitchFamily="34" charset="0"/>
                <a:cs typeface="Calibri" pitchFamily="34" charset="0"/>
              </a:rPr>
              <a:t>Definition </a:t>
            </a:r>
            <a:r>
              <a:rPr lang="en-AU" sz="1800" dirty="0" smtClean="0">
                <a:solidFill>
                  <a:schemeClr val="accent3"/>
                </a:solidFill>
                <a:latin typeface="Calibri" pitchFamily="34" charset="0"/>
                <a:cs typeface="Calibri" pitchFamily="34" charset="0"/>
              </a:rPr>
              <a:t>(</a:t>
            </a:r>
            <a:r>
              <a:rPr lang="en-AU" sz="1800" dirty="0" err="1" smtClean="0">
                <a:solidFill>
                  <a:schemeClr val="accent3"/>
                </a:solidFill>
                <a:latin typeface="Calibri" pitchFamily="34" charset="0"/>
                <a:cs typeface="Calibri" pitchFamily="34" charset="0"/>
              </a:rPr>
              <a:t>Karliner</a:t>
            </a:r>
            <a:r>
              <a:rPr lang="en-AU" sz="1800" dirty="0" smtClean="0">
                <a:solidFill>
                  <a:schemeClr val="accent3"/>
                </a:solidFill>
                <a:latin typeface="Calibri" pitchFamily="34" charset="0"/>
                <a:cs typeface="Calibri" pitchFamily="34" charset="0"/>
              </a:rPr>
              <a:t> et al 2008 </a:t>
            </a:r>
            <a:r>
              <a:rPr lang="en-AU" sz="1800" i="1" dirty="0" smtClean="0">
                <a:solidFill>
                  <a:schemeClr val="accent3"/>
                </a:solidFill>
                <a:latin typeface="Calibri" pitchFamily="34" charset="0"/>
                <a:cs typeface="Calibri" pitchFamily="34" charset="0"/>
              </a:rPr>
              <a:t>JGIM</a:t>
            </a:r>
            <a:r>
              <a:rPr lang="en-AU" sz="1800" dirty="0" smtClean="0">
                <a:solidFill>
                  <a:schemeClr val="accent3"/>
                </a:solidFill>
                <a:latin typeface="Calibri" pitchFamily="34" charset="0"/>
                <a:cs typeface="Calibri" pitchFamily="34" charset="0"/>
              </a:rPr>
              <a:t>)</a:t>
            </a:r>
          </a:p>
          <a:p>
            <a:pPr marL="400050" lvl="1" indent="0">
              <a:spcAft>
                <a:spcPts val="0"/>
              </a:spcAft>
              <a:buNone/>
            </a:pPr>
            <a:r>
              <a:rPr lang="en-US" sz="2400" dirty="0" smtClean="0">
                <a:solidFill>
                  <a:srgbClr val="FFC000"/>
                </a:solidFill>
                <a:latin typeface="Calibri" pitchFamily="34" charset="0"/>
                <a:cs typeface="Calibri" pitchFamily="34" charset="0"/>
              </a:rPr>
              <a:t>Prefer language other than English for healthcare,</a:t>
            </a:r>
          </a:p>
          <a:p>
            <a:pPr marL="400050" lvl="1" indent="0">
              <a:spcAft>
                <a:spcPts val="1200"/>
              </a:spcAft>
              <a:buNone/>
            </a:pPr>
            <a:r>
              <a:rPr lang="en-US" sz="2400" dirty="0" smtClean="0">
                <a:solidFill>
                  <a:srgbClr val="FFC000"/>
                </a:solidFill>
                <a:latin typeface="Calibri" pitchFamily="34" charset="0"/>
                <a:cs typeface="Calibri" pitchFamily="34" charset="0"/>
              </a:rPr>
              <a:t>and </a:t>
            </a:r>
            <a:r>
              <a:rPr lang="en-US" sz="2400" dirty="0">
                <a:solidFill>
                  <a:srgbClr val="FFC000"/>
                </a:solidFill>
                <a:latin typeface="Calibri" pitchFamily="34" charset="0"/>
                <a:cs typeface="Calibri" pitchFamily="34" charset="0"/>
              </a:rPr>
              <a:t>speak English </a:t>
            </a:r>
            <a:r>
              <a:rPr lang="en-US" sz="2400" dirty="0" smtClean="0">
                <a:solidFill>
                  <a:srgbClr val="FFC000"/>
                </a:solidFill>
                <a:latin typeface="Calibri" pitchFamily="34" charset="0"/>
                <a:cs typeface="Calibri" pitchFamily="34" charset="0"/>
              </a:rPr>
              <a:t>less than ‘very well’</a:t>
            </a:r>
          </a:p>
          <a:p>
            <a:pPr>
              <a:spcAft>
                <a:spcPts val="1200"/>
              </a:spcAft>
            </a:pPr>
            <a:r>
              <a:rPr lang="en-AU" dirty="0">
                <a:solidFill>
                  <a:schemeClr val="bg1"/>
                </a:solidFill>
                <a:latin typeface="Calibri" pitchFamily="34" charset="0"/>
                <a:cs typeface="Calibri" pitchFamily="34" charset="0"/>
              </a:rPr>
              <a:t>Proficiency: </a:t>
            </a:r>
            <a:r>
              <a:rPr lang="en-AU" sz="2400" dirty="0">
                <a:solidFill>
                  <a:srgbClr val="FFC000"/>
                </a:solidFill>
                <a:latin typeface="Calibri" pitchFamily="34" charset="0"/>
                <a:cs typeface="Calibri" pitchFamily="34" charset="0"/>
              </a:rPr>
              <a:t>6 well, 7 not well, 1 not at all</a:t>
            </a:r>
            <a:endParaRPr lang="en-AU" sz="2800" dirty="0">
              <a:solidFill>
                <a:srgbClr val="FFC000"/>
              </a:solidFill>
              <a:latin typeface="Calibri" pitchFamily="34" charset="0"/>
              <a:cs typeface="Calibri" pitchFamily="34" charset="0"/>
            </a:endParaRPr>
          </a:p>
          <a:p>
            <a:pPr marL="0" indent="0">
              <a:buNone/>
            </a:pPr>
            <a:endParaRPr lang="en-AU" sz="1600" dirty="0">
              <a:solidFill>
                <a:srgbClr val="FFC000"/>
              </a:solidFill>
            </a:endParaRPr>
          </a:p>
          <a:p>
            <a:endParaRPr lang="en-AU" dirty="0"/>
          </a:p>
        </p:txBody>
      </p:sp>
    </p:spTree>
    <p:custDataLst>
      <p:tags r:id="rId1"/>
    </p:custDataLst>
    <p:extLst>
      <p:ext uri="{BB962C8B-B14F-4D97-AF65-F5344CB8AC3E}">
        <p14:creationId xmlns:p14="http://schemas.microsoft.com/office/powerpoint/2010/main" val="728237106"/>
      </p:ext>
    </p:extLst>
  </p:cSld>
  <p:clrMapOvr>
    <a:masterClrMapping/>
  </p:clrMapOvr>
  <p:transition spd="med">
    <p:fade/>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a:solidFill>
                  <a:schemeClr val="bg1"/>
                </a:solidFill>
                <a:latin typeface="Calibri" pitchFamily="34" charset="0"/>
                <a:cs typeface="Calibri" pitchFamily="34" charset="0"/>
              </a:rPr>
              <a:t>The study</a:t>
            </a:r>
            <a:endParaRPr lang="en-AU" sz="4800" dirty="0">
              <a:latin typeface="Calibri" pitchFamily="34" charset="0"/>
              <a:cs typeface="Calibri" pitchFamily="34" charset="0"/>
            </a:endParaRPr>
          </a:p>
        </p:txBody>
      </p:sp>
      <p:sp>
        <p:nvSpPr>
          <p:cNvPr id="3" name="Content Placeholder 2"/>
          <p:cNvSpPr>
            <a:spLocks noGrp="1"/>
          </p:cNvSpPr>
          <p:nvPr>
            <p:ph idx="1"/>
          </p:nvPr>
        </p:nvSpPr>
        <p:spPr/>
        <p:txBody>
          <a:bodyPr/>
          <a:lstStyle/>
          <a:p>
            <a:pPr>
              <a:spcBef>
                <a:spcPts val="1200"/>
              </a:spcBef>
              <a:spcAft>
                <a:spcPts val="1200"/>
              </a:spcAft>
            </a:pPr>
            <a:r>
              <a:rPr lang="en-AU" dirty="0">
                <a:solidFill>
                  <a:schemeClr val="bg1"/>
                </a:solidFill>
                <a:latin typeface="Calibri" pitchFamily="34" charset="0"/>
                <a:cs typeface="Calibri" pitchFamily="34" charset="0"/>
              </a:rPr>
              <a:t>24 </a:t>
            </a:r>
            <a:r>
              <a:rPr lang="en-AU" dirty="0" smtClean="0">
                <a:solidFill>
                  <a:schemeClr val="bg1"/>
                </a:solidFill>
                <a:latin typeface="Calibri" pitchFamily="34" charset="0"/>
                <a:cs typeface="Calibri" pitchFamily="34" charset="0"/>
              </a:rPr>
              <a:t>i</a:t>
            </a:r>
            <a:r>
              <a:rPr lang="en-AU" dirty="0" smtClean="0">
                <a:solidFill>
                  <a:schemeClr val="accent3"/>
                </a:solidFill>
                <a:latin typeface="Calibri" pitchFamily="34" charset="0"/>
                <a:cs typeface="Calibri" pitchFamily="34" charset="0"/>
              </a:rPr>
              <a:t>n-depth</a:t>
            </a:r>
            <a:r>
              <a:rPr lang="en-AU" dirty="0">
                <a:solidFill>
                  <a:schemeClr val="accent3"/>
                </a:solidFill>
                <a:latin typeface="Calibri" pitchFamily="34" charset="0"/>
                <a:cs typeface="Calibri" pitchFamily="34" charset="0"/>
              </a:rPr>
              <a:t>, semi-structured interviews</a:t>
            </a:r>
          </a:p>
          <a:p>
            <a:pPr>
              <a:spcBef>
                <a:spcPts val="1200"/>
              </a:spcBef>
              <a:spcAft>
                <a:spcPts val="1200"/>
              </a:spcAft>
            </a:pPr>
            <a:r>
              <a:rPr lang="en-AU" dirty="0" smtClean="0">
                <a:solidFill>
                  <a:schemeClr val="accent3"/>
                </a:solidFill>
                <a:latin typeface="Calibri" pitchFamily="34" charset="0"/>
                <a:cs typeface="Calibri" pitchFamily="34" charset="0"/>
              </a:rPr>
              <a:t>8 and 21 weeks </a:t>
            </a:r>
            <a:r>
              <a:rPr lang="en-AU" dirty="0">
                <a:solidFill>
                  <a:schemeClr val="accent3"/>
                </a:solidFill>
                <a:latin typeface="Calibri" pitchFamily="34" charset="0"/>
                <a:cs typeface="Calibri" pitchFamily="34" charset="0"/>
              </a:rPr>
              <a:t>post-d/c</a:t>
            </a:r>
          </a:p>
          <a:p>
            <a:pPr>
              <a:spcBef>
                <a:spcPts val="1200"/>
              </a:spcBef>
              <a:spcAft>
                <a:spcPts val="1200"/>
              </a:spcAft>
            </a:pPr>
            <a:r>
              <a:rPr lang="en-AU" dirty="0" smtClean="0">
                <a:solidFill>
                  <a:schemeClr val="bg1"/>
                </a:solidFill>
                <a:latin typeface="Calibri" pitchFamily="34" charset="0"/>
                <a:cs typeface="Calibri" pitchFamily="34" charset="0"/>
              </a:rPr>
              <a:t>Professional </a:t>
            </a:r>
            <a:r>
              <a:rPr lang="en-AU" dirty="0">
                <a:solidFill>
                  <a:schemeClr val="bg1"/>
                </a:solidFill>
                <a:latin typeface="Calibri" pitchFamily="34" charset="0"/>
                <a:cs typeface="Calibri" pitchFamily="34" charset="0"/>
              </a:rPr>
              <a:t>interpreters </a:t>
            </a:r>
            <a:endParaRPr lang="en-AU" dirty="0" smtClean="0">
              <a:solidFill>
                <a:schemeClr val="bg1"/>
              </a:solidFill>
              <a:latin typeface="Calibri" pitchFamily="34" charset="0"/>
              <a:cs typeface="Calibri" pitchFamily="34" charset="0"/>
            </a:endParaRPr>
          </a:p>
          <a:p>
            <a:pPr>
              <a:spcBef>
                <a:spcPts val="1200"/>
              </a:spcBef>
              <a:spcAft>
                <a:spcPts val="1200"/>
              </a:spcAft>
            </a:pPr>
            <a:r>
              <a:rPr lang="en-AU" dirty="0" smtClean="0">
                <a:solidFill>
                  <a:schemeClr val="bg1"/>
                </a:solidFill>
                <a:latin typeface="Calibri" pitchFamily="34" charset="0"/>
                <a:cs typeface="Calibri" pitchFamily="34" charset="0"/>
              </a:rPr>
              <a:t>English transcript analysed</a:t>
            </a:r>
          </a:p>
          <a:p>
            <a:pPr>
              <a:spcBef>
                <a:spcPts val="1200"/>
              </a:spcBef>
              <a:spcAft>
                <a:spcPts val="1200"/>
              </a:spcAft>
            </a:pPr>
            <a:r>
              <a:rPr lang="en-AU" dirty="0" smtClean="0">
                <a:solidFill>
                  <a:schemeClr val="bg1"/>
                </a:solidFill>
                <a:latin typeface="Calibri" pitchFamily="34" charset="0"/>
                <a:cs typeface="Calibri" pitchFamily="34" charset="0"/>
              </a:rPr>
              <a:t>Constant comparative analysis</a:t>
            </a:r>
          </a:p>
          <a:p>
            <a:endParaRPr lang="en-AU" dirty="0">
              <a:solidFill>
                <a:schemeClr val="bg1"/>
              </a:solidFill>
            </a:endParaRPr>
          </a:p>
          <a:p>
            <a:endParaRPr lang="en-AU" dirty="0" smtClean="0">
              <a:solidFill>
                <a:schemeClr val="bg1"/>
              </a:solidFill>
            </a:endParaRPr>
          </a:p>
        </p:txBody>
      </p:sp>
      <p:pic>
        <p:nvPicPr>
          <p:cNvPr id="4" name="Picture 2" descr="C:\Users\fryce001\Pictures\shutterstock\shutterstock_87167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2420888"/>
            <a:ext cx="3275856" cy="21839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331835"/>
      </p:ext>
    </p:extLst>
  </p:cSld>
  <p:clrMapOvr>
    <a:masterClrMapping/>
  </p:clrMapOvr>
  <p:transition spd="med">
    <p:fade/>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solidFill>
                  <a:schemeClr val="bg1"/>
                </a:solidFill>
                <a:latin typeface="Calibri" pitchFamily="34" charset="0"/>
                <a:cs typeface="Calibri" pitchFamily="34" charset="0"/>
              </a:rPr>
              <a:t>Overview of findings</a:t>
            </a:r>
            <a:endParaRPr lang="en-AU" sz="4800" dirty="0">
              <a:solidFill>
                <a:schemeClr val="bg1"/>
              </a:solidFill>
              <a:latin typeface="Calibri" pitchFamily="34" charset="0"/>
              <a:cs typeface="Calibri" pitchFamily="34" charset="0"/>
            </a:endParaRPr>
          </a:p>
        </p:txBody>
      </p:sp>
      <p:graphicFrame>
        <p:nvGraphicFramePr>
          <p:cNvPr id="13" name="Diagram 12"/>
          <p:cNvGraphicFramePr/>
          <p:nvPr>
            <p:extLst>
              <p:ext uri="{D42A27DB-BD31-4B8C-83A1-F6EECF244321}">
                <p14:modId xmlns:p14="http://schemas.microsoft.com/office/powerpoint/2010/main" val="1540232781"/>
              </p:ext>
            </p:extLst>
          </p:nvPr>
        </p:nvGraphicFramePr>
        <p:xfrm>
          <a:off x="683568" y="2852936"/>
          <a:ext cx="2903984" cy="2392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p:cNvSpPr txBox="1"/>
          <p:nvPr/>
        </p:nvSpPr>
        <p:spPr>
          <a:xfrm>
            <a:off x="683568" y="1311151"/>
            <a:ext cx="7776864" cy="461665"/>
          </a:xfrm>
          <a:prstGeom prst="rect">
            <a:avLst/>
          </a:prstGeom>
          <a:noFill/>
        </p:spPr>
        <p:txBody>
          <a:bodyPr wrap="square" rtlCol="0">
            <a:spAutoFit/>
          </a:bodyPr>
          <a:lstStyle/>
          <a:p>
            <a:pPr eaLnBrk="1" fontAlgn="auto" hangingPunct="1">
              <a:spcBef>
                <a:spcPts val="0"/>
              </a:spcBef>
              <a:spcAft>
                <a:spcPts val="0"/>
              </a:spcAft>
            </a:pPr>
            <a:r>
              <a:rPr lang="en-AU" sz="2400" dirty="0" smtClean="0">
                <a:solidFill>
                  <a:srgbClr val="FFFFFF"/>
                </a:solidFill>
                <a:latin typeface="Calibri" pitchFamily="34" charset="0"/>
                <a:cs typeface="Calibri" pitchFamily="34" charset="0"/>
              </a:rPr>
              <a:t>Healthcare experience after stroke for older people with LEP</a:t>
            </a:r>
            <a:endParaRPr lang="en-AU" sz="2400" dirty="0">
              <a:solidFill>
                <a:srgbClr val="FFFFFF"/>
              </a:solidFill>
              <a:latin typeface="Calibri" pitchFamily="34" charset="0"/>
              <a:cs typeface="Calibri" pitchFamily="34" charset="0"/>
            </a:endParaRPr>
          </a:p>
        </p:txBody>
      </p:sp>
      <p:pic>
        <p:nvPicPr>
          <p:cNvPr id="1026" name="Picture 2" descr="C:\Users\fryce001\Pictures\shutterstock\shutterstock_71106490.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00" b="95900" l="3600" r="95600"/>
                    </a14:imgEffect>
                  </a14:imgLayer>
                </a14:imgProps>
              </a:ext>
              <a:ext uri="{28A0092B-C50C-407E-A947-70E740481C1C}">
                <a14:useLocalDpi xmlns:a14="http://schemas.microsoft.com/office/drawing/2010/main" val="0"/>
              </a:ext>
            </a:extLst>
          </a:blip>
          <a:srcRect/>
          <a:stretch>
            <a:fillRect/>
          </a:stretch>
        </p:blipFill>
        <p:spPr bwMode="auto">
          <a:xfrm>
            <a:off x="2339752" y="2204864"/>
            <a:ext cx="4248472"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2467301"/>
            <a:ext cx="2736304" cy="1200329"/>
          </a:xfrm>
          <a:prstGeom prst="rect">
            <a:avLst/>
          </a:prstGeom>
          <a:noFill/>
        </p:spPr>
        <p:txBody>
          <a:bodyPr wrap="square" rtlCol="0">
            <a:spAutoFit/>
          </a:bodyPr>
          <a:lstStyle/>
          <a:p>
            <a:pPr eaLnBrk="1" fontAlgn="auto" hangingPunct="1">
              <a:spcBef>
                <a:spcPts val="0"/>
              </a:spcBef>
              <a:spcAft>
                <a:spcPts val="0"/>
              </a:spcAft>
            </a:pPr>
            <a:r>
              <a:rPr lang="en-AU" b="1" i="1" dirty="0" smtClean="0">
                <a:solidFill>
                  <a:srgbClr val="00B0F0"/>
                </a:solidFill>
                <a:latin typeface="Arial"/>
                <a:cs typeface="Arial"/>
              </a:rPr>
              <a:t>Being told and being a good patient</a:t>
            </a:r>
            <a:endParaRPr lang="en-AU" b="1" i="1" dirty="0">
              <a:solidFill>
                <a:srgbClr val="00B0F0"/>
              </a:solidFill>
              <a:latin typeface="Arial"/>
              <a:cs typeface="Arial"/>
            </a:endParaRPr>
          </a:p>
        </p:txBody>
      </p:sp>
      <p:sp>
        <p:nvSpPr>
          <p:cNvPr id="4" name="TextBox 3"/>
          <p:cNvSpPr txBox="1"/>
          <p:nvPr/>
        </p:nvSpPr>
        <p:spPr>
          <a:xfrm>
            <a:off x="6145795" y="5085184"/>
            <a:ext cx="2664296" cy="830997"/>
          </a:xfrm>
          <a:prstGeom prst="rect">
            <a:avLst/>
          </a:prstGeom>
          <a:noFill/>
        </p:spPr>
        <p:txBody>
          <a:bodyPr wrap="square" rtlCol="0">
            <a:spAutoFit/>
          </a:bodyPr>
          <a:lstStyle/>
          <a:p>
            <a:pPr algn="r" eaLnBrk="1" fontAlgn="auto" hangingPunct="1">
              <a:spcBef>
                <a:spcPts val="0"/>
              </a:spcBef>
              <a:spcAft>
                <a:spcPts val="0"/>
              </a:spcAft>
            </a:pPr>
            <a:r>
              <a:rPr lang="en-AU" b="1" i="1" dirty="0" smtClean="0">
                <a:solidFill>
                  <a:srgbClr val="FF1D1D"/>
                </a:solidFill>
                <a:latin typeface="Arial"/>
                <a:cs typeface="Arial"/>
              </a:rPr>
              <a:t>Weighing up the value of care</a:t>
            </a:r>
            <a:endParaRPr lang="en-AU" b="1" i="1" dirty="0">
              <a:solidFill>
                <a:srgbClr val="FF1D1D"/>
              </a:solidFill>
              <a:latin typeface="Arial"/>
              <a:cs typeface="Arial"/>
            </a:endParaRPr>
          </a:p>
        </p:txBody>
      </p:sp>
      <p:sp>
        <p:nvSpPr>
          <p:cNvPr id="5" name="TextBox 4"/>
          <p:cNvSpPr txBox="1"/>
          <p:nvPr/>
        </p:nvSpPr>
        <p:spPr>
          <a:xfrm>
            <a:off x="611560" y="2996952"/>
            <a:ext cx="2232248" cy="830997"/>
          </a:xfrm>
          <a:prstGeom prst="rect">
            <a:avLst/>
          </a:prstGeom>
          <a:noFill/>
        </p:spPr>
        <p:txBody>
          <a:bodyPr wrap="square" rtlCol="0">
            <a:spAutoFit/>
          </a:bodyPr>
          <a:lstStyle/>
          <a:p>
            <a:pPr eaLnBrk="1" fontAlgn="auto" hangingPunct="1">
              <a:spcBef>
                <a:spcPts val="0"/>
              </a:spcBef>
              <a:spcAft>
                <a:spcPts val="0"/>
              </a:spcAft>
            </a:pPr>
            <a:r>
              <a:rPr lang="en-AU" b="1" i="1" dirty="0" smtClean="0">
                <a:solidFill>
                  <a:srgbClr val="92D050"/>
                </a:solidFill>
                <a:latin typeface="Arial"/>
                <a:cs typeface="Arial"/>
              </a:rPr>
              <a:t>Hanging on to the familiar</a:t>
            </a:r>
            <a:endParaRPr lang="en-AU" b="1" i="1" dirty="0">
              <a:solidFill>
                <a:srgbClr val="92D050"/>
              </a:solidFill>
              <a:latin typeface="Arial"/>
              <a:cs typeface="Arial"/>
            </a:endParaRPr>
          </a:p>
        </p:txBody>
      </p:sp>
      <p:sp>
        <p:nvSpPr>
          <p:cNvPr id="11" name="Oval 10"/>
          <p:cNvSpPr/>
          <p:nvPr/>
        </p:nvSpPr>
        <p:spPr bwMode="auto">
          <a:xfrm>
            <a:off x="5908819" y="2204864"/>
            <a:ext cx="3024336" cy="1728191"/>
          </a:xfrm>
          <a:prstGeom prst="ellipse">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Tree>
    <p:custDataLst>
      <p:tags r:id="rId1"/>
    </p:custDataLst>
    <p:extLst>
      <p:ext uri="{BB962C8B-B14F-4D97-AF65-F5344CB8AC3E}">
        <p14:creationId xmlns:p14="http://schemas.microsoft.com/office/powerpoint/2010/main" val="109815393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Process</a:t>
            </a:r>
            <a:endParaRPr lang="en-AU" dirty="0">
              <a:solidFill>
                <a:schemeClr val="bg1"/>
              </a:solidFill>
            </a:endParaRPr>
          </a:p>
        </p:txBody>
      </p:sp>
      <p:sp>
        <p:nvSpPr>
          <p:cNvPr id="3" name="Content Placeholder 2"/>
          <p:cNvSpPr>
            <a:spLocks noGrp="1"/>
          </p:cNvSpPr>
          <p:nvPr>
            <p:ph idx="1"/>
          </p:nvPr>
        </p:nvSpPr>
        <p:spPr/>
        <p:txBody>
          <a:bodyPr/>
          <a:lstStyle/>
          <a:p>
            <a:pPr marL="0" indent="0" algn="ctr">
              <a:spcBef>
                <a:spcPts val="2400"/>
              </a:spcBef>
              <a:buNone/>
            </a:pPr>
            <a:r>
              <a:rPr lang="en-AU" sz="3600" dirty="0" smtClean="0">
                <a:solidFill>
                  <a:srgbClr val="FFC000"/>
                </a:solidFill>
              </a:rPr>
              <a:t>Problematic conditions</a:t>
            </a:r>
          </a:p>
          <a:p>
            <a:pPr marL="0" indent="0" algn="ctr">
              <a:spcBef>
                <a:spcPts val="2400"/>
              </a:spcBef>
              <a:buNone/>
            </a:pPr>
            <a:r>
              <a:rPr lang="en-AU" sz="3600" dirty="0" smtClean="0">
                <a:solidFill>
                  <a:srgbClr val="FFC000"/>
                </a:solidFill>
                <a:sym typeface="Wingdings"/>
              </a:rPr>
              <a:t></a:t>
            </a:r>
          </a:p>
          <a:p>
            <a:pPr marL="0" indent="0" algn="ctr">
              <a:spcBef>
                <a:spcPts val="2400"/>
              </a:spcBef>
              <a:buNone/>
            </a:pPr>
            <a:r>
              <a:rPr lang="en-AU" sz="3600" dirty="0" smtClean="0">
                <a:solidFill>
                  <a:srgbClr val="FFC000"/>
                </a:solidFill>
                <a:sym typeface="Wingdings"/>
              </a:rPr>
              <a:t>Responses</a:t>
            </a:r>
          </a:p>
          <a:p>
            <a:pPr marL="0" indent="0" algn="ctr">
              <a:spcBef>
                <a:spcPts val="2400"/>
              </a:spcBef>
              <a:buNone/>
            </a:pPr>
            <a:r>
              <a:rPr lang="en-AU" sz="3600" dirty="0">
                <a:solidFill>
                  <a:srgbClr val="FFC000"/>
                </a:solidFill>
                <a:sym typeface="Wingdings"/>
              </a:rPr>
              <a:t></a:t>
            </a:r>
          </a:p>
          <a:p>
            <a:pPr marL="0" indent="0" algn="ctr">
              <a:spcBef>
                <a:spcPts val="2400"/>
              </a:spcBef>
              <a:buNone/>
            </a:pPr>
            <a:r>
              <a:rPr lang="en-AU" sz="3600" dirty="0" smtClean="0">
                <a:solidFill>
                  <a:srgbClr val="FFC000"/>
                </a:solidFill>
              </a:rPr>
              <a:t>Consequences</a:t>
            </a:r>
            <a:endParaRPr lang="en-AU" sz="3600" dirty="0">
              <a:solidFill>
                <a:srgbClr val="FFC000"/>
              </a:solidFill>
            </a:endParaRPr>
          </a:p>
        </p:txBody>
      </p:sp>
    </p:spTree>
    <p:extLst>
      <p:ext uri="{BB962C8B-B14F-4D97-AF65-F5344CB8AC3E}">
        <p14:creationId xmlns:p14="http://schemas.microsoft.com/office/powerpoint/2010/main" val="367773449"/>
      </p:ext>
    </p:extLst>
  </p:cSld>
  <p:clrMapOvr>
    <a:masterClrMapping/>
  </p:clrMapOvr>
  <p:transition spd="med">
    <p:fade/>
    <p:sndAc>
      <p:end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25"/>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iCAHE_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roline_Fryer_SA_Falls_Forum_8APR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8616</TotalTime>
  <Words>3300</Words>
  <Application>Microsoft Office PowerPoint</Application>
  <PresentationFormat>On-screen Show (4:3)</PresentationFormat>
  <Paragraphs>211</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iCAHE_ppt template</vt:lpstr>
      <vt:lpstr>Caroline_Fryer_SA_Falls_Forum_8APR11</vt:lpstr>
      <vt:lpstr>‘They didn’t tell me much’:  how language proficiency can disadvantage the healthcare experience of older people following stroke</vt:lpstr>
      <vt:lpstr>Flows of  international migration</vt:lpstr>
      <vt:lpstr>Background</vt:lpstr>
      <vt:lpstr>Background</vt:lpstr>
      <vt:lpstr>Aim</vt:lpstr>
      <vt:lpstr>The study</vt:lpstr>
      <vt:lpstr>The study</vt:lpstr>
      <vt:lpstr>Overview of findings</vt:lpstr>
      <vt:lpstr>Process</vt:lpstr>
      <vt:lpstr>Conditions</vt:lpstr>
      <vt:lpstr>Conditions</vt:lpstr>
      <vt:lpstr>Responses</vt:lpstr>
      <vt:lpstr>Consequences</vt:lpstr>
      <vt:lpstr>Consequences</vt:lpstr>
      <vt:lpstr>Recommendations</vt:lpstr>
      <vt:lpstr>Acknowledgments</vt:lpstr>
      <vt:lpstr>References</vt:lpstr>
    </vt:vector>
  </TitlesOfParts>
  <Company>University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 Title</dc:title>
  <dc:creator>Reviewer</dc:creator>
  <cp:lastModifiedBy>Reviewer</cp:lastModifiedBy>
  <cp:revision>244</cp:revision>
  <cp:lastPrinted>2011-10-19T04:09:35Z</cp:lastPrinted>
  <dcterms:created xsi:type="dcterms:W3CDTF">2011-10-06T06:45:52Z</dcterms:created>
  <dcterms:modified xsi:type="dcterms:W3CDTF">2012-05-02T23:50:24Z</dcterms:modified>
</cp:coreProperties>
</file>