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21"/>
  </p:notesMasterIdLst>
  <p:handoutMasterIdLst>
    <p:handoutMasterId r:id="rId22"/>
  </p:handoutMasterIdLst>
  <p:sldIdLst>
    <p:sldId id="256" r:id="rId6"/>
    <p:sldId id="387" r:id="rId7"/>
    <p:sldId id="315" r:id="rId8"/>
    <p:sldId id="308" r:id="rId9"/>
    <p:sldId id="385" r:id="rId10"/>
    <p:sldId id="302" r:id="rId11"/>
    <p:sldId id="337" r:id="rId12"/>
    <p:sldId id="376" r:id="rId13"/>
    <p:sldId id="343" r:id="rId14"/>
    <p:sldId id="317" r:id="rId15"/>
    <p:sldId id="347" r:id="rId16"/>
    <p:sldId id="384" r:id="rId17"/>
    <p:sldId id="386" r:id="rId18"/>
    <p:sldId id="350" r:id="rId19"/>
    <p:sldId id="356"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0" autoAdjust="0"/>
    <p:restoredTop sz="80581" autoAdjust="0"/>
  </p:normalViewPr>
  <p:slideViewPr>
    <p:cSldViewPr>
      <p:cViewPr varScale="1">
        <p:scale>
          <a:sx n="46" d="100"/>
          <a:sy n="46" d="100"/>
        </p:scale>
        <p:origin x="-739" y="-77"/>
      </p:cViewPr>
      <p:guideLst>
        <p:guide orient="horz"/>
        <p:guide pos="5759"/>
      </p:guideLst>
    </p:cSldViewPr>
  </p:slideViewPr>
  <p:outlineViewPr>
    <p:cViewPr>
      <p:scale>
        <a:sx n="33" d="100"/>
        <a:sy n="33" d="100"/>
      </p:scale>
      <p:origin x="0" y="1290"/>
    </p:cViewPr>
  </p:outlineViewPr>
  <p:notesTextViewPr>
    <p:cViewPr>
      <p:scale>
        <a:sx n="1" d="1"/>
        <a:sy n="1" d="1"/>
      </p:scale>
      <p:origin x="0" y="0"/>
    </p:cViewPr>
  </p:notesTextViewPr>
  <p:sorterViewPr>
    <p:cViewPr>
      <p:scale>
        <a:sx n="70" d="100"/>
        <a:sy n="70" d="100"/>
      </p:scale>
      <p:origin x="0" y="0"/>
    </p:cViewPr>
  </p:sorterViewPr>
  <p:notesViewPr>
    <p:cSldViewPr showGuides="1">
      <p:cViewPr varScale="1">
        <p:scale>
          <a:sx n="57" d="100"/>
          <a:sy n="57" d="100"/>
        </p:scale>
        <p:origin x="-2778" y="-90"/>
      </p:cViewPr>
      <p:guideLst>
        <p:guide orient="horz" pos="2928"/>
        <p:guide pos="216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DC4D52F4-8780-45DB-80F2-43F097537430}" type="datetimeFigureOut">
              <a:rPr lang="en-US" smtClean="0"/>
              <a:t>5/30/2012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575044DD-4408-4B12-AB8C-0AE6862185C6}" type="slidenum">
              <a:rPr lang="en-US" smtClean="0"/>
              <a:t>‹#›</a:t>
            </a:fld>
            <a:endParaRPr lang="en-US"/>
          </a:p>
        </p:txBody>
      </p:sp>
    </p:spTree>
    <p:extLst>
      <p:ext uri="{BB962C8B-B14F-4D97-AF65-F5344CB8AC3E}">
        <p14:creationId xmlns:p14="http://schemas.microsoft.com/office/powerpoint/2010/main" val="20861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742"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1"/>
            <a:ext cx="2982742" cy="464980"/>
          </a:xfrm>
          <a:prstGeom prst="rect">
            <a:avLst/>
          </a:prstGeom>
        </p:spPr>
        <p:txBody>
          <a:bodyPr vert="horz" lIns="91440" tIns="45720" rIns="91440" bIns="45720" rtlCol="0"/>
          <a:lstStyle>
            <a:lvl1pPr algn="r">
              <a:defRPr sz="1200"/>
            </a:lvl1pPr>
          </a:lstStyle>
          <a:p>
            <a:fld id="{24BF9812-BD8A-4DA3-84ED-4EE5E50304D8}" type="datetimeFigureOut">
              <a:rPr lang="en-US" smtClean="0"/>
              <a:t>5/30/2012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510"/>
            <a:ext cx="5504204"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2982742"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823"/>
            <a:ext cx="2982742" cy="464980"/>
          </a:xfrm>
          <a:prstGeom prst="rect">
            <a:avLst/>
          </a:prstGeom>
        </p:spPr>
        <p:txBody>
          <a:bodyPr vert="horz" lIns="91440" tIns="45720" rIns="91440" bIns="45720" rtlCol="0" anchor="b"/>
          <a:lstStyle>
            <a:lvl1pPr algn="r">
              <a:defRPr sz="1200"/>
            </a:lvl1pPr>
          </a:lstStyle>
          <a:p>
            <a:fld id="{CAD5FC74-CB41-4A66-8665-B2DFD359D657}" type="slidenum">
              <a:rPr lang="en-US" smtClean="0"/>
              <a:t>‹#›</a:t>
            </a:fld>
            <a:endParaRPr lang="en-US"/>
          </a:p>
        </p:txBody>
      </p:sp>
    </p:spTree>
    <p:extLst>
      <p:ext uri="{BB962C8B-B14F-4D97-AF65-F5344CB8AC3E}">
        <p14:creationId xmlns:p14="http://schemas.microsoft.com/office/powerpoint/2010/main" val="225209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stockphoto.com/stock-photo-3093773-project-plan.php?st=51c81b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1</a:t>
            </a:fld>
            <a:endParaRPr lang="en-US" dirty="0"/>
          </a:p>
        </p:txBody>
      </p:sp>
    </p:spTree>
    <p:extLst>
      <p:ext uri="{BB962C8B-B14F-4D97-AF65-F5344CB8AC3E}">
        <p14:creationId xmlns:p14="http://schemas.microsoft.com/office/powerpoint/2010/main" val="179688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5FC74-CB41-4A66-8665-B2DFD359D657}" type="slidenum">
              <a:rPr lang="en-US" smtClean="0"/>
              <a:t>11</a:t>
            </a:fld>
            <a:endParaRPr lang="en-US"/>
          </a:p>
        </p:txBody>
      </p:sp>
    </p:spTree>
    <p:extLst>
      <p:ext uri="{BB962C8B-B14F-4D97-AF65-F5344CB8AC3E}">
        <p14:creationId xmlns:p14="http://schemas.microsoft.com/office/powerpoint/2010/main" val="15351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5FC74-CB41-4A66-8665-B2DFD359D657}" type="slidenum">
              <a:rPr lang="en-US" smtClean="0"/>
              <a:t>12</a:t>
            </a:fld>
            <a:endParaRPr lang="en-US"/>
          </a:p>
        </p:txBody>
      </p:sp>
    </p:spTree>
    <p:extLst>
      <p:ext uri="{BB962C8B-B14F-4D97-AF65-F5344CB8AC3E}">
        <p14:creationId xmlns:p14="http://schemas.microsoft.com/office/powerpoint/2010/main" val="230372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5FC74-CB41-4A66-8665-B2DFD359D657}" type="slidenum">
              <a:rPr lang="en-US" smtClean="0"/>
              <a:t>14</a:t>
            </a:fld>
            <a:endParaRPr lang="en-US"/>
          </a:p>
        </p:txBody>
      </p:sp>
    </p:spTree>
    <p:extLst>
      <p:ext uri="{BB962C8B-B14F-4D97-AF65-F5344CB8AC3E}">
        <p14:creationId xmlns:p14="http://schemas.microsoft.com/office/powerpoint/2010/main" val="291927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hlinkClick r:id="rId3"/>
              </a:rPr>
              <a:t>http://www.istockphoto.com/stock-photo-3093773-project-plan.php?st=51c81b4</a:t>
            </a:r>
            <a:endParaRPr lang="en-US"/>
          </a:p>
        </p:txBody>
      </p:sp>
      <p:sp>
        <p:nvSpPr>
          <p:cNvPr id="4" name="Slide Number Placeholder 3"/>
          <p:cNvSpPr>
            <a:spLocks noGrp="1"/>
          </p:cNvSpPr>
          <p:nvPr>
            <p:ph type="sldNum" sz="quarter" idx="10"/>
          </p:nvPr>
        </p:nvSpPr>
        <p:spPr/>
        <p:txBody>
          <a:bodyPr/>
          <a:lstStyle/>
          <a:p>
            <a:fld id="{CAD5FC74-CB41-4A66-8665-B2DFD359D657}" type="slidenum">
              <a:rPr lang="en-US" smtClean="0"/>
              <a:t>15</a:t>
            </a:fld>
            <a:endParaRPr lang="en-US"/>
          </a:p>
        </p:txBody>
      </p:sp>
    </p:spTree>
    <p:extLst>
      <p:ext uri="{BB962C8B-B14F-4D97-AF65-F5344CB8AC3E}">
        <p14:creationId xmlns:p14="http://schemas.microsoft.com/office/powerpoint/2010/main" val="168248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3</a:t>
            </a:fld>
            <a:endParaRPr lang="en-US"/>
          </a:p>
        </p:txBody>
      </p:sp>
    </p:spTree>
    <p:extLst>
      <p:ext uri="{BB962C8B-B14F-4D97-AF65-F5344CB8AC3E}">
        <p14:creationId xmlns:p14="http://schemas.microsoft.com/office/powerpoint/2010/main" val="341321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4</a:t>
            </a:fld>
            <a:endParaRPr lang="en-US" dirty="0"/>
          </a:p>
        </p:txBody>
      </p:sp>
    </p:spTree>
    <p:extLst>
      <p:ext uri="{BB962C8B-B14F-4D97-AF65-F5344CB8AC3E}">
        <p14:creationId xmlns:p14="http://schemas.microsoft.com/office/powerpoint/2010/main" val="300504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D4876-80F0-45F7-82B1-82055F4678E0}" type="slidenum">
              <a:rPr lang="en-US" smtClean="0"/>
              <a:t>5</a:t>
            </a:fld>
            <a:endParaRPr lang="en-US"/>
          </a:p>
        </p:txBody>
      </p:sp>
    </p:spTree>
    <p:extLst>
      <p:ext uri="{BB962C8B-B14F-4D97-AF65-F5344CB8AC3E}">
        <p14:creationId xmlns:p14="http://schemas.microsoft.com/office/powerpoint/2010/main" val="185979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6</a:t>
            </a:fld>
            <a:endParaRPr lang="en-US"/>
          </a:p>
        </p:txBody>
      </p:sp>
    </p:spTree>
    <p:extLst>
      <p:ext uri="{BB962C8B-B14F-4D97-AF65-F5344CB8AC3E}">
        <p14:creationId xmlns:p14="http://schemas.microsoft.com/office/powerpoint/2010/main" val="348205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7</a:t>
            </a:fld>
            <a:endParaRPr lang="en-US"/>
          </a:p>
        </p:txBody>
      </p:sp>
    </p:spTree>
    <p:extLst>
      <p:ext uri="{BB962C8B-B14F-4D97-AF65-F5344CB8AC3E}">
        <p14:creationId xmlns:p14="http://schemas.microsoft.com/office/powerpoint/2010/main" val="253221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Bio/psycho/social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8</a:t>
            </a:fld>
            <a:endParaRPr lang="en-US"/>
          </a:p>
        </p:txBody>
      </p:sp>
    </p:spTree>
    <p:extLst>
      <p:ext uri="{BB962C8B-B14F-4D97-AF65-F5344CB8AC3E}">
        <p14:creationId xmlns:p14="http://schemas.microsoft.com/office/powerpoint/2010/main" val="168248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5FC74-CB41-4A66-8665-B2DFD359D657}" type="slidenum">
              <a:rPr lang="en-US" smtClean="0"/>
              <a:t>9</a:t>
            </a:fld>
            <a:endParaRPr lang="en-US"/>
          </a:p>
        </p:txBody>
      </p:sp>
    </p:spTree>
    <p:extLst>
      <p:ext uri="{BB962C8B-B14F-4D97-AF65-F5344CB8AC3E}">
        <p14:creationId xmlns:p14="http://schemas.microsoft.com/office/powerpoint/2010/main" val="46093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98102" y="8829675"/>
            <a:ext cx="298211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175C4C-C431-484D-A392-213B953495A0}" type="slidenum">
              <a:rPr lang="en-US" sz="1200">
                <a:cs typeface="Arial" charset="0"/>
              </a:rPr>
              <a:pPr algn="r" eaLnBrk="1" hangingPunct="1"/>
              <a:t>10</a:t>
            </a:fld>
            <a:endParaRPr lang="en-US" sz="1200">
              <a:cs typeface="Arial" charset="0"/>
            </a:endParaRPr>
          </a:p>
        </p:txBody>
      </p:sp>
      <p:sp>
        <p:nvSpPr>
          <p:cNvPr id="155651" name="Rectangle 2"/>
          <p:cNvSpPr>
            <a:spLocks noGrp="1" noRot="1" noChangeAspect="1" noChangeArrowheads="1" noTextEdit="1"/>
          </p:cNvSpPr>
          <p:nvPr>
            <p:ph type="sldImg"/>
          </p:nvPr>
        </p:nvSpPr>
        <p:spPr>
          <a:xfrm>
            <a:off x="1117600" y="696913"/>
            <a:ext cx="4646613" cy="3486150"/>
          </a:xfrm>
          <a:ln/>
        </p:spPr>
      </p:sp>
      <p:sp>
        <p:nvSpPr>
          <p:cNvPr id="155652" name="Rectangle 3"/>
          <p:cNvSpPr>
            <a:spLocks noGrp="1" noChangeArrowheads="1"/>
          </p:cNvSpPr>
          <p:nvPr>
            <p:ph type="body" idx="1"/>
          </p:nvPr>
        </p:nvSpPr>
        <p:spPr>
          <a:xfrm>
            <a:off x="688182" y="4416426"/>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2052" name="Picture 4" descr="\\fs1\users\apalmer\My Documents\20110118\CareInnovations\images\tit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366999" y="4630994"/>
            <a:ext cx="6970757" cy="786580"/>
          </a:xfrm>
        </p:spPr>
        <p:txBody>
          <a:bodyPr anchor="t" anchorCtr="0">
            <a:normAutofit/>
          </a:bodyPr>
          <a:lstStyle>
            <a:lvl1pPr algn="l">
              <a:defRPr sz="3200">
                <a:solidFill>
                  <a:schemeClr val="accent4"/>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1366999" y="5417574"/>
            <a:ext cx="6970757" cy="825911"/>
          </a:xfrm>
        </p:spPr>
        <p:txBody>
          <a:bodyPr>
            <a:normAutofit/>
          </a:bodyPr>
          <a:lstStyle>
            <a:lvl1pPr marL="0" indent="0" algn="l">
              <a:spcBef>
                <a:spcPts val="200"/>
              </a:spcBef>
              <a:buNone/>
              <a:defRPr sz="2000">
                <a:solidFill>
                  <a:schemeClr val="tx1"/>
                </a:solidFill>
              </a:defRPr>
            </a:lvl1pPr>
            <a:lvl2pPr marL="0" indent="0" algn="l">
              <a:spcBef>
                <a:spcPts val="200"/>
              </a:spcBef>
              <a:buNone/>
              <a:defRPr sz="1800">
                <a:solidFill>
                  <a:schemeClr val="tx1"/>
                </a:solidFill>
              </a:defRPr>
            </a:lvl2pPr>
            <a:lvl3pPr marL="0" indent="0" algn="l">
              <a:spcBef>
                <a:spcPts val="200"/>
              </a:spcBef>
              <a:buNone/>
              <a:defRPr sz="1600">
                <a:solidFill>
                  <a:schemeClr val="tx1"/>
                </a:solidFill>
              </a:defRPr>
            </a:lvl3pPr>
            <a:lvl4pPr marL="0" indent="0" algn="l">
              <a:spcBef>
                <a:spcPts val="200"/>
              </a:spcBef>
              <a:buNone/>
              <a:defRPr sz="1400">
                <a:solidFill>
                  <a:schemeClr val="tx1"/>
                </a:solidFill>
              </a:defRPr>
            </a:lvl4pPr>
            <a:lvl5pPr marL="0" indent="0" algn="l">
              <a:spcBef>
                <a:spcPts val="200"/>
              </a:spcBef>
              <a:buNone/>
              <a:defRPr sz="1400">
                <a:solidFill>
                  <a:schemeClr val="tx1"/>
                </a:solidFill>
              </a:defRPr>
            </a:lvl5pPr>
          </a:lstStyle>
          <a:p>
            <a:pPr lvl="0"/>
            <a:r>
              <a:rPr lang="en-US" dirty="0" smtClean="0"/>
              <a:t>Click to edit subtitle</a:t>
            </a:r>
          </a:p>
          <a:p>
            <a:pPr lvl="3"/>
            <a:r>
              <a:rPr lang="en-US" dirty="0" smtClean="0"/>
              <a:t>Second level</a:t>
            </a:r>
          </a:p>
          <a:p>
            <a:pPr lvl="4"/>
            <a:r>
              <a:rPr lang="en-US" dirty="0" smtClean="0"/>
              <a:t>Third level</a:t>
            </a:r>
          </a:p>
          <a:p>
            <a:pPr lvl="5"/>
            <a:r>
              <a:rPr lang="en-US" dirty="0" smtClean="0"/>
              <a:t>Fourth level</a:t>
            </a:r>
          </a:p>
        </p:txBody>
      </p:sp>
      <p:sp>
        <p:nvSpPr>
          <p:cNvPr id="3" name="Rectangle 2"/>
          <p:cNvSpPr/>
          <p:nvPr/>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91489" y="6380448"/>
            <a:ext cx="1010213" cy="307777"/>
          </a:xfrm>
          <a:prstGeom prst="rect">
            <a:avLst/>
          </a:prstGeom>
          <a:noFill/>
        </p:spPr>
        <p:txBody>
          <a:bodyPr wrap="none" rtlCol="0">
            <a:spAutoFit/>
          </a:bodyPr>
          <a:lstStyle/>
          <a:p>
            <a:r>
              <a:rPr lang="en-US" sz="1400" dirty="0" smtClean="0">
                <a:solidFill>
                  <a:schemeClr val="tx1">
                    <a:lumMod val="65000"/>
                  </a:schemeClr>
                </a:solidFill>
              </a:rPr>
              <a:t>DHF-3057</a:t>
            </a:r>
            <a:endParaRPr lang="en-US" sz="1400" dirty="0">
              <a:solidFill>
                <a:schemeClr val="tx1">
                  <a:lumMod val="65000"/>
                </a:schemeClr>
              </a:solidFill>
            </a:endParaRPr>
          </a:p>
        </p:txBody>
      </p:sp>
    </p:spTree>
    <p:extLst>
      <p:ext uri="{BB962C8B-B14F-4D97-AF65-F5344CB8AC3E}">
        <p14:creationId xmlns:p14="http://schemas.microsoft.com/office/powerpoint/2010/main" val="813576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p:bg>
      <p:bgRef idx="1001">
        <a:schemeClr val="bg2"/>
      </p:bgRef>
    </p:bg>
    <p:spTree>
      <p:nvGrpSpPr>
        <p:cNvPr id="1" name=""/>
        <p:cNvGrpSpPr/>
        <p:nvPr/>
      </p:nvGrpSpPr>
      <p:grpSpPr>
        <a:xfrm>
          <a:off x="0" y="0"/>
          <a:ext cx="0" cy="0"/>
          <a:chOff x="0" y="0"/>
          <a:chExt cx="0" cy="0"/>
        </a:xfrm>
      </p:grpSpPr>
      <p:pic>
        <p:nvPicPr>
          <p:cNvPr id="3" name="Picture 2" descr="\\fs1\users\apalmer\My Documents\20110118\CareInnovations\images\overlay.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0" y="-1"/>
            <a:ext cx="9144000" cy="62434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1641004" y="1663850"/>
            <a:ext cx="6688944" cy="1924049"/>
          </a:xfrm>
        </p:spPr>
        <p:txBody>
          <a:bodyPr anchor="b" anchorCtr="0">
            <a:normAutofit/>
          </a:bodyPr>
          <a:lstStyle>
            <a:lvl1pPr algn="l">
              <a:defRPr sz="4400">
                <a:solidFill>
                  <a:schemeClr val="accent4"/>
                </a:solidFill>
              </a:defRPr>
            </a:lvl1pPr>
          </a:lstStyle>
          <a:p>
            <a:r>
              <a:rPr lang="en-US" smtClean="0"/>
              <a:t>Click to edit Master title style</a:t>
            </a:r>
            <a:endParaRPr lang="en-US" dirty="0"/>
          </a:p>
        </p:txBody>
      </p:sp>
      <p:pic>
        <p:nvPicPr>
          <p:cNvPr id="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632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ACER">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41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92875"/>
            <a:ext cx="2133600" cy="365125"/>
          </a:xfrm>
          <a:prstGeom prst="rect">
            <a:avLst/>
          </a:prstGeom>
        </p:spPr>
        <p:txBody>
          <a:bodyPr/>
          <a:lstStyle/>
          <a:p>
            <a:fld id="{0A0E04EE-5116-4962-BBBA-CD5B46DB27E7}" type="datetime1">
              <a:rPr lang="en-US" smtClean="0"/>
              <a:t>5/30/2012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7258F4B2-40E5-42B3-B57B-9879F08C599F}" type="slidenum">
              <a:rPr lang="en-US" smtClean="0"/>
              <a:t>‹#›</a:t>
            </a:fld>
            <a:endParaRPr lang="en-US"/>
          </a:p>
        </p:txBody>
      </p:sp>
    </p:spTree>
    <p:extLst>
      <p:ext uri="{BB962C8B-B14F-4D97-AF65-F5344CB8AC3E}">
        <p14:creationId xmlns:p14="http://schemas.microsoft.com/office/powerpoint/2010/main" val="954698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0" y="6492875"/>
            <a:ext cx="2133600" cy="365125"/>
          </a:xfrm>
          <a:prstGeom prst="rect">
            <a:avLst/>
          </a:prstGeom>
        </p:spPr>
        <p:txBody>
          <a:bodyPr/>
          <a:lstStyle/>
          <a:p>
            <a:fld id="{8A883FCA-5F99-44F1-8FC0-0618649E52D2}" type="datetime1">
              <a:rPr lang="en-US" smtClean="0"/>
              <a:t>5/30/2012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7166123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492875"/>
            <a:ext cx="2133600" cy="365125"/>
          </a:xfrm>
          <a:prstGeom prst="rect">
            <a:avLst/>
          </a:prstGeom>
        </p:spPr>
        <p:txBody>
          <a:bodyPr/>
          <a:lstStyle/>
          <a:p>
            <a:fld id="{EA4C0F0F-CE18-41C4-9E90-A39ABEEDD2AA}" type="datetime1">
              <a:rPr lang="en-US" smtClean="0"/>
              <a:t>5/30/2012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Title 9"/>
          <p:cNvSpPr>
            <a:spLocks noGrp="1"/>
          </p:cNvSpPr>
          <p:nvPr>
            <p:ph type="title"/>
          </p:nvPr>
        </p:nvSpPr>
        <p:spPr/>
        <p:txBody>
          <a:bodyPr/>
          <a:lstStyle>
            <a:lvl1pPr>
              <a:defRPr b="1">
                <a:solidFill>
                  <a:schemeClr val="bg2"/>
                </a:solidFill>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p14="http://schemas.microsoft.com/office/powerpoint/2010/main" val="346477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806244" y="6435791"/>
            <a:ext cx="4316362" cy="338554"/>
          </a:xfrm>
          <a:prstGeom prst="rect">
            <a:avLst/>
          </a:prstGeom>
          <a:noFill/>
        </p:spPr>
        <p:txBody>
          <a:bodyPr wrap="square" rtlCol="0">
            <a:spAutoFit/>
          </a:bodyPr>
          <a:lstStyle/>
          <a:p>
            <a:r>
              <a:rPr lang="en-US" sz="800" dirty="0" smtClean="0">
                <a:solidFill>
                  <a:schemeClr val="tx1">
                    <a:lumMod val="60000"/>
                    <a:lumOff val="40000"/>
                  </a:schemeClr>
                </a:solidFill>
              </a:rPr>
              <a:t>© Intel-GE Care Innovations LLC.  All rights reserved.  </a:t>
            </a:r>
            <a:br>
              <a:rPr lang="en-US" sz="800" dirty="0" smtClean="0">
                <a:solidFill>
                  <a:schemeClr val="tx1">
                    <a:lumMod val="60000"/>
                    <a:lumOff val="40000"/>
                  </a:schemeClr>
                </a:solidFill>
              </a:rPr>
            </a:br>
            <a:r>
              <a:rPr lang="en-US" sz="800" dirty="0" smtClean="0">
                <a:solidFill>
                  <a:schemeClr val="tx1">
                    <a:lumMod val="60000"/>
                    <a:lumOff val="40000"/>
                  </a:schemeClr>
                </a:solidFill>
              </a:rPr>
              <a:t>*All other third-party trademarks referenced herein belong to their respective owners. </a:t>
            </a:r>
          </a:p>
        </p:txBody>
      </p:sp>
      <p:sp>
        <p:nvSpPr>
          <p:cNvPr id="8" name="TextBox 7"/>
          <p:cNvSpPr txBox="1"/>
          <p:nvPr userDrawn="1"/>
        </p:nvSpPr>
        <p:spPr>
          <a:xfrm>
            <a:off x="72143" y="6379130"/>
            <a:ext cx="436338" cy="338554"/>
          </a:xfrm>
          <a:prstGeom prst="rect">
            <a:avLst/>
          </a:prstGeom>
          <a:noFill/>
        </p:spPr>
        <p:txBody>
          <a:bodyPr wrap="none" rtlCol="0">
            <a:spAutoFit/>
          </a:bodyPr>
          <a:lstStyle/>
          <a:p>
            <a:fld id="{27D45AD6-A5FB-4188-AAA9-040D92E5B7F2}" type="slidenum">
              <a:rPr lang="en-US" sz="1600" smtClean="0">
                <a:solidFill>
                  <a:schemeClr val="tx1"/>
                </a:solidFill>
              </a:rPr>
              <a:t>‹#›</a:t>
            </a:fld>
            <a:endParaRPr lang="en-US" sz="1600" dirty="0">
              <a:solidFill>
                <a:schemeClr val="tx1"/>
              </a:solidFill>
            </a:endParaRPr>
          </a:p>
        </p:txBody>
      </p:sp>
    </p:spTree>
    <p:extLst>
      <p:ext uri="{BB962C8B-B14F-4D97-AF65-F5344CB8AC3E}">
        <p14:creationId xmlns:p14="http://schemas.microsoft.com/office/powerpoint/2010/main" val="379448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2052" name="Picture 4" descr="\\fs1\users\apalmer\My Documents\20110118\CareInnovations\images\titl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366999" y="4630994"/>
            <a:ext cx="6970757" cy="786580"/>
          </a:xfrm>
        </p:spPr>
        <p:txBody>
          <a:bodyPr anchor="t" anchorCtr="0">
            <a:normAutofit/>
          </a:bodyPr>
          <a:lstStyle>
            <a:lvl1pPr algn="l">
              <a:defRPr sz="3200">
                <a:solidFill>
                  <a:schemeClr val="accent4"/>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1366999" y="5417574"/>
            <a:ext cx="6970757" cy="825911"/>
          </a:xfrm>
        </p:spPr>
        <p:txBody>
          <a:bodyPr>
            <a:normAutofit/>
          </a:bodyPr>
          <a:lstStyle>
            <a:lvl1pPr marL="0" indent="0" algn="l">
              <a:spcBef>
                <a:spcPts val="200"/>
              </a:spcBef>
              <a:buNone/>
              <a:defRPr sz="2000">
                <a:solidFill>
                  <a:schemeClr val="tx1"/>
                </a:solidFill>
              </a:defRPr>
            </a:lvl1pPr>
            <a:lvl2pPr marL="0" indent="0" algn="l">
              <a:spcBef>
                <a:spcPts val="200"/>
              </a:spcBef>
              <a:buNone/>
              <a:defRPr sz="1800">
                <a:solidFill>
                  <a:schemeClr val="tx1"/>
                </a:solidFill>
              </a:defRPr>
            </a:lvl2pPr>
            <a:lvl3pPr marL="0" indent="0" algn="l">
              <a:spcBef>
                <a:spcPts val="200"/>
              </a:spcBef>
              <a:buNone/>
              <a:defRPr sz="1600">
                <a:solidFill>
                  <a:schemeClr val="tx1"/>
                </a:solidFill>
              </a:defRPr>
            </a:lvl3pPr>
            <a:lvl4pPr marL="0" indent="0" algn="l">
              <a:spcBef>
                <a:spcPts val="200"/>
              </a:spcBef>
              <a:buNone/>
              <a:defRPr sz="1400">
                <a:solidFill>
                  <a:schemeClr val="tx1"/>
                </a:solidFill>
              </a:defRPr>
            </a:lvl4pPr>
            <a:lvl5pPr marL="0" indent="0" algn="l">
              <a:spcBef>
                <a:spcPts val="200"/>
              </a:spcBef>
              <a:buNone/>
              <a:defRPr sz="1400">
                <a:solidFill>
                  <a:schemeClr val="tx1"/>
                </a:solidFill>
              </a:defRPr>
            </a:lvl5pPr>
          </a:lstStyle>
          <a:p>
            <a:pPr lvl="0"/>
            <a:r>
              <a:rPr lang="en-US" dirty="0" smtClean="0"/>
              <a:t>Click to edit subtitle</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3" name="Rectangle 2"/>
          <p:cNvSpPr/>
          <p:nvPr userDrawn="1"/>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584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806244" y="1140543"/>
            <a:ext cx="753151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42695" y="6509310"/>
            <a:ext cx="425768" cy="190500"/>
          </a:xfrm>
        </p:spPr>
        <p:txBody>
          <a:bodyPr/>
          <a:lstStyle/>
          <a:p>
            <a:fld id="{FD44707B-D922-47D5-BD24-D96E91B70543}" type="slidenum">
              <a:rPr lang="en-US" smtClean="0">
                <a:solidFill>
                  <a:srgbClr val="7F756C"/>
                </a:solidFill>
              </a:rPr>
              <a:pPr/>
              <a:t>‹#›</a:t>
            </a:fld>
            <a:endParaRPr lang="en-US">
              <a:solidFill>
                <a:srgbClr val="7F756C"/>
              </a:solidFill>
            </a:endParaRPr>
          </a:p>
        </p:txBody>
      </p:sp>
      <p:sp>
        <p:nvSpPr>
          <p:cNvPr id="8" name="Text Placeholder 7"/>
          <p:cNvSpPr>
            <a:spLocks noGrp="1"/>
          </p:cNvSpPr>
          <p:nvPr>
            <p:ph type="body" sz="quarter" idx="13" hasCustomPrompt="1"/>
          </p:nvPr>
        </p:nvSpPr>
        <p:spPr>
          <a:xfrm>
            <a:off x="806244" y="6010688"/>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15254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pic>
        <p:nvPicPr>
          <p:cNvPr id="6" name="Picture 2" descr="\\fs1\users\apalmer\My Documents\20110118\CareInnovations\images\overl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
          <a:stretch/>
        </p:blipFill>
        <p:spPr bwMode="auto">
          <a:xfrm>
            <a:off x="0" y="0"/>
            <a:ext cx="9144000" cy="4817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4817806"/>
            <a:ext cx="9144000" cy="20401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806244" y="4955457"/>
            <a:ext cx="7531512" cy="1288027"/>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pic>
        <p:nvPicPr>
          <p:cNvPr id="4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27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Text">
    <p:bg>
      <p:bgRef idx="1001">
        <a:schemeClr val="bg2"/>
      </p:bgRef>
    </p:bg>
    <p:spTree>
      <p:nvGrpSpPr>
        <p:cNvPr id="1" name=""/>
        <p:cNvGrpSpPr/>
        <p:nvPr/>
      </p:nvGrpSpPr>
      <p:grpSpPr>
        <a:xfrm>
          <a:off x="0" y="0"/>
          <a:ext cx="0" cy="0"/>
          <a:chOff x="0" y="0"/>
          <a:chExt cx="0" cy="0"/>
        </a:xfrm>
      </p:grpSpPr>
      <p:pic>
        <p:nvPicPr>
          <p:cNvPr id="46" name="Picture 2" descr="\\fs1\users\apalmer\My Documents\20110118\CareInnovations\images\overl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
          <a:stretch/>
        </p:blipFill>
        <p:spPr bwMode="auto">
          <a:xfrm>
            <a:off x="0" y="-1"/>
            <a:ext cx="9144000" cy="62434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1641004" y="1624522"/>
            <a:ext cx="6696752" cy="1924049"/>
          </a:xfrm>
        </p:spPr>
        <p:txBody>
          <a:bodyPr anchor="b" anchorCtr="0">
            <a:normAutofit/>
          </a:bodyPr>
          <a:lstStyle>
            <a:lvl1pPr>
              <a:defRPr sz="3200">
                <a:solidFill>
                  <a:schemeClr val="accent4"/>
                </a:solidFill>
              </a:defRPr>
            </a:lvl1pPr>
          </a:lstStyle>
          <a:p>
            <a:r>
              <a:rPr lang="en-US" dirty="0" smtClean="0"/>
              <a:t>Click to edit title</a:t>
            </a:r>
            <a:endParaRPr lang="en-US" dirty="0"/>
          </a:p>
        </p:txBody>
      </p:sp>
      <p:sp>
        <p:nvSpPr>
          <p:cNvPr id="11" name="Text Placeholder 8"/>
          <p:cNvSpPr>
            <a:spLocks noGrp="1"/>
          </p:cNvSpPr>
          <p:nvPr>
            <p:ph type="body" sz="quarter" idx="13" hasCustomPrompt="1"/>
          </p:nvPr>
        </p:nvSpPr>
        <p:spPr>
          <a:xfrm>
            <a:off x="2655866" y="4817806"/>
            <a:ext cx="5681890" cy="14256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762865" y="4817806"/>
            <a:ext cx="6381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78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806244" y="1140543"/>
            <a:ext cx="753151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806244" y="6287146"/>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3165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7F756C"/>
                </a:solidFill>
              </a:rPr>
              <a:pPr/>
              <a:t>‹#›</a:t>
            </a:fld>
            <a:endParaRPr lang="en-US">
              <a:solidFill>
                <a:srgbClr val="7F756C"/>
              </a:solidFill>
            </a:endParaRPr>
          </a:p>
        </p:txBody>
      </p:sp>
      <p:sp>
        <p:nvSpPr>
          <p:cNvPr id="8" name="Content Placeholder 2"/>
          <p:cNvSpPr>
            <a:spLocks noGrp="1"/>
          </p:cNvSpPr>
          <p:nvPr>
            <p:ph idx="14" hasCustomPrompt="1"/>
          </p:nvPr>
        </p:nvSpPr>
        <p:spPr>
          <a:xfrm>
            <a:off x="806244" y="1140543"/>
            <a:ext cx="369908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38674" y="1140543"/>
            <a:ext cx="369908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806244" y="6010688"/>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7718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5014913" y="914400"/>
            <a:ext cx="4129087" cy="4866968"/>
          </a:xfrm>
        </p:spPr>
        <p:txBody>
          <a:bodyPr/>
          <a:lstStyle>
            <a:lvl1pPr marL="0" indent="0">
              <a:buNone/>
              <a:defRPr/>
            </a:lvl1pPr>
          </a:lstStyle>
          <a:p>
            <a:r>
              <a:rPr lang="en-US" dirty="0" smtClean="0"/>
              <a:t>Photo</a:t>
            </a:r>
            <a:endParaRPr lang="en-US" dirty="0"/>
          </a:p>
        </p:txBody>
      </p:sp>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7F756C"/>
                </a:solidFill>
              </a:rPr>
              <a:pPr/>
              <a:t>‹#›</a:t>
            </a:fld>
            <a:endParaRPr lang="en-US">
              <a:solidFill>
                <a:srgbClr val="7F756C"/>
              </a:solidFill>
            </a:endParaRPr>
          </a:p>
        </p:txBody>
      </p:sp>
      <p:sp>
        <p:nvSpPr>
          <p:cNvPr id="8" name="Content Placeholder 2"/>
          <p:cNvSpPr>
            <a:spLocks noGrp="1"/>
          </p:cNvSpPr>
          <p:nvPr>
            <p:ph idx="14" hasCustomPrompt="1"/>
          </p:nvPr>
        </p:nvSpPr>
        <p:spPr>
          <a:xfrm>
            <a:off x="806243" y="1140543"/>
            <a:ext cx="396240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806244" y="6010688"/>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7999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7F756C"/>
                </a:solidFill>
              </a:rPr>
              <a:pPr/>
              <a:t>‹#›</a:t>
            </a:fld>
            <a:endParaRPr lang="en-US">
              <a:solidFill>
                <a:srgbClr val="7F756C"/>
              </a:solidFill>
            </a:endParaRPr>
          </a:p>
        </p:txBody>
      </p:sp>
      <p:sp>
        <p:nvSpPr>
          <p:cNvPr id="8" name="Content Placeholder 2"/>
          <p:cNvSpPr>
            <a:spLocks noGrp="1"/>
          </p:cNvSpPr>
          <p:nvPr>
            <p:ph idx="14" hasCustomPrompt="1"/>
          </p:nvPr>
        </p:nvSpPr>
        <p:spPr>
          <a:xfrm>
            <a:off x="806243"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397045"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5987845"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3" hasCustomPrompt="1"/>
          </p:nvPr>
        </p:nvSpPr>
        <p:spPr>
          <a:xfrm>
            <a:off x="806244" y="6010688"/>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4133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7F756C"/>
                </a:solidFill>
              </a:rPr>
              <a:pPr/>
              <a:t>‹#›</a:t>
            </a:fld>
            <a:endParaRPr lang="en-US">
              <a:solidFill>
                <a:srgbClr val="7F756C"/>
              </a:solidFill>
            </a:endParaRPr>
          </a:p>
        </p:txBody>
      </p:sp>
      <p:sp>
        <p:nvSpPr>
          <p:cNvPr id="6" name="Text Placeholder 7"/>
          <p:cNvSpPr>
            <a:spLocks noGrp="1"/>
          </p:cNvSpPr>
          <p:nvPr>
            <p:ph type="body" sz="quarter" idx="13" hasCustomPrompt="1"/>
          </p:nvPr>
        </p:nvSpPr>
        <p:spPr>
          <a:xfrm>
            <a:off x="806244" y="6010688"/>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26486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solidFill>
                  <a:srgbClr val="7F756C"/>
                </a:solidFill>
              </a:rPr>
              <a:pPr/>
              <a:t>‹#›</a:t>
            </a:fld>
            <a:endParaRPr lang="en-US">
              <a:solidFill>
                <a:srgbClr val="7F756C"/>
              </a:solidFill>
            </a:endParaRPr>
          </a:p>
        </p:txBody>
      </p:sp>
    </p:spTree>
    <p:extLst>
      <p:ext uri="{BB962C8B-B14F-4D97-AF65-F5344CB8AC3E}">
        <p14:creationId xmlns:p14="http://schemas.microsoft.com/office/powerpoint/2010/main" val="159429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Ref idx="1001">
        <a:schemeClr val="bg2"/>
      </p:bgRef>
    </p:bg>
    <p:spTree>
      <p:nvGrpSpPr>
        <p:cNvPr id="1" name=""/>
        <p:cNvGrpSpPr/>
        <p:nvPr/>
      </p:nvGrpSpPr>
      <p:grpSpPr>
        <a:xfrm>
          <a:off x="0" y="0"/>
          <a:ext cx="0" cy="0"/>
          <a:chOff x="0" y="0"/>
          <a:chExt cx="0" cy="0"/>
        </a:xfrm>
      </p:grpSpPr>
      <p:pic>
        <p:nvPicPr>
          <p:cNvPr id="3" name="Picture 2" descr="\\fs1\users\apalmer\My Documents\20110118\CareInnovations\images\overl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
          <a:stretch/>
        </p:blipFill>
        <p:spPr bwMode="auto">
          <a:xfrm>
            <a:off x="0" y="-1"/>
            <a:ext cx="9144000" cy="62434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p:cNvSpPr>
            <a:spLocks noGrp="1"/>
          </p:cNvSpPr>
          <p:nvPr>
            <p:ph type="ctrTitle"/>
          </p:nvPr>
        </p:nvSpPr>
        <p:spPr>
          <a:xfrm>
            <a:off x="1641004" y="1663850"/>
            <a:ext cx="6688944" cy="1924049"/>
          </a:xfrm>
        </p:spPr>
        <p:txBody>
          <a:bodyPr anchor="b" anchorCtr="0">
            <a:normAutofit/>
          </a:bodyPr>
          <a:lstStyle>
            <a:lvl1pPr algn="l">
              <a:defRPr sz="4400">
                <a:solidFill>
                  <a:schemeClr val="accent4"/>
                </a:solidFill>
              </a:defRPr>
            </a:lvl1pPr>
          </a:lstStyle>
          <a:p>
            <a:r>
              <a:rPr lang="en-US" dirty="0" smtClean="0"/>
              <a:t>Click to edit</a:t>
            </a:r>
            <a:endParaRPr lang="en-US" dirty="0"/>
          </a:p>
        </p:txBody>
      </p:sp>
      <p:pic>
        <p:nvPicPr>
          <p:cNvPr id="4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266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C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225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pic>
        <p:nvPicPr>
          <p:cNvPr id="6" name="Picture 2" descr="\\fs1\users\apalmer\My Documents\20110118\CareInnovations\images\overlay.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
          <a:stretch/>
        </p:blipFill>
        <p:spPr bwMode="auto">
          <a:xfrm>
            <a:off x="0" y="0"/>
            <a:ext cx="9144000" cy="4817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4817806"/>
            <a:ext cx="9144000" cy="20401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06244" y="4955457"/>
            <a:ext cx="7531512" cy="1288027"/>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pic>
        <p:nvPicPr>
          <p:cNvPr id="4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791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with Text">
    <p:bg>
      <p:bgRef idx="1001">
        <a:schemeClr val="bg2"/>
      </p:bgRef>
    </p:bg>
    <p:spTree>
      <p:nvGrpSpPr>
        <p:cNvPr id="1" name=""/>
        <p:cNvGrpSpPr/>
        <p:nvPr/>
      </p:nvGrpSpPr>
      <p:grpSpPr>
        <a:xfrm>
          <a:off x="0" y="0"/>
          <a:ext cx="0" cy="0"/>
          <a:chOff x="0" y="0"/>
          <a:chExt cx="0" cy="0"/>
        </a:xfrm>
      </p:grpSpPr>
      <p:pic>
        <p:nvPicPr>
          <p:cNvPr id="46" name="Picture 2" descr="\\fs1\users\apalmer\My Documents\20110118\CareInnovations\images\overlay.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0" y="-1"/>
            <a:ext cx="9144000" cy="62434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243485"/>
            <a:ext cx="9144000" cy="614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41004" y="1624522"/>
            <a:ext cx="6696752" cy="1924049"/>
          </a:xfrm>
        </p:spPr>
        <p:txBody>
          <a:bodyPr anchor="b" anchorCtr="0">
            <a:normAutofit/>
          </a:bodyPr>
          <a:lstStyle>
            <a:lvl1pPr>
              <a:defRPr sz="3200">
                <a:solidFill>
                  <a:schemeClr val="accent4"/>
                </a:solidFill>
              </a:defRPr>
            </a:lvl1pPr>
          </a:lstStyle>
          <a:p>
            <a:r>
              <a:rPr lang="en-US" dirty="0" smtClean="0"/>
              <a:t>Click to edit title</a:t>
            </a:r>
            <a:endParaRPr lang="en-US" dirty="0"/>
          </a:p>
        </p:txBody>
      </p:sp>
      <p:sp>
        <p:nvSpPr>
          <p:cNvPr id="11" name="Text Placeholder 8"/>
          <p:cNvSpPr>
            <a:spLocks noGrp="1"/>
          </p:cNvSpPr>
          <p:nvPr>
            <p:ph type="body" sz="quarter" idx="13" hasCustomPrompt="1"/>
          </p:nvPr>
        </p:nvSpPr>
        <p:spPr>
          <a:xfrm>
            <a:off x="2655866" y="4817806"/>
            <a:ext cx="5681890" cy="14256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p:nvCxnSpPr>
        <p:spPr>
          <a:xfrm>
            <a:off x="2762865" y="4817806"/>
            <a:ext cx="6381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015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8" name="Content Placeholder 2"/>
          <p:cNvSpPr>
            <a:spLocks noGrp="1"/>
          </p:cNvSpPr>
          <p:nvPr>
            <p:ph idx="14" hasCustomPrompt="1"/>
          </p:nvPr>
        </p:nvSpPr>
        <p:spPr>
          <a:xfrm>
            <a:off x="806244" y="1140543"/>
            <a:ext cx="369908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38674" y="1140543"/>
            <a:ext cx="3699082"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806244" y="6287146"/>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5826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Photo">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5014913" y="914400"/>
            <a:ext cx="4129087" cy="4866968"/>
          </a:xfrm>
        </p:spPr>
        <p:txBody>
          <a:bodyPr/>
          <a:lstStyle>
            <a:lvl1pPr marL="0" indent="0">
              <a:buNone/>
              <a:defRPr/>
            </a:lvl1pPr>
          </a:lstStyle>
          <a:p>
            <a:r>
              <a:rPr lang="en-US" dirty="0" smtClean="0"/>
              <a:t>Photo</a:t>
            </a:r>
            <a:endParaRPr lang="en-US" dirty="0"/>
          </a:p>
        </p:txBody>
      </p:sp>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8" name="Content Placeholder 2"/>
          <p:cNvSpPr>
            <a:spLocks noGrp="1"/>
          </p:cNvSpPr>
          <p:nvPr>
            <p:ph idx="14" hasCustomPrompt="1"/>
          </p:nvPr>
        </p:nvSpPr>
        <p:spPr>
          <a:xfrm>
            <a:off x="806243" y="1140543"/>
            <a:ext cx="396240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806244" y="6287146"/>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42653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8" name="Content Placeholder 2"/>
          <p:cNvSpPr>
            <a:spLocks noGrp="1"/>
          </p:cNvSpPr>
          <p:nvPr>
            <p:ph idx="14" hasCustomPrompt="1"/>
          </p:nvPr>
        </p:nvSpPr>
        <p:spPr>
          <a:xfrm>
            <a:off x="806243"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397045"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5987845" y="1140543"/>
            <a:ext cx="2349911" cy="46408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3" hasCustomPrompt="1"/>
          </p:nvPr>
        </p:nvSpPr>
        <p:spPr>
          <a:xfrm>
            <a:off x="806244" y="6287146"/>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6491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6" name="Text Placeholder 7"/>
          <p:cNvSpPr>
            <a:spLocks noGrp="1"/>
          </p:cNvSpPr>
          <p:nvPr>
            <p:ph type="body" sz="quarter" idx="13" hasCustomPrompt="1"/>
          </p:nvPr>
        </p:nvSpPr>
        <p:spPr>
          <a:xfrm>
            <a:off x="806244" y="6287146"/>
            <a:ext cx="7531512" cy="230832"/>
          </a:xfrm>
        </p:spPr>
        <p:txBody>
          <a:bodyPr wrap="square" anchor="b" anchorCtr="0">
            <a:spAutoFit/>
          </a:bodyPr>
          <a:lstStyle>
            <a:lvl1pPr marL="0" indent="0">
              <a:spcBef>
                <a:spcPts val="300"/>
              </a:spcBef>
              <a:buFont typeface="Arial" pitchFamily="34" charset="0"/>
              <a:buNone/>
              <a:defRPr sz="900">
                <a:solidFill>
                  <a:schemeClr val="tx1"/>
                </a:solidFill>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8019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0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9.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fs1\users\apalmer\My Documents\20110118\CareInnovations\images\overlay.jpg"/>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0" y="0"/>
            <a:ext cx="9144000" cy="606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06244" y="1"/>
            <a:ext cx="7588318" cy="589934"/>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6244" y="1140542"/>
            <a:ext cx="7531512" cy="51029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806244" y="6435791"/>
            <a:ext cx="4316362" cy="338554"/>
          </a:xfrm>
          <a:prstGeom prst="rect">
            <a:avLst/>
          </a:prstGeom>
          <a:noFill/>
        </p:spPr>
        <p:txBody>
          <a:bodyPr wrap="square" rtlCol="0">
            <a:spAutoFit/>
          </a:bodyPr>
          <a:lstStyle/>
          <a:p>
            <a:r>
              <a:rPr lang="en-US" sz="800" dirty="0" smtClean="0">
                <a:solidFill>
                  <a:schemeClr val="tx1">
                    <a:lumMod val="60000"/>
                    <a:lumOff val="40000"/>
                  </a:schemeClr>
                </a:solidFill>
              </a:rPr>
              <a:t>©  2011 Intel-GE Care Innovations LLC.  All rights reserved.  </a:t>
            </a:r>
            <a:br>
              <a:rPr lang="en-US" sz="800" dirty="0" smtClean="0">
                <a:solidFill>
                  <a:schemeClr val="tx1">
                    <a:lumMod val="60000"/>
                    <a:lumOff val="40000"/>
                  </a:schemeClr>
                </a:solidFill>
              </a:rPr>
            </a:br>
            <a:r>
              <a:rPr lang="en-US" sz="800" dirty="0" smtClean="0">
                <a:solidFill>
                  <a:schemeClr val="tx1">
                    <a:lumMod val="60000"/>
                    <a:lumOff val="40000"/>
                  </a:schemeClr>
                </a:solidFill>
              </a:rPr>
              <a:t>*All other third-party trademarks referenced herein belong to their respective owners. </a:t>
            </a:r>
          </a:p>
        </p:txBody>
      </p:sp>
      <p:pic>
        <p:nvPicPr>
          <p:cNvPr id="2050"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72143" y="6379130"/>
            <a:ext cx="356188" cy="261610"/>
          </a:xfrm>
          <a:prstGeom prst="rect">
            <a:avLst/>
          </a:prstGeom>
          <a:noFill/>
        </p:spPr>
        <p:txBody>
          <a:bodyPr wrap="none" rtlCol="0">
            <a:spAutoFit/>
          </a:bodyPr>
          <a:lstStyle/>
          <a:p>
            <a:fld id="{27D45AD6-A5FB-4188-AAA9-040D92E5B7F2}" type="slidenum">
              <a:rPr lang="en-US" sz="1050" smtClean="0">
                <a:solidFill>
                  <a:schemeClr val="tx1"/>
                </a:solidFill>
              </a:rPr>
              <a:t>‹#›</a:t>
            </a:fld>
            <a:endParaRPr lang="en-US" sz="1050" dirty="0">
              <a:solidFill>
                <a:schemeClr val="tx1"/>
              </a:solidFill>
            </a:endParaRPr>
          </a:p>
        </p:txBody>
      </p:sp>
    </p:spTree>
    <p:extLst>
      <p:ext uri="{BB962C8B-B14F-4D97-AF65-F5344CB8AC3E}">
        <p14:creationId xmlns:p14="http://schemas.microsoft.com/office/powerpoint/2010/main" val="413029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53"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000" kern="1200">
          <a:solidFill>
            <a:srgbClr val="FFFFFF"/>
          </a:solidFill>
          <a:latin typeface="+mj-lt"/>
          <a:ea typeface="+mj-ea"/>
          <a:cs typeface="+mj-cs"/>
        </a:defRPr>
      </a:lvl1pPr>
    </p:titleStyle>
    <p:bodyStyle>
      <a:lvl1pPr marL="285750" indent="-285750" algn="l" defTabSz="914400" rtl="0" eaLnBrk="1" latinLnBrk="0" hangingPunct="1">
        <a:spcBef>
          <a:spcPts val="600"/>
        </a:spcBef>
        <a:buClrTx/>
        <a:buSzPct val="125000"/>
        <a:buFont typeface="Arial" pitchFamily="34" charset="0"/>
        <a:buChar char="•"/>
        <a:defRPr sz="1800" kern="1200">
          <a:solidFill>
            <a:schemeClr val="accent1"/>
          </a:solidFill>
          <a:latin typeface="+mn-lt"/>
          <a:ea typeface="+mn-ea"/>
          <a:cs typeface="+mn-cs"/>
        </a:defRPr>
      </a:lvl1pPr>
      <a:lvl2pPr marL="747713" indent="-293688" algn="l" defTabSz="914400" rtl="0" eaLnBrk="1" latinLnBrk="0" hangingPunct="1">
        <a:spcBef>
          <a:spcPts val="600"/>
        </a:spcBef>
        <a:buClrTx/>
        <a:buSzPct val="125000"/>
        <a:buFont typeface="Arial" pitchFamily="34" charset="0"/>
        <a:buChar char="•"/>
        <a:defRPr sz="1800" kern="1200">
          <a:solidFill>
            <a:schemeClr val="tx1"/>
          </a:solidFill>
          <a:latin typeface="+mn-lt"/>
          <a:ea typeface="+mn-ea"/>
          <a:cs typeface="+mn-cs"/>
        </a:defRPr>
      </a:lvl2pPr>
      <a:lvl3pPr marL="1139825" indent="-230188"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3pPr>
      <a:lvl4pPr marL="1484313" indent="-228600"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4pPr>
      <a:lvl5pPr marL="1828800" indent="-225425"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fs1\users\apalmer\My Documents\20110118\CareInnovations\images\background.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0" y="6243484"/>
            <a:ext cx="9144000" cy="6145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s1\users\apalmer\My Documents\20110118\CareInnovations\images\overlay.jp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a:off x="0" y="0"/>
            <a:ext cx="9144000" cy="606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06244" y="1"/>
            <a:ext cx="7588318" cy="58993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6244" y="1140542"/>
            <a:ext cx="7531512" cy="51029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1429" y="6498677"/>
            <a:ext cx="425768" cy="190500"/>
          </a:xfrm>
          <a:prstGeom prst="rect">
            <a:avLst/>
          </a:prstGeom>
        </p:spPr>
        <p:txBody>
          <a:bodyPr vert="horz" lIns="91440" tIns="45720" rIns="91440" bIns="45720" rtlCol="0" anchor="ctr"/>
          <a:lstStyle>
            <a:lvl1pPr algn="l">
              <a:defRPr sz="900">
                <a:solidFill>
                  <a:schemeClr val="tx1"/>
                </a:solidFill>
              </a:defRPr>
            </a:lvl1pPr>
          </a:lstStyle>
          <a:p>
            <a:fld id="{FD44707B-D922-47D5-BD24-D96E91B70543}" type="slidenum">
              <a:rPr lang="en-US" smtClean="0">
                <a:solidFill>
                  <a:srgbClr val="7F756C"/>
                </a:solidFill>
              </a:rPr>
              <a:pPr/>
              <a:t>‹#›</a:t>
            </a:fld>
            <a:endParaRPr lang="en-US">
              <a:solidFill>
                <a:srgbClr val="7F756C"/>
              </a:solidFill>
            </a:endParaRPr>
          </a:p>
        </p:txBody>
      </p:sp>
      <p:sp>
        <p:nvSpPr>
          <p:cNvPr id="5" name="TextBox 4"/>
          <p:cNvSpPr txBox="1"/>
          <p:nvPr userDrawn="1"/>
        </p:nvSpPr>
        <p:spPr>
          <a:xfrm>
            <a:off x="806244" y="6435791"/>
            <a:ext cx="4316362" cy="338554"/>
          </a:xfrm>
          <a:prstGeom prst="rect">
            <a:avLst/>
          </a:prstGeom>
          <a:noFill/>
        </p:spPr>
        <p:txBody>
          <a:bodyPr wrap="square" rtlCol="0">
            <a:spAutoFit/>
          </a:bodyPr>
          <a:lstStyle/>
          <a:p>
            <a:r>
              <a:rPr lang="en-US" sz="800" dirty="0" smtClean="0">
                <a:solidFill>
                  <a:srgbClr val="7F756C">
                    <a:lumMod val="60000"/>
                    <a:lumOff val="40000"/>
                  </a:srgbClr>
                </a:solidFill>
              </a:rPr>
              <a:t>© Intel-GE Care Innovations LLC.  All rights reserved.  </a:t>
            </a:r>
            <a:br>
              <a:rPr lang="en-US" sz="800" dirty="0" smtClean="0">
                <a:solidFill>
                  <a:srgbClr val="7F756C">
                    <a:lumMod val="60000"/>
                    <a:lumOff val="40000"/>
                  </a:srgbClr>
                </a:solidFill>
              </a:rPr>
            </a:br>
            <a:r>
              <a:rPr lang="en-US" sz="800" dirty="0" smtClean="0">
                <a:solidFill>
                  <a:srgbClr val="7F756C">
                    <a:lumMod val="60000"/>
                    <a:lumOff val="40000"/>
                  </a:srgbClr>
                </a:solidFill>
              </a:rPr>
              <a:t>*All other third-party trademarks referenced herein belong to their respective owners. </a:t>
            </a:r>
          </a:p>
        </p:txBody>
      </p:sp>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120103" y="6336982"/>
            <a:ext cx="1779045"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873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000" kern="1200">
          <a:solidFill>
            <a:srgbClr val="FFFFFF"/>
          </a:solidFill>
          <a:latin typeface="+mj-lt"/>
          <a:ea typeface="+mj-ea"/>
          <a:cs typeface="+mj-cs"/>
        </a:defRPr>
      </a:lvl1pPr>
    </p:titleStyle>
    <p:bodyStyle>
      <a:lvl1pPr marL="285750" indent="-285750" algn="l" defTabSz="914400" rtl="0" eaLnBrk="1" latinLnBrk="0" hangingPunct="1">
        <a:spcBef>
          <a:spcPts val="600"/>
        </a:spcBef>
        <a:buClrTx/>
        <a:buSzPct val="125000"/>
        <a:buFont typeface="Arial" pitchFamily="34" charset="0"/>
        <a:buChar char="•"/>
        <a:defRPr sz="1800" kern="1200">
          <a:solidFill>
            <a:schemeClr val="accent1"/>
          </a:solidFill>
          <a:latin typeface="+mn-lt"/>
          <a:ea typeface="+mn-ea"/>
          <a:cs typeface="+mn-cs"/>
        </a:defRPr>
      </a:lvl1pPr>
      <a:lvl2pPr marL="747713" indent="-293688" algn="l" defTabSz="914400" rtl="0" eaLnBrk="1" latinLnBrk="0" hangingPunct="1">
        <a:spcBef>
          <a:spcPts val="600"/>
        </a:spcBef>
        <a:buClrTx/>
        <a:buSzPct val="125000"/>
        <a:buFont typeface="Arial" pitchFamily="34" charset="0"/>
        <a:buChar char="•"/>
        <a:defRPr sz="1800" kern="1200">
          <a:solidFill>
            <a:schemeClr val="tx1"/>
          </a:solidFill>
          <a:latin typeface="+mn-lt"/>
          <a:ea typeface="+mn-ea"/>
          <a:cs typeface="+mn-cs"/>
        </a:defRPr>
      </a:lvl2pPr>
      <a:lvl3pPr marL="1139825" indent="-230188"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3pPr>
      <a:lvl4pPr marL="1484313" indent="-228600"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4pPr>
      <a:lvl5pPr marL="1828800" indent="-225425" algn="l" defTabSz="914400" rtl="0" eaLnBrk="1" latinLnBrk="0" hangingPunct="1">
        <a:spcBef>
          <a:spcPts val="600"/>
        </a:spcBef>
        <a:buClrTx/>
        <a:buSzPct val="125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hyperlink" Target="IHG/ProductTour.ex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413" y="4707194"/>
            <a:ext cx="6970757" cy="1084006"/>
          </a:xfrm>
        </p:spPr>
        <p:txBody>
          <a:bodyPr vert="horz" lIns="91440" tIns="45720" rIns="91440" bIns="45720" rtlCol="0" anchor="ctr">
            <a:normAutofit/>
          </a:bodyPr>
          <a:lstStyle/>
          <a:p>
            <a:r>
              <a:rPr lang="en-US" sz="2800" dirty="0" smtClean="0"/>
              <a:t>Intel-GE Care Innovations™ Guide</a:t>
            </a:r>
            <a:endParaRPr lang="en-US" sz="2800" baseline="30000" dirty="0"/>
          </a:p>
        </p:txBody>
      </p:sp>
      <p:sp>
        <p:nvSpPr>
          <p:cNvPr id="3" name="Subtitle 2"/>
          <p:cNvSpPr>
            <a:spLocks noGrp="1"/>
          </p:cNvSpPr>
          <p:nvPr>
            <p:ph type="body" sz="quarter" idx="13"/>
          </p:nvPr>
        </p:nvSpPr>
        <p:spPr>
          <a:xfrm>
            <a:off x="5892168" y="4592124"/>
            <a:ext cx="3230892" cy="1671485"/>
          </a:xfrm>
        </p:spPr>
        <p:txBody>
          <a:bodyPr>
            <a:noAutofit/>
          </a:bodyPr>
          <a:lstStyle/>
          <a:p>
            <a:pPr>
              <a:lnSpc>
                <a:spcPct val="90000"/>
              </a:lnSpc>
              <a:tabLst>
                <a:tab pos="3492500" algn="l"/>
              </a:tabLst>
            </a:pPr>
            <a:r>
              <a:rPr lang="en-US" sz="1600" b="1" i="1" dirty="0"/>
              <a:t> </a:t>
            </a:r>
            <a:r>
              <a:rPr lang="en-US" sz="1600" b="1" i="1" dirty="0" smtClean="0"/>
              <a:t>                           Guide</a:t>
            </a:r>
            <a:r>
              <a:rPr lang="en-US" sz="1600" dirty="0" smtClean="0"/>
              <a:t> </a:t>
            </a:r>
            <a:r>
              <a:rPr lang="en-US" sz="1400" dirty="0" smtClean="0"/>
              <a:t>– verb:</a:t>
            </a:r>
            <a:br>
              <a:rPr lang="en-US" sz="1400" dirty="0" smtClean="0"/>
            </a:br>
            <a:endParaRPr lang="en-US" sz="1400" dirty="0"/>
          </a:p>
          <a:p>
            <a:pPr marL="457200" lvl="1">
              <a:lnSpc>
                <a:spcPct val="90000"/>
              </a:lnSpc>
            </a:pPr>
            <a:r>
              <a:rPr lang="en-US" sz="1400" dirty="0" smtClean="0"/>
              <a:t>to </a:t>
            </a:r>
            <a:r>
              <a:rPr lang="en-US" sz="1400" dirty="0"/>
              <a:t>assist (a person) to travel through, </a:t>
            </a:r>
            <a:r>
              <a:rPr lang="en-US" sz="1400" dirty="0" smtClean="0"/>
              <a:t>or reach a </a:t>
            </a:r>
            <a:r>
              <a:rPr lang="en-US" sz="1400" dirty="0"/>
              <a:t>destination in, an unfamiliar area, as by accompanying </a:t>
            </a:r>
            <a:r>
              <a:rPr lang="en-US" sz="1400" dirty="0" smtClean="0"/>
              <a:t>or giving </a:t>
            </a:r>
            <a:r>
              <a:rPr lang="en-US" sz="1400" dirty="0"/>
              <a:t>directions to the </a:t>
            </a:r>
            <a:r>
              <a:rPr lang="en-US" sz="1400" dirty="0" smtClean="0"/>
              <a:t>person</a:t>
            </a:r>
            <a:endParaRPr lang="en-US" sz="1400" i="1" dirty="0" smtClean="0"/>
          </a:p>
          <a:p>
            <a:pPr lvl="1" algn="r">
              <a:lnSpc>
                <a:spcPct val="90000"/>
              </a:lnSpc>
            </a:pPr>
            <a:r>
              <a:rPr lang="en-US" sz="1050" i="1" dirty="0" smtClean="0"/>
              <a:t>-- dictionary.com</a:t>
            </a:r>
            <a:endParaRPr lang="en-US" sz="1050" i="1" dirty="0"/>
          </a:p>
        </p:txBody>
      </p:sp>
    </p:spTree>
    <p:extLst>
      <p:ext uri="{BB962C8B-B14F-4D97-AF65-F5344CB8AC3E}">
        <p14:creationId xmlns:p14="http://schemas.microsoft.com/office/powerpoint/2010/main" val="25733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Slide Number Placeholder 4"/>
          <p:cNvSpPr txBox="1">
            <a:spLocks noGrp="1"/>
          </p:cNvSpPr>
          <p:nvPr/>
        </p:nvSpPr>
        <p:spPr bwMode="auto">
          <a:xfrm>
            <a:off x="7861300" y="659765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7B4A4F6-CFF6-4FAC-8893-29B34520880F}" type="slidenum">
              <a:rPr lang="en-US" sz="1200">
                <a:solidFill>
                  <a:schemeClr val="bg1"/>
                </a:solidFill>
                <a:cs typeface="Arial" charset="0"/>
              </a:rPr>
              <a:pPr algn="r" eaLnBrk="1" hangingPunct="1"/>
              <a:t>10</a:t>
            </a:fld>
            <a:endParaRPr lang="en-US" sz="1200">
              <a:solidFill>
                <a:schemeClr val="bg1"/>
              </a:solidFill>
              <a:cs typeface="Arial" charset="0"/>
            </a:endParaRPr>
          </a:p>
        </p:txBody>
      </p:sp>
      <p:sp>
        <p:nvSpPr>
          <p:cNvPr id="154627" name="Rectangle 2"/>
          <p:cNvSpPr>
            <a:spLocks noGrp="1" noChangeArrowheads="1"/>
          </p:cNvSpPr>
          <p:nvPr>
            <p:ph type="title"/>
          </p:nvPr>
        </p:nvSpPr>
        <p:spPr/>
        <p:txBody>
          <a:bodyPr lIns="92035" tIns="46019" rIns="92035" bIns="46019">
            <a:normAutofit/>
          </a:bodyPr>
          <a:lstStyle/>
          <a:p>
            <a:r>
              <a:rPr lang="en-US"/>
              <a:t>Options from the Home Screen</a:t>
            </a:r>
          </a:p>
        </p:txBody>
      </p:sp>
      <p:grpSp>
        <p:nvGrpSpPr>
          <p:cNvPr id="530494" name="Group 62"/>
          <p:cNvGrpSpPr>
            <a:grpSpLocks/>
          </p:cNvGrpSpPr>
          <p:nvPr/>
        </p:nvGrpSpPr>
        <p:grpSpPr bwMode="auto">
          <a:xfrm>
            <a:off x="3857625" y="2122488"/>
            <a:ext cx="3203575" cy="1090612"/>
            <a:chOff x="2430" y="1337"/>
            <a:chExt cx="2018" cy="687"/>
          </a:xfrm>
        </p:grpSpPr>
        <p:pic>
          <p:nvPicPr>
            <p:cNvPr id="154632" name="Picture 14" descr="assessments detai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0" y="1337"/>
              <a:ext cx="979" cy="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33" name="Text Box 24"/>
            <p:cNvSpPr txBox="1">
              <a:spLocks noChangeArrowheads="1"/>
            </p:cNvSpPr>
            <p:nvPr/>
          </p:nvSpPr>
          <p:spPr bwMode="auto">
            <a:xfrm>
              <a:off x="3368" y="1552"/>
              <a:ext cx="10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Assessments</a:t>
              </a:r>
            </a:p>
          </p:txBody>
        </p:sp>
      </p:grpSp>
      <p:grpSp>
        <p:nvGrpSpPr>
          <p:cNvPr id="530500" name="Group 68"/>
          <p:cNvGrpSpPr>
            <a:grpSpLocks/>
          </p:cNvGrpSpPr>
          <p:nvPr/>
        </p:nvGrpSpPr>
        <p:grpSpPr bwMode="auto">
          <a:xfrm>
            <a:off x="3895725" y="3349625"/>
            <a:ext cx="3424238" cy="1062038"/>
            <a:chOff x="2454" y="2110"/>
            <a:chExt cx="1949" cy="669"/>
          </a:xfrm>
        </p:grpSpPr>
        <p:pic>
          <p:nvPicPr>
            <p:cNvPr id="154635" name="Picture 67" descr="Reminder ta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54" y="2110"/>
              <a:ext cx="985"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6" name="Text Box 54"/>
            <p:cNvSpPr txBox="1">
              <a:spLocks noChangeArrowheads="1"/>
            </p:cNvSpPr>
            <p:nvPr/>
          </p:nvSpPr>
          <p:spPr bwMode="auto">
            <a:xfrm>
              <a:off x="3539" y="2266"/>
              <a:ext cx="86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5000"/>
                </a:lnSpc>
                <a:spcBef>
                  <a:spcPct val="50000"/>
                </a:spcBef>
                <a:buClr>
                  <a:schemeClr val="tx2"/>
                </a:buClr>
                <a:buFont typeface="Wingdings" pitchFamily="2" charset="2"/>
                <a:buNone/>
              </a:pPr>
              <a:r>
                <a:rPr lang="en-US" sz="2000" b="1">
                  <a:cs typeface="Arial" charset="0"/>
                </a:rPr>
                <a:t>Reminders</a:t>
              </a:r>
            </a:p>
          </p:txBody>
        </p:sp>
      </p:grpSp>
      <p:grpSp>
        <p:nvGrpSpPr>
          <p:cNvPr id="530492" name="Group 60"/>
          <p:cNvGrpSpPr>
            <a:grpSpLocks/>
          </p:cNvGrpSpPr>
          <p:nvPr/>
        </p:nvGrpSpPr>
        <p:grpSpPr bwMode="auto">
          <a:xfrm>
            <a:off x="4403725" y="4227513"/>
            <a:ext cx="2916238" cy="1106487"/>
            <a:chOff x="2774" y="2663"/>
            <a:chExt cx="1837" cy="697"/>
          </a:xfrm>
        </p:grpSpPr>
        <p:pic>
          <p:nvPicPr>
            <p:cNvPr id="154638" name="Picture 25" descr="patient calend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4" y="2663"/>
              <a:ext cx="970" cy="6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39" name="Text Box 26"/>
            <p:cNvSpPr txBox="1">
              <a:spLocks noChangeArrowheads="1"/>
            </p:cNvSpPr>
            <p:nvPr/>
          </p:nvSpPr>
          <p:spPr bwMode="auto">
            <a:xfrm>
              <a:off x="3531" y="2841"/>
              <a:ext cx="10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Patient</a:t>
              </a:r>
            </a:p>
          </p:txBody>
        </p:sp>
      </p:grpSp>
      <p:grpSp>
        <p:nvGrpSpPr>
          <p:cNvPr id="530480" name="Group 48"/>
          <p:cNvGrpSpPr>
            <a:grpSpLocks/>
          </p:cNvGrpSpPr>
          <p:nvPr/>
        </p:nvGrpSpPr>
        <p:grpSpPr bwMode="auto">
          <a:xfrm>
            <a:off x="5546725" y="4865688"/>
            <a:ext cx="2944813" cy="1122362"/>
            <a:chOff x="3905" y="2994"/>
            <a:chExt cx="1855" cy="707"/>
          </a:xfrm>
        </p:grpSpPr>
        <p:pic>
          <p:nvPicPr>
            <p:cNvPr id="154641" name="Picture 15" descr="print measuremen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5" y="2994"/>
              <a:ext cx="975" cy="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42" name="Text Box 23"/>
            <p:cNvSpPr txBox="1">
              <a:spLocks noChangeArrowheads="1"/>
            </p:cNvSpPr>
            <p:nvPr/>
          </p:nvSpPr>
          <p:spPr bwMode="auto">
            <a:xfrm>
              <a:off x="4680" y="3216"/>
              <a:ext cx="10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Reports</a:t>
              </a:r>
            </a:p>
          </p:txBody>
        </p:sp>
      </p:grpSp>
      <p:grpSp>
        <p:nvGrpSpPr>
          <p:cNvPr id="530495" name="Group 63"/>
          <p:cNvGrpSpPr>
            <a:grpSpLocks/>
          </p:cNvGrpSpPr>
          <p:nvPr/>
        </p:nvGrpSpPr>
        <p:grpSpPr bwMode="auto">
          <a:xfrm>
            <a:off x="4516438" y="744538"/>
            <a:ext cx="4360862" cy="1535112"/>
            <a:chOff x="2845" y="469"/>
            <a:chExt cx="2747" cy="967"/>
          </a:xfrm>
        </p:grpSpPr>
        <p:pic>
          <p:nvPicPr>
            <p:cNvPr id="154644"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0" y="469"/>
              <a:ext cx="1091"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4645" name="Picture 12" descr="MeasurementP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 y="618"/>
              <a:ext cx="1004" cy="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46" name="Text Box 22"/>
            <p:cNvSpPr txBox="1">
              <a:spLocks noChangeArrowheads="1"/>
            </p:cNvSpPr>
            <p:nvPr/>
          </p:nvSpPr>
          <p:spPr bwMode="auto">
            <a:xfrm>
              <a:off x="4512" y="656"/>
              <a:ext cx="10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Measurements</a:t>
              </a:r>
            </a:p>
          </p:txBody>
        </p:sp>
      </p:grpSp>
      <p:grpSp>
        <p:nvGrpSpPr>
          <p:cNvPr id="530498" name="Group 66"/>
          <p:cNvGrpSpPr>
            <a:grpSpLocks/>
          </p:cNvGrpSpPr>
          <p:nvPr/>
        </p:nvGrpSpPr>
        <p:grpSpPr bwMode="auto">
          <a:xfrm>
            <a:off x="2185988" y="749300"/>
            <a:ext cx="6480175" cy="5092700"/>
            <a:chOff x="1377" y="472"/>
            <a:chExt cx="4082" cy="3208"/>
          </a:xfrm>
        </p:grpSpPr>
        <p:sp>
          <p:nvSpPr>
            <p:cNvPr id="154648" name="AutoShape 31"/>
            <p:cNvSpPr>
              <a:spLocks/>
            </p:cNvSpPr>
            <p:nvPr/>
          </p:nvSpPr>
          <p:spPr bwMode="auto">
            <a:xfrm>
              <a:off x="2312" y="472"/>
              <a:ext cx="280" cy="3208"/>
            </a:xfrm>
            <a:prstGeom prst="leftBracket">
              <a:avLst>
                <a:gd name="adj" fmla="val 95476"/>
              </a:avLst>
            </a:prstGeom>
            <a:noFill/>
            <a:ln w="28575">
              <a:solidFill>
                <a:srgbClr val="1D61B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5000"/>
                </a:lnSpc>
                <a:spcBef>
                  <a:spcPct val="30000"/>
                </a:spcBef>
                <a:buClr>
                  <a:schemeClr val="tx2"/>
                </a:buClr>
                <a:buFont typeface="Wingdings" pitchFamily="2" charset="2"/>
                <a:buNone/>
              </a:pPr>
              <a:endParaRPr lang="en-US" sz="1600" b="1">
                <a:cs typeface="Arial" charset="0"/>
              </a:endParaRPr>
            </a:p>
          </p:txBody>
        </p:sp>
        <p:cxnSp>
          <p:nvCxnSpPr>
            <p:cNvPr id="154649" name="AutoShape 41"/>
            <p:cNvCxnSpPr>
              <a:cxnSpLocks noChangeShapeType="1"/>
              <a:endCxn id="154648" idx="1"/>
            </p:cNvCxnSpPr>
            <p:nvPr/>
          </p:nvCxnSpPr>
          <p:spPr bwMode="auto">
            <a:xfrm flipV="1">
              <a:off x="1377" y="2076"/>
              <a:ext cx="926" cy="854"/>
            </a:xfrm>
            <a:prstGeom prst="bentConnector3">
              <a:avLst>
                <a:gd name="adj1" fmla="val 50431"/>
              </a:avLst>
            </a:prstGeom>
            <a:noFill/>
            <a:ln w="25400">
              <a:solidFill>
                <a:schemeClr val="tx2"/>
              </a:solidFill>
              <a:miter lim="800000"/>
              <a:headEnd/>
              <a:tailEnd type="triangle" w="med" len="med"/>
            </a:ln>
            <a:extLst>
              <a:ext uri="{909E8E84-426E-40DD-AFC4-6F175D3DCCD1}">
                <a14:hiddenFill xmlns:a14="http://schemas.microsoft.com/office/drawing/2010/main">
                  <a:noFill/>
                </a14:hiddenFill>
              </a:ext>
            </a:extLst>
          </p:spPr>
        </p:cxnSp>
        <p:sp>
          <p:nvSpPr>
            <p:cNvPr id="154650" name="Text Box 56"/>
            <p:cNvSpPr txBox="1">
              <a:spLocks noChangeArrowheads="1"/>
            </p:cNvSpPr>
            <p:nvPr/>
          </p:nvSpPr>
          <p:spPr bwMode="auto">
            <a:xfrm>
              <a:off x="4717" y="1805"/>
              <a:ext cx="7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5000"/>
                </a:lnSpc>
                <a:spcBef>
                  <a:spcPct val="50000"/>
                </a:spcBef>
                <a:buClr>
                  <a:schemeClr val="tx2"/>
                </a:buClr>
                <a:buFont typeface="Wingdings" pitchFamily="2" charset="2"/>
                <a:buNone/>
              </a:pPr>
              <a:r>
                <a:rPr lang="en-US" sz="2400" b="1">
                  <a:solidFill>
                    <a:srgbClr val="1D61B3"/>
                  </a:solidFill>
                  <a:cs typeface="Arial" charset="0"/>
                </a:rPr>
                <a:t>Tabs</a:t>
              </a:r>
            </a:p>
          </p:txBody>
        </p:sp>
      </p:grpSp>
      <p:grpSp>
        <p:nvGrpSpPr>
          <p:cNvPr id="154651" name="Group 64"/>
          <p:cNvGrpSpPr>
            <a:grpSpLocks/>
          </p:cNvGrpSpPr>
          <p:nvPr/>
        </p:nvGrpSpPr>
        <p:grpSpPr bwMode="auto">
          <a:xfrm>
            <a:off x="390525" y="1022350"/>
            <a:ext cx="1838325" cy="2868613"/>
            <a:chOff x="246" y="644"/>
            <a:chExt cx="1158" cy="1807"/>
          </a:xfrm>
        </p:grpSpPr>
        <p:cxnSp>
          <p:nvCxnSpPr>
            <p:cNvPr id="154652" name="AutoShape 35"/>
            <p:cNvCxnSpPr>
              <a:cxnSpLocks noChangeShapeType="1"/>
            </p:cNvCxnSpPr>
            <p:nvPr/>
          </p:nvCxnSpPr>
          <p:spPr bwMode="auto">
            <a:xfrm>
              <a:off x="818" y="1584"/>
              <a:ext cx="12" cy="867"/>
            </a:xfrm>
            <a:prstGeom prst="straightConnector1">
              <a:avLst/>
            </a:prstGeom>
            <a:noFill/>
            <a:ln w="25400">
              <a:solidFill>
                <a:srgbClr val="1D61B3"/>
              </a:solidFill>
              <a:round/>
              <a:headEnd/>
              <a:tailEnd type="triangle" w="med" len="med"/>
            </a:ln>
            <a:extLst>
              <a:ext uri="{909E8E84-426E-40DD-AFC4-6F175D3DCCD1}">
                <a14:hiddenFill xmlns:a14="http://schemas.microsoft.com/office/drawing/2010/main">
                  <a:noFill/>
                </a14:hiddenFill>
              </a:ext>
            </a:extLst>
          </p:spPr>
        </p:cxnSp>
        <p:pic>
          <p:nvPicPr>
            <p:cNvPr id="154653" name="Picture 57" descr="Login Blank"/>
            <p:cNvPicPr preferRelativeResize="0">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6" y="644"/>
              <a:ext cx="1158"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4" name="Text Box 58"/>
            <p:cNvSpPr txBox="1">
              <a:spLocks noChangeArrowheads="1"/>
            </p:cNvSpPr>
            <p:nvPr/>
          </p:nvSpPr>
          <p:spPr bwMode="auto">
            <a:xfrm>
              <a:off x="266" y="1774"/>
              <a:ext cx="1080"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Login</a:t>
              </a:r>
            </a:p>
          </p:txBody>
        </p:sp>
      </p:grpSp>
      <p:grpSp>
        <p:nvGrpSpPr>
          <p:cNvPr id="530497" name="Group 65"/>
          <p:cNvGrpSpPr>
            <a:grpSpLocks/>
          </p:cNvGrpSpPr>
          <p:nvPr/>
        </p:nvGrpSpPr>
        <p:grpSpPr bwMode="auto">
          <a:xfrm>
            <a:off x="431800" y="3890963"/>
            <a:ext cx="2006600" cy="2157412"/>
            <a:chOff x="272" y="2451"/>
            <a:chExt cx="1105" cy="1191"/>
          </a:xfrm>
        </p:grpSpPr>
        <p:pic>
          <p:nvPicPr>
            <p:cNvPr id="154629" name="Picture 11" descr="home scree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2" y="2451"/>
              <a:ext cx="1095" cy="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30" name="Text Box 20"/>
            <p:cNvSpPr txBox="1">
              <a:spLocks noChangeArrowheads="1"/>
            </p:cNvSpPr>
            <p:nvPr/>
          </p:nvSpPr>
          <p:spPr bwMode="auto">
            <a:xfrm>
              <a:off x="272" y="3456"/>
              <a:ext cx="108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cs typeface="Arial" charset="0"/>
                </a:rPr>
                <a:t>Home Screen</a:t>
              </a:r>
            </a:p>
          </p:txBody>
        </p:sp>
      </p:grpSp>
    </p:spTree>
    <p:extLst>
      <p:ext uri="{BB962C8B-B14F-4D97-AF65-F5344CB8AC3E}">
        <p14:creationId xmlns:p14="http://schemas.microsoft.com/office/powerpoint/2010/main" val="2874170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30497"/>
                                        </p:tgtEl>
                                        <p:attrNameLst>
                                          <p:attrName>style.visibility</p:attrName>
                                        </p:attrNameLst>
                                      </p:cBhvr>
                                      <p:to>
                                        <p:strVal val="visible"/>
                                      </p:to>
                                    </p:set>
                                    <p:animEffect transition="in" filter="wipe(up)">
                                      <p:cBhvr>
                                        <p:cTn id="7" dur="500"/>
                                        <p:tgtEl>
                                          <p:spTgt spid="53049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30498"/>
                                        </p:tgtEl>
                                        <p:attrNameLst>
                                          <p:attrName>style.visibility</p:attrName>
                                        </p:attrNameLst>
                                      </p:cBhvr>
                                      <p:to>
                                        <p:strVal val="visible"/>
                                      </p:to>
                                    </p:set>
                                    <p:animEffect transition="in" filter="wipe(left)">
                                      <p:cBhvr>
                                        <p:cTn id="11" dur="500"/>
                                        <p:tgtEl>
                                          <p:spTgt spid="53049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30495"/>
                                        </p:tgtEl>
                                        <p:attrNameLst>
                                          <p:attrName>style.visibility</p:attrName>
                                        </p:attrNameLst>
                                      </p:cBhvr>
                                      <p:to>
                                        <p:strVal val="visible"/>
                                      </p:to>
                                    </p:set>
                                    <p:animEffect transition="in" filter="wipe(left)">
                                      <p:cBhvr>
                                        <p:cTn id="15" dur="500"/>
                                        <p:tgtEl>
                                          <p:spTgt spid="53049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30494"/>
                                        </p:tgtEl>
                                        <p:attrNameLst>
                                          <p:attrName>style.visibility</p:attrName>
                                        </p:attrNameLst>
                                      </p:cBhvr>
                                      <p:to>
                                        <p:strVal val="visible"/>
                                      </p:to>
                                    </p:set>
                                    <p:animEffect transition="in" filter="wipe(left)">
                                      <p:cBhvr>
                                        <p:cTn id="19" dur="500"/>
                                        <p:tgtEl>
                                          <p:spTgt spid="53049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30500"/>
                                        </p:tgtEl>
                                        <p:attrNameLst>
                                          <p:attrName>style.visibility</p:attrName>
                                        </p:attrNameLst>
                                      </p:cBhvr>
                                      <p:to>
                                        <p:strVal val="visible"/>
                                      </p:to>
                                    </p:set>
                                    <p:animEffect transition="in" filter="wipe(left)">
                                      <p:cBhvr>
                                        <p:cTn id="23" dur="500"/>
                                        <p:tgtEl>
                                          <p:spTgt spid="530500"/>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530492"/>
                                        </p:tgtEl>
                                        <p:attrNameLst>
                                          <p:attrName>style.visibility</p:attrName>
                                        </p:attrNameLst>
                                      </p:cBhvr>
                                      <p:to>
                                        <p:strVal val="visible"/>
                                      </p:to>
                                    </p:set>
                                    <p:animEffect transition="in" filter="wipe(left)">
                                      <p:cBhvr>
                                        <p:cTn id="27" dur="500"/>
                                        <p:tgtEl>
                                          <p:spTgt spid="53049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30480"/>
                                        </p:tgtEl>
                                        <p:attrNameLst>
                                          <p:attrName>style.visibility</p:attrName>
                                        </p:attrNameLst>
                                      </p:cBhvr>
                                      <p:to>
                                        <p:strVal val="visible"/>
                                      </p:to>
                                    </p:set>
                                    <p:animEffect transition="in" filter="wipe(left)">
                                      <p:cBhvr>
                                        <p:cTn id="31" dur="500"/>
                                        <p:tgtEl>
                                          <p:spTgt spid="530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Innovations™ Guide Virtual Care Suite</a:t>
            </a:r>
            <a:endParaRPr lang="en-US" dirty="0"/>
          </a:p>
        </p:txBody>
      </p:sp>
      <p:sp>
        <p:nvSpPr>
          <p:cNvPr id="3" name="Text Placeholder 2"/>
          <p:cNvSpPr>
            <a:spLocks noGrp="1"/>
          </p:cNvSpPr>
          <p:nvPr>
            <p:ph type="body" sz="quarter" idx="13"/>
          </p:nvPr>
        </p:nvSpPr>
        <p:spPr/>
        <p:txBody>
          <a:bodyPr/>
          <a:lstStyle/>
          <a:p>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243" y="651527"/>
            <a:ext cx="8170512" cy="5977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26821" y="5623536"/>
            <a:ext cx="4903908" cy="646331"/>
          </a:xfrm>
          <a:prstGeom prst="rect">
            <a:avLst/>
          </a:prstGeom>
        </p:spPr>
        <p:txBody>
          <a:bodyPr wrap="none">
            <a:spAutoFit/>
          </a:bodyPr>
          <a:lstStyle/>
          <a:p>
            <a:pPr algn="ctr"/>
            <a:r>
              <a:rPr lang="en-US" b="1" dirty="0" smtClean="0">
                <a:solidFill>
                  <a:schemeClr val="accent4"/>
                </a:solidFill>
              </a:rPr>
              <a:t>Care Management Suite:</a:t>
            </a:r>
            <a:br>
              <a:rPr lang="en-US" b="1" dirty="0" smtClean="0">
                <a:solidFill>
                  <a:schemeClr val="accent4"/>
                </a:solidFill>
              </a:rPr>
            </a:br>
            <a:r>
              <a:rPr lang="en-US" b="1" dirty="0" smtClean="0">
                <a:solidFill>
                  <a:schemeClr val="tx2"/>
                </a:solidFill>
              </a:rPr>
              <a:t>Helping Clinicians Make Sense of the Data</a:t>
            </a:r>
            <a:endParaRPr lang="en-US" b="1" dirty="0">
              <a:solidFill>
                <a:schemeClr val="tx2"/>
              </a:solidFill>
            </a:endParaRPr>
          </a:p>
        </p:txBody>
      </p:sp>
    </p:spTree>
    <p:extLst>
      <p:ext uri="{BB962C8B-B14F-4D97-AF65-F5344CB8AC3E}">
        <p14:creationId xmlns:p14="http://schemas.microsoft.com/office/powerpoint/2010/main" val="319990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ata\DM Marketing\Photos\Guide Product Shots\Family-Form -Factor final 2 copy.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371603"/>
            <a:ext cx="9143951" cy="34289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538" y="5806414"/>
            <a:ext cx="2949845" cy="553998"/>
          </a:xfrm>
          <a:prstGeom prst="rect">
            <a:avLst/>
          </a:prstGeom>
          <a:noFill/>
        </p:spPr>
        <p:txBody>
          <a:bodyPr wrap="none" rtlCol="0">
            <a:spAutoFit/>
          </a:bodyPr>
          <a:lstStyle/>
          <a:p>
            <a:pPr algn="ctr"/>
            <a:r>
              <a:rPr lang="en-US" sz="1000" i="1" dirty="0" smtClean="0">
                <a:solidFill>
                  <a:schemeClr val="tx2"/>
                </a:solidFill>
              </a:rPr>
              <a:t>*Detailed specification </a:t>
            </a:r>
            <a:r>
              <a:rPr lang="en-US" sz="1000" i="1" dirty="0">
                <a:solidFill>
                  <a:schemeClr val="tx2"/>
                </a:solidFill>
              </a:rPr>
              <a:t>in Intel</a:t>
            </a:r>
            <a:r>
              <a:rPr lang="en-US" sz="1000" i="1" baseline="30000" dirty="0">
                <a:solidFill>
                  <a:schemeClr val="tx2"/>
                </a:solidFill>
              </a:rPr>
              <a:t>®</a:t>
            </a:r>
            <a:r>
              <a:rPr lang="en-US" sz="1000" i="1" dirty="0">
                <a:solidFill>
                  <a:schemeClr val="tx2"/>
                </a:solidFill>
              </a:rPr>
              <a:t> Health </a:t>
            </a:r>
            <a:r>
              <a:rPr lang="en-US" sz="1000" i="1" dirty="0" smtClean="0">
                <a:solidFill>
                  <a:schemeClr val="tx2"/>
                </a:solidFill>
              </a:rPr>
              <a:t>Guide</a:t>
            </a:r>
            <a:br>
              <a:rPr lang="en-US" sz="1000" i="1" dirty="0" smtClean="0">
                <a:solidFill>
                  <a:schemeClr val="tx2"/>
                </a:solidFill>
              </a:rPr>
            </a:br>
            <a:r>
              <a:rPr lang="en-US" sz="1000" i="1" dirty="0" smtClean="0">
                <a:solidFill>
                  <a:schemeClr val="tx2"/>
                </a:solidFill>
              </a:rPr>
              <a:t>Setup </a:t>
            </a:r>
            <a:r>
              <a:rPr lang="en-US" sz="1000" i="1" dirty="0">
                <a:solidFill>
                  <a:schemeClr val="tx2"/>
                </a:solidFill>
              </a:rPr>
              <a:t>and Implementation </a:t>
            </a:r>
            <a:r>
              <a:rPr lang="en-US" sz="1000" i="1" dirty="0" smtClean="0">
                <a:solidFill>
                  <a:schemeClr val="tx2"/>
                </a:solidFill>
              </a:rPr>
              <a:t>Manual (DHF-1820)</a:t>
            </a:r>
          </a:p>
          <a:p>
            <a:pPr algn="ctr"/>
            <a:r>
              <a:rPr lang="en-US" sz="1000" i="1" dirty="0" smtClean="0">
                <a:solidFill>
                  <a:schemeClr val="tx2"/>
                </a:solidFill>
              </a:rPr>
              <a:t>**Not a commitment to deliver additional features</a:t>
            </a:r>
          </a:p>
        </p:txBody>
      </p:sp>
      <p:sp>
        <p:nvSpPr>
          <p:cNvPr id="4" name="Rectangle 3"/>
          <p:cNvSpPr/>
          <p:nvPr/>
        </p:nvSpPr>
        <p:spPr>
          <a:xfrm>
            <a:off x="610706" y="3611878"/>
            <a:ext cx="7772365" cy="1877437"/>
          </a:xfrm>
          <a:prstGeom prst="rect">
            <a:avLst/>
          </a:prstGeom>
          <a:effectLst/>
        </p:spPr>
        <p:txBody>
          <a:bodyPr wrap="square">
            <a:spAutoFit/>
          </a:bodyPr>
          <a:lstStyle/>
          <a:p>
            <a:pPr algn="ctr"/>
            <a:r>
              <a:rPr lang="en-US" sz="2000" b="1" dirty="0" smtClean="0">
                <a:solidFill>
                  <a:schemeClr val="accent4"/>
                </a:solidFill>
              </a:rPr>
              <a:t>Personal, Portable, Extensible</a:t>
            </a:r>
          </a:p>
          <a:p>
            <a:pPr algn="ctr"/>
            <a:r>
              <a:rPr lang="en-US" sz="2000" b="1" dirty="0" smtClean="0">
                <a:solidFill>
                  <a:schemeClr val="accent4"/>
                </a:solidFill>
              </a:rPr>
              <a:t>Touch screen, Bluetooth, USB, Webcam</a:t>
            </a:r>
          </a:p>
          <a:p>
            <a:pPr algn="ctr"/>
            <a:r>
              <a:rPr lang="en-US" sz="2000" b="1" dirty="0">
                <a:solidFill>
                  <a:schemeClr val="accent4"/>
                </a:solidFill>
              </a:rPr>
              <a:t>Standard Platform with </a:t>
            </a:r>
            <a:r>
              <a:rPr lang="en-US" sz="2000" b="1" dirty="0" smtClean="0">
                <a:solidFill>
                  <a:schemeClr val="accent4"/>
                </a:solidFill>
              </a:rPr>
              <a:t>Extensibility</a:t>
            </a:r>
            <a:r>
              <a:rPr lang="en-US" sz="2000" b="1" baseline="30000" dirty="0">
                <a:solidFill>
                  <a:schemeClr val="accent4"/>
                </a:solidFill>
              </a:rPr>
              <a:t>**</a:t>
            </a:r>
          </a:p>
          <a:p>
            <a:pPr algn="ctr"/>
            <a:r>
              <a:rPr lang="en-US" sz="2000" b="1" dirty="0" smtClean="0">
                <a:solidFill>
                  <a:schemeClr val="accent4"/>
                </a:solidFill>
              </a:rPr>
              <a:t>Form-factor Flexibility (Tablet, Netbook, Kiosk)</a:t>
            </a:r>
          </a:p>
          <a:p>
            <a:pPr algn="ctr"/>
            <a:endParaRPr lang="en-US" sz="2000" b="1" dirty="0" smtClean="0">
              <a:solidFill>
                <a:schemeClr val="accent4"/>
              </a:solidFill>
            </a:endParaRPr>
          </a:p>
          <a:p>
            <a:pPr algn="ctr"/>
            <a:r>
              <a:rPr lang="en-US" sz="1600" u="sng" dirty="0" smtClean="0">
                <a:solidFill>
                  <a:schemeClr val="tx2"/>
                </a:solidFill>
              </a:rPr>
              <a:t>Cleared to operate on ANY computer meeting the minimum hardware requirements</a:t>
            </a:r>
            <a:r>
              <a:rPr lang="en-US" sz="1600" u="sng" baseline="30000" dirty="0" smtClean="0">
                <a:solidFill>
                  <a:schemeClr val="tx2"/>
                </a:solidFill>
              </a:rPr>
              <a:t>*</a:t>
            </a:r>
          </a:p>
        </p:txBody>
      </p:sp>
      <p:sp>
        <p:nvSpPr>
          <p:cNvPr id="2" name="Title 1"/>
          <p:cNvSpPr>
            <a:spLocks noGrp="1"/>
          </p:cNvSpPr>
          <p:nvPr>
            <p:ph type="title"/>
          </p:nvPr>
        </p:nvSpPr>
        <p:spPr/>
        <p:txBody>
          <a:bodyPr/>
          <a:lstStyle/>
          <a:p>
            <a:r>
              <a:rPr lang="en-US" dirty="0" smtClean="0"/>
              <a:t>Intel-GE Care Innovations™ Guide</a:t>
            </a:r>
            <a:endParaRPr lang="en-US" dirty="0"/>
          </a:p>
        </p:txBody>
      </p:sp>
      <p:sp>
        <p:nvSpPr>
          <p:cNvPr id="8" name="Rectangle 7">
            <a:hlinkClick r:id="rId4" action="ppaction://hlinkfile"/>
          </p:cNvPr>
          <p:cNvSpPr>
            <a:spLocks noChangeAspect="1"/>
          </p:cNvSpPr>
          <p:nvPr/>
        </p:nvSpPr>
        <p:spPr>
          <a:xfrm>
            <a:off x="3328416" y="685830"/>
            <a:ext cx="2487168" cy="146304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43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fr-FR" sz="7200" dirty="0" err="1" smtClean="0"/>
              <a:t>Thank</a:t>
            </a:r>
            <a:r>
              <a:rPr lang="fr-FR" sz="7200" dirty="0" smtClean="0"/>
              <a:t> You</a:t>
            </a:r>
            <a:endParaRPr lang="en-US" sz="7200" dirty="0"/>
          </a:p>
        </p:txBody>
      </p:sp>
    </p:spTree>
    <p:extLst>
      <p:ext uri="{BB962C8B-B14F-4D97-AF65-F5344CB8AC3E}">
        <p14:creationId xmlns:p14="http://schemas.microsoft.com/office/powerpoint/2010/main" val="38732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629" y="2971805"/>
            <a:ext cx="6688944" cy="1924049"/>
          </a:xfrm>
        </p:spPr>
        <p:txBody>
          <a:bodyPr>
            <a:noAutofit/>
          </a:bodyPr>
          <a:lstStyle/>
          <a:p>
            <a:r>
              <a:rPr lang="en-US" sz="1400" dirty="0"/>
              <a:t>Copyright © 2011 Intel-GE Care Innovations LLC. All rights reserved.  Care Innovations, the Care Innovations logo, and the Caring Icon logo are trademarks of Intel-GE Care Innovations LLC.  </a:t>
            </a:r>
            <a:r>
              <a:rPr lang="en-US" sz="1400" dirty="0" err="1"/>
              <a:t>QuietCare</a:t>
            </a:r>
            <a:r>
              <a:rPr lang="en-US" sz="1400" dirty="0"/>
              <a:t> is a registered trademark of Intel-GE Care Innovations LLC.  Intel and the Intel corporate logo are trademarks of Intel Corporation in the United States and/or other countries, used under license.  GE and the GE Monogram are trademarks of General Electric Company in the United States and/or other countries, used under license. </a:t>
            </a:r>
            <a:r>
              <a:rPr lang="en-US" sz="1400" dirty="0" smtClean="0"/>
              <a:t/>
            </a:r>
            <a:br>
              <a:rPr lang="en-US" sz="1400" dirty="0" smtClean="0"/>
            </a:br>
            <a:r>
              <a:rPr lang="en-US" sz="1400" dirty="0"/>
              <a:t/>
            </a:r>
            <a:br>
              <a:rPr lang="en-US" sz="1400" dirty="0"/>
            </a:br>
            <a:r>
              <a:rPr lang="en-US" sz="1400" dirty="0"/>
              <a:t>The Intel-GE Care </a:t>
            </a:r>
            <a:r>
              <a:rPr lang="en-US" sz="1400" dirty="0" smtClean="0"/>
              <a:t>Innovations</a:t>
            </a:r>
            <a:r>
              <a:rPr lang="en-US" sz="1400" baseline="30000" dirty="0" smtClean="0"/>
              <a:t>™</a:t>
            </a:r>
            <a:r>
              <a:rPr lang="en-US" sz="1400" dirty="0" smtClean="0"/>
              <a:t> </a:t>
            </a:r>
            <a:r>
              <a:rPr lang="en-US" sz="1400" dirty="0"/>
              <a:t>Guide requires an internet connection to enable communications with the patient’s  healthcare team and back-end data hosting.  The Care </a:t>
            </a:r>
            <a:r>
              <a:rPr lang="en-US" sz="1400" dirty="0" smtClean="0"/>
              <a:t>Innovations™ </a:t>
            </a:r>
            <a:r>
              <a:rPr lang="en-US" sz="1400" dirty="0"/>
              <a:t>Guide is intended for use by patients under the guidance of a healthcare professional and is not intended for emergency medical communications or real-time patient monitoring.</a:t>
            </a:r>
            <a:br>
              <a:rPr lang="en-US" sz="1400" dirty="0"/>
            </a:br>
            <a:r>
              <a:rPr lang="en-US" sz="1400" dirty="0" smtClean="0"/>
              <a:t/>
            </a:r>
            <a:br>
              <a:rPr lang="en-US" sz="1400" dirty="0" smtClean="0"/>
            </a:br>
            <a:r>
              <a:rPr lang="en-US" sz="1400" dirty="0"/>
              <a:t>This material uses actors who are not actual patients that have used the </a:t>
            </a:r>
            <a:r>
              <a:rPr lang="en-US" sz="1400" dirty="0" smtClean="0"/>
              <a:t>Guide.</a:t>
            </a:r>
            <a:r>
              <a:rPr lang="en-US" sz="1400" dirty="0"/>
              <a:t/>
            </a:r>
            <a:br>
              <a:rPr lang="en-US" sz="1400" dirty="0"/>
            </a:br>
            <a:r>
              <a:rPr lang="en-US" sz="1400" dirty="0"/>
              <a:t> </a:t>
            </a:r>
            <a:br>
              <a:rPr lang="en-US" sz="1400" dirty="0"/>
            </a:br>
            <a:r>
              <a:rPr lang="en-US" sz="1400" dirty="0"/>
              <a:t> *All other third-party trademarks are the properties of their respective owners. </a:t>
            </a:r>
          </a:p>
        </p:txBody>
      </p:sp>
    </p:spTree>
    <p:extLst>
      <p:ext uri="{BB962C8B-B14F-4D97-AF65-F5344CB8AC3E}">
        <p14:creationId xmlns:p14="http://schemas.microsoft.com/office/powerpoint/2010/main" val="186109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Intel-GE Care Innovations™ Guide Solution &amp; Services</a:t>
            </a:r>
            <a:endParaRPr lang="en-US" dirty="0"/>
          </a:p>
        </p:txBody>
      </p:sp>
      <p:sp>
        <p:nvSpPr>
          <p:cNvPr id="26" name="Rounded Rectangle 25"/>
          <p:cNvSpPr/>
          <p:nvPr/>
        </p:nvSpPr>
        <p:spPr>
          <a:xfrm>
            <a:off x="1" y="1045206"/>
            <a:ext cx="1021214"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Assess + Plan</a:t>
            </a:r>
          </a:p>
        </p:txBody>
      </p:sp>
      <p:sp>
        <p:nvSpPr>
          <p:cNvPr id="27" name="Rounded Rectangle 26"/>
          <p:cNvSpPr/>
          <p:nvPr/>
        </p:nvSpPr>
        <p:spPr>
          <a:xfrm>
            <a:off x="1021215" y="1044861"/>
            <a:ext cx="1173371"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Content</a:t>
            </a:r>
            <a:endParaRPr lang="en-US" dirty="0"/>
          </a:p>
        </p:txBody>
      </p:sp>
      <p:sp>
        <p:nvSpPr>
          <p:cNvPr id="28" name="Rounded Rectangle 27"/>
          <p:cNvSpPr/>
          <p:nvPr/>
        </p:nvSpPr>
        <p:spPr>
          <a:xfrm>
            <a:off x="2194586" y="1044861"/>
            <a:ext cx="1442716" cy="737892"/>
          </a:xfrm>
          <a:prstGeom prst="roundRect">
            <a:avLst/>
          </a:prstGeom>
          <a:solidFill>
            <a:schemeClr val="accent1"/>
          </a:solidFill>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Technology</a:t>
            </a:r>
          </a:p>
        </p:txBody>
      </p:sp>
      <p:sp>
        <p:nvSpPr>
          <p:cNvPr id="29" name="Rounded Rectangle 28"/>
          <p:cNvSpPr/>
          <p:nvPr/>
        </p:nvSpPr>
        <p:spPr>
          <a:xfrm>
            <a:off x="3642346" y="1044861"/>
            <a:ext cx="1203971"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Logistics</a:t>
            </a:r>
            <a:endParaRPr lang="en-US" dirty="0"/>
          </a:p>
        </p:txBody>
      </p:sp>
      <p:sp>
        <p:nvSpPr>
          <p:cNvPr id="32" name="Rounded Rectangle 31"/>
          <p:cNvSpPr/>
          <p:nvPr/>
        </p:nvSpPr>
        <p:spPr>
          <a:xfrm>
            <a:off x="6949414" y="1044861"/>
            <a:ext cx="1021093"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Monitor</a:t>
            </a:r>
            <a:endParaRPr lang="en-US" dirty="0"/>
          </a:p>
        </p:txBody>
      </p:sp>
      <p:sp>
        <p:nvSpPr>
          <p:cNvPr id="33" name="Rounded Rectangle 32"/>
          <p:cNvSpPr/>
          <p:nvPr/>
        </p:nvSpPr>
        <p:spPr>
          <a:xfrm>
            <a:off x="7970506" y="1044861"/>
            <a:ext cx="1171907"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Improve + Scale</a:t>
            </a:r>
            <a:endParaRPr lang="en-US" dirty="0"/>
          </a:p>
        </p:txBody>
      </p:sp>
      <p:sp>
        <p:nvSpPr>
          <p:cNvPr id="34" name="Rounded Rectangle 33"/>
          <p:cNvSpPr/>
          <p:nvPr/>
        </p:nvSpPr>
        <p:spPr>
          <a:xfrm>
            <a:off x="3840163" y="5166341"/>
            <a:ext cx="5121274" cy="1097940"/>
          </a:xfrm>
          <a:prstGeom prst="roundRect">
            <a:avLst/>
          </a:prstGeom>
          <a:solidFill>
            <a:schemeClr val="accent4"/>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2"/>
                </a:solidFill>
              </a:rPr>
              <a:t>Intel-GE Care Innovations Guide</a:t>
            </a:r>
            <a:br>
              <a:rPr lang="en-US" sz="2000" b="1" dirty="0" smtClean="0">
                <a:solidFill>
                  <a:schemeClr val="tx2"/>
                </a:solidFill>
              </a:rPr>
            </a:br>
            <a:r>
              <a:rPr lang="en-US" sz="2000" b="1" i="1" dirty="0" smtClean="0">
                <a:solidFill>
                  <a:schemeClr val="tx2"/>
                </a:solidFill>
              </a:rPr>
              <a:t>Engage, Educate, Evaluate, Empower</a:t>
            </a:r>
            <a:endParaRPr lang="en-US" sz="2000" b="1" i="1" dirty="0">
              <a:solidFill>
                <a:schemeClr val="tx2"/>
              </a:solidFill>
            </a:endParaRPr>
          </a:p>
        </p:txBody>
      </p:sp>
      <p:sp>
        <p:nvSpPr>
          <p:cNvPr id="42" name="Rounded Rectangle 41"/>
          <p:cNvSpPr/>
          <p:nvPr/>
        </p:nvSpPr>
        <p:spPr>
          <a:xfrm>
            <a:off x="5760707" y="1044861"/>
            <a:ext cx="1203971"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Install + Train</a:t>
            </a:r>
            <a:endParaRPr lang="en-US" dirty="0"/>
          </a:p>
        </p:txBody>
      </p:sp>
      <p:sp>
        <p:nvSpPr>
          <p:cNvPr id="43" name="Rounded Rectangle 42"/>
          <p:cNvSpPr/>
          <p:nvPr/>
        </p:nvSpPr>
        <p:spPr>
          <a:xfrm>
            <a:off x="4846317" y="1044861"/>
            <a:ext cx="929654" cy="737892"/>
          </a:xfrm>
          <a:prstGeom prst="roundRect">
            <a:avLst/>
          </a:prstGeom>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Enroll</a:t>
            </a:r>
            <a:endParaRPr lang="en-US" dirty="0"/>
          </a:p>
        </p:txBody>
      </p:sp>
      <p:sp>
        <p:nvSpPr>
          <p:cNvPr id="56" name="Right Arrow 55"/>
          <p:cNvSpPr/>
          <p:nvPr/>
        </p:nvSpPr>
        <p:spPr>
          <a:xfrm>
            <a:off x="26001" y="624493"/>
            <a:ext cx="9117999" cy="603246"/>
          </a:xfrm>
          <a:prstGeom prst="rightArrow">
            <a:avLst/>
          </a:prstGeom>
          <a:solidFill>
            <a:schemeClr val="accent1"/>
          </a:solidFill>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Project Management</a:t>
            </a:r>
          </a:p>
        </p:txBody>
      </p:sp>
      <p:pic>
        <p:nvPicPr>
          <p:cNvPr id="58" name="Picture 5" descr="C:\Data\DM Marketing\Photos\Tabglet VC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20536" y="2232604"/>
            <a:ext cx="2834576" cy="1712736"/>
          </a:xfrm>
          <a:prstGeom prst="rect">
            <a:avLst/>
          </a:prstGeom>
          <a:noFill/>
          <a:extLst>
            <a:ext uri="{909E8E84-426E-40DD-AFC4-6F175D3DCCD1}">
              <a14:hiddenFill xmlns:a14="http://schemas.microsoft.com/office/drawing/2010/main">
                <a:solidFill>
                  <a:srgbClr val="FFFFFF"/>
                </a:solidFill>
              </a14:hiddenFill>
            </a:ext>
          </a:extLst>
        </p:spPr>
      </p:pic>
      <p:sp>
        <p:nvSpPr>
          <p:cNvPr id="59" name="Rounded Rectangle 58"/>
          <p:cNvSpPr/>
          <p:nvPr/>
        </p:nvSpPr>
        <p:spPr>
          <a:xfrm>
            <a:off x="3453384" y="2129123"/>
            <a:ext cx="4959054" cy="2672369"/>
          </a:xfrm>
          <a:prstGeom prst="roundRect">
            <a:avLst/>
          </a:prstGeom>
          <a:noFill/>
          <a:ln>
            <a:prstDash val="dash"/>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0"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52006" y="3945632"/>
            <a:ext cx="338526" cy="47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 name="Curved Connector 60"/>
          <p:cNvCxnSpPr/>
          <p:nvPr/>
        </p:nvCxnSpPr>
        <p:spPr>
          <a:xfrm>
            <a:off x="2411821" y="3144643"/>
            <a:ext cx="1611545" cy="76282"/>
          </a:xfrm>
          <a:prstGeom prst="curvedConnector3">
            <a:avLst>
              <a:gd name="adj1" fmla="val 50000"/>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64" name="Curved Connector 63"/>
          <p:cNvCxnSpPr>
            <a:endCxn id="75" idx="1"/>
          </p:cNvCxnSpPr>
          <p:nvPr/>
        </p:nvCxnSpPr>
        <p:spPr>
          <a:xfrm>
            <a:off x="6512106" y="3527217"/>
            <a:ext cx="998460" cy="540854"/>
          </a:xfrm>
          <a:prstGeom prst="curved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5" name="Rectangle 64"/>
          <p:cNvSpPr/>
          <p:nvPr/>
        </p:nvSpPr>
        <p:spPr>
          <a:xfrm>
            <a:off x="915120" y="5374451"/>
            <a:ext cx="1844249" cy="461665"/>
          </a:xfrm>
          <a:prstGeom prst="rect">
            <a:avLst/>
          </a:prstGeom>
        </p:spPr>
        <p:txBody>
          <a:bodyPr wrap="square">
            <a:spAutoFit/>
          </a:bodyPr>
          <a:lstStyle/>
          <a:p>
            <a:pPr algn="ctr"/>
            <a:r>
              <a:rPr lang="en-US" sz="1200" dirty="0">
                <a:latin typeface="Verdana" pitchFamily="34" charset="0"/>
              </a:rPr>
              <a:t>Patient </a:t>
            </a:r>
            <a:r>
              <a:rPr lang="en-US" sz="1200" dirty="0" smtClean="0">
                <a:latin typeface="Verdana" pitchFamily="34" charset="0"/>
              </a:rPr>
              <a:t>Education</a:t>
            </a:r>
            <a:endParaRPr lang="en-US" sz="1200" dirty="0">
              <a:latin typeface="Verdana" pitchFamily="34" charset="0"/>
            </a:endParaRPr>
          </a:p>
          <a:p>
            <a:pPr algn="ctr"/>
            <a:r>
              <a:rPr lang="en-US" sz="1200" dirty="0" smtClean="0">
                <a:latin typeface="Verdana" pitchFamily="34" charset="0"/>
              </a:rPr>
              <a:t>and Protocols</a:t>
            </a:r>
            <a:endParaRPr lang="en-US" sz="1200" dirty="0">
              <a:latin typeface="Verdana" pitchFamily="34" charset="0"/>
            </a:endParaRPr>
          </a:p>
        </p:txBody>
      </p:sp>
      <p:pic>
        <p:nvPicPr>
          <p:cNvPr id="73" name="Picture 11" descr="sc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16197" y="4091476"/>
            <a:ext cx="534962" cy="41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2" descr="bg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91107" y="4403941"/>
            <a:ext cx="565357" cy="35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3" descr="bpc"/>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10566" y="3820347"/>
            <a:ext cx="510645" cy="4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66"/>
          <p:cNvSpPr/>
          <p:nvPr/>
        </p:nvSpPr>
        <p:spPr>
          <a:xfrm>
            <a:off x="2190084" y="3359732"/>
            <a:ext cx="596026" cy="1701349"/>
          </a:xfrm>
          <a:custGeom>
            <a:avLst/>
            <a:gdLst>
              <a:gd name="connsiteX0" fmla="*/ 0 w 852278"/>
              <a:gd name="connsiteY0" fmla="*/ 2279176 h 2279176"/>
              <a:gd name="connsiteX1" fmla="*/ 846162 w 852278"/>
              <a:gd name="connsiteY1" fmla="*/ 832514 h 2279176"/>
              <a:gd name="connsiteX2" fmla="*/ 313899 w 852278"/>
              <a:gd name="connsiteY2" fmla="*/ 0 h 2279176"/>
            </a:gdLst>
            <a:ahLst/>
            <a:cxnLst>
              <a:cxn ang="0">
                <a:pos x="connsiteX0" y="connsiteY0"/>
              </a:cxn>
              <a:cxn ang="0">
                <a:pos x="connsiteX1" y="connsiteY1"/>
              </a:cxn>
              <a:cxn ang="0">
                <a:pos x="connsiteX2" y="connsiteY2"/>
              </a:cxn>
            </a:cxnLst>
            <a:rect l="l" t="t" r="r" b="b"/>
            <a:pathLst>
              <a:path w="852278" h="2279176">
                <a:moveTo>
                  <a:pt x="0" y="2279176"/>
                </a:moveTo>
                <a:cubicBezTo>
                  <a:pt x="396922" y="1745776"/>
                  <a:pt x="793845" y="1212377"/>
                  <a:pt x="846162" y="832514"/>
                </a:cubicBezTo>
                <a:cubicBezTo>
                  <a:pt x="898479" y="452651"/>
                  <a:pt x="606189" y="226325"/>
                  <a:pt x="313899" y="0"/>
                </a:cubicBezTo>
              </a:path>
            </a:pathLst>
          </a:custGeom>
          <a:ln>
            <a:headEnd type="none"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200"/>
          </a:p>
        </p:txBody>
      </p:sp>
      <p:pic>
        <p:nvPicPr>
          <p:cNvPr id="68"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81566" y="4424502"/>
            <a:ext cx="1436588" cy="9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rot="309611">
            <a:off x="2407766" y="2604990"/>
            <a:ext cx="889987" cy="577081"/>
          </a:xfrm>
          <a:prstGeom prst="rect">
            <a:avLst/>
          </a:prstGeom>
          <a:solidFill>
            <a:srgbClr val="FFFFFF">
              <a:alpha val="65098"/>
            </a:srgbClr>
          </a:solidFill>
          <a:ln>
            <a:noFill/>
          </a:ln>
          <a:effectLst>
            <a:softEdge rad="127000"/>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50" dirty="0" smtClean="0">
                <a:solidFill>
                  <a:sysClr val="windowText" lastClr="000000"/>
                </a:solidFill>
              </a:rPr>
              <a:t>Phone line</a:t>
            </a:r>
          </a:p>
          <a:p>
            <a:pPr algn="ctr"/>
            <a:r>
              <a:rPr lang="en-US" sz="1050" dirty="0" smtClean="0">
                <a:solidFill>
                  <a:sysClr val="windowText" lastClr="000000"/>
                </a:solidFill>
              </a:rPr>
              <a:t>Internet</a:t>
            </a:r>
          </a:p>
          <a:p>
            <a:pPr algn="ctr"/>
            <a:r>
              <a:rPr lang="en-US" sz="1050" dirty="0">
                <a:solidFill>
                  <a:sysClr val="windowText" lastClr="000000"/>
                </a:solidFill>
              </a:rPr>
              <a:t>3G </a:t>
            </a:r>
            <a:r>
              <a:rPr lang="en-US" sz="1050" dirty="0" smtClean="0">
                <a:solidFill>
                  <a:sysClr val="windowText" lastClr="000000"/>
                </a:solidFill>
              </a:rPr>
              <a:t>wireless</a:t>
            </a:r>
            <a:endParaRPr lang="en-US" sz="1050" dirty="0">
              <a:solidFill>
                <a:sysClr val="windowText" lastClr="000000"/>
              </a:solidFill>
            </a:endParaRPr>
          </a:p>
        </p:txBody>
      </p:sp>
      <p:sp>
        <p:nvSpPr>
          <p:cNvPr id="70" name="Rectangle 69"/>
          <p:cNvSpPr/>
          <p:nvPr/>
        </p:nvSpPr>
        <p:spPr>
          <a:xfrm>
            <a:off x="1002185" y="3795393"/>
            <a:ext cx="1047082" cy="461665"/>
          </a:xfrm>
          <a:prstGeom prst="rect">
            <a:avLst/>
          </a:prstGeom>
        </p:spPr>
        <p:txBody>
          <a:bodyPr wrap="none">
            <a:spAutoFit/>
          </a:bodyPr>
          <a:lstStyle/>
          <a:p>
            <a:pPr algn="ctr"/>
            <a:r>
              <a:rPr lang="en-US" sz="1200" dirty="0" smtClean="0">
                <a:latin typeface="Verdana" pitchFamily="34" charset="0"/>
              </a:rPr>
              <a:t>Nurse Care</a:t>
            </a:r>
            <a:br>
              <a:rPr lang="en-US" sz="1200" dirty="0" smtClean="0">
                <a:latin typeface="Verdana" pitchFamily="34" charset="0"/>
              </a:rPr>
            </a:br>
            <a:r>
              <a:rPr lang="en-US" sz="1200" dirty="0" smtClean="0">
                <a:latin typeface="Verdana" pitchFamily="34" charset="0"/>
              </a:rPr>
              <a:t>Manager</a:t>
            </a:r>
            <a:endParaRPr lang="en-US" sz="1200" dirty="0"/>
          </a:p>
        </p:txBody>
      </p:sp>
      <p:sp>
        <p:nvSpPr>
          <p:cNvPr id="71" name="TextBox 70"/>
          <p:cNvSpPr txBox="1"/>
          <p:nvPr/>
        </p:nvSpPr>
        <p:spPr>
          <a:xfrm>
            <a:off x="5540594" y="1783098"/>
            <a:ext cx="825867" cy="369332"/>
          </a:xfrm>
          <a:prstGeom prst="rect">
            <a:avLst/>
          </a:prstGeom>
          <a:noFill/>
        </p:spPr>
        <p:txBody>
          <a:bodyPr wrap="none" rtlCol="0">
            <a:spAutoFit/>
          </a:bodyPr>
          <a:lstStyle/>
          <a:p>
            <a:r>
              <a:rPr lang="en-US" b="1" dirty="0" smtClean="0">
                <a:solidFill>
                  <a:schemeClr val="accent3"/>
                </a:solidFill>
              </a:rPr>
              <a:t>Home</a:t>
            </a:r>
            <a:endParaRPr lang="en-US" b="1" dirty="0">
              <a:solidFill>
                <a:schemeClr val="accent3"/>
              </a:solidFill>
            </a:endParaRPr>
          </a:p>
        </p:txBody>
      </p:sp>
      <p:pic>
        <p:nvPicPr>
          <p:cNvPr id="72" name="Picture 2" descr="C:\Data\DM Marketing\Photos\Guide Usage Model Shots\Nurse near phone- VC copy.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63354" y="2356965"/>
            <a:ext cx="1924743" cy="1500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The Business Decision</a:t>
            </a:r>
            <a:endParaRPr lang="en-US" sz="3600" dirty="0"/>
          </a:p>
        </p:txBody>
      </p:sp>
      <p:sp>
        <p:nvSpPr>
          <p:cNvPr id="2" name="Slide Number Placeholder 1"/>
          <p:cNvSpPr>
            <a:spLocks noGrp="1"/>
          </p:cNvSpPr>
          <p:nvPr>
            <p:ph type="sldNum" sz="quarter" idx="12"/>
          </p:nvPr>
        </p:nvSpPr>
        <p:spPr/>
        <p:txBody>
          <a:bodyPr/>
          <a:lstStyle/>
          <a:p>
            <a:fld id="{FD44707B-D922-47D5-BD24-D96E91B70543}" type="slidenum">
              <a:rPr lang="en-US" smtClean="0">
                <a:solidFill>
                  <a:srgbClr val="7F756C"/>
                </a:solidFill>
              </a:rPr>
              <a:pPr/>
              <a:t>2</a:t>
            </a:fld>
            <a:endParaRPr lang="en-US">
              <a:solidFill>
                <a:srgbClr val="7F756C"/>
              </a:solidFill>
            </a:endParaRPr>
          </a:p>
        </p:txBody>
      </p:sp>
      <p:sp>
        <p:nvSpPr>
          <p:cNvPr id="6" name="Content Placeholder 5"/>
          <p:cNvSpPr>
            <a:spLocks noGrp="1"/>
          </p:cNvSpPr>
          <p:nvPr>
            <p:ph idx="14"/>
          </p:nvPr>
        </p:nvSpPr>
        <p:spPr>
          <a:xfrm>
            <a:off x="0" y="4149080"/>
            <a:ext cx="9144000" cy="2232248"/>
          </a:xfrm>
        </p:spPr>
        <p:txBody>
          <a:bodyPr>
            <a:normAutofit/>
          </a:bodyPr>
          <a:lstStyle/>
          <a:p>
            <a:pPr marL="0" indent="0">
              <a:buNone/>
            </a:pPr>
            <a:endParaRPr lang="en-US" sz="2000" b="1" dirty="0" smtClean="0"/>
          </a:p>
          <a:p>
            <a:pPr marL="342900" lvl="0" indent="-342900" algn="ctr">
              <a:spcBef>
                <a:spcPct val="20000"/>
              </a:spcBef>
              <a:buSzTx/>
              <a:buNone/>
              <a:defRPr/>
            </a:pPr>
            <a:r>
              <a:rPr lang="en-US" sz="2000" b="1" dirty="0" smtClean="0">
                <a:solidFill>
                  <a:schemeClr val="tx1"/>
                </a:solidFill>
              </a:rPr>
              <a:t>	</a:t>
            </a:r>
            <a:r>
              <a:rPr lang="en-US" sz="2000" b="1" dirty="0" smtClean="0"/>
              <a:t>GE Healthcare's Home Health division and Intel's Digital Health Group </a:t>
            </a:r>
            <a:endParaRPr lang="fr-FR" sz="2000" b="1" dirty="0" smtClean="0"/>
          </a:p>
          <a:p>
            <a:pPr marL="342900" lvl="0" indent="-342900" algn="ctr">
              <a:spcBef>
                <a:spcPct val="20000"/>
              </a:spcBef>
              <a:buSzTx/>
              <a:buNone/>
              <a:defRPr/>
            </a:pPr>
            <a:r>
              <a:rPr lang="en-US" sz="1600" dirty="0" smtClean="0"/>
              <a:t>	The market segments for </a:t>
            </a:r>
            <a:r>
              <a:rPr lang="en-US" sz="1600" dirty="0" err="1" smtClean="0"/>
              <a:t>telehealth</a:t>
            </a:r>
            <a:r>
              <a:rPr lang="en-US" sz="1600" dirty="0" smtClean="0"/>
              <a:t> and home health monitoring predicted </a:t>
            </a:r>
          </a:p>
          <a:p>
            <a:pPr marL="342900" lvl="0" indent="-342900" algn="ctr">
              <a:spcBef>
                <a:spcPct val="20000"/>
              </a:spcBef>
              <a:buSzTx/>
              <a:buNone/>
              <a:defRPr/>
            </a:pPr>
            <a:r>
              <a:rPr lang="en-US" sz="1600" dirty="0" smtClean="0"/>
              <a:t>	</a:t>
            </a:r>
            <a:r>
              <a:rPr lang="en-US" sz="2000" b="1" dirty="0" smtClean="0"/>
              <a:t>to grow to an estimated $7.7 billion by 2012, </a:t>
            </a:r>
          </a:p>
          <a:p>
            <a:pPr marL="342900" lvl="0" indent="-342900" algn="ctr">
              <a:spcBef>
                <a:spcPct val="20000"/>
              </a:spcBef>
              <a:buSzTx/>
              <a:buNone/>
              <a:defRPr/>
            </a:pPr>
            <a:r>
              <a:rPr lang="en-US" sz="1600" dirty="0" smtClean="0"/>
              <a:t>	the jointly-owned company’s focus will be to help address some of the largest issues facing society today, the aging population, the growing number of people with chronic conditions and increasing healthcare costs.</a:t>
            </a:r>
            <a:endParaRPr lang="fr-FR" sz="1600" dirty="0" smtClean="0"/>
          </a:p>
          <a:p>
            <a:pPr marL="0" indent="0">
              <a:buNone/>
            </a:pPr>
            <a:endParaRPr lang="en-US" sz="1600" dirty="0" smtClean="0"/>
          </a:p>
        </p:txBody>
      </p:sp>
      <p:sp>
        <p:nvSpPr>
          <p:cNvPr id="9" name="Subtitle 2"/>
          <p:cNvSpPr>
            <a:spLocks noGrp="1" noChangeAspect="1"/>
          </p:cNvSpPr>
          <p:nvPr>
            <p:ph idx="4294967295"/>
          </p:nvPr>
        </p:nvSpPr>
        <p:spPr>
          <a:xfrm>
            <a:off x="0" y="1036639"/>
            <a:ext cx="3203848" cy="520154"/>
          </a:xfrm>
        </p:spPr>
        <p:txBody>
          <a:bodyPr>
            <a:noAutofit/>
          </a:bodyPr>
          <a:lstStyle/>
          <a:p>
            <a:pPr>
              <a:buNone/>
            </a:pPr>
            <a:r>
              <a:rPr lang="fr-FR" b="1" dirty="0" smtClean="0"/>
              <a:t>2009 : Intel &amp; GE Alliance</a:t>
            </a:r>
          </a:p>
        </p:txBody>
      </p:sp>
      <p:grpSp>
        <p:nvGrpSpPr>
          <p:cNvPr id="10" name="Group 9"/>
          <p:cNvGrpSpPr>
            <a:grpSpLocks noChangeAspect="1"/>
          </p:cNvGrpSpPr>
          <p:nvPr/>
        </p:nvGrpSpPr>
        <p:grpSpPr>
          <a:xfrm>
            <a:off x="3411476" y="699251"/>
            <a:ext cx="2124000" cy="2513725"/>
            <a:chOff x="2587785" y="357166"/>
            <a:chExt cx="2352207" cy="2783802"/>
          </a:xfrm>
        </p:grpSpPr>
        <p:pic>
          <p:nvPicPr>
            <p:cNvPr id="12" name="Picture 11" descr="Intel&amp;GE.jpg"/>
            <p:cNvPicPr>
              <a:picLocks noChangeAspect="1"/>
            </p:cNvPicPr>
            <p:nvPr/>
          </p:nvPicPr>
          <p:blipFill>
            <a:blip r:embed="rId2" cstate="print"/>
            <a:stretch>
              <a:fillRect/>
            </a:stretch>
          </p:blipFill>
          <p:spPr>
            <a:xfrm>
              <a:off x="2587859" y="357166"/>
              <a:ext cx="2352059" cy="1862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HealthGuide_SplashV2.jpg"/>
            <p:cNvPicPr>
              <a:picLocks noChangeAspect="1"/>
            </p:cNvPicPr>
            <p:nvPr/>
          </p:nvPicPr>
          <p:blipFill>
            <a:blip r:embed="rId3" cstate="print"/>
            <a:stretch>
              <a:fillRect/>
            </a:stretch>
          </p:blipFill>
          <p:spPr>
            <a:xfrm>
              <a:off x="2587785" y="2172654"/>
              <a:ext cx="2352207" cy="968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4" name="Round Same Side Corner Rectangle 13"/>
          <p:cNvSpPr/>
          <p:nvPr/>
        </p:nvSpPr>
        <p:spPr>
          <a:xfrm>
            <a:off x="1053096" y="3501008"/>
            <a:ext cx="6840760" cy="792088"/>
          </a:xfrm>
          <a:prstGeom prst="round2Same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5" name="Subtitle 2"/>
          <p:cNvSpPr txBox="1">
            <a:spLocks noChangeAspect="1"/>
          </p:cNvSpPr>
          <p:nvPr/>
        </p:nvSpPr>
        <p:spPr>
          <a:xfrm>
            <a:off x="0" y="2924944"/>
            <a:ext cx="2952328" cy="609528"/>
          </a:xfrm>
          <a:prstGeom prst="rect">
            <a:avLst/>
          </a:prstGeom>
        </p:spPr>
        <p:txBody>
          <a:bodyPr vert="horz" lIns="91440" tIns="45720" rIns="91440" bIns="45720" rtlCol="0">
            <a:noAutofit/>
          </a:bodyPr>
          <a:lstStyle/>
          <a:p>
            <a:pPr marL="342900" indent="-342900">
              <a:spcBef>
                <a:spcPct val="20000"/>
              </a:spcBef>
              <a:buFont typeface="Arial" pitchFamily="34" charset="0"/>
              <a:buNone/>
              <a:defRPr/>
            </a:pPr>
            <a:r>
              <a:rPr lang="fr-FR" b="1" dirty="0" smtClean="0">
                <a:solidFill>
                  <a:srgbClr val="005B82"/>
                </a:solidFill>
              </a:rPr>
              <a:t>2011 : Intel &amp; GE JV </a:t>
            </a:r>
          </a:p>
        </p:txBody>
      </p:sp>
    </p:spTree>
    <p:extLst>
      <p:ext uri="{BB962C8B-B14F-4D97-AF65-F5344CB8AC3E}">
        <p14:creationId xmlns:p14="http://schemas.microsoft.com/office/powerpoint/2010/main" val="32767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p:txBody>
          <a:bodyPr/>
          <a:lstStyle/>
          <a:p>
            <a:r>
              <a:rPr lang="en-US" smtClean="0"/>
              <a:t>Care Innovations™ Guide System Overview</a:t>
            </a:r>
            <a:endParaRPr lang="en-US" dirty="0"/>
          </a:p>
        </p:txBody>
      </p:sp>
      <p:grpSp>
        <p:nvGrpSpPr>
          <p:cNvPr id="9" name="Group 8"/>
          <p:cNvGrpSpPr/>
          <p:nvPr/>
        </p:nvGrpSpPr>
        <p:grpSpPr>
          <a:xfrm>
            <a:off x="335198" y="802683"/>
            <a:ext cx="8791080" cy="5416638"/>
            <a:chOff x="335198" y="802683"/>
            <a:chExt cx="8791080" cy="5416638"/>
          </a:xfrm>
        </p:grpSpPr>
        <p:pic>
          <p:nvPicPr>
            <p:cNvPr id="31" name="Picture 5" descr="C:\Data\DM Marketing\Photos\Tabglet VC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22379" y="3974572"/>
              <a:ext cx="1567449" cy="947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Data\DM Marketing\Photos\Tabglet VC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14982" y="4903883"/>
              <a:ext cx="1567449" cy="947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Data\DM Marketing\Photos\Tabglet VC cop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07818" y="1325903"/>
              <a:ext cx="4053254" cy="244909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06244" y="1297476"/>
              <a:ext cx="4920034" cy="4874694"/>
            </a:xfrm>
            <a:prstGeom prst="roundRect">
              <a:avLst/>
            </a:prstGeom>
            <a:noFill/>
            <a:ln>
              <a:prstDash val="dash"/>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543800" y="4350382"/>
              <a:ext cx="484070" cy="6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Curved Connector 25"/>
            <p:cNvCxnSpPr/>
            <p:nvPr/>
          </p:nvCxnSpPr>
          <p:spPr>
            <a:xfrm>
              <a:off x="2978382" y="2384514"/>
              <a:ext cx="2487994" cy="615124"/>
            </a:xfrm>
            <a:prstGeom prst="curvedConnector3">
              <a:avLst>
                <a:gd name="adj1" fmla="val 59874"/>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9" name="Curved Connector 28"/>
            <p:cNvCxnSpPr/>
            <p:nvPr/>
          </p:nvCxnSpPr>
          <p:spPr>
            <a:xfrm>
              <a:off x="2978382" y="2384514"/>
              <a:ext cx="2763225" cy="2605930"/>
            </a:xfrm>
            <a:prstGeom prst="curvedConnector2">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32" name="Curved Connector 31"/>
            <p:cNvCxnSpPr/>
            <p:nvPr/>
          </p:nvCxnSpPr>
          <p:spPr>
            <a:xfrm>
              <a:off x="2978382" y="2384514"/>
              <a:ext cx="2010529" cy="1691540"/>
            </a:xfrm>
            <a:prstGeom prst="curvedConnector2">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52" name="Curved Connector 51"/>
            <p:cNvCxnSpPr/>
            <p:nvPr/>
          </p:nvCxnSpPr>
          <p:spPr>
            <a:xfrm rot="16200000" flipH="1">
              <a:off x="7634883" y="3742920"/>
              <a:ext cx="1030575" cy="721496"/>
            </a:xfrm>
            <a:prstGeom prst="curved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7" name="Rectangle 56"/>
            <p:cNvSpPr/>
            <p:nvPr/>
          </p:nvSpPr>
          <p:spPr>
            <a:xfrm>
              <a:off x="838200" y="5572990"/>
              <a:ext cx="2637152" cy="646331"/>
            </a:xfrm>
            <a:prstGeom prst="rect">
              <a:avLst/>
            </a:prstGeom>
          </p:spPr>
          <p:txBody>
            <a:bodyPr wrap="square">
              <a:spAutoFit/>
            </a:bodyPr>
            <a:lstStyle/>
            <a:p>
              <a:pPr algn="ctr"/>
              <a:r>
                <a:rPr lang="en-US" dirty="0">
                  <a:latin typeface="Verdana" pitchFamily="34" charset="0"/>
                </a:rPr>
                <a:t>Patient </a:t>
              </a:r>
              <a:r>
                <a:rPr lang="en-US" dirty="0" smtClean="0">
                  <a:latin typeface="Verdana" pitchFamily="34" charset="0"/>
                </a:rPr>
                <a:t>Education</a:t>
              </a:r>
              <a:endParaRPr lang="en-US" dirty="0">
                <a:latin typeface="Verdana" pitchFamily="34" charset="0"/>
              </a:endParaRPr>
            </a:p>
            <a:p>
              <a:pPr algn="ctr"/>
              <a:r>
                <a:rPr lang="en-US" dirty="0" smtClean="0">
                  <a:latin typeface="Verdana" pitchFamily="34" charset="0"/>
                </a:rPr>
                <a:t>and Protocols</a:t>
              </a:r>
              <a:endParaRPr lang="en-US" dirty="0">
                <a:latin typeface="Verdana" pitchFamily="34" charset="0"/>
              </a:endParaRPr>
            </a:p>
          </p:txBody>
        </p:sp>
        <p:grpSp>
          <p:nvGrpSpPr>
            <p:cNvPr id="46" name="Group 45"/>
            <p:cNvGrpSpPr/>
            <p:nvPr/>
          </p:nvGrpSpPr>
          <p:grpSpPr>
            <a:xfrm>
              <a:off x="7024460" y="4410329"/>
              <a:ext cx="1851549" cy="1343025"/>
              <a:chOff x="590550" y="4295775"/>
              <a:chExt cx="1352550" cy="981075"/>
            </a:xfrm>
          </p:grpSpPr>
          <p:pic>
            <p:nvPicPr>
              <p:cNvPr id="47" name="Picture 11" descr="sc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0550" y="4448175"/>
                <a:ext cx="558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2" descr="bgm"/>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1550" y="4905375"/>
                <a:ext cx="590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3" descr="bpc"/>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09700" y="4295775"/>
                <a:ext cx="53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Freeform 61"/>
            <p:cNvSpPr/>
            <p:nvPr/>
          </p:nvSpPr>
          <p:spPr>
            <a:xfrm>
              <a:off x="2661313" y="2692076"/>
              <a:ext cx="852278" cy="2432815"/>
            </a:xfrm>
            <a:custGeom>
              <a:avLst/>
              <a:gdLst>
                <a:gd name="connsiteX0" fmla="*/ 0 w 852278"/>
                <a:gd name="connsiteY0" fmla="*/ 2279176 h 2279176"/>
                <a:gd name="connsiteX1" fmla="*/ 846162 w 852278"/>
                <a:gd name="connsiteY1" fmla="*/ 832514 h 2279176"/>
                <a:gd name="connsiteX2" fmla="*/ 313899 w 852278"/>
                <a:gd name="connsiteY2" fmla="*/ 0 h 2279176"/>
              </a:gdLst>
              <a:ahLst/>
              <a:cxnLst>
                <a:cxn ang="0">
                  <a:pos x="connsiteX0" y="connsiteY0"/>
                </a:cxn>
                <a:cxn ang="0">
                  <a:pos x="connsiteX1" y="connsiteY1"/>
                </a:cxn>
                <a:cxn ang="0">
                  <a:pos x="connsiteX2" y="connsiteY2"/>
                </a:cxn>
              </a:cxnLst>
              <a:rect l="l" t="t" r="r" b="b"/>
              <a:pathLst>
                <a:path w="852278" h="2279176">
                  <a:moveTo>
                    <a:pt x="0" y="2279176"/>
                  </a:moveTo>
                  <a:cubicBezTo>
                    <a:pt x="396922" y="1745776"/>
                    <a:pt x="793845" y="1212377"/>
                    <a:pt x="846162" y="832514"/>
                  </a:cubicBezTo>
                  <a:cubicBezTo>
                    <a:pt x="898479" y="452651"/>
                    <a:pt x="606189" y="226325"/>
                    <a:pt x="313899" y="0"/>
                  </a:cubicBezTo>
                </a:path>
              </a:pathLst>
            </a:custGeom>
            <a:ln>
              <a:headEnd type="none" w="med" len="med"/>
              <a:tailEnd type="arrow"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60"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19200" y="4214626"/>
              <a:ext cx="205422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309611">
              <a:off x="3048484" y="1656108"/>
              <a:ext cx="1120820" cy="738664"/>
            </a:xfrm>
            <a:prstGeom prst="rect">
              <a:avLst/>
            </a:prstGeom>
            <a:solidFill>
              <a:srgbClr val="FFFFFF">
                <a:alpha val="65098"/>
              </a:srgbClr>
            </a:solidFill>
            <a:ln>
              <a:noFill/>
            </a:ln>
            <a:effectLst>
              <a:softEdge rad="127000"/>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400" dirty="0" smtClean="0">
                  <a:solidFill>
                    <a:sysClr val="windowText" lastClr="000000"/>
                  </a:solidFill>
                </a:rPr>
                <a:t>Phone line</a:t>
              </a:r>
            </a:p>
            <a:p>
              <a:pPr algn="ctr"/>
              <a:r>
                <a:rPr lang="en-US" sz="1400" dirty="0" smtClean="0">
                  <a:solidFill>
                    <a:sysClr val="windowText" lastClr="000000"/>
                  </a:solidFill>
                </a:rPr>
                <a:t>Internet</a:t>
              </a:r>
            </a:p>
            <a:p>
              <a:pPr algn="ctr"/>
              <a:r>
                <a:rPr lang="en-US" sz="1400" dirty="0">
                  <a:solidFill>
                    <a:sysClr val="windowText" lastClr="000000"/>
                  </a:solidFill>
                </a:rPr>
                <a:t>3G </a:t>
              </a:r>
              <a:r>
                <a:rPr lang="en-US" sz="1400" dirty="0" smtClean="0">
                  <a:solidFill>
                    <a:sysClr val="windowText" lastClr="000000"/>
                  </a:solidFill>
                </a:rPr>
                <a:t>wireless</a:t>
              </a:r>
              <a:endParaRPr lang="en-US" sz="1400" dirty="0">
                <a:solidFill>
                  <a:sysClr val="windowText" lastClr="000000"/>
                </a:solidFill>
              </a:endParaRPr>
            </a:p>
          </p:txBody>
        </p:sp>
        <p:sp>
          <p:nvSpPr>
            <p:cNvPr id="6" name="Rectangle 5"/>
            <p:cNvSpPr/>
            <p:nvPr/>
          </p:nvSpPr>
          <p:spPr>
            <a:xfrm>
              <a:off x="972982" y="3315043"/>
              <a:ext cx="1476686" cy="646331"/>
            </a:xfrm>
            <a:prstGeom prst="rect">
              <a:avLst/>
            </a:prstGeom>
          </p:spPr>
          <p:txBody>
            <a:bodyPr wrap="none">
              <a:spAutoFit/>
            </a:bodyPr>
            <a:lstStyle/>
            <a:p>
              <a:pPr algn="ctr"/>
              <a:r>
                <a:rPr lang="en-US" dirty="0" smtClean="0">
                  <a:latin typeface="Verdana" pitchFamily="34" charset="0"/>
                </a:rPr>
                <a:t>Nurse Care</a:t>
              </a:r>
              <a:br>
                <a:rPr lang="en-US" dirty="0" smtClean="0">
                  <a:latin typeface="Verdana" pitchFamily="34" charset="0"/>
                </a:rPr>
              </a:br>
              <a:r>
                <a:rPr lang="en-US" dirty="0" smtClean="0">
                  <a:latin typeface="Verdana" pitchFamily="34" charset="0"/>
                </a:rPr>
                <a:t>Manager</a:t>
              </a:r>
              <a:endParaRPr lang="en-US" dirty="0"/>
            </a:p>
          </p:txBody>
        </p:sp>
        <p:sp>
          <p:nvSpPr>
            <p:cNvPr id="5" name="TextBox 4"/>
            <p:cNvSpPr txBox="1"/>
            <p:nvPr/>
          </p:nvSpPr>
          <p:spPr>
            <a:xfrm>
              <a:off x="6035024" y="802683"/>
              <a:ext cx="1183337" cy="523220"/>
            </a:xfrm>
            <a:prstGeom prst="rect">
              <a:avLst/>
            </a:prstGeom>
            <a:noFill/>
          </p:spPr>
          <p:txBody>
            <a:bodyPr wrap="none" rtlCol="0">
              <a:spAutoFit/>
            </a:bodyPr>
            <a:lstStyle/>
            <a:p>
              <a:r>
                <a:rPr lang="en-US" sz="2800" b="1" dirty="0" smtClean="0">
                  <a:solidFill>
                    <a:schemeClr val="accent3"/>
                  </a:solidFill>
                </a:rPr>
                <a:t>Home</a:t>
              </a:r>
              <a:endParaRPr lang="en-US" sz="2800" b="1" dirty="0">
                <a:solidFill>
                  <a:schemeClr val="accent3"/>
                </a:solidFill>
              </a:endParaRPr>
            </a:p>
          </p:txBody>
        </p:sp>
        <p:pic>
          <p:nvPicPr>
            <p:cNvPr id="1026" name="Picture 2" descr="C:\Data\DM Marketing\Photos\Guide Usage Model Shots\Nurse near phone- VC copy.jpg"/>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35198" y="1258187"/>
              <a:ext cx="2752254" cy="2145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40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28566" y="45757"/>
            <a:ext cx="8210298" cy="3987023"/>
            <a:chOff x="228566" y="45757"/>
            <a:chExt cx="8210298" cy="3987023"/>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5757"/>
              <a:ext cx="8210264" cy="3987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264881">
              <a:off x="228566" y="874490"/>
              <a:ext cx="2169345" cy="51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AutoShape 16"/>
          <p:cNvSpPr>
            <a:spLocks noChangeArrowheads="1"/>
          </p:cNvSpPr>
          <p:nvPr/>
        </p:nvSpPr>
        <p:spPr bwMode="auto">
          <a:xfrm>
            <a:off x="6492220" y="1490217"/>
            <a:ext cx="3017488" cy="1938783"/>
          </a:xfrm>
          <a:prstGeom prst="roundRect">
            <a:avLst>
              <a:gd name="adj" fmla="val 16667"/>
            </a:avLst>
          </a:prstGeom>
          <a:gradFill>
            <a:gsLst>
              <a:gs pos="0">
                <a:schemeClr val="accent1">
                  <a:tint val="96000"/>
                  <a:satMod val="120000"/>
                  <a:alpha val="50000"/>
                  <a:lumMod val="100000"/>
                </a:schemeClr>
              </a:gs>
              <a:gs pos="100000">
                <a:schemeClr val="accent1">
                  <a:shade val="89000"/>
                  <a:alpha val="50000"/>
                  <a:lumMod val="100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rIns="365760" anchor="ctr"/>
          <a:lstStyle/>
          <a:p>
            <a:pPr algn="r"/>
            <a:r>
              <a:rPr lang="en-US" sz="2400" dirty="0" smtClean="0">
                <a:solidFill>
                  <a:schemeClr val="bg2"/>
                </a:solidFill>
                <a:effectLst>
                  <a:outerShdw blurRad="38100" dist="38100" dir="2700000" algn="tl">
                    <a:srgbClr val="000000">
                      <a:alpha val="43137"/>
                    </a:srgbClr>
                  </a:outerShdw>
                </a:effectLst>
                <a:latin typeface="+mj-lt"/>
                <a:cs typeface="Arial" charset="0"/>
              </a:rPr>
              <a:t>Ethnographers in:</a:t>
            </a:r>
            <a:br>
              <a:rPr lang="en-US" sz="2400" dirty="0" smtClean="0">
                <a:solidFill>
                  <a:schemeClr val="bg2"/>
                </a:solidFill>
                <a:effectLst>
                  <a:outerShdw blurRad="38100" dist="38100" dir="2700000" algn="tl">
                    <a:srgbClr val="000000">
                      <a:alpha val="43137"/>
                    </a:srgbClr>
                  </a:outerShdw>
                </a:effectLst>
                <a:latin typeface="+mj-lt"/>
                <a:cs typeface="Arial" charset="0"/>
              </a:rPr>
            </a:br>
            <a:r>
              <a:rPr lang="en-US" sz="2400" dirty="0" smtClean="0">
                <a:solidFill>
                  <a:schemeClr val="bg2"/>
                </a:solidFill>
                <a:effectLst>
                  <a:outerShdw blurRad="38100" dist="38100" dir="2700000" algn="tl">
                    <a:srgbClr val="000000">
                      <a:alpha val="43137"/>
                    </a:srgbClr>
                  </a:outerShdw>
                </a:effectLst>
                <a:latin typeface="+mj-lt"/>
                <a:cs typeface="Arial" charset="0"/>
              </a:rPr>
              <a:t>1000 homes •</a:t>
            </a:r>
            <a:br>
              <a:rPr lang="en-US" sz="2400" dirty="0" smtClean="0">
                <a:solidFill>
                  <a:schemeClr val="bg2"/>
                </a:solidFill>
                <a:effectLst>
                  <a:outerShdw blurRad="38100" dist="38100" dir="2700000" algn="tl">
                    <a:srgbClr val="000000">
                      <a:alpha val="43137"/>
                    </a:srgbClr>
                  </a:outerShdw>
                </a:effectLst>
                <a:latin typeface="+mj-lt"/>
                <a:cs typeface="Arial" charset="0"/>
              </a:rPr>
            </a:br>
            <a:r>
              <a:rPr lang="en-US" sz="2400" dirty="0" smtClean="0">
                <a:solidFill>
                  <a:schemeClr val="bg2"/>
                </a:solidFill>
                <a:effectLst>
                  <a:outerShdw blurRad="38100" dist="38100" dir="2700000" algn="tl">
                    <a:srgbClr val="000000">
                      <a:alpha val="43137"/>
                    </a:srgbClr>
                  </a:outerShdw>
                </a:effectLst>
                <a:latin typeface="+mj-lt"/>
                <a:cs typeface="Arial" charset="0"/>
              </a:rPr>
              <a:t>100 clinics </a:t>
            </a:r>
            <a:r>
              <a:rPr lang="en-US" sz="2400" dirty="0">
                <a:solidFill>
                  <a:schemeClr val="bg2"/>
                </a:solidFill>
                <a:effectLst>
                  <a:outerShdw blurRad="38100" dist="38100" dir="2700000" algn="tl">
                    <a:srgbClr val="000000">
                      <a:alpha val="43137"/>
                    </a:srgbClr>
                  </a:outerShdw>
                </a:effectLst>
                <a:cs typeface="Arial" charset="0"/>
              </a:rPr>
              <a:t>•</a:t>
            </a:r>
            <a:r>
              <a:rPr lang="en-US" sz="2400" dirty="0" smtClean="0">
                <a:solidFill>
                  <a:schemeClr val="bg2"/>
                </a:solidFill>
                <a:effectLst>
                  <a:outerShdw blurRad="38100" dist="38100" dir="2700000" algn="tl">
                    <a:srgbClr val="000000">
                      <a:alpha val="43137"/>
                    </a:srgbClr>
                  </a:outerShdw>
                </a:effectLst>
                <a:latin typeface="+mj-lt"/>
                <a:cs typeface="Arial" charset="0"/>
              </a:rPr>
              <a:t/>
            </a:r>
            <a:br>
              <a:rPr lang="en-US" sz="2400" dirty="0" smtClean="0">
                <a:solidFill>
                  <a:schemeClr val="bg2"/>
                </a:solidFill>
                <a:effectLst>
                  <a:outerShdw blurRad="38100" dist="38100" dir="2700000" algn="tl">
                    <a:srgbClr val="000000">
                      <a:alpha val="43137"/>
                    </a:srgbClr>
                  </a:outerShdw>
                </a:effectLst>
                <a:latin typeface="+mj-lt"/>
                <a:cs typeface="Arial" charset="0"/>
              </a:rPr>
            </a:br>
            <a:r>
              <a:rPr lang="en-US" sz="2400" dirty="0" smtClean="0">
                <a:solidFill>
                  <a:schemeClr val="bg2"/>
                </a:solidFill>
                <a:effectLst>
                  <a:outerShdw blurRad="38100" dist="38100" dir="2700000" algn="tl">
                    <a:srgbClr val="000000">
                      <a:alpha val="43137"/>
                    </a:srgbClr>
                  </a:outerShdw>
                </a:effectLst>
                <a:latin typeface="+mj-lt"/>
                <a:cs typeface="Arial" charset="0"/>
              </a:rPr>
              <a:t>20 countries </a:t>
            </a:r>
            <a:r>
              <a:rPr lang="en-US" sz="2400" dirty="0">
                <a:solidFill>
                  <a:schemeClr val="bg2"/>
                </a:solidFill>
                <a:effectLst>
                  <a:outerShdw blurRad="38100" dist="38100" dir="2700000" algn="tl">
                    <a:srgbClr val="000000">
                      <a:alpha val="43137"/>
                    </a:srgbClr>
                  </a:outerShdw>
                </a:effectLst>
                <a:cs typeface="Arial" charset="0"/>
              </a:rPr>
              <a:t>•</a:t>
            </a:r>
            <a:endParaRPr lang="en-US" sz="2400" dirty="0" smtClean="0">
              <a:solidFill>
                <a:schemeClr val="bg2"/>
              </a:solidFill>
              <a:effectLst>
                <a:outerShdw blurRad="38100" dist="38100" dir="2700000" algn="tl">
                  <a:srgbClr val="000000">
                    <a:alpha val="43137"/>
                  </a:srgbClr>
                </a:outerShdw>
              </a:effectLst>
              <a:latin typeface="+mj-lt"/>
              <a:cs typeface="Arial" charset="0"/>
            </a:endParaRPr>
          </a:p>
          <a:p>
            <a:pPr algn="r"/>
            <a:r>
              <a:rPr lang="en-US" sz="2400" dirty="0">
                <a:solidFill>
                  <a:schemeClr val="bg2"/>
                </a:solidFill>
                <a:effectLst>
                  <a:outerShdw blurRad="38100" dist="38100" dir="2700000" algn="tl">
                    <a:srgbClr val="000000">
                      <a:alpha val="43137"/>
                    </a:srgbClr>
                  </a:outerShdw>
                </a:effectLst>
                <a:latin typeface="+mj-lt"/>
                <a:cs typeface="Arial" charset="0"/>
              </a:rPr>
              <a:t>10 </a:t>
            </a:r>
            <a:r>
              <a:rPr lang="en-US" sz="2400" dirty="0" smtClean="0">
                <a:solidFill>
                  <a:schemeClr val="bg2"/>
                </a:solidFill>
                <a:effectLst>
                  <a:outerShdw blurRad="38100" dist="38100" dir="2700000" algn="tl">
                    <a:srgbClr val="000000">
                      <a:alpha val="43137"/>
                    </a:srgbClr>
                  </a:outerShdw>
                </a:effectLst>
                <a:latin typeface="+mj-lt"/>
                <a:cs typeface="Arial" charset="0"/>
              </a:rPr>
              <a:t>years </a:t>
            </a:r>
            <a:r>
              <a:rPr lang="en-US" sz="2400" dirty="0">
                <a:solidFill>
                  <a:schemeClr val="bg2"/>
                </a:solidFill>
                <a:effectLst>
                  <a:outerShdw blurRad="38100" dist="38100" dir="2700000" algn="tl">
                    <a:srgbClr val="000000">
                      <a:alpha val="43137"/>
                    </a:srgbClr>
                  </a:outerShdw>
                </a:effectLst>
                <a:cs typeface="Arial" charset="0"/>
              </a:rPr>
              <a:t>•</a:t>
            </a:r>
            <a:endParaRPr lang="en-US" sz="2400" dirty="0" smtClean="0">
              <a:solidFill>
                <a:schemeClr val="bg2"/>
              </a:solidFill>
              <a:effectLst>
                <a:outerShdw blurRad="38100" dist="38100" dir="2700000" algn="tl">
                  <a:srgbClr val="000000">
                    <a:alpha val="43137"/>
                  </a:srgbClr>
                </a:outerShdw>
              </a:effectLst>
              <a:latin typeface="+mj-lt"/>
              <a:cs typeface="Arial" charset="0"/>
            </a:endParaRPr>
          </a:p>
        </p:txBody>
      </p:sp>
      <p:grpSp>
        <p:nvGrpSpPr>
          <p:cNvPr id="6" name="Group 5"/>
          <p:cNvGrpSpPr/>
          <p:nvPr/>
        </p:nvGrpSpPr>
        <p:grpSpPr>
          <a:xfrm>
            <a:off x="182928" y="4800585"/>
            <a:ext cx="8686706" cy="1645902"/>
            <a:chOff x="182928" y="4800585"/>
            <a:chExt cx="8686706" cy="1645902"/>
          </a:xfrm>
        </p:grpSpPr>
        <p:sp>
          <p:nvSpPr>
            <p:cNvPr id="7" name="Rectangle 6"/>
            <p:cNvSpPr/>
            <p:nvPr/>
          </p:nvSpPr>
          <p:spPr>
            <a:xfrm>
              <a:off x="252484" y="6015600"/>
              <a:ext cx="8534400" cy="430887"/>
            </a:xfrm>
            <a:prstGeom prst="rect">
              <a:avLst/>
            </a:prstGeom>
          </p:spPr>
          <p:txBody>
            <a:bodyPr wrap="square">
              <a:spAutoFit/>
            </a:bodyPr>
            <a:lstStyle/>
            <a:p>
              <a:r>
                <a:rPr lang="en-US" sz="1050" dirty="0"/>
                <a:t>Kirsten </a:t>
              </a:r>
              <a:r>
                <a:rPr lang="en-US" sz="1050" dirty="0" err="1"/>
                <a:t>Bibbins</a:t>
              </a:r>
              <a:r>
                <a:rPr lang="en-US" sz="1050" dirty="0"/>
                <a:t>-Domingo, Ph.D., M.D. </a:t>
              </a:r>
              <a:r>
                <a:rPr lang="en-US" sz="1050" dirty="0" smtClean="0"/>
                <a:t>(2010). </a:t>
              </a:r>
              <a:r>
                <a:rPr lang="en-US" sz="1050" dirty="0"/>
                <a:t>Projected Effect of Dietary Salt Reductions on Future Cardiovascular </a:t>
              </a:r>
              <a:r>
                <a:rPr lang="en-US" sz="1050" dirty="0" smtClean="0"/>
                <a:t>Disease. </a:t>
              </a:r>
              <a:r>
                <a:rPr lang="en-US" sz="1050" dirty="0"/>
                <a:t>N </a:t>
              </a:r>
              <a:r>
                <a:rPr lang="en-US" sz="1050" dirty="0" err="1"/>
                <a:t>Engl</a:t>
              </a:r>
              <a:r>
                <a:rPr lang="en-US" sz="1050" dirty="0"/>
                <a:t> J Med 2010; </a:t>
              </a:r>
              <a:r>
                <a:rPr lang="en-US" sz="1050" dirty="0" smtClean="0"/>
                <a:t>362:590-599</a:t>
              </a:r>
              <a:endParaRPr lang="en-US" sz="1050" dirty="0"/>
            </a:p>
          </p:txBody>
        </p:sp>
        <p:sp>
          <p:nvSpPr>
            <p:cNvPr id="10" name="Rounded Rectangle 9"/>
            <p:cNvSpPr/>
            <p:nvPr/>
          </p:nvSpPr>
          <p:spPr>
            <a:xfrm>
              <a:off x="182928" y="4800585"/>
              <a:ext cx="8686706" cy="118870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Reducing </a:t>
              </a:r>
              <a:r>
                <a:rPr lang="en-US" b="1" dirty="0">
                  <a:solidFill>
                    <a:schemeClr val="bg1"/>
                  </a:solidFill>
                </a:rPr>
                <a:t>dietary salt by </a:t>
              </a:r>
              <a:r>
                <a:rPr lang="en-US" b="1" dirty="0" smtClean="0">
                  <a:solidFill>
                    <a:schemeClr val="bg1"/>
                  </a:solidFill>
                </a:rPr>
                <a:t>3g </a:t>
              </a:r>
              <a:r>
                <a:rPr lang="en-US" b="1" dirty="0">
                  <a:solidFill>
                    <a:schemeClr val="bg1"/>
                  </a:solidFill>
                </a:rPr>
                <a:t>per day is projected to reduce the annual number of new cases of CHD by 60,000 to 120,000 [33%], stroke by 32,000 to 66,000 [32%], and myocardial infarction by 54,000 to 99,000 [35%]</a:t>
              </a:r>
            </a:p>
          </p:txBody>
        </p:sp>
      </p:grpSp>
    </p:spTree>
    <p:extLst>
      <p:ext uri="{BB962C8B-B14F-4D97-AF65-F5344CB8AC3E}">
        <p14:creationId xmlns:p14="http://schemas.microsoft.com/office/powerpoint/2010/main" val="283409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Guide-facilitated model of care…</a:t>
            </a:r>
            <a:endParaRPr lang="en-US" dirty="0"/>
          </a:p>
        </p:txBody>
      </p:sp>
      <p:sp>
        <p:nvSpPr>
          <p:cNvPr id="6" name="Content Placeholder 5"/>
          <p:cNvSpPr>
            <a:spLocks noGrp="1"/>
          </p:cNvSpPr>
          <p:nvPr>
            <p:ph idx="1"/>
          </p:nvPr>
        </p:nvSpPr>
        <p:spPr>
          <a:xfrm>
            <a:off x="414339" y="868708"/>
            <a:ext cx="8486774" cy="5486339"/>
          </a:xfrm>
        </p:spPr>
        <p:txBody>
          <a:bodyPr>
            <a:normAutofit lnSpcReduction="10000"/>
          </a:bodyPr>
          <a:lstStyle/>
          <a:p>
            <a:pPr marL="0" indent="0">
              <a:buNone/>
            </a:pPr>
            <a:r>
              <a:rPr lang="en-US" sz="2400" b="1" dirty="0"/>
              <a:t>A model of care delivered by a clinician and facilitated by the Care Innovations Guide has been shown </a:t>
            </a:r>
            <a:r>
              <a:rPr lang="en-US" sz="2400" b="1" dirty="0" smtClean="0"/>
              <a:t>to:</a:t>
            </a:r>
            <a:br>
              <a:rPr lang="en-US" sz="2400" b="1" dirty="0" smtClean="0"/>
            </a:br>
            <a:endParaRPr lang="en-US" sz="2400" b="1" dirty="0" smtClean="0"/>
          </a:p>
          <a:p>
            <a:pPr marL="0" indent="0">
              <a:spcBef>
                <a:spcPts val="1600"/>
              </a:spcBef>
              <a:buNone/>
            </a:pPr>
            <a:r>
              <a:rPr lang="en-US" sz="3200" dirty="0" smtClean="0"/>
              <a:t>impact </a:t>
            </a:r>
            <a:r>
              <a:rPr lang="en-US" sz="3200" b="1" dirty="0">
                <a:solidFill>
                  <a:schemeClr val="accent3"/>
                </a:solidFill>
              </a:rPr>
              <a:t>behavior change</a:t>
            </a:r>
            <a:r>
              <a:rPr lang="en-US" sz="3200" dirty="0"/>
              <a:t> in </a:t>
            </a:r>
            <a:r>
              <a:rPr lang="en-US" sz="3200" dirty="0" smtClean="0"/>
              <a:t>patients,</a:t>
            </a:r>
          </a:p>
          <a:p>
            <a:pPr marL="0" indent="0">
              <a:spcBef>
                <a:spcPts val="1600"/>
              </a:spcBef>
              <a:buNone/>
            </a:pPr>
            <a:r>
              <a:rPr lang="en-US" sz="3200" dirty="0" smtClean="0"/>
              <a:t>improve </a:t>
            </a:r>
            <a:r>
              <a:rPr lang="en-US" sz="3200" b="1" dirty="0">
                <a:solidFill>
                  <a:schemeClr val="accent3"/>
                </a:solidFill>
              </a:rPr>
              <a:t>medication </a:t>
            </a:r>
            <a:r>
              <a:rPr lang="en-US" sz="3200" b="1" dirty="0" smtClean="0">
                <a:solidFill>
                  <a:schemeClr val="accent3"/>
                </a:solidFill>
              </a:rPr>
              <a:t>adherence,</a:t>
            </a:r>
          </a:p>
          <a:p>
            <a:pPr marL="0" indent="0">
              <a:spcBef>
                <a:spcPts val="1600"/>
              </a:spcBef>
              <a:buNone/>
            </a:pPr>
            <a:r>
              <a:rPr lang="en-US" sz="3200" dirty="0" smtClean="0"/>
              <a:t>improve </a:t>
            </a:r>
            <a:r>
              <a:rPr lang="en-US" sz="3200" b="1" dirty="0">
                <a:solidFill>
                  <a:schemeClr val="accent3"/>
                </a:solidFill>
              </a:rPr>
              <a:t>quality of </a:t>
            </a:r>
            <a:r>
              <a:rPr lang="en-US" sz="3200" b="1" dirty="0" smtClean="0">
                <a:solidFill>
                  <a:schemeClr val="accent3"/>
                </a:solidFill>
              </a:rPr>
              <a:t>life,</a:t>
            </a:r>
          </a:p>
          <a:p>
            <a:pPr marL="0" indent="0">
              <a:spcBef>
                <a:spcPts val="1600"/>
              </a:spcBef>
              <a:buNone/>
            </a:pPr>
            <a:r>
              <a:rPr lang="en-US" sz="3200" dirty="0" smtClean="0"/>
              <a:t>increase </a:t>
            </a:r>
            <a:r>
              <a:rPr lang="en-US" sz="3200" dirty="0"/>
              <a:t>awareness leading to </a:t>
            </a:r>
            <a:r>
              <a:rPr lang="en-US" sz="3200" dirty="0" smtClean="0"/>
              <a:t>improved</a:t>
            </a:r>
            <a:br>
              <a:rPr lang="en-US" sz="3200" dirty="0" smtClean="0"/>
            </a:br>
            <a:r>
              <a:rPr lang="en-US" sz="3200" dirty="0" smtClean="0"/>
              <a:t>   </a:t>
            </a:r>
            <a:r>
              <a:rPr lang="en-US" sz="3200" b="1" dirty="0" smtClean="0">
                <a:solidFill>
                  <a:schemeClr val="accent3"/>
                </a:solidFill>
              </a:rPr>
              <a:t>self-management</a:t>
            </a:r>
            <a:r>
              <a:rPr lang="en-US" sz="3200" b="1" dirty="0" smtClean="0"/>
              <a:t> </a:t>
            </a:r>
            <a:r>
              <a:rPr lang="en-US" sz="3200" dirty="0" smtClean="0"/>
              <a:t>behaviors,</a:t>
            </a:r>
          </a:p>
          <a:p>
            <a:pPr marL="0" indent="0">
              <a:spcBef>
                <a:spcPts val="1600"/>
              </a:spcBef>
              <a:buNone/>
            </a:pPr>
            <a:r>
              <a:rPr lang="en-US" sz="3200" dirty="0"/>
              <a:t>a</a:t>
            </a:r>
            <a:r>
              <a:rPr lang="en-US" sz="3200" dirty="0" smtClean="0"/>
              <a:t>nd drive </a:t>
            </a:r>
            <a:r>
              <a:rPr lang="en-US" sz="3200" b="1" dirty="0">
                <a:solidFill>
                  <a:schemeClr val="accent3"/>
                </a:solidFill>
              </a:rPr>
              <a:t>appropriate </a:t>
            </a:r>
            <a:r>
              <a:rPr lang="en-US" sz="3200" b="1" dirty="0" smtClean="0">
                <a:solidFill>
                  <a:schemeClr val="accent3"/>
                </a:solidFill>
              </a:rPr>
              <a:t>utilization</a:t>
            </a:r>
            <a:r>
              <a:rPr lang="en-US" sz="3200" b="1" dirty="0"/>
              <a:t/>
            </a:r>
            <a:br>
              <a:rPr lang="en-US" sz="3200" b="1" dirty="0"/>
            </a:br>
            <a:r>
              <a:rPr lang="en-US" sz="3200" b="1" dirty="0" smtClean="0"/>
              <a:t>   </a:t>
            </a:r>
            <a:r>
              <a:rPr lang="en-US" sz="3200" dirty="0" smtClean="0"/>
              <a:t>of healthcare resources.</a:t>
            </a:r>
            <a:endParaRPr lang="en-US" sz="3200" dirty="0"/>
          </a:p>
        </p:txBody>
      </p:sp>
    </p:spTree>
    <p:extLst>
      <p:ext uri="{BB962C8B-B14F-4D97-AF65-F5344CB8AC3E}">
        <p14:creationId xmlns:p14="http://schemas.microsoft.com/office/powerpoint/2010/main" val="4267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0320" y="868709"/>
            <a:ext cx="4872320" cy="2702855"/>
            <a:chOff x="-300320" y="1029582"/>
            <a:chExt cx="4872320" cy="2702855"/>
          </a:xfrm>
        </p:grpSpPr>
        <p:pic>
          <p:nvPicPr>
            <p:cNvPr id="16" name="Picture 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0541" y="1029582"/>
              <a:ext cx="4061459" cy="27028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rot="-2700000">
              <a:off x="-300320" y="1190780"/>
              <a:ext cx="2329370" cy="762000"/>
            </a:xfrm>
            <a:prstGeom prst="rect">
              <a:avLst/>
            </a:prstGeom>
          </p:spPr>
          <p:txBody>
            <a:bodyPr vert="horz" lIns="91440" tIns="45720" rIns="91440" bIns="45720" rtlCol="0" anchor="ctr">
              <a:noAutofit/>
            </a:bodyPr>
            <a:lstStyle/>
            <a:p>
              <a:pPr algn="ctr">
                <a:spcBef>
                  <a:spcPct val="0"/>
                </a:spcBef>
              </a:pPr>
              <a:r>
                <a:rPr lang="en-US" sz="3600" b="1" dirty="0" smtClean="0">
                  <a:ln w="3175">
                    <a:solidFill>
                      <a:sysClr val="windowText" lastClr="000000"/>
                    </a:solidFill>
                  </a:ln>
                  <a:solidFill>
                    <a:schemeClr val="accent4"/>
                  </a:solidFill>
                  <a:effectLst>
                    <a:glow rad="406400">
                      <a:schemeClr val="bg1">
                        <a:alpha val="57000"/>
                      </a:schemeClr>
                    </a:glow>
                  </a:effectLst>
                  <a:latin typeface="+mj-lt"/>
                  <a:ea typeface="+mj-ea"/>
                  <a:cs typeface="+mj-cs"/>
                </a:rPr>
                <a:t>Engage</a:t>
              </a:r>
              <a:endParaRPr lang="en-US" sz="3600" b="1" dirty="0">
                <a:ln w="3175">
                  <a:solidFill>
                    <a:sysClr val="windowText" lastClr="000000"/>
                  </a:solidFill>
                </a:ln>
                <a:solidFill>
                  <a:schemeClr val="accent4"/>
                </a:solidFill>
                <a:effectLst>
                  <a:glow rad="406400">
                    <a:schemeClr val="bg1">
                      <a:alpha val="57000"/>
                    </a:schemeClr>
                  </a:glow>
                </a:effectLst>
                <a:latin typeface="+mj-lt"/>
                <a:ea typeface="+mj-ea"/>
                <a:cs typeface="+mj-cs"/>
              </a:endParaRPr>
            </a:p>
          </p:txBody>
        </p:sp>
      </p:grpSp>
      <p:grpSp>
        <p:nvGrpSpPr>
          <p:cNvPr id="19" name="Group 18"/>
          <p:cNvGrpSpPr/>
          <p:nvPr/>
        </p:nvGrpSpPr>
        <p:grpSpPr>
          <a:xfrm>
            <a:off x="3946655" y="868708"/>
            <a:ext cx="4968745" cy="2702855"/>
            <a:chOff x="3946655" y="1029581"/>
            <a:chExt cx="4968745" cy="2702855"/>
          </a:xfrm>
        </p:grpSpPr>
        <p:pic>
          <p:nvPicPr>
            <p:cNvPr id="21" name="Picture 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09629" y="1029581"/>
              <a:ext cx="4005771" cy="27028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rot="-2700000">
              <a:off x="3946655" y="1190780"/>
              <a:ext cx="2329370" cy="762000"/>
            </a:xfrm>
            <a:prstGeom prst="rect">
              <a:avLst/>
            </a:prstGeom>
          </p:spPr>
          <p:txBody>
            <a:bodyPr vert="horz" lIns="91440" tIns="45720" rIns="91440" bIns="45720" rtlCol="0" anchor="ctr">
              <a:noAutofit/>
            </a:bodyPr>
            <a:lstStyle/>
            <a:p>
              <a:pPr algn="ctr">
                <a:spcBef>
                  <a:spcPct val="0"/>
                </a:spcBef>
              </a:pPr>
              <a:r>
                <a:rPr lang="en-US" sz="3600" b="1" dirty="0" smtClean="0">
                  <a:ln w="3175">
                    <a:solidFill>
                      <a:sysClr val="windowText" lastClr="000000"/>
                    </a:solidFill>
                  </a:ln>
                  <a:solidFill>
                    <a:schemeClr val="accent4"/>
                  </a:solidFill>
                  <a:effectLst>
                    <a:glow rad="406400">
                      <a:schemeClr val="bg1">
                        <a:alpha val="57000"/>
                      </a:schemeClr>
                    </a:glow>
                  </a:effectLst>
                  <a:latin typeface="+mj-lt"/>
                  <a:ea typeface="+mj-ea"/>
                  <a:cs typeface="+mj-cs"/>
                </a:rPr>
                <a:t>Educate</a:t>
              </a:r>
              <a:endParaRPr lang="en-US" sz="3600" b="1" dirty="0">
                <a:ln w="3175">
                  <a:solidFill>
                    <a:sysClr val="windowText" lastClr="000000"/>
                  </a:solidFill>
                </a:ln>
                <a:solidFill>
                  <a:schemeClr val="accent4"/>
                </a:solidFill>
                <a:effectLst>
                  <a:glow rad="406400">
                    <a:schemeClr val="bg1">
                      <a:alpha val="57000"/>
                    </a:schemeClr>
                  </a:glow>
                </a:effectLst>
                <a:latin typeface="+mj-lt"/>
                <a:ea typeface="+mj-ea"/>
                <a:cs typeface="+mj-cs"/>
              </a:endParaRPr>
            </a:p>
          </p:txBody>
        </p:sp>
      </p:grpSp>
      <p:grpSp>
        <p:nvGrpSpPr>
          <p:cNvPr id="23" name="Group 22"/>
          <p:cNvGrpSpPr/>
          <p:nvPr/>
        </p:nvGrpSpPr>
        <p:grpSpPr>
          <a:xfrm>
            <a:off x="-300319" y="3649879"/>
            <a:ext cx="4872319" cy="2666248"/>
            <a:chOff x="3966880" y="3314430"/>
            <a:chExt cx="4872319" cy="2666248"/>
          </a:xfrm>
        </p:grpSpPr>
        <p:pic>
          <p:nvPicPr>
            <p:cNvPr id="24" name="Picture 1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777740" y="3314430"/>
              <a:ext cx="4061459" cy="2666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rot="-2700000">
              <a:off x="3966880" y="3438409"/>
              <a:ext cx="2329370" cy="762000"/>
            </a:xfrm>
            <a:prstGeom prst="rect">
              <a:avLst/>
            </a:prstGeom>
          </p:spPr>
          <p:txBody>
            <a:bodyPr vert="horz" lIns="91440" tIns="45720" rIns="91440" bIns="45720" rtlCol="0" anchor="ctr">
              <a:noAutofit/>
            </a:bodyPr>
            <a:lstStyle/>
            <a:p>
              <a:pPr algn="ctr">
                <a:spcBef>
                  <a:spcPct val="0"/>
                </a:spcBef>
              </a:pPr>
              <a:r>
                <a:rPr lang="en-US" sz="3600" b="1" dirty="0" smtClean="0">
                  <a:ln w="3175">
                    <a:solidFill>
                      <a:sysClr val="windowText" lastClr="000000"/>
                    </a:solidFill>
                  </a:ln>
                  <a:solidFill>
                    <a:schemeClr val="accent4"/>
                  </a:solidFill>
                  <a:effectLst>
                    <a:glow rad="406400">
                      <a:schemeClr val="bg1">
                        <a:alpha val="57000"/>
                      </a:schemeClr>
                    </a:glow>
                  </a:effectLst>
                  <a:latin typeface="+mj-lt"/>
                  <a:ea typeface="+mj-ea"/>
                  <a:cs typeface="+mj-cs"/>
                </a:rPr>
                <a:t>Evaluate</a:t>
              </a:r>
              <a:endParaRPr lang="en-US" sz="3600" b="1" dirty="0">
                <a:ln w="3175">
                  <a:solidFill>
                    <a:sysClr val="windowText" lastClr="000000"/>
                  </a:solidFill>
                </a:ln>
                <a:solidFill>
                  <a:schemeClr val="accent4"/>
                </a:solidFill>
                <a:effectLst>
                  <a:glow rad="406400">
                    <a:schemeClr val="bg1">
                      <a:alpha val="57000"/>
                    </a:schemeClr>
                  </a:glow>
                </a:effectLst>
                <a:latin typeface="+mj-lt"/>
                <a:ea typeface="+mj-ea"/>
                <a:cs typeface="+mj-cs"/>
              </a:endParaRPr>
            </a:p>
          </p:txBody>
        </p:sp>
      </p:grpSp>
      <p:grpSp>
        <p:nvGrpSpPr>
          <p:cNvPr id="27" name="Group 26"/>
          <p:cNvGrpSpPr/>
          <p:nvPr/>
        </p:nvGrpSpPr>
        <p:grpSpPr>
          <a:xfrm>
            <a:off x="4143150" y="3612657"/>
            <a:ext cx="4787995" cy="2692714"/>
            <a:chOff x="-175545" y="3345518"/>
            <a:chExt cx="4787995" cy="2692714"/>
          </a:xfrm>
        </p:grpSpPr>
        <p:pic>
          <p:nvPicPr>
            <p:cNvPr id="28" name="Picture 1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66230" y="3345518"/>
              <a:ext cx="4046220" cy="26927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rot="18900000">
              <a:off x="-175545" y="3560553"/>
              <a:ext cx="2329370" cy="762000"/>
            </a:xfrm>
            <a:prstGeom prst="rect">
              <a:avLst/>
            </a:prstGeom>
          </p:spPr>
          <p:txBody>
            <a:bodyPr vert="horz" lIns="91440" tIns="45720" rIns="91440" bIns="45720" rtlCol="0" anchor="ctr">
              <a:noAutofit/>
            </a:bodyPr>
            <a:lstStyle/>
            <a:p>
              <a:pPr algn="ctr">
                <a:spcBef>
                  <a:spcPct val="0"/>
                </a:spcBef>
              </a:pPr>
              <a:r>
                <a:rPr lang="en-US" sz="3600" b="1" dirty="0" smtClean="0">
                  <a:ln w="3175">
                    <a:solidFill>
                      <a:sysClr val="windowText" lastClr="000000"/>
                    </a:solidFill>
                  </a:ln>
                  <a:solidFill>
                    <a:schemeClr val="accent4"/>
                  </a:solidFill>
                  <a:effectLst>
                    <a:glow rad="406400">
                      <a:schemeClr val="bg1">
                        <a:alpha val="57000"/>
                      </a:schemeClr>
                    </a:glow>
                  </a:effectLst>
                  <a:latin typeface="+mj-lt"/>
                  <a:ea typeface="+mj-ea"/>
                  <a:cs typeface="+mj-cs"/>
                </a:rPr>
                <a:t>Empower</a:t>
              </a:r>
              <a:endParaRPr lang="en-US" sz="3600" b="1" dirty="0">
                <a:ln w="3175">
                  <a:solidFill>
                    <a:sysClr val="windowText" lastClr="000000"/>
                  </a:solidFill>
                </a:ln>
                <a:solidFill>
                  <a:schemeClr val="accent4"/>
                </a:solidFill>
                <a:effectLst>
                  <a:glow rad="406400">
                    <a:schemeClr val="bg1">
                      <a:alpha val="57000"/>
                    </a:schemeClr>
                  </a:glow>
                </a:effectLst>
                <a:latin typeface="+mj-lt"/>
                <a:ea typeface="+mj-ea"/>
                <a:cs typeface="+mj-cs"/>
              </a:endParaRPr>
            </a:p>
          </p:txBody>
        </p:sp>
      </p:grpSp>
      <p:sp>
        <p:nvSpPr>
          <p:cNvPr id="2" name="Title 1"/>
          <p:cNvSpPr>
            <a:spLocks noGrp="1"/>
          </p:cNvSpPr>
          <p:nvPr>
            <p:ph type="title"/>
          </p:nvPr>
        </p:nvSpPr>
        <p:spPr/>
        <p:txBody>
          <a:bodyPr/>
          <a:lstStyle/>
          <a:p>
            <a:r>
              <a:rPr lang="en-US" dirty="0" smtClean="0"/>
              <a:t>… and about Lifestyle</a:t>
            </a:r>
            <a:endParaRPr lang="en-US"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406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703550"/>
            <a:ext cx="9142413" cy="5737032"/>
            <a:chOff x="-1" y="1326380"/>
            <a:chExt cx="9142413" cy="5737032"/>
          </a:xfrm>
          <a:noFill/>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8134" y="1326380"/>
              <a:ext cx="7228682" cy="5685939"/>
            </a:xfrm>
            <a:prstGeom prst="rect">
              <a:avLst/>
            </a:prstGeom>
            <a:grpFill/>
            <a:ln>
              <a:noFill/>
            </a:ln>
            <a:effectLst/>
          </p:spPr>
        </p:pic>
        <p:sp>
          <p:nvSpPr>
            <p:cNvPr id="45" name="TextBox 44"/>
            <p:cNvSpPr txBox="1"/>
            <p:nvPr/>
          </p:nvSpPr>
          <p:spPr>
            <a:xfrm>
              <a:off x="-1" y="6355526"/>
              <a:ext cx="9142413" cy="707886"/>
            </a:xfrm>
            <a:prstGeom prst="rect">
              <a:avLst/>
            </a:prstGeom>
            <a:grpFill/>
          </p:spPr>
          <p:txBody>
            <a:bodyPr wrap="square" rtlCol="0">
              <a:spAutoFit/>
            </a:bodyPr>
            <a:lstStyle/>
            <a:p>
              <a:pPr algn="ctr"/>
              <a:r>
                <a:rPr lang="en-US" sz="2000" b="1" dirty="0" smtClean="0">
                  <a:solidFill>
                    <a:schemeClr val="accent4"/>
                  </a:solidFill>
                </a:rPr>
                <a:t>Short Notes To Reinforce Daily Habits</a:t>
              </a:r>
            </a:p>
            <a:p>
              <a:pPr algn="ctr"/>
              <a:r>
                <a:rPr lang="en-US" sz="2000" dirty="0">
                  <a:solidFill>
                    <a:schemeClr val="tx2"/>
                  </a:solidFill>
                </a:rPr>
                <a:t>“remember, walking 15 minutes </a:t>
              </a:r>
              <a:r>
                <a:rPr lang="en-US" sz="2000" dirty="0" smtClean="0">
                  <a:solidFill>
                    <a:schemeClr val="tx2"/>
                  </a:solidFill>
                </a:rPr>
                <a:t>per </a:t>
              </a:r>
              <a:r>
                <a:rPr lang="en-US" sz="2000" dirty="0">
                  <a:solidFill>
                    <a:schemeClr val="tx2"/>
                  </a:solidFill>
                </a:rPr>
                <a:t>day will help you to be active”</a:t>
              </a:r>
              <a:r>
                <a:rPr lang="en-US" sz="2000" b="1" dirty="0" smtClean="0">
                  <a:solidFill>
                    <a:schemeClr val="tx2"/>
                  </a:solidFill>
                </a:rPr>
                <a:t> </a:t>
              </a:r>
              <a:endParaRPr lang="en-US" sz="2000" b="1" dirty="0">
                <a:solidFill>
                  <a:schemeClr val="tx2"/>
                </a:solidFill>
              </a:endParaRPr>
            </a:p>
          </p:txBody>
        </p:sp>
      </p:grpSp>
      <p:grpSp>
        <p:nvGrpSpPr>
          <p:cNvPr id="9" name="Group 8"/>
          <p:cNvGrpSpPr/>
          <p:nvPr/>
        </p:nvGrpSpPr>
        <p:grpSpPr>
          <a:xfrm>
            <a:off x="-8732" y="644830"/>
            <a:ext cx="9142413" cy="5744660"/>
            <a:chOff x="1587" y="622862"/>
            <a:chExt cx="9142413" cy="5744660"/>
          </a:xfrm>
          <a:noFill/>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799" y="622862"/>
              <a:ext cx="3630119" cy="3299300"/>
            </a:xfrm>
            <a:prstGeom prst="rect">
              <a:avLst/>
            </a:prstGeom>
            <a:grpFill/>
          </p:spPr>
        </p:pic>
        <p:sp>
          <p:nvSpPr>
            <p:cNvPr id="49" name="TextBox 48"/>
            <p:cNvSpPr txBox="1"/>
            <p:nvPr/>
          </p:nvSpPr>
          <p:spPr>
            <a:xfrm>
              <a:off x="1587" y="3505200"/>
              <a:ext cx="9142413" cy="2862322"/>
            </a:xfrm>
            <a:prstGeom prst="rect">
              <a:avLst/>
            </a:prstGeom>
            <a:grpFill/>
          </p:spPr>
          <p:txBody>
            <a:bodyPr wrap="square" rtlCol="0">
              <a:spAutoFit/>
            </a:bodyPr>
            <a:lstStyle/>
            <a:p>
              <a:pPr algn="ctr"/>
              <a:r>
                <a:rPr lang="en-US" sz="2000" b="1" dirty="0" smtClean="0">
                  <a:solidFill>
                    <a:schemeClr val="accent4"/>
                  </a:solidFill>
                </a:rPr>
                <a:t>Long-Form Education</a:t>
              </a:r>
            </a:p>
            <a:p>
              <a:r>
                <a:rPr lang="en-US" sz="1600" dirty="0" smtClean="0">
                  <a:solidFill>
                    <a:schemeClr val="tx2"/>
                  </a:solidFill>
                </a:rPr>
                <a:t>“</a:t>
              </a:r>
              <a:r>
                <a:rPr lang="en-US" sz="1600" dirty="0">
                  <a:solidFill>
                    <a:schemeClr val="tx2"/>
                  </a:solidFill>
                </a:rPr>
                <a:t>Type 1 diabetes, once known as juvenile diabetes or insulin-dependent diabetes, is a chronic condition in which the pancreas produces little or no insulin, a hormone needed to allow sugar (glucose) to enter cells to produce energy. Type 2 diabetes, which is far more common, occurs when the body becomes resistant to the effects of insulin or doesn't make enough insulin. </a:t>
              </a:r>
            </a:p>
            <a:p>
              <a:r>
                <a:rPr lang="en-US" sz="1600" dirty="0">
                  <a:solidFill>
                    <a:schemeClr val="tx2"/>
                  </a:solidFill>
                </a:rPr>
                <a:t>Various factors may contribute to type 1 diabetes, including genetics and exposure to certain viruses. Although type 1 diabetes typically appears during adolescence, it can develop at any age. </a:t>
              </a:r>
              <a:r>
                <a:rPr lang="en-US" sz="1600" dirty="0" smtClean="0">
                  <a:solidFill>
                    <a:schemeClr val="tx2"/>
                  </a:solidFill>
                </a:rPr>
                <a:t/>
              </a:r>
              <a:br>
                <a:rPr lang="en-US" sz="1600" dirty="0" smtClean="0">
                  <a:solidFill>
                    <a:schemeClr val="tx2"/>
                  </a:solidFill>
                </a:rPr>
              </a:br>
              <a:endParaRPr lang="en-US" sz="1600" dirty="0">
                <a:solidFill>
                  <a:schemeClr val="tx2"/>
                </a:solidFill>
              </a:endParaRPr>
            </a:p>
            <a:p>
              <a:r>
                <a:rPr lang="en-US" sz="1600" dirty="0">
                  <a:solidFill>
                    <a:schemeClr val="tx2"/>
                  </a:solidFill>
                </a:rPr>
                <a:t>Despite active research, type 1 diabetes has no cure, though it can be managed. With proper treatment, people who have type 1 diabetes can expect to live longer, more healthy lives than in the past</a:t>
              </a:r>
              <a:r>
                <a:rPr lang="en-US" sz="1600" dirty="0" smtClean="0">
                  <a:solidFill>
                    <a:schemeClr val="tx2"/>
                  </a:solidFill>
                </a:rPr>
                <a:t>.” …</a:t>
              </a:r>
              <a:r>
                <a:rPr lang="en-US" sz="1600" b="1" dirty="0" smtClean="0">
                  <a:solidFill>
                    <a:schemeClr val="tx2"/>
                  </a:solidFill>
                </a:rPr>
                <a:t> </a:t>
              </a:r>
              <a:endParaRPr lang="en-US" sz="1600" b="1" dirty="0">
                <a:solidFill>
                  <a:schemeClr val="tx2"/>
                </a:solidFill>
              </a:endParaRPr>
            </a:p>
          </p:txBody>
        </p:sp>
      </p:grpSp>
      <p:grpSp>
        <p:nvGrpSpPr>
          <p:cNvPr id="20" name="Group 19"/>
          <p:cNvGrpSpPr/>
          <p:nvPr/>
        </p:nvGrpSpPr>
        <p:grpSpPr>
          <a:xfrm>
            <a:off x="1537" y="685830"/>
            <a:ext cx="9142413" cy="5477924"/>
            <a:chOff x="1587" y="1423705"/>
            <a:chExt cx="9142413" cy="5477924"/>
          </a:xfrm>
          <a:noFill/>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4434" y="1423705"/>
              <a:ext cx="6312851" cy="5477924"/>
            </a:xfrm>
            <a:prstGeom prst="rect">
              <a:avLst/>
            </a:prstGeom>
            <a:grpFill/>
          </p:spPr>
        </p:pic>
        <p:sp>
          <p:nvSpPr>
            <p:cNvPr id="22" name="TextBox 21"/>
            <p:cNvSpPr txBox="1"/>
            <p:nvPr/>
          </p:nvSpPr>
          <p:spPr>
            <a:xfrm>
              <a:off x="1587" y="5827003"/>
              <a:ext cx="9142413" cy="400110"/>
            </a:xfrm>
            <a:prstGeom prst="rect">
              <a:avLst/>
            </a:prstGeom>
            <a:grpFill/>
          </p:spPr>
          <p:txBody>
            <a:bodyPr wrap="square" rtlCol="0">
              <a:spAutoFit/>
            </a:bodyPr>
            <a:lstStyle/>
            <a:p>
              <a:pPr algn="ctr"/>
              <a:r>
                <a:rPr lang="en-US" sz="2000" b="1" dirty="0" smtClean="0">
                  <a:solidFill>
                    <a:schemeClr val="accent4"/>
                  </a:solidFill>
                </a:rPr>
                <a:t>Video Education</a:t>
              </a:r>
            </a:p>
          </p:txBody>
        </p:sp>
      </p:grpSp>
      <p:sp>
        <p:nvSpPr>
          <p:cNvPr id="26" name="TextBox 25"/>
          <p:cNvSpPr txBox="1"/>
          <p:nvPr/>
        </p:nvSpPr>
        <p:spPr>
          <a:xfrm>
            <a:off x="50" y="5214487"/>
            <a:ext cx="9142413" cy="1323439"/>
          </a:xfrm>
          <a:prstGeom prst="rect">
            <a:avLst/>
          </a:prstGeom>
          <a:noFill/>
        </p:spPr>
        <p:txBody>
          <a:bodyPr wrap="square" rtlCol="0">
            <a:spAutoFit/>
          </a:bodyPr>
          <a:lstStyle/>
          <a:p>
            <a:pPr algn="ctr"/>
            <a:endParaRPr lang="en-US" sz="2000" b="1" dirty="0" smtClean="0">
              <a:solidFill>
                <a:schemeClr val="accent4"/>
              </a:solidFill>
            </a:endParaRPr>
          </a:p>
          <a:p>
            <a:pPr algn="ctr"/>
            <a:r>
              <a:rPr lang="en-US" sz="2000" b="1" dirty="0" smtClean="0">
                <a:solidFill>
                  <a:schemeClr val="accent4"/>
                </a:solidFill>
              </a:rPr>
              <a:t>Video Education</a:t>
            </a:r>
            <a:br>
              <a:rPr lang="en-US" sz="2000" b="1" dirty="0" smtClean="0">
                <a:solidFill>
                  <a:schemeClr val="accent4"/>
                </a:solidFill>
              </a:rPr>
            </a:br>
            <a:r>
              <a:rPr lang="en-US" sz="2000" b="1" dirty="0" smtClean="0">
                <a:solidFill>
                  <a:schemeClr val="accent4"/>
                </a:solidFill>
              </a:rPr>
              <a:t>Long-Form Education</a:t>
            </a:r>
          </a:p>
          <a:p>
            <a:pPr algn="ctr"/>
            <a:r>
              <a:rPr lang="en-US" sz="2000" b="1" dirty="0" smtClean="0">
                <a:solidFill>
                  <a:schemeClr val="accent4"/>
                </a:solidFill>
              </a:rPr>
              <a:t>Short Reminders</a:t>
            </a:r>
          </a:p>
        </p:txBody>
      </p:sp>
      <p:sp>
        <p:nvSpPr>
          <p:cNvPr id="19" name="Rectangle 18"/>
          <p:cNvSpPr/>
          <p:nvPr/>
        </p:nvSpPr>
        <p:spPr>
          <a:xfrm>
            <a:off x="182928" y="892525"/>
            <a:ext cx="1996930" cy="762000"/>
          </a:xfrm>
          <a:prstGeom prst="rect">
            <a:avLst/>
          </a:prstGeom>
        </p:spPr>
        <p:txBody>
          <a:bodyPr vert="horz" lIns="91440" tIns="45720" rIns="91440" bIns="45720" rtlCol="0" anchor="ctr">
            <a:noAutofit/>
          </a:bodyPr>
          <a:lstStyle/>
          <a:p>
            <a:pPr algn="ctr">
              <a:spcBef>
                <a:spcPct val="0"/>
              </a:spcBef>
            </a:pPr>
            <a:r>
              <a:rPr lang="en-US" sz="3200" b="1" dirty="0" smtClean="0">
                <a:ln w="3175">
                  <a:solidFill>
                    <a:sysClr val="windowText" lastClr="000000"/>
                  </a:solidFill>
                </a:ln>
                <a:solidFill>
                  <a:schemeClr val="accent4"/>
                </a:solidFill>
                <a:effectLst>
                  <a:glow rad="406400">
                    <a:schemeClr val="bg1">
                      <a:alpha val="57000"/>
                    </a:schemeClr>
                  </a:glow>
                </a:effectLst>
                <a:latin typeface="+mj-lt"/>
                <a:ea typeface="+mj-ea"/>
                <a:cs typeface="+mj-cs"/>
              </a:rPr>
              <a:t>Educate</a:t>
            </a:r>
            <a:endParaRPr lang="en-US" sz="3200" b="1" dirty="0">
              <a:ln w="3175">
                <a:solidFill>
                  <a:sysClr val="windowText" lastClr="000000"/>
                </a:solidFill>
              </a:ln>
              <a:solidFill>
                <a:schemeClr val="accent4"/>
              </a:solidFill>
              <a:effectLst>
                <a:glow rad="406400">
                  <a:schemeClr val="bg1">
                    <a:alpha val="57000"/>
                  </a:schemeClr>
                </a:glow>
              </a:effectLst>
              <a:latin typeface="+mj-lt"/>
              <a:ea typeface="+mj-ea"/>
              <a:cs typeface="+mj-cs"/>
            </a:endParaRPr>
          </a:p>
        </p:txBody>
      </p:sp>
      <p:grpSp>
        <p:nvGrpSpPr>
          <p:cNvPr id="2" name="Group 1"/>
          <p:cNvGrpSpPr/>
          <p:nvPr/>
        </p:nvGrpSpPr>
        <p:grpSpPr>
          <a:xfrm rot="206049">
            <a:off x="20343" y="976676"/>
            <a:ext cx="9131656" cy="4658661"/>
            <a:chOff x="21589" y="976566"/>
            <a:chExt cx="9131656" cy="4658661"/>
          </a:xfrm>
        </p:grpSpPr>
        <p:sp>
          <p:nvSpPr>
            <p:cNvPr id="25" name="TextBox 24"/>
            <p:cNvSpPr txBox="1"/>
            <p:nvPr/>
          </p:nvSpPr>
          <p:spPr>
            <a:xfrm rot="21393951">
              <a:off x="21589" y="5235117"/>
              <a:ext cx="9131656" cy="400110"/>
            </a:xfrm>
            <a:prstGeom prst="rect">
              <a:avLst/>
            </a:prstGeom>
            <a:noFill/>
          </p:spPr>
          <p:txBody>
            <a:bodyPr wrap="square" rtlCol="0">
              <a:spAutoFit/>
            </a:bodyPr>
            <a:lstStyle/>
            <a:p>
              <a:pPr algn="ctr"/>
              <a:r>
                <a:rPr lang="en-US" sz="2000" b="1" dirty="0" smtClean="0">
                  <a:solidFill>
                    <a:schemeClr val="accent4"/>
                  </a:solidFill>
                </a:rPr>
                <a:t>Live Video Conferencing</a:t>
              </a:r>
            </a:p>
          </p:txBody>
        </p:sp>
        <p:pic>
          <p:nvPicPr>
            <p:cNvPr id="27" name="Picture 5" descr="C:\Data\DM Marketing\Photos\Tabglet VC cop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21170183">
              <a:off x="1303234" y="976566"/>
              <a:ext cx="6699637" cy="3915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7"/>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2187" y="88607"/>
            <a:ext cx="2439339" cy="16459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6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584" y="777269"/>
            <a:ext cx="10149729" cy="2194536"/>
          </a:xfrm>
          <a:prstGeom prst="roundRect">
            <a:avLst>
              <a:gd name="adj" fmla="val 8756"/>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Intel-GE </a:t>
            </a:r>
            <a:r>
              <a:rPr lang="en-US" smtClean="0"/>
              <a:t>Care Innovations™ Guide </a:t>
            </a:r>
            <a:r>
              <a:rPr lang="en-US" dirty="0" smtClean="0"/>
              <a:t>Solution</a:t>
            </a:r>
            <a:endParaRPr lang="en-US" dirty="0"/>
          </a:p>
        </p:txBody>
      </p:sp>
      <p:sp>
        <p:nvSpPr>
          <p:cNvPr id="57" name="Rounded Rectangle 56"/>
          <p:cNvSpPr/>
          <p:nvPr/>
        </p:nvSpPr>
        <p:spPr>
          <a:xfrm>
            <a:off x="731562" y="6188290"/>
            <a:ext cx="8321665" cy="598513"/>
          </a:xfrm>
          <a:prstGeom prst="roundRect">
            <a:avLst/>
          </a:prstGeom>
          <a:solidFill>
            <a:schemeClr val="accent4"/>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2"/>
                </a:solidFill>
              </a:rPr>
              <a:t>Customizable building blocks, combined for unique people…</a:t>
            </a:r>
            <a:endParaRPr lang="en-US" sz="2000" b="1" dirty="0">
              <a:solidFill>
                <a:schemeClr val="tx2"/>
              </a:solidFill>
            </a:endParaRPr>
          </a:p>
        </p:txBody>
      </p:sp>
      <p:sp>
        <p:nvSpPr>
          <p:cNvPr id="4" name="Rounded Rectangle 3"/>
          <p:cNvSpPr/>
          <p:nvPr/>
        </p:nvSpPr>
        <p:spPr>
          <a:xfrm>
            <a:off x="4567047" y="1233560"/>
            <a:ext cx="1371585" cy="724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Medication</a:t>
            </a:r>
            <a:br>
              <a:rPr lang="en-US" sz="1600" dirty="0" smtClean="0"/>
            </a:br>
            <a:r>
              <a:rPr lang="en-US" sz="1600" dirty="0" smtClean="0"/>
              <a:t>Adherence</a:t>
            </a:r>
            <a:endParaRPr lang="en-US" sz="1600" dirty="0"/>
          </a:p>
        </p:txBody>
      </p:sp>
      <p:sp>
        <p:nvSpPr>
          <p:cNvPr id="24" name="Rounded Rectangle 23"/>
          <p:cNvSpPr/>
          <p:nvPr/>
        </p:nvSpPr>
        <p:spPr>
          <a:xfrm>
            <a:off x="6037689" y="1233560"/>
            <a:ext cx="1371585" cy="731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Smoking</a:t>
            </a:r>
            <a:br>
              <a:rPr lang="en-US" sz="1600" dirty="0" smtClean="0"/>
            </a:br>
            <a:r>
              <a:rPr lang="en-US" sz="1600" dirty="0" smtClean="0"/>
              <a:t>Cessation</a:t>
            </a:r>
            <a:endParaRPr lang="en-US" sz="1600" dirty="0"/>
          </a:p>
        </p:txBody>
      </p:sp>
      <p:sp>
        <p:nvSpPr>
          <p:cNvPr id="25" name="Rounded Rectangle 24"/>
          <p:cNvSpPr/>
          <p:nvPr/>
        </p:nvSpPr>
        <p:spPr>
          <a:xfrm>
            <a:off x="182938" y="1243768"/>
            <a:ext cx="1371585" cy="72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Weight</a:t>
            </a:r>
            <a:br>
              <a:rPr lang="en-US" sz="1600" dirty="0" smtClean="0"/>
            </a:br>
            <a:r>
              <a:rPr lang="en-US" sz="1600" dirty="0" smtClean="0"/>
              <a:t>Management</a:t>
            </a:r>
            <a:endParaRPr lang="en-US" sz="1600" dirty="0"/>
          </a:p>
        </p:txBody>
      </p:sp>
      <p:sp>
        <p:nvSpPr>
          <p:cNvPr id="15" name="Rounded Rectangle 14"/>
          <p:cNvSpPr/>
          <p:nvPr/>
        </p:nvSpPr>
        <p:spPr>
          <a:xfrm>
            <a:off x="182928" y="2049419"/>
            <a:ext cx="1371585" cy="724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Depression</a:t>
            </a:r>
            <a:endParaRPr lang="en-US" sz="1600" dirty="0"/>
          </a:p>
        </p:txBody>
      </p:sp>
      <p:sp>
        <p:nvSpPr>
          <p:cNvPr id="16" name="Rounded Rectangle 15"/>
          <p:cNvSpPr/>
          <p:nvPr/>
        </p:nvSpPr>
        <p:spPr>
          <a:xfrm>
            <a:off x="4579744" y="2057415"/>
            <a:ext cx="1371585" cy="71638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1600" dirty="0" smtClean="0"/>
              <a:t>AHA</a:t>
            </a:r>
            <a:br>
              <a:rPr lang="en-US" sz="1600" dirty="0" smtClean="0"/>
            </a:br>
            <a:r>
              <a:rPr lang="en-US" sz="1600" dirty="0" smtClean="0"/>
              <a:t>Heart Failure</a:t>
            </a:r>
            <a:br>
              <a:rPr lang="en-US" sz="1600" dirty="0" smtClean="0"/>
            </a:br>
            <a:r>
              <a:rPr lang="en-US" sz="1600" dirty="0" smtClean="0"/>
              <a:t>Program</a:t>
            </a:r>
            <a:endParaRPr lang="en-US" sz="1600" dirty="0"/>
          </a:p>
        </p:txBody>
      </p:sp>
      <p:sp>
        <p:nvSpPr>
          <p:cNvPr id="17" name="Rounded Rectangle 16"/>
          <p:cNvSpPr/>
          <p:nvPr/>
        </p:nvSpPr>
        <p:spPr>
          <a:xfrm>
            <a:off x="6035024" y="2057416"/>
            <a:ext cx="1371585" cy="7163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1600" dirty="0" smtClean="0"/>
              <a:t>ADA</a:t>
            </a:r>
            <a:br>
              <a:rPr lang="en-US" sz="1600" dirty="0" smtClean="0"/>
            </a:br>
            <a:r>
              <a:rPr lang="en-US" sz="1600" dirty="0" smtClean="0"/>
              <a:t>Diabetes</a:t>
            </a:r>
            <a:br>
              <a:rPr lang="en-US" sz="1600" dirty="0" smtClean="0"/>
            </a:br>
            <a:r>
              <a:rPr lang="en-US" sz="1600" dirty="0" smtClean="0"/>
              <a:t>Program</a:t>
            </a:r>
            <a:endParaRPr lang="en-US" sz="1600" dirty="0"/>
          </a:p>
        </p:txBody>
      </p:sp>
      <p:sp>
        <p:nvSpPr>
          <p:cNvPr id="18" name="Rounded Rectangle 17"/>
          <p:cNvSpPr/>
          <p:nvPr/>
        </p:nvSpPr>
        <p:spPr>
          <a:xfrm>
            <a:off x="3108986" y="1233607"/>
            <a:ext cx="1371585" cy="731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Hypertension</a:t>
            </a:r>
            <a:endParaRPr lang="en-US" sz="1600" dirty="0"/>
          </a:p>
        </p:txBody>
      </p:sp>
      <p:sp>
        <p:nvSpPr>
          <p:cNvPr id="20" name="Rounded Rectangle 19"/>
          <p:cNvSpPr/>
          <p:nvPr/>
        </p:nvSpPr>
        <p:spPr>
          <a:xfrm>
            <a:off x="7498048" y="2057415"/>
            <a:ext cx="1371585" cy="71638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1600" dirty="0" smtClean="0"/>
              <a:t>NSF</a:t>
            </a:r>
            <a:br>
              <a:rPr lang="en-US" sz="1600" dirty="0" smtClean="0"/>
            </a:br>
            <a:r>
              <a:rPr lang="en-US" sz="1600" dirty="0" smtClean="0"/>
              <a:t>Sleep Apnea</a:t>
            </a:r>
            <a:br>
              <a:rPr lang="en-US" sz="1600" dirty="0" smtClean="0"/>
            </a:br>
            <a:r>
              <a:rPr lang="en-US" sz="1600" dirty="0" smtClean="0"/>
              <a:t>Program</a:t>
            </a:r>
            <a:endParaRPr lang="en-US" sz="1600" dirty="0"/>
          </a:p>
        </p:txBody>
      </p:sp>
      <p:sp>
        <p:nvSpPr>
          <p:cNvPr id="26" name="Rounded Rectangle 25"/>
          <p:cNvSpPr/>
          <p:nvPr/>
        </p:nvSpPr>
        <p:spPr>
          <a:xfrm>
            <a:off x="1648617" y="2057866"/>
            <a:ext cx="1371585" cy="731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Pacemaker</a:t>
            </a:r>
            <a:endParaRPr lang="en-US" sz="1600" dirty="0"/>
          </a:p>
        </p:txBody>
      </p:sp>
      <p:sp>
        <p:nvSpPr>
          <p:cNvPr id="29" name="Rounded Rectangle 28"/>
          <p:cNvSpPr/>
          <p:nvPr/>
        </p:nvSpPr>
        <p:spPr>
          <a:xfrm>
            <a:off x="1648627" y="1233606"/>
            <a:ext cx="1371585" cy="731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Sodium</a:t>
            </a:r>
            <a:br>
              <a:rPr lang="en-US" sz="1600" dirty="0" smtClean="0"/>
            </a:br>
            <a:r>
              <a:rPr lang="en-US" sz="1600" dirty="0" smtClean="0"/>
              <a:t>Education</a:t>
            </a:r>
            <a:endParaRPr lang="en-US" sz="1600" dirty="0"/>
          </a:p>
        </p:txBody>
      </p:sp>
      <p:sp>
        <p:nvSpPr>
          <p:cNvPr id="3" name="TextBox 2"/>
          <p:cNvSpPr txBox="1"/>
          <p:nvPr/>
        </p:nvSpPr>
        <p:spPr>
          <a:xfrm>
            <a:off x="0" y="777269"/>
            <a:ext cx="9053227"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Content Library (example)</a:t>
            </a:r>
            <a:endParaRPr lang="en-US" sz="2000" b="1" dirty="0">
              <a:solidFill>
                <a:schemeClr val="bg1"/>
              </a:solidFill>
              <a:effectLst>
                <a:outerShdw blurRad="38100" dist="38100" dir="2700000" algn="tl">
                  <a:srgbClr val="000000">
                    <a:alpha val="43137"/>
                  </a:srgbClr>
                </a:outerShdw>
              </a:effectLst>
            </a:endParaRPr>
          </a:p>
        </p:txBody>
      </p:sp>
      <p:sp>
        <p:nvSpPr>
          <p:cNvPr id="30" name="Rounded Rectangle 29"/>
          <p:cNvSpPr/>
          <p:nvPr/>
        </p:nvSpPr>
        <p:spPr>
          <a:xfrm>
            <a:off x="7498048" y="1233560"/>
            <a:ext cx="1371585" cy="731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Foot</a:t>
            </a:r>
            <a:br>
              <a:rPr lang="en-US" sz="1600" dirty="0" smtClean="0"/>
            </a:br>
            <a:r>
              <a:rPr lang="en-US" sz="1600" dirty="0" smtClean="0"/>
              <a:t>Checks</a:t>
            </a:r>
            <a:endParaRPr lang="en-US" sz="1600" dirty="0"/>
          </a:p>
        </p:txBody>
      </p:sp>
      <p:sp>
        <p:nvSpPr>
          <p:cNvPr id="33" name="Rounded Rectangle 32"/>
          <p:cNvSpPr/>
          <p:nvPr/>
        </p:nvSpPr>
        <p:spPr>
          <a:xfrm>
            <a:off x="3108976" y="2057866"/>
            <a:ext cx="1371585" cy="731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Custom</a:t>
            </a:r>
            <a:endParaRPr lang="en-US" sz="1600" dirty="0"/>
          </a:p>
        </p:txBody>
      </p:sp>
      <p:grpSp>
        <p:nvGrpSpPr>
          <p:cNvPr id="12" name="Group 11"/>
          <p:cNvGrpSpPr/>
          <p:nvPr/>
        </p:nvGrpSpPr>
        <p:grpSpPr>
          <a:xfrm>
            <a:off x="-548585" y="3242546"/>
            <a:ext cx="4800905" cy="2655307"/>
            <a:chOff x="-548585" y="3242546"/>
            <a:chExt cx="4800905" cy="2655307"/>
          </a:xfrm>
        </p:grpSpPr>
        <p:sp>
          <p:nvSpPr>
            <p:cNvPr id="38" name="Rounded Rectangle 37"/>
            <p:cNvSpPr/>
            <p:nvPr/>
          </p:nvSpPr>
          <p:spPr>
            <a:xfrm>
              <a:off x="-548585" y="3242546"/>
              <a:ext cx="4800905" cy="2655307"/>
            </a:xfrm>
            <a:prstGeom prst="roundRect">
              <a:avLst>
                <a:gd name="adj" fmla="val 8756"/>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928" y="3303375"/>
              <a:ext cx="1600200" cy="2119613"/>
            </a:xfrm>
            <a:prstGeom prst="rect">
              <a:avLst/>
            </a:prstGeom>
            <a:ln>
              <a:noFill/>
            </a:ln>
            <a:effectLst>
              <a:softEdge rad="112500"/>
            </a:effectLst>
          </p:spPr>
        </p:pic>
        <p:sp>
          <p:nvSpPr>
            <p:cNvPr id="10" name="TextBox 9"/>
            <p:cNvSpPr txBox="1"/>
            <p:nvPr/>
          </p:nvSpPr>
          <p:spPr>
            <a:xfrm>
              <a:off x="548684" y="5437082"/>
              <a:ext cx="761747" cy="369332"/>
            </a:xfrm>
            <a:prstGeom prst="rect">
              <a:avLst/>
            </a:prstGeom>
            <a:noFill/>
          </p:spPr>
          <p:txBody>
            <a:bodyPr wrap="none" rtlCol="0">
              <a:spAutoFit/>
            </a:bodyPr>
            <a:lstStyle/>
            <a:p>
              <a:r>
                <a:rPr lang="en-US" b="1" dirty="0" smtClean="0">
                  <a:solidFill>
                    <a:schemeClr val="bg1"/>
                  </a:solidFill>
                </a:rPr>
                <a:t>Betty</a:t>
              </a:r>
              <a:endParaRPr lang="en-US" b="1" dirty="0">
                <a:solidFill>
                  <a:schemeClr val="bg1"/>
                </a:solidFill>
              </a:endParaRPr>
            </a:p>
          </p:txBody>
        </p:sp>
      </p:grpSp>
      <p:sp>
        <p:nvSpPr>
          <p:cNvPr id="40" name="Rounded Rectangle 39"/>
          <p:cNvSpPr/>
          <p:nvPr/>
        </p:nvSpPr>
        <p:spPr>
          <a:xfrm>
            <a:off x="1813750" y="4069073"/>
            <a:ext cx="2301055"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Hypertension</a:t>
            </a:r>
            <a:endParaRPr lang="en-US" sz="1600" dirty="0"/>
          </a:p>
        </p:txBody>
      </p:sp>
      <p:sp>
        <p:nvSpPr>
          <p:cNvPr id="41" name="Rounded Rectangle 40"/>
          <p:cNvSpPr/>
          <p:nvPr/>
        </p:nvSpPr>
        <p:spPr>
          <a:xfrm>
            <a:off x="1813750" y="3703317"/>
            <a:ext cx="2301055" cy="361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1600" dirty="0"/>
              <a:t>ADA Diabetes </a:t>
            </a:r>
            <a:r>
              <a:rPr lang="en-US" sz="1600" dirty="0" err="1"/>
              <a:t>Pgm</a:t>
            </a:r>
            <a:r>
              <a:rPr lang="en-US" sz="1600" dirty="0"/>
              <a:t>.</a:t>
            </a:r>
          </a:p>
        </p:txBody>
      </p:sp>
      <p:sp>
        <p:nvSpPr>
          <p:cNvPr id="39" name="Rounded Rectangle 38"/>
          <p:cNvSpPr/>
          <p:nvPr/>
        </p:nvSpPr>
        <p:spPr>
          <a:xfrm>
            <a:off x="1813750" y="4434829"/>
            <a:ext cx="2301055"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Smoking Cessation</a:t>
            </a:r>
            <a:endParaRPr lang="en-US" sz="1600" dirty="0"/>
          </a:p>
        </p:txBody>
      </p:sp>
      <p:grpSp>
        <p:nvGrpSpPr>
          <p:cNvPr id="6" name="Group 5"/>
          <p:cNvGrpSpPr/>
          <p:nvPr/>
        </p:nvGrpSpPr>
        <p:grpSpPr>
          <a:xfrm>
            <a:off x="4846317" y="3242546"/>
            <a:ext cx="4754828" cy="2655307"/>
            <a:chOff x="4846317" y="3242546"/>
            <a:chExt cx="4754828" cy="2655307"/>
          </a:xfrm>
        </p:grpSpPr>
        <p:sp>
          <p:nvSpPr>
            <p:cNvPr id="43" name="Rounded Rectangle 42"/>
            <p:cNvSpPr/>
            <p:nvPr/>
          </p:nvSpPr>
          <p:spPr>
            <a:xfrm>
              <a:off x="4846317" y="3242546"/>
              <a:ext cx="4754828" cy="2655307"/>
            </a:xfrm>
            <a:prstGeom prst="roundRect">
              <a:avLst>
                <a:gd name="adj" fmla="val 8756"/>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9763" y="3337561"/>
              <a:ext cx="1600200" cy="2153403"/>
            </a:xfrm>
            <a:prstGeom prst="rect">
              <a:avLst/>
            </a:prstGeom>
            <a:ln>
              <a:noFill/>
            </a:ln>
            <a:effectLst>
              <a:softEdge rad="112500"/>
            </a:effectLst>
          </p:spPr>
        </p:pic>
        <p:sp>
          <p:nvSpPr>
            <p:cNvPr id="37" name="TextBox 36"/>
            <p:cNvSpPr txBox="1"/>
            <p:nvPr/>
          </p:nvSpPr>
          <p:spPr>
            <a:xfrm>
              <a:off x="5212073" y="5437082"/>
              <a:ext cx="992579" cy="369332"/>
            </a:xfrm>
            <a:prstGeom prst="rect">
              <a:avLst/>
            </a:prstGeom>
            <a:noFill/>
          </p:spPr>
          <p:txBody>
            <a:bodyPr wrap="none" rtlCol="0">
              <a:spAutoFit/>
            </a:bodyPr>
            <a:lstStyle>
              <a:defPPr>
                <a:defRPr lang="en-US"/>
              </a:defPPr>
              <a:lvl1pPr>
                <a:defRPr b="1">
                  <a:solidFill>
                    <a:schemeClr val="bg1"/>
                  </a:solidFill>
                </a:defRPr>
              </a:lvl1pPr>
            </a:lstStyle>
            <a:p>
              <a:r>
                <a:rPr lang="en-US" dirty="0"/>
                <a:t>George</a:t>
              </a:r>
            </a:p>
          </p:txBody>
        </p:sp>
      </p:grpSp>
      <p:sp>
        <p:nvSpPr>
          <p:cNvPr id="44" name="Rounded Rectangle 43"/>
          <p:cNvSpPr/>
          <p:nvPr/>
        </p:nvSpPr>
        <p:spPr>
          <a:xfrm>
            <a:off x="6555878" y="4073725"/>
            <a:ext cx="2336813"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Weight Management</a:t>
            </a:r>
            <a:endParaRPr lang="en-US" sz="1600" dirty="0"/>
          </a:p>
        </p:txBody>
      </p:sp>
      <p:sp>
        <p:nvSpPr>
          <p:cNvPr id="45" name="Rounded Rectangle 44"/>
          <p:cNvSpPr/>
          <p:nvPr/>
        </p:nvSpPr>
        <p:spPr>
          <a:xfrm>
            <a:off x="6555878" y="3707969"/>
            <a:ext cx="2336813" cy="361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1600" dirty="0" smtClean="0"/>
              <a:t>AHA Heart Failure </a:t>
            </a:r>
            <a:r>
              <a:rPr lang="en-US" sz="1600" dirty="0" err="1" smtClean="0"/>
              <a:t>Pgm</a:t>
            </a:r>
            <a:r>
              <a:rPr lang="en-US" sz="1600" dirty="0"/>
              <a:t>.</a:t>
            </a:r>
          </a:p>
        </p:txBody>
      </p:sp>
      <p:sp>
        <p:nvSpPr>
          <p:cNvPr id="46" name="Rounded Rectangle 45"/>
          <p:cNvSpPr/>
          <p:nvPr/>
        </p:nvSpPr>
        <p:spPr>
          <a:xfrm>
            <a:off x="6555878" y="4439481"/>
            <a:ext cx="2336813"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 Medication </a:t>
            </a:r>
            <a:r>
              <a:rPr lang="en-US" sz="1600" dirty="0" err="1" smtClean="0"/>
              <a:t>Adhence</a:t>
            </a:r>
            <a:endParaRPr lang="en-US" sz="1600" dirty="0"/>
          </a:p>
        </p:txBody>
      </p:sp>
      <p:sp>
        <p:nvSpPr>
          <p:cNvPr id="47" name="Rounded Rectangle 46"/>
          <p:cNvSpPr/>
          <p:nvPr/>
        </p:nvSpPr>
        <p:spPr>
          <a:xfrm>
            <a:off x="6555719" y="4805237"/>
            <a:ext cx="2336813"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Sodium Education</a:t>
            </a:r>
            <a:endParaRPr lang="en-US" sz="1600" dirty="0"/>
          </a:p>
        </p:txBody>
      </p:sp>
      <p:sp>
        <p:nvSpPr>
          <p:cNvPr id="42" name="Rounded Rectangle 41"/>
          <p:cNvSpPr/>
          <p:nvPr/>
        </p:nvSpPr>
        <p:spPr>
          <a:xfrm>
            <a:off x="1813591" y="4800585"/>
            <a:ext cx="2301055" cy="3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Foot Checks</a:t>
            </a:r>
            <a:endParaRPr lang="en-US" sz="1600" dirty="0"/>
          </a:p>
        </p:txBody>
      </p:sp>
    </p:spTree>
    <p:extLst>
      <p:ext uri="{BB962C8B-B14F-4D97-AF65-F5344CB8AC3E}">
        <p14:creationId xmlns:p14="http://schemas.microsoft.com/office/powerpoint/2010/main" val="140324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1.94444E-6 -3.7037E-6 L 0.4158 -0.21296 " pathEditMode="relative" rAng="0" ptsTypes="AA">
                                      <p:cBhvr>
                                        <p:cTn id="13" dur="2000" spd="-100000" fill="hold"/>
                                        <p:tgtEl>
                                          <p:spTgt spid="41"/>
                                        </p:tgtEl>
                                        <p:attrNameLst>
                                          <p:attrName>ppt_x</p:attrName>
                                          <p:attrName>ppt_y</p:attrName>
                                        </p:attrNameLst>
                                      </p:cBhvr>
                                      <p:rCtr x="20781" y="-10648"/>
                                    </p:animMotion>
                                  </p:childTnLst>
                                </p:cTn>
                              </p:par>
                              <p:par>
                                <p:cTn id="14" presetID="1"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par>
                                <p:cTn id="16" presetID="42" presetClass="path" presetSubtype="0" accel="50000" decel="50000" fill="hold" grpId="1" nodeType="withEffect">
                                  <p:stCondLst>
                                    <p:cond delay="0"/>
                                  </p:stCondLst>
                                  <p:childTnLst>
                                    <p:animMotion origin="layout" path="M -1.94444E-6 4.07407E-6 L 0.09584 -0.38635 " pathEditMode="relative" rAng="0" ptsTypes="AA">
                                      <p:cBhvr>
                                        <p:cTn id="17" dur="2000" spd="-100000" fill="hold"/>
                                        <p:tgtEl>
                                          <p:spTgt spid="40"/>
                                        </p:tgtEl>
                                        <p:attrNameLst>
                                          <p:attrName>ppt_x</p:attrName>
                                          <p:attrName>ppt_y</p:attrName>
                                        </p:attrNameLst>
                                      </p:cBhvr>
                                      <p:rCtr x="4792" y="-19329"/>
                                    </p:animMotion>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42" presetClass="path" presetSubtype="0" accel="50000" decel="50000" fill="hold" grpId="1" nodeType="withEffect">
                                  <p:stCondLst>
                                    <p:cond delay="0"/>
                                  </p:stCondLst>
                                  <p:childTnLst>
                                    <p:animMotion origin="layout" path="M -1.94444E-6 3.33333E-6 L 0.4158 -0.45301 " pathEditMode="relative" rAng="0" ptsTypes="AA">
                                      <p:cBhvr>
                                        <p:cTn id="21" dur="2000" spd="-100000" fill="hold"/>
                                        <p:tgtEl>
                                          <p:spTgt spid="39"/>
                                        </p:tgtEl>
                                        <p:attrNameLst>
                                          <p:attrName>ppt_x</p:attrName>
                                          <p:attrName>ppt_y</p:attrName>
                                        </p:attrNameLst>
                                      </p:cBhvr>
                                      <p:rCtr x="20781" y="-22662"/>
                                    </p:animMotion>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par>
                                <p:cTn id="24" presetID="42" presetClass="path" presetSubtype="0" accel="50000" decel="50000" fill="hold" grpId="1" nodeType="withEffect">
                                  <p:stCondLst>
                                    <p:cond delay="0"/>
                                  </p:stCondLst>
                                  <p:childTnLst>
                                    <p:animMotion origin="layout" path="M -1.94444E-6 2.59259E-6 L 0.54584 -0.50625 " pathEditMode="relative" rAng="0" ptsTypes="AA">
                                      <p:cBhvr>
                                        <p:cTn id="25" dur="2000" spd="-100000" fill="hold"/>
                                        <p:tgtEl>
                                          <p:spTgt spid="42"/>
                                        </p:tgtEl>
                                        <p:attrNameLst>
                                          <p:attrName>ppt_x</p:attrName>
                                          <p:attrName>ppt_y</p:attrName>
                                        </p:attrNameLst>
                                      </p:cBhvr>
                                      <p:rCtr x="27292" y="-25324"/>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45"/>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childTnLst>
                                </p:cTn>
                              </p:par>
                              <p:par>
                                <p:cTn id="40" presetID="42" presetClass="path" presetSubtype="0" accel="50000" decel="50000" fill="hold" grpId="1" nodeType="withEffect">
                                  <p:stCondLst>
                                    <p:cond delay="500"/>
                                  </p:stCondLst>
                                  <p:childTnLst>
                                    <p:animMotion origin="layout" path="M -1.66667E-6 1.85185E-6 L -0.26476 -0.21366 " pathEditMode="relative" rAng="0" ptsTypes="AA">
                                      <p:cBhvr>
                                        <p:cTn id="41" dur="2000" spd="-100000" fill="hold"/>
                                        <p:tgtEl>
                                          <p:spTgt spid="45"/>
                                        </p:tgtEl>
                                        <p:attrNameLst>
                                          <p:attrName>ppt_x</p:attrName>
                                          <p:attrName>ppt_y</p:attrName>
                                        </p:attrNameLst>
                                      </p:cBhvr>
                                      <p:rCtr x="-13247" y="-10694"/>
                                    </p:animMotion>
                                  </p:childTnLst>
                                </p:cTn>
                              </p:par>
                              <p:par>
                                <p:cTn id="42" presetID="42" presetClass="path" presetSubtype="0" accel="50000" decel="50000" fill="hold" grpId="1" nodeType="withEffect">
                                  <p:stCondLst>
                                    <p:cond delay="500"/>
                                  </p:stCondLst>
                                  <p:childTnLst>
                                    <p:animMotion origin="layout" path="M -1.66667E-6 -3.7037E-7 L -0.74479 -0.38704 " pathEditMode="relative" rAng="0" ptsTypes="AA">
                                      <p:cBhvr>
                                        <p:cTn id="43" dur="2000" spd="-100000" fill="hold"/>
                                        <p:tgtEl>
                                          <p:spTgt spid="44"/>
                                        </p:tgtEl>
                                        <p:attrNameLst>
                                          <p:attrName>ppt_x</p:attrName>
                                          <p:attrName>ppt_y</p:attrName>
                                        </p:attrNameLst>
                                      </p:cBhvr>
                                      <p:rCtr x="-37240" y="-19352"/>
                                    </p:animMotion>
                                  </p:childTnLst>
                                </p:cTn>
                              </p:par>
                              <p:par>
                                <p:cTn id="44" presetID="42" presetClass="path" presetSubtype="0" accel="50000" decel="50000" fill="hold" grpId="1" nodeType="withEffect">
                                  <p:stCondLst>
                                    <p:cond delay="500"/>
                                  </p:stCondLst>
                                  <p:childTnLst>
                                    <p:animMotion origin="layout" path="M -1.66667E-6 -1.11111E-6 L -0.26476 -0.44028 " pathEditMode="relative" rAng="0" ptsTypes="AA">
                                      <p:cBhvr>
                                        <p:cTn id="45" dur="2000" spd="-100000" fill="hold"/>
                                        <p:tgtEl>
                                          <p:spTgt spid="46"/>
                                        </p:tgtEl>
                                        <p:attrNameLst>
                                          <p:attrName>ppt_x</p:attrName>
                                          <p:attrName>ppt_y</p:attrName>
                                        </p:attrNameLst>
                                      </p:cBhvr>
                                      <p:rCtr x="-13247" y="-22014"/>
                                    </p:animMotion>
                                  </p:childTnLst>
                                </p:cTn>
                              </p:par>
                              <p:par>
                                <p:cTn id="46" presetID="42" presetClass="path" presetSubtype="0" accel="50000" decel="50000" fill="hold" grpId="1" nodeType="withEffect">
                                  <p:stCondLst>
                                    <p:cond delay="500"/>
                                  </p:stCondLst>
                                  <p:childTnLst>
                                    <p:animMotion origin="layout" path="M -1.66667E-6 -1.85185E-6 L -0.59479 -0.49352 " pathEditMode="relative" rAng="0" ptsTypes="AA">
                                      <p:cBhvr>
                                        <p:cTn id="47" dur="2000" spd="-100000" fill="hold"/>
                                        <p:tgtEl>
                                          <p:spTgt spid="47"/>
                                        </p:tgtEl>
                                        <p:attrNameLst>
                                          <p:attrName>ppt_x</p:attrName>
                                          <p:attrName>ppt_y</p:attrName>
                                        </p:attrNameLst>
                                      </p:cBhvr>
                                      <p:rCtr x="-29740" y="-24676"/>
                                    </p:animMotion>
                                  </p:childTnLst>
                                </p:cTn>
                              </p:par>
                            </p:childTnLst>
                          </p:cTn>
                        </p:par>
                        <p:par>
                          <p:cTn id="48" fill="hold">
                            <p:stCondLst>
                              <p:cond delay="3000"/>
                            </p:stCondLst>
                            <p:childTnLst>
                              <p:par>
                                <p:cTn id="49" presetID="10" presetClass="entr" presetSubtype="0" fill="hold" grpId="0" nodeType="afterEffect">
                                  <p:stCondLst>
                                    <p:cond delay="50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0" grpId="0" animBg="1"/>
      <p:bldP spid="40" grpId="1" animBg="1"/>
      <p:bldP spid="41" grpId="0" animBg="1"/>
      <p:bldP spid="41" grpId="1" animBg="1"/>
      <p:bldP spid="39" grpId="0" animBg="1"/>
      <p:bldP spid="39" grpId="1" animBg="1"/>
      <p:bldP spid="44" grpId="0" animBg="1"/>
      <p:bldP spid="44" grpId="1" animBg="1"/>
      <p:bldP spid="45" grpId="0" animBg="1"/>
      <p:bldP spid="45" grpId="1" animBg="1"/>
      <p:bldP spid="46" grpId="0" animBg="1"/>
      <p:bldP spid="46" grpId="1" animBg="1"/>
      <p:bldP spid="47" grpId="0" animBg="1"/>
      <p:bldP spid="47" grpId="1"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Conversations… The Care Innovations™ Protocol Engine</a:t>
            </a:r>
            <a:endParaRPr lang="en-US" dirty="0"/>
          </a:p>
        </p:txBody>
      </p:sp>
      <p:sp>
        <p:nvSpPr>
          <p:cNvPr id="3" name="Rounded Rectangle 2"/>
          <p:cNvSpPr/>
          <p:nvPr/>
        </p:nvSpPr>
        <p:spPr>
          <a:xfrm>
            <a:off x="1005568" y="2557726"/>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1</a:t>
            </a:r>
            <a:endParaRPr lang="en-US" dirty="0"/>
          </a:p>
        </p:txBody>
      </p:sp>
      <p:cxnSp>
        <p:nvCxnSpPr>
          <p:cNvPr id="47" name="Elbow Connector 46"/>
          <p:cNvCxnSpPr>
            <a:stCxn id="3" idx="3"/>
            <a:endCxn id="42" idx="1"/>
          </p:cNvCxnSpPr>
          <p:nvPr/>
        </p:nvCxnSpPr>
        <p:spPr>
          <a:xfrm flipV="1">
            <a:off x="2468591" y="1871935"/>
            <a:ext cx="1187531" cy="914389"/>
          </a:xfrm>
          <a:prstGeom prst="bentConnector3">
            <a:avLst>
              <a:gd name="adj1" fmla="val 13394"/>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 idx="3"/>
            <a:endCxn id="44" idx="1"/>
          </p:cNvCxnSpPr>
          <p:nvPr/>
        </p:nvCxnSpPr>
        <p:spPr>
          <a:xfrm>
            <a:off x="2468591" y="2786324"/>
            <a:ext cx="1187530" cy="892833"/>
          </a:xfrm>
          <a:prstGeom prst="bentConnector3">
            <a:avLst>
              <a:gd name="adj1" fmla="val 13393"/>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468591" y="2786325"/>
            <a:ext cx="1187530" cy="8420"/>
          </a:xfrm>
          <a:prstGeom prst="straightConnector1">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6492220" y="1643336"/>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6</a:t>
            </a:r>
            <a:endParaRPr lang="en-US" dirty="0"/>
          </a:p>
        </p:txBody>
      </p:sp>
      <p:sp>
        <p:nvSpPr>
          <p:cNvPr id="59" name="Rounded Rectangle 58"/>
          <p:cNvSpPr/>
          <p:nvPr/>
        </p:nvSpPr>
        <p:spPr>
          <a:xfrm>
            <a:off x="6491908" y="728947"/>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a:t>
            </a:r>
            <a:r>
              <a:rPr lang="en-US" dirty="0"/>
              <a:t>5</a:t>
            </a:r>
          </a:p>
        </p:txBody>
      </p:sp>
      <p:sp>
        <p:nvSpPr>
          <p:cNvPr id="60" name="Rounded Rectangle 59"/>
          <p:cNvSpPr/>
          <p:nvPr/>
        </p:nvSpPr>
        <p:spPr>
          <a:xfrm>
            <a:off x="6492219" y="2556228"/>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7</a:t>
            </a:r>
            <a:endParaRPr lang="en-US" dirty="0"/>
          </a:p>
        </p:txBody>
      </p:sp>
      <p:sp>
        <p:nvSpPr>
          <p:cNvPr id="61" name="Rounded Rectangle 60"/>
          <p:cNvSpPr/>
          <p:nvPr/>
        </p:nvSpPr>
        <p:spPr>
          <a:xfrm>
            <a:off x="6492219" y="3450557"/>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8</a:t>
            </a:r>
            <a:endParaRPr lang="en-US" dirty="0"/>
          </a:p>
        </p:txBody>
      </p:sp>
      <p:sp>
        <p:nvSpPr>
          <p:cNvPr id="63" name="Rounded Rectangle 62"/>
          <p:cNvSpPr/>
          <p:nvPr/>
        </p:nvSpPr>
        <p:spPr>
          <a:xfrm>
            <a:off x="6492219" y="4343390"/>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9</a:t>
            </a:r>
            <a:endParaRPr lang="en-US" dirty="0"/>
          </a:p>
        </p:txBody>
      </p:sp>
      <p:cxnSp>
        <p:nvCxnSpPr>
          <p:cNvPr id="18" name="Elbow Connector 17"/>
          <p:cNvCxnSpPr>
            <a:stCxn id="41" idx="3"/>
            <a:endCxn id="58" idx="1"/>
          </p:cNvCxnSpPr>
          <p:nvPr/>
        </p:nvCxnSpPr>
        <p:spPr>
          <a:xfrm flipV="1">
            <a:off x="5119145" y="1871934"/>
            <a:ext cx="1373075" cy="914390"/>
          </a:xfrm>
          <a:prstGeom prst="bentConnector3">
            <a:avLst>
              <a:gd name="adj1" fmla="val 24039"/>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1" idx="3"/>
            <a:endCxn id="60" idx="1"/>
          </p:cNvCxnSpPr>
          <p:nvPr/>
        </p:nvCxnSpPr>
        <p:spPr>
          <a:xfrm flipV="1">
            <a:off x="5119145" y="2784826"/>
            <a:ext cx="1373074" cy="1498"/>
          </a:xfrm>
          <a:prstGeom prst="straightConnector1">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59" idx="1"/>
          </p:cNvCxnSpPr>
          <p:nvPr/>
        </p:nvCxnSpPr>
        <p:spPr>
          <a:xfrm flipV="1">
            <a:off x="4389122" y="957545"/>
            <a:ext cx="2102786" cy="914389"/>
          </a:xfrm>
          <a:prstGeom prst="bentConnector3">
            <a:avLst>
              <a:gd name="adj1" fmla="val 44104"/>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4463091" y="3679155"/>
            <a:ext cx="2028817" cy="892832"/>
          </a:xfrm>
          <a:prstGeom prst="bentConnector3">
            <a:avLst>
              <a:gd name="adj1" fmla="val 47708"/>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61" idx="1"/>
          </p:cNvCxnSpPr>
          <p:nvPr/>
        </p:nvCxnSpPr>
        <p:spPr>
          <a:xfrm flipV="1">
            <a:off x="4418399" y="3679155"/>
            <a:ext cx="2073820" cy="752"/>
          </a:xfrm>
          <a:prstGeom prst="straightConnector1">
            <a:avLst/>
          </a:prstGeom>
          <a:ln>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3656122" y="2557726"/>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3</a:t>
            </a:r>
            <a:endParaRPr lang="en-US" dirty="0"/>
          </a:p>
        </p:txBody>
      </p:sp>
      <p:sp>
        <p:nvSpPr>
          <p:cNvPr id="42" name="Rounded Rectangle 41"/>
          <p:cNvSpPr/>
          <p:nvPr/>
        </p:nvSpPr>
        <p:spPr>
          <a:xfrm>
            <a:off x="3656122" y="1643337"/>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2</a:t>
            </a:r>
            <a:endParaRPr lang="en-US" dirty="0"/>
          </a:p>
        </p:txBody>
      </p:sp>
      <p:sp>
        <p:nvSpPr>
          <p:cNvPr id="44" name="Rounded Rectangle 43"/>
          <p:cNvSpPr/>
          <p:nvPr/>
        </p:nvSpPr>
        <p:spPr>
          <a:xfrm>
            <a:off x="3656121" y="3450559"/>
            <a:ext cx="1463023" cy="45719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Question 4</a:t>
            </a:r>
            <a:endParaRPr lang="en-US" dirty="0"/>
          </a:p>
        </p:txBody>
      </p:sp>
      <p:sp>
        <p:nvSpPr>
          <p:cNvPr id="31" name="TextBox 30"/>
          <p:cNvSpPr txBox="1"/>
          <p:nvPr/>
        </p:nvSpPr>
        <p:spPr>
          <a:xfrm>
            <a:off x="2651782" y="1594934"/>
            <a:ext cx="931665" cy="307777"/>
          </a:xfrm>
          <a:prstGeom prst="rect">
            <a:avLst/>
          </a:prstGeom>
          <a:noFill/>
        </p:spPr>
        <p:txBody>
          <a:bodyPr wrap="none" rtlCol="0">
            <a:spAutoFit/>
          </a:bodyPr>
          <a:lstStyle/>
          <a:p>
            <a:r>
              <a:rPr lang="en-US" sz="1400" dirty="0" smtClean="0">
                <a:solidFill>
                  <a:schemeClr val="tx2"/>
                </a:solidFill>
              </a:rPr>
              <a:t>Answer 1</a:t>
            </a:r>
            <a:endParaRPr lang="en-US" sz="1400" dirty="0">
              <a:solidFill>
                <a:schemeClr val="tx2"/>
              </a:solidFill>
            </a:endParaRPr>
          </a:p>
        </p:txBody>
      </p:sp>
      <p:sp>
        <p:nvSpPr>
          <p:cNvPr id="43" name="TextBox 42"/>
          <p:cNvSpPr txBox="1"/>
          <p:nvPr/>
        </p:nvSpPr>
        <p:spPr>
          <a:xfrm>
            <a:off x="2650468" y="2503340"/>
            <a:ext cx="931665" cy="307777"/>
          </a:xfrm>
          <a:prstGeom prst="rect">
            <a:avLst/>
          </a:prstGeom>
          <a:noFill/>
        </p:spPr>
        <p:txBody>
          <a:bodyPr wrap="none" rtlCol="0">
            <a:spAutoFit/>
          </a:bodyPr>
          <a:lstStyle/>
          <a:p>
            <a:r>
              <a:rPr lang="en-US" sz="1400" dirty="0" smtClean="0">
                <a:solidFill>
                  <a:schemeClr val="tx2"/>
                </a:solidFill>
              </a:rPr>
              <a:t>Answer 2</a:t>
            </a:r>
            <a:endParaRPr lang="en-US" sz="1400" dirty="0">
              <a:solidFill>
                <a:schemeClr val="tx2"/>
              </a:solidFill>
            </a:endParaRPr>
          </a:p>
        </p:txBody>
      </p:sp>
      <p:sp>
        <p:nvSpPr>
          <p:cNvPr id="46" name="TextBox 45"/>
          <p:cNvSpPr txBox="1"/>
          <p:nvPr/>
        </p:nvSpPr>
        <p:spPr>
          <a:xfrm>
            <a:off x="2650468" y="3402155"/>
            <a:ext cx="931665" cy="307777"/>
          </a:xfrm>
          <a:prstGeom prst="rect">
            <a:avLst/>
          </a:prstGeom>
          <a:noFill/>
        </p:spPr>
        <p:txBody>
          <a:bodyPr wrap="none" rtlCol="0">
            <a:spAutoFit/>
          </a:bodyPr>
          <a:lstStyle/>
          <a:p>
            <a:r>
              <a:rPr lang="en-US" sz="1400" dirty="0" smtClean="0">
                <a:solidFill>
                  <a:schemeClr val="tx2"/>
                </a:solidFill>
              </a:rPr>
              <a:t>Answer 3</a:t>
            </a:r>
            <a:endParaRPr lang="en-US" sz="1400" dirty="0">
              <a:solidFill>
                <a:schemeClr val="tx2"/>
              </a:solidFill>
            </a:endParaRPr>
          </a:p>
        </p:txBody>
      </p:sp>
      <p:sp>
        <p:nvSpPr>
          <p:cNvPr id="48" name="TextBox 47"/>
          <p:cNvSpPr txBox="1"/>
          <p:nvPr/>
        </p:nvSpPr>
        <p:spPr>
          <a:xfrm>
            <a:off x="5395954" y="710525"/>
            <a:ext cx="931665" cy="307777"/>
          </a:xfrm>
          <a:prstGeom prst="rect">
            <a:avLst/>
          </a:prstGeom>
          <a:noFill/>
        </p:spPr>
        <p:txBody>
          <a:bodyPr wrap="none" rtlCol="0">
            <a:spAutoFit/>
          </a:bodyPr>
          <a:lstStyle/>
          <a:p>
            <a:r>
              <a:rPr lang="en-US" sz="1400" dirty="0" smtClean="0">
                <a:solidFill>
                  <a:schemeClr val="tx2"/>
                </a:solidFill>
              </a:rPr>
              <a:t>Answer 1</a:t>
            </a:r>
            <a:endParaRPr lang="en-US" sz="1400" dirty="0">
              <a:solidFill>
                <a:schemeClr val="tx2"/>
              </a:solidFill>
            </a:endParaRPr>
          </a:p>
        </p:txBody>
      </p:sp>
      <p:sp>
        <p:nvSpPr>
          <p:cNvPr id="50" name="TextBox 49"/>
          <p:cNvSpPr txBox="1"/>
          <p:nvPr/>
        </p:nvSpPr>
        <p:spPr>
          <a:xfrm>
            <a:off x="5394640" y="1618931"/>
            <a:ext cx="931665" cy="307777"/>
          </a:xfrm>
          <a:prstGeom prst="rect">
            <a:avLst/>
          </a:prstGeom>
          <a:noFill/>
        </p:spPr>
        <p:txBody>
          <a:bodyPr wrap="none" rtlCol="0">
            <a:spAutoFit/>
          </a:bodyPr>
          <a:lstStyle/>
          <a:p>
            <a:r>
              <a:rPr lang="en-US" sz="1400" dirty="0" smtClean="0">
                <a:solidFill>
                  <a:schemeClr val="tx2"/>
                </a:solidFill>
              </a:rPr>
              <a:t>Answer 1</a:t>
            </a:r>
            <a:endParaRPr lang="en-US" sz="1400" dirty="0">
              <a:solidFill>
                <a:schemeClr val="tx2"/>
              </a:solidFill>
            </a:endParaRPr>
          </a:p>
        </p:txBody>
      </p:sp>
      <p:sp>
        <p:nvSpPr>
          <p:cNvPr id="51" name="TextBox 50"/>
          <p:cNvSpPr txBox="1"/>
          <p:nvPr/>
        </p:nvSpPr>
        <p:spPr>
          <a:xfrm>
            <a:off x="5394640" y="2517746"/>
            <a:ext cx="931665" cy="307777"/>
          </a:xfrm>
          <a:prstGeom prst="rect">
            <a:avLst/>
          </a:prstGeom>
          <a:noFill/>
        </p:spPr>
        <p:txBody>
          <a:bodyPr wrap="none" rtlCol="0">
            <a:spAutoFit/>
          </a:bodyPr>
          <a:lstStyle/>
          <a:p>
            <a:r>
              <a:rPr lang="en-US" sz="1400" dirty="0" smtClean="0">
                <a:solidFill>
                  <a:schemeClr val="tx2"/>
                </a:solidFill>
              </a:rPr>
              <a:t>Answer 2</a:t>
            </a:r>
            <a:endParaRPr lang="en-US" sz="1400" dirty="0">
              <a:solidFill>
                <a:schemeClr val="tx2"/>
              </a:solidFill>
            </a:endParaRPr>
          </a:p>
        </p:txBody>
      </p:sp>
      <p:sp>
        <p:nvSpPr>
          <p:cNvPr id="52" name="TextBox 51"/>
          <p:cNvSpPr txBox="1"/>
          <p:nvPr/>
        </p:nvSpPr>
        <p:spPr>
          <a:xfrm>
            <a:off x="5394640" y="3426153"/>
            <a:ext cx="931665" cy="307777"/>
          </a:xfrm>
          <a:prstGeom prst="rect">
            <a:avLst/>
          </a:prstGeom>
          <a:noFill/>
        </p:spPr>
        <p:txBody>
          <a:bodyPr wrap="none" rtlCol="0">
            <a:spAutoFit/>
          </a:bodyPr>
          <a:lstStyle/>
          <a:p>
            <a:r>
              <a:rPr lang="en-US" sz="1400" dirty="0" smtClean="0">
                <a:solidFill>
                  <a:schemeClr val="tx2"/>
                </a:solidFill>
              </a:rPr>
              <a:t>Answer 1</a:t>
            </a:r>
            <a:endParaRPr lang="en-US" sz="1400" dirty="0">
              <a:solidFill>
                <a:schemeClr val="tx2"/>
              </a:solidFill>
            </a:endParaRPr>
          </a:p>
        </p:txBody>
      </p:sp>
      <p:sp>
        <p:nvSpPr>
          <p:cNvPr id="53" name="TextBox 52"/>
          <p:cNvSpPr txBox="1"/>
          <p:nvPr/>
        </p:nvSpPr>
        <p:spPr>
          <a:xfrm>
            <a:off x="5394640" y="4324968"/>
            <a:ext cx="931665" cy="307777"/>
          </a:xfrm>
          <a:prstGeom prst="rect">
            <a:avLst/>
          </a:prstGeom>
          <a:noFill/>
        </p:spPr>
        <p:txBody>
          <a:bodyPr wrap="none" rtlCol="0">
            <a:spAutoFit/>
          </a:bodyPr>
          <a:lstStyle/>
          <a:p>
            <a:r>
              <a:rPr lang="en-US" sz="1400" dirty="0" smtClean="0">
                <a:solidFill>
                  <a:schemeClr val="tx2"/>
                </a:solidFill>
              </a:rPr>
              <a:t>Answer 2</a:t>
            </a:r>
            <a:endParaRPr lang="en-US" sz="1400" dirty="0">
              <a:solidFill>
                <a:schemeClr val="tx2"/>
              </a:solidFill>
            </a:endParaRPr>
          </a:p>
        </p:txBody>
      </p:sp>
      <p:sp>
        <p:nvSpPr>
          <p:cNvPr id="55" name="Rectangle 54"/>
          <p:cNvSpPr/>
          <p:nvPr/>
        </p:nvSpPr>
        <p:spPr>
          <a:xfrm>
            <a:off x="213457" y="4160512"/>
            <a:ext cx="4519293" cy="830997"/>
          </a:xfrm>
          <a:prstGeom prst="rect">
            <a:avLst/>
          </a:prstGeom>
        </p:spPr>
        <p:txBody>
          <a:bodyPr wrap="square">
            <a:spAutoFit/>
          </a:bodyPr>
          <a:lstStyle/>
          <a:p>
            <a:pPr algn="ctr"/>
            <a:r>
              <a:rPr lang="en-US" sz="2400" b="1" dirty="0" smtClean="0">
                <a:solidFill>
                  <a:schemeClr val="accent4"/>
                </a:solidFill>
              </a:rPr>
              <a:t>Conversational Interaction</a:t>
            </a:r>
          </a:p>
          <a:p>
            <a:pPr algn="ctr"/>
            <a:r>
              <a:rPr lang="en-US" sz="2400" b="1" dirty="0" smtClean="0">
                <a:solidFill>
                  <a:schemeClr val="accent4"/>
                </a:solidFill>
              </a:rPr>
              <a:t>Timely, Specific, Personal</a:t>
            </a:r>
          </a:p>
        </p:txBody>
      </p:sp>
      <p:grpSp>
        <p:nvGrpSpPr>
          <p:cNvPr id="76" name="Group 75"/>
          <p:cNvGrpSpPr/>
          <p:nvPr/>
        </p:nvGrpSpPr>
        <p:grpSpPr>
          <a:xfrm>
            <a:off x="213457" y="4160512"/>
            <a:ext cx="4519294" cy="2234414"/>
            <a:chOff x="213457" y="4324967"/>
            <a:chExt cx="4519294" cy="2234414"/>
          </a:xfrm>
        </p:grpSpPr>
        <p:sp>
          <p:nvSpPr>
            <p:cNvPr id="70" name="Rectangle 69"/>
            <p:cNvSpPr/>
            <p:nvPr/>
          </p:nvSpPr>
          <p:spPr>
            <a:xfrm>
              <a:off x="213457" y="4324967"/>
              <a:ext cx="4519294" cy="223441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35584" y="5082053"/>
              <a:ext cx="4497166" cy="1477328"/>
            </a:xfrm>
            <a:prstGeom prst="rect">
              <a:avLst/>
            </a:prstGeom>
          </p:spPr>
          <p:txBody>
            <a:bodyPr wrap="square">
              <a:spAutoFit/>
            </a:bodyPr>
            <a:lstStyle/>
            <a:p>
              <a:pPr algn="ctr"/>
              <a:r>
                <a:rPr lang="en-US" b="1" dirty="0" smtClean="0">
                  <a:solidFill>
                    <a:schemeClr val="tx2"/>
                  </a:solidFill>
                </a:rPr>
                <a:t>“Branch” on Answers</a:t>
              </a:r>
              <a:endParaRPr lang="en-US" sz="2400" b="1" dirty="0">
                <a:solidFill>
                  <a:schemeClr val="accent4"/>
                </a:solidFill>
              </a:endParaRPr>
            </a:p>
            <a:p>
              <a:pPr algn="ctr"/>
              <a:r>
                <a:rPr lang="en-US" b="1" dirty="0">
                  <a:solidFill>
                    <a:schemeClr val="tx2"/>
                  </a:solidFill>
                </a:rPr>
                <a:t>“Branch” on </a:t>
              </a:r>
              <a:r>
                <a:rPr lang="en-US" b="1" dirty="0" smtClean="0">
                  <a:solidFill>
                    <a:schemeClr val="tx2"/>
                  </a:solidFill>
                </a:rPr>
                <a:t>Measurement</a:t>
              </a:r>
            </a:p>
            <a:p>
              <a:pPr algn="ctr"/>
              <a:r>
                <a:rPr lang="en-US" b="1" dirty="0">
                  <a:solidFill>
                    <a:schemeClr val="tx2"/>
                  </a:solidFill>
                </a:rPr>
                <a:t>Timely, Specific, Personal </a:t>
              </a:r>
              <a:r>
                <a:rPr lang="en-US" b="1" dirty="0" smtClean="0">
                  <a:solidFill>
                    <a:schemeClr val="tx2"/>
                  </a:solidFill>
                </a:rPr>
                <a:t>Education</a:t>
              </a:r>
            </a:p>
            <a:p>
              <a:pPr algn="ctr"/>
              <a:r>
                <a:rPr lang="en-US" b="1" dirty="0" smtClean="0">
                  <a:solidFill>
                    <a:schemeClr val="tx2"/>
                  </a:solidFill>
                </a:rPr>
                <a:t>Up </a:t>
              </a:r>
              <a:r>
                <a:rPr lang="en-US" b="1" dirty="0">
                  <a:solidFill>
                    <a:schemeClr val="tx2"/>
                  </a:solidFill>
                </a:rPr>
                <a:t>to </a:t>
              </a:r>
              <a:r>
                <a:rPr lang="en-US" b="1" dirty="0" smtClean="0">
                  <a:solidFill>
                    <a:schemeClr val="tx2"/>
                  </a:solidFill>
                </a:rPr>
                <a:t>7 </a:t>
              </a:r>
              <a:r>
                <a:rPr lang="en-US" b="1" dirty="0">
                  <a:solidFill>
                    <a:schemeClr val="tx2"/>
                  </a:solidFill>
                </a:rPr>
                <a:t>answers per </a:t>
              </a:r>
              <a:r>
                <a:rPr lang="en-US" b="1" dirty="0" smtClean="0">
                  <a:solidFill>
                    <a:schemeClr val="tx2"/>
                  </a:solidFill>
                </a:rPr>
                <a:t>question</a:t>
              </a:r>
              <a:br>
                <a:rPr lang="en-US" b="1" dirty="0" smtClean="0">
                  <a:solidFill>
                    <a:schemeClr val="tx2"/>
                  </a:solidFill>
                </a:rPr>
              </a:br>
              <a:r>
                <a:rPr lang="en-US" b="1" dirty="0" smtClean="0">
                  <a:solidFill>
                    <a:schemeClr val="tx2"/>
                  </a:solidFill>
                </a:rPr>
                <a:t>Assist the clinician</a:t>
              </a:r>
              <a:endParaRPr lang="en-US" b="1" dirty="0">
                <a:solidFill>
                  <a:schemeClr val="tx2"/>
                </a:solidFill>
              </a:endParaRPr>
            </a:p>
          </p:txBody>
        </p:sp>
      </p:grpSp>
      <p:sp>
        <p:nvSpPr>
          <p:cNvPr id="71" name="Rounded Rectangle 70"/>
          <p:cNvSpPr/>
          <p:nvPr/>
        </p:nvSpPr>
        <p:spPr>
          <a:xfrm>
            <a:off x="6492220" y="2561079"/>
            <a:ext cx="1463023" cy="45719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t>Short Reminder</a:t>
            </a:r>
            <a:endParaRPr lang="en-US" sz="1600" dirty="0"/>
          </a:p>
        </p:txBody>
      </p:sp>
      <p:sp>
        <p:nvSpPr>
          <p:cNvPr id="72" name="Rounded Rectangle 71"/>
          <p:cNvSpPr/>
          <p:nvPr/>
        </p:nvSpPr>
        <p:spPr>
          <a:xfrm>
            <a:off x="6492220" y="3455417"/>
            <a:ext cx="1463023" cy="4417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Video Education</a:t>
            </a:r>
            <a:endParaRPr lang="en-US" sz="1400" dirty="0"/>
          </a:p>
        </p:txBody>
      </p:sp>
      <p:sp>
        <p:nvSpPr>
          <p:cNvPr id="74" name="Rounded Rectangle 73"/>
          <p:cNvSpPr/>
          <p:nvPr/>
        </p:nvSpPr>
        <p:spPr>
          <a:xfrm>
            <a:off x="6491907" y="1643337"/>
            <a:ext cx="1463023" cy="45102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Long-form Education</a:t>
            </a:r>
            <a:endParaRPr lang="en-US" sz="1400" dirty="0"/>
          </a:p>
        </p:txBody>
      </p:sp>
      <p:sp>
        <p:nvSpPr>
          <p:cNvPr id="75" name="Rounded Rectangle 74"/>
          <p:cNvSpPr/>
          <p:nvPr/>
        </p:nvSpPr>
        <p:spPr>
          <a:xfrm>
            <a:off x="3657610" y="3443990"/>
            <a:ext cx="1463023" cy="45719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Measurement</a:t>
            </a:r>
            <a:endParaRPr lang="en-US" sz="1400" dirty="0"/>
          </a:p>
        </p:txBody>
      </p:sp>
      <p:grpSp>
        <p:nvGrpSpPr>
          <p:cNvPr id="83" name="Group 82"/>
          <p:cNvGrpSpPr/>
          <p:nvPr/>
        </p:nvGrpSpPr>
        <p:grpSpPr>
          <a:xfrm>
            <a:off x="5142272" y="1186142"/>
            <a:ext cx="3688223" cy="4496075"/>
            <a:chOff x="5142272" y="1186142"/>
            <a:chExt cx="3688223" cy="4496075"/>
          </a:xfrm>
        </p:grpSpPr>
        <p:grpSp>
          <p:nvGrpSpPr>
            <p:cNvPr id="80" name="Group 79"/>
            <p:cNvGrpSpPr/>
            <p:nvPr/>
          </p:nvGrpSpPr>
          <p:grpSpPr>
            <a:xfrm>
              <a:off x="5142272" y="1186142"/>
              <a:ext cx="1532825" cy="4496075"/>
              <a:chOff x="5142272" y="1186142"/>
              <a:chExt cx="1532825" cy="4496075"/>
            </a:xfrm>
          </p:grpSpPr>
          <p:sp>
            <p:nvSpPr>
              <p:cNvPr id="77" name="Diamond 76"/>
              <p:cNvSpPr/>
              <p:nvPr/>
            </p:nvSpPr>
            <p:spPr>
              <a:xfrm>
                <a:off x="5142272" y="1186142"/>
                <a:ext cx="335227" cy="335227"/>
              </a:xfrm>
              <a:prstGeom prst="diamond">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9" name="Diamond 78"/>
              <p:cNvSpPr/>
              <p:nvPr/>
            </p:nvSpPr>
            <p:spPr>
              <a:xfrm>
                <a:off x="5272901" y="3957957"/>
                <a:ext cx="335227" cy="335227"/>
              </a:xfrm>
              <a:prstGeom prst="diamond">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1" name="Diamond 80"/>
              <p:cNvSpPr/>
              <p:nvPr/>
            </p:nvSpPr>
            <p:spPr>
              <a:xfrm>
                <a:off x="6339870" y="5346990"/>
                <a:ext cx="335227" cy="335227"/>
              </a:xfrm>
              <a:prstGeom prst="diamond">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82" name="TextBox 81"/>
            <p:cNvSpPr txBox="1"/>
            <p:nvPr/>
          </p:nvSpPr>
          <p:spPr>
            <a:xfrm>
              <a:off x="6675097" y="5303675"/>
              <a:ext cx="2155398" cy="369332"/>
            </a:xfrm>
            <a:prstGeom prst="rect">
              <a:avLst/>
            </a:prstGeom>
            <a:noFill/>
          </p:spPr>
          <p:txBody>
            <a:bodyPr wrap="none" rtlCol="0">
              <a:spAutoFit/>
            </a:bodyPr>
            <a:lstStyle/>
            <a:p>
              <a:r>
                <a:rPr lang="en-US" dirty="0" smtClean="0">
                  <a:solidFill>
                    <a:schemeClr val="tx2"/>
                  </a:solidFill>
                </a:rPr>
                <a:t>Threshold Violation</a:t>
              </a:r>
              <a:endParaRPr lang="en-US" dirty="0">
                <a:solidFill>
                  <a:schemeClr val="tx2"/>
                </a:solidFill>
              </a:endParaRPr>
            </a:p>
          </p:txBody>
        </p:sp>
      </p:grpSp>
    </p:spTree>
    <p:extLst>
      <p:ext uri="{BB962C8B-B14F-4D97-AF65-F5344CB8AC3E}">
        <p14:creationId xmlns:p14="http://schemas.microsoft.com/office/powerpoint/2010/main" val="17891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are Innovations">
  <a:themeElements>
    <a:clrScheme name="Custom 17">
      <a:dk1>
        <a:srgbClr val="7F756C"/>
      </a:dk1>
      <a:lt1>
        <a:srgbClr val="FFFFFF"/>
      </a:lt1>
      <a:dk2>
        <a:srgbClr val="000000"/>
      </a:dk2>
      <a:lt2>
        <a:srgbClr val="EAE6E3"/>
      </a:lt2>
      <a:accent1>
        <a:srgbClr val="005B82"/>
      </a:accent1>
      <a:accent2>
        <a:srgbClr val="72AA9C"/>
      </a:accent2>
      <a:accent3>
        <a:srgbClr val="F0AB00"/>
      </a:accent3>
      <a:accent4>
        <a:srgbClr val="F57A20"/>
      </a:accent4>
      <a:accent5>
        <a:srgbClr val="A2AD00"/>
      </a:accent5>
      <a:accent6>
        <a:srgbClr val="91004B"/>
      </a:accent6>
      <a:hlink>
        <a:srgbClr val="005B82"/>
      </a:hlink>
      <a:folHlink>
        <a:srgbClr val="72AA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e Innovations">
  <a:themeElements>
    <a:clrScheme name="Custom 17">
      <a:dk1>
        <a:srgbClr val="7F756C"/>
      </a:dk1>
      <a:lt1>
        <a:srgbClr val="FFFFFF"/>
      </a:lt1>
      <a:dk2>
        <a:srgbClr val="000000"/>
      </a:dk2>
      <a:lt2>
        <a:srgbClr val="EAE6E3"/>
      </a:lt2>
      <a:accent1>
        <a:srgbClr val="005B82"/>
      </a:accent1>
      <a:accent2>
        <a:srgbClr val="72AA9C"/>
      </a:accent2>
      <a:accent3>
        <a:srgbClr val="F0AB00"/>
      </a:accent3>
      <a:accent4>
        <a:srgbClr val="F57A20"/>
      </a:accent4>
      <a:accent5>
        <a:srgbClr val="A2AD00"/>
      </a:accent5>
      <a:accent6>
        <a:srgbClr val="91004B"/>
      </a:accent6>
      <a:hlink>
        <a:srgbClr val="005B82"/>
      </a:hlink>
      <a:folHlink>
        <a:srgbClr val="72AA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9877EDB9CDBA418D8731D16399F6DD" ma:contentTypeVersion="0" ma:contentTypeDescription="Create a new document." ma:contentTypeScope="" ma:versionID="e10455a85214135677da83f85d7957c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7BA71-3E81-45D5-8940-5228EF26541B}">
  <ds:schemaRef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A67CB4E-4CCE-41D7-89AF-EC60A17C0EE2}">
  <ds:schemaRefs>
    <ds:schemaRef ds:uri="http://schemas.microsoft.com/sharepoint/v3/contenttype/forms"/>
  </ds:schemaRefs>
</ds:datastoreItem>
</file>

<file path=customXml/itemProps3.xml><?xml version="1.0" encoding="utf-8"?>
<ds:datastoreItem xmlns:ds="http://schemas.openxmlformats.org/officeDocument/2006/customXml" ds:itemID="{ACFD1FBA-E706-4E2A-AE73-8601D58FE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Care_Innovations_template_01_25_11_Rev3</Template>
  <TotalTime>30108</TotalTime>
  <Words>571</Words>
  <Application>Microsoft Office PowerPoint</Application>
  <PresentationFormat>On-screen Show (4:3)</PresentationFormat>
  <Paragraphs>159</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Care Innovations</vt:lpstr>
      <vt:lpstr>1_Care Innovations</vt:lpstr>
      <vt:lpstr>Intel-GE Care Innovations™ Guide</vt:lpstr>
      <vt:lpstr>The Business Decision</vt:lpstr>
      <vt:lpstr>Care Innovations™ Guide System Overview</vt:lpstr>
      <vt:lpstr>PowerPoint Presentation</vt:lpstr>
      <vt:lpstr>Guide-facilitated model of care…</vt:lpstr>
      <vt:lpstr>… and about Lifestyle</vt:lpstr>
      <vt:lpstr>PowerPoint Presentation</vt:lpstr>
      <vt:lpstr>Intel-GE Care Innovations™ Guide Solution</vt:lpstr>
      <vt:lpstr>Conversations… The Care Innovations™ Protocol Engine</vt:lpstr>
      <vt:lpstr>Options from the Home Screen</vt:lpstr>
      <vt:lpstr>Care Innovations™ Guide Virtual Care Suite</vt:lpstr>
      <vt:lpstr>Intel-GE Care Innovations™ Guide</vt:lpstr>
      <vt:lpstr>Thank You</vt:lpstr>
      <vt:lpstr>Copyright © 2011 Intel-GE Care Innovations LLC. All rights reserved.  Care Innovations, the Care Innovations logo, and the Caring Icon logo are trademarks of Intel-GE Care Innovations LLC.  QuietCare is a registered trademark of Intel-GE Care Innovations LLC.  Intel and the Intel corporate logo are trademarks of Intel Corporation in the United States and/or other countries, used under license.  GE and the GE Monogram are trademarks of General Electric Company in the United States and/or other countries, used under license.   The Intel-GE Care Innovations™ Guide requires an internet connection to enable communications with the patient’s  healthcare team and back-end data hosting.  The Care Innovations™ Guide is intended for use by patients under the guidance of a healthcare professional and is not intended for emergency medical communications or real-time patient monitoring.  This material uses actors who are not actual patients that have used the Guide.    *All other third-party trademarks are the properties of their respective owners. </vt:lpstr>
      <vt:lpstr>Intel-GE Care Innovations™ Guide Solution &amp;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dheg2</dc:creator>
  <cp:lastModifiedBy>Roland.LeMeur</cp:lastModifiedBy>
  <cp:revision>1502</cp:revision>
  <cp:lastPrinted>2011-07-27T21:17:53Z</cp:lastPrinted>
  <dcterms:created xsi:type="dcterms:W3CDTF">2011-01-05T17:08:15Z</dcterms:created>
  <dcterms:modified xsi:type="dcterms:W3CDTF">2012-05-30T09:00:08Z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0x010100B39877EDB9CDBA418D8731D16399F6DD</vt:lpwstr>
  </property>
</Properties>
</file>