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3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23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24.xml" ContentType="application/vnd.openxmlformats-officedocument.themeOverride+xml"/>
  <Override PartName="/ppt/notesSlides/notesSlide24.xml" ContentType="application/vnd.openxmlformats-officedocument.presentationml.notesSlide+xml"/>
  <Override PartName="/ppt/theme/themeOverride25.xml" ContentType="application/vnd.openxmlformats-officedocument.themeOverride+xml"/>
  <Override PartName="/ppt/notesSlides/notesSlide25.xml" ContentType="application/vnd.openxmlformats-officedocument.presentationml.notesSlide+xml"/>
  <Override PartName="/ppt/theme/themeOverride26.xml" ContentType="application/vnd.openxmlformats-officedocument.themeOverride+xml"/>
  <Override PartName="/ppt/notesSlides/notesSlide26.xml" ContentType="application/vnd.openxmlformats-officedocument.presentationml.notesSlide+xml"/>
  <Override PartName="/ppt/theme/themeOverride27.xml" ContentType="application/vnd.openxmlformats-officedocument.themeOverride+xml"/>
  <Override PartName="/ppt/notesSlides/notesSlide27.xml" ContentType="application/vnd.openxmlformats-officedocument.presentationml.notesSlide+xml"/>
  <Override PartName="/ppt/theme/themeOverride28.xml" ContentType="application/vnd.openxmlformats-officedocument.themeOverride+xml"/>
  <Override PartName="/ppt/notesSlides/notesSlide28.xml" ContentType="application/vnd.openxmlformats-officedocument.presentationml.notesSlide+xml"/>
  <Override PartName="/ppt/theme/themeOverride29.xml" ContentType="application/vnd.openxmlformats-officedocument.themeOverr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327" r:id="rId2"/>
    <p:sldId id="285" r:id="rId3"/>
    <p:sldId id="288" r:id="rId4"/>
    <p:sldId id="286" r:id="rId5"/>
    <p:sldId id="287" r:id="rId6"/>
    <p:sldId id="289" r:id="rId7"/>
    <p:sldId id="265" r:id="rId8"/>
    <p:sldId id="290" r:id="rId9"/>
    <p:sldId id="269" r:id="rId10"/>
    <p:sldId id="292" r:id="rId11"/>
    <p:sldId id="293" r:id="rId12"/>
    <p:sldId id="258" r:id="rId13"/>
    <p:sldId id="271" r:id="rId14"/>
    <p:sldId id="272" r:id="rId15"/>
    <p:sldId id="273" r:id="rId16"/>
    <p:sldId id="274" r:id="rId17"/>
    <p:sldId id="275" r:id="rId18"/>
    <p:sldId id="276" r:id="rId19"/>
    <p:sldId id="279" r:id="rId20"/>
    <p:sldId id="277" r:id="rId21"/>
    <p:sldId id="278" r:id="rId22"/>
    <p:sldId id="280" r:id="rId23"/>
    <p:sldId id="281" r:id="rId24"/>
    <p:sldId id="282" r:id="rId25"/>
    <p:sldId id="283" r:id="rId26"/>
    <p:sldId id="326" r:id="rId27"/>
    <p:sldId id="325" r:id="rId28"/>
    <p:sldId id="294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89" autoAdjust="0"/>
    <p:restoredTop sz="52029" autoAdjust="0"/>
  </p:normalViewPr>
  <p:slideViewPr>
    <p:cSldViewPr>
      <p:cViewPr varScale="1">
        <p:scale>
          <a:sx n="52" d="100"/>
          <a:sy n="52" d="100"/>
        </p:scale>
        <p:origin x="-31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2F5134-F4D4-41E7-8555-73893F0998D5}" type="doc">
      <dgm:prSet loTypeId="urn:microsoft.com/office/officeart/2005/8/layout/pyramid1" loCatId="pyramid" qsTypeId="urn:microsoft.com/office/officeart/2005/8/quickstyle/simple4" qsCatId="simple" csTypeId="urn:microsoft.com/office/officeart/2005/8/colors/accent1_2" csCatId="accent1" phldr="1"/>
      <dgm:spPr/>
    </dgm:pt>
    <dgm:pt modelId="{596D38BB-4B93-4D60-A1CF-37940F2850F0}">
      <dgm:prSet phldrT="[Text]"/>
      <dgm:spPr/>
      <dgm:t>
        <a:bodyPr/>
        <a:lstStyle/>
        <a:p>
          <a:r>
            <a:rPr lang="en-GB" dirty="0" smtClean="0">
              <a:solidFill>
                <a:schemeClr val="bg1">
                  <a:lumMod val="20000"/>
                  <a:lumOff val="80000"/>
                </a:schemeClr>
              </a:solidFill>
            </a:rPr>
            <a:t>Acute Services</a:t>
          </a:r>
          <a:endParaRPr lang="en-GB" dirty="0">
            <a:solidFill>
              <a:schemeClr val="bg1">
                <a:lumMod val="20000"/>
                <a:lumOff val="80000"/>
              </a:schemeClr>
            </a:solidFill>
          </a:endParaRPr>
        </a:p>
      </dgm:t>
    </dgm:pt>
    <dgm:pt modelId="{25E3FB1F-5162-4667-B677-4F3EA61A6725}" type="parTrans" cxnId="{357FF813-27F0-45CE-BA5C-3C6E3607E1A8}">
      <dgm:prSet/>
      <dgm:spPr/>
      <dgm:t>
        <a:bodyPr/>
        <a:lstStyle/>
        <a:p>
          <a:endParaRPr lang="en-GB"/>
        </a:p>
      </dgm:t>
    </dgm:pt>
    <dgm:pt modelId="{A9F0AC31-7F93-4396-AE71-ECEB43BB191C}" type="sibTrans" cxnId="{357FF813-27F0-45CE-BA5C-3C6E3607E1A8}">
      <dgm:prSet/>
      <dgm:spPr/>
      <dgm:t>
        <a:bodyPr/>
        <a:lstStyle/>
        <a:p>
          <a:endParaRPr lang="en-GB"/>
        </a:p>
      </dgm:t>
    </dgm:pt>
    <dgm:pt modelId="{D627D3A7-DEAB-4B02-9234-0FAA72FEE905}">
      <dgm:prSet phldrT="[Text]"/>
      <dgm:spPr/>
      <dgm:t>
        <a:bodyPr/>
        <a:lstStyle/>
        <a:p>
          <a:r>
            <a:rPr lang="en-GB" dirty="0" smtClean="0">
              <a:solidFill>
                <a:schemeClr val="bg1">
                  <a:lumMod val="20000"/>
                  <a:lumOff val="80000"/>
                </a:schemeClr>
              </a:solidFill>
            </a:rPr>
            <a:t>At-risk</a:t>
          </a:r>
          <a:endParaRPr lang="en-GB" dirty="0">
            <a:solidFill>
              <a:schemeClr val="bg1">
                <a:lumMod val="20000"/>
                <a:lumOff val="80000"/>
              </a:schemeClr>
            </a:solidFill>
          </a:endParaRPr>
        </a:p>
      </dgm:t>
    </dgm:pt>
    <dgm:pt modelId="{B3C53092-8B4B-4BA3-958C-6913D00198C5}" type="parTrans" cxnId="{1D003A33-AC51-47C0-8DE2-61C474551C1A}">
      <dgm:prSet/>
      <dgm:spPr/>
      <dgm:t>
        <a:bodyPr/>
        <a:lstStyle/>
        <a:p>
          <a:endParaRPr lang="en-GB"/>
        </a:p>
      </dgm:t>
    </dgm:pt>
    <dgm:pt modelId="{5C5C6524-9AAA-43F7-9B29-0117441B818C}" type="sibTrans" cxnId="{1D003A33-AC51-47C0-8DE2-61C474551C1A}">
      <dgm:prSet/>
      <dgm:spPr/>
      <dgm:t>
        <a:bodyPr/>
        <a:lstStyle/>
        <a:p>
          <a:endParaRPr lang="en-GB"/>
        </a:p>
      </dgm:t>
    </dgm:pt>
    <dgm:pt modelId="{1F0BB5BA-4135-40EC-9454-C9EFAD2E22CA}">
      <dgm:prSet phldrT="[Text]"/>
      <dgm:spPr/>
      <dgm:t>
        <a:bodyPr/>
        <a:lstStyle/>
        <a:p>
          <a:r>
            <a:rPr lang="en-GB" dirty="0" smtClean="0">
              <a:solidFill>
                <a:schemeClr val="bg1">
                  <a:lumMod val="20000"/>
                  <a:lumOff val="80000"/>
                </a:schemeClr>
              </a:solidFill>
            </a:rPr>
            <a:t>General Population </a:t>
          </a:r>
          <a:endParaRPr lang="en-GB" dirty="0">
            <a:solidFill>
              <a:schemeClr val="bg1">
                <a:lumMod val="20000"/>
                <a:lumOff val="80000"/>
              </a:schemeClr>
            </a:solidFill>
          </a:endParaRPr>
        </a:p>
      </dgm:t>
    </dgm:pt>
    <dgm:pt modelId="{F03E231F-2C0E-4124-B41B-492FE564E3D9}" type="parTrans" cxnId="{47B202CC-606C-4CB0-97F2-7F5BF2DB5982}">
      <dgm:prSet/>
      <dgm:spPr/>
      <dgm:t>
        <a:bodyPr/>
        <a:lstStyle/>
        <a:p>
          <a:endParaRPr lang="en-GB"/>
        </a:p>
      </dgm:t>
    </dgm:pt>
    <dgm:pt modelId="{2A073044-DBEC-4AA3-8AB9-7B27E785C1AE}" type="sibTrans" cxnId="{47B202CC-606C-4CB0-97F2-7F5BF2DB5982}">
      <dgm:prSet/>
      <dgm:spPr/>
      <dgm:t>
        <a:bodyPr/>
        <a:lstStyle/>
        <a:p>
          <a:endParaRPr lang="en-GB"/>
        </a:p>
      </dgm:t>
    </dgm:pt>
    <dgm:pt modelId="{BDDC5A4F-B9E5-465B-B4DC-1381D510B4F6}">
      <dgm:prSet phldrT="[Text]"/>
      <dgm:spPr/>
      <dgm:t>
        <a:bodyPr/>
        <a:lstStyle/>
        <a:p>
          <a:r>
            <a:rPr lang="en-GB" dirty="0" smtClean="0">
              <a:solidFill>
                <a:schemeClr val="bg1">
                  <a:lumMod val="20000"/>
                  <a:lumOff val="80000"/>
                </a:schemeClr>
              </a:solidFill>
            </a:rPr>
            <a:t>Frail</a:t>
          </a:r>
          <a:endParaRPr lang="en-GB" dirty="0">
            <a:solidFill>
              <a:schemeClr val="bg1">
                <a:lumMod val="20000"/>
                <a:lumOff val="80000"/>
              </a:schemeClr>
            </a:solidFill>
          </a:endParaRPr>
        </a:p>
      </dgm:t>
    </dgm:pt>
    <dgm:pt modelId="{25A8BC1E-B24C-42B6-A9A4-19E86CA6CC6E}" type="parTrans" cxnId="{3A83594B-AEB4-4E13-A5F9-1113F3854201}">
      <dgm:prSet/>
      <dgm:spPr/>
      <dgm:t>
        <a:bodyPr/>
        <a:lstStyle/>
        <a:p>
          <a:endParaRPr lang="en-GB"/>
        </a:p>
      </dgm:t>
    </dgm:pt>
    <dgm:pt modelId="{2E98D7A3-C55E-497E-9D0E-90E102B28F8B}" type="sibTrans" cxnId="{3A83594B-AEB4-4E13-A5F9-1113F3854201}">
      <dgm:prSet/>
      <dgm:spPr/>
      <dgm:t>
        <a:bodyPr/>
        <a:lstStyle/>
        <a:p>
          <a:endParaRPr lang="en-GB"/>
        </a:p>
      </dgm:t>
    </dgm:pt>
    <dgm:pt modelId="{99856CCD-E6E0-4CFD-842B-73AC57FAC878}" type="pres">
      <dgm:prSet presAssocID="{6A2F5134-F4D4-41E7-8555-73893F0998D5}" presName="Name0" presStyleCnt="0">
        <dgm:presLayoutVars>
          <dgm:dir/>
          <dgm:animLvl val="lvl"/>
          <dgm:resizeHandles val="exact"/>
        </dgm:presLayoutVars>
      </dgm:prSet>
      <dgm:spPr/>
    </dgm:pt>
    <dgm:pt modelId="{0CB8A04B-97E0-4B4D-9765-FF99A99B297D}" type="pres">
      <dgm:prSet presAssocID="{596D38BB-4B93-4D60-A1CF-37940F2850F0}" presName="Name8" presStyleCnt="0"/>
      <dgm:spPr/>
    </dgm:pt>
    <dgm:pt modelId="{880CBC3C-B422-491F-B7E3-4130BA642880}" type="pres">
      <dgm:prSet presAssocID="{596D38BB-4B93-4D60-A1CF-37940F2850F0}" presName="level" presStyleLbl="node1" presStyleIdx="0" presStyleCnt="4" custScaleX="99610" custScaleY="100589" custLinFactNeighborX="392" custLinFactNeighborY="-527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2B46D32-5744-4F4A-BFD7-6F9217004087}" type="pres">
      <dgm:prSet presAssocID="{596D38BB-4B93-4D60-A1CF-37940F2850F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AECC492-7F7A-41DA-B87A-BB2663A1DFE6}" type="pres">
      <dgm:prSet presAssocID="{BDDC5A4F-B9E5-465B-B4DC-1381D510B4F6}" presName="Name8" presStyleCnt="0"/>
      <dgm:spPr/>
    </dgm:pt>
    <dgm:pt modelId="{3312CE27-2353-4C67-B917-C554E95E73DE}" type="pres">
      <dgm:prSet presAssocID="{BDDC5A4F-B9E5-465B-B4DC-1381D510B4F6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68C976E-7614-4C7E-A314-7835DE7DB2A7}" type="pres">
      <dgm:prSet presAssocID="{BDDC5A4F-B9E5-465B-B4DC-1381D510B4F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3869128-1D94-4D0F-BAC6-77B204EFB00C}" type="pres">
      <dgm:prSet presAssocID="{D627D3A7-DEAB-4B02-9234-0FAA72FEE905}" presName="Name8" presStyleCnt="0"/>
      <dgm:spPr/>
    </dgm:pt>
    <dgm:pt modelId="{AAE857E3-F972-442A-8545-00C7E4BC1D20}" type="pres">
      <dgm:prSet presAssocID="{D627D3A7-DEAB-4B02-9234-0FAA72FEE905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BEACCF4-70FF-4E16-8B1E-47C802C80D17}" type="pres">
      <dgm:prSet presAssocID="{D627D3A7-DEAB-4B02-9234-0FAA72FEE90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5CA9ECE-AB84-4881-86CE-74BF0FA9E5C1}" type="pres">
      <dgm:prSet presAssocID="{1F0BB5BA-4135-40EC-9454-C9EFAD2E22CA}" presName="Name8" presStyleCnt="0"/>
      <dgm:spPr/>
    </dgm:pt>
    <dgm:pt modelId="{F6B46C6E-1668-4989-A7E4-3E1E1330B85D}" type="pres">
      <dgm:prSet presAssocID="{1F0BB5BA-4135-40EC-9454-C9EFAD2E22CA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DCC7955-4B7C-49D9-B561-C26FF3764209}" type="pres">
      <dgm:prSet presAssocID="{1F0BB5BA-4135-40EC-9454-C9EFAD2E22C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7B202CC-606C-4CB0-97F2-7F5BF2DB5982}" srcId="{6A2F5134-F4D4-41E7-8555-73893F0998D5}" destId="{1F0BB5BA-4135-40EC-9454-C9EFAD2E22CA}" srcOrd="3" destOrd="0" parTransId="{F03E231F-2C0E-4124-B41B-492FE564E3D9}" sibTransId="{2A073044-DBEC-4AA3-8AB9-7B27E785C1AE}"/>
    <dgm:cxn modelId="{3A83594B-AEB4-4E13-A5F9-1113F3854201}" srcId="{6A2F5134-F4D4-41E7-8555-73893F0998D5}" destId="{BDDC5A4F-B9E5-465B-B4DC-1381D510B4F6}" srcOrd="1" destOrd="0" parTransId="{25A8BC1E-B24C-42B6-A9A4-19E86CA6CC6E}" sibTransId="{2E98D7A3-C55E-497E-9D0E-90E102B28F8B}"/>
    <dgm:cxn modelId="{E4E1F905-C6B8-4E65-AA9F-0B01FA554B73}" type="presOf" srcId="{BDDC5A4F-B9E5-465B-B4DC-1381D510B4F6}" destId="{068C976E-7614-4C7E-A314-7835DE7DB2A7}" srcOrd="1" destOrd="0" presId="urn:microsoft.com/office/officeart/2005/8/layout/pyramid1"/>
    <dgm:cxn modelId="{1D003A33-AC51-47C0-8DE2-61C474551C1A}" srcId="{6A2F5134-F4D4-41E7-8555-73893F0998D5}" destId="{D627D3A7-DEAB-4B02-9234-0FAA72FEE905}" srcOrd="2" destOrd="0" parTransId="{B3C53092-8B4B-4BA3-958C-6913D00198C5}" sibTransId="{5C5C6524-9AAA-43F7-9B29-0117441B818C}"/>
    <dgm:cxn modelId="{8A9DC76D-ED9C-42F7-AEC9-9FB8AFBFBAE0}" type="presOf" srcId="{6A2F5134-F4D4-41E7-8555-73893F0998D5}" destId="{99856CCD-E6E0-4CFD-842B-73AC57FAC878}" srcOrd="0" destOrd="0" presId="urn:microsoft.com/office/officeart/2005/8/layout/pyramid1"/>
    <dgm:cxn modelId="{5E2CF707-F6BD-4831-984F-648A326FED96}" type="presOf" srcId="{1F0BB5BA-4135-40EC-9454-C9EFAD2E22CA}" destId="{F6B46C6E-1668-4989-A7E4-3E1E1330B85D}" srcOrd="0" destOrd="0" presId="urn:microsoft.com/office/officeart/2005/8/layout/pyramid1"/>
    <dgm:cxn modelId="{26DC0A13-BF39-422B-A54D-D7BCE5D24390}" type="presOf" srcId="{D627D3A7-DEAB-4B02-9234-0FAA72FEE905}" destId="{6BEACCF4-70FF-4E16-8B1E-47C802C80D17}" srcOrd="1" destOrd="0" presId="urn:microsoft.com/office/officeart/2005/8/layout/pyramid1"/>
    <dgm:cxn modelId="{1A1D8C2D-C9EB-4C69-9818-E9EC929AF4B2}" type="presOf" srcId="{596D38BB-4B93-4D60-A1CF-37940F2850F0}" destId="{A2B46D32-5744-4F4A-BFD7-6F9217004087}" srcOrd="1" destOrd="0" presId="urn:microsoft.com/office/officeart/2005/8/layout/pyramid1"/>
    <dgm:cxn modelId="{22461B72-6253-4FD0-809E-C4771D43C287}" type="presOf" srcId="{BDDC5A4F-B9E5-465B-B4DC-1381D510B4F6}" destId="{3312CE27-2353-4C67-B917-C554E95E73DE}" srcOrd="0" destOrd="0" presId="urn:microsoft.com/office/officeart/2005/8/layout/pyramid1"/>
    <dgm:cxn modelId="{2B26870E-7DEE-4F14-97E8-189221F0783A}" type="presOf" srcId="{1F0BB5BA-4135-40EC-9454-C9EFAD2E22CA}" destId="{ADCC7955-4B7C-49D9-B561-C26FF3764209}" srcOrd="1" destOrd="0" presId="urn:microsoft.com/office/officeart/2005/8/layout/pyramid1"/>
    <dgm:cxn modelId="{007EC869-632B-42F7-A9EE-46C82893F288}" type="presOf" srcId="{596D38BB-4B93-4D60-A1CF-37940F2850F0}" destId="{880CBC3C-B422-491F-B7E3-4130BA642880}" srcOrd="0" destOrd="0" presId="urn:microsoft.com/office/officeart/2005/8/layout/pyramid1"/>
    <dgm:cxn modelId="{357FF813-27F0-45CE-BA5C-3C6E3607E1A8}" srcId="{6A2F5134-F4D4-41E7-8555-73893F0998D5}" destId="{596D38BB-4B93-4D60-A1CF-37940F2850F0}" srcOrd="0" destOrd="0" parTransId="{25E3FB1F-5162-4667-B677-4F3EA61A6725}" sibTransId="{A9F0AC31-7F93-4396-AE71-ECEB43BB191C}"/>
    <dgm:cxn modelId="{1000C42E-E3C8-4726-B2F1-F3CD4B2EACA3}" type="presOf" srcId="{D627D3A7-DEAB-4B02-9234-0FAA72FEE905}" destId="{AAE857E3-F972-442A-8545-00C7E4BC1D20}" srcOrd="0" destOrd="0" presId="urn:microsoft.com/office/officeart/2005/8/layout/pyramid1"/>
    <dgm:cxn modelId="{7EB9F587-47E9-487E-A0FD-345288783B52}" type="presParOf" srcId="{99856CCD-E6E0-4CFD-842B-73AC57FAC878}" destId="{0CB8A04B-97E0-4B4D-9765-FF99A99B297D}" srcOrd="0" destOrd="0" presId="urn:microsoft.com/office/officeart/2005/8/layout/pyramid1"/>
    <dgm:cxn modelId="{EB53A332-E1A7-4857-8B60-6A11DEE53A74}" type="presParOf" srcId="{0CB8A04B-97E0-4B4D-9765-FF99A99B297D}" destId="{880CBC3C-B422-491F-B7E3-4130BA642880}" srcOrd="0" destOrd="0" presId="urn:microsoft.com/office/officeart/2005/8/layout/pyramid1"/>
    <dgm:cxn modelId="{2D372283-CD88-4F44-96F3-AFF4B7B7A8B2}" type="presParOf" srcId="{0CB8A04B-97E0-4B4D-9765-FF99A99B297D}" destId="{A2B46D32-5744-4F4A-BFD7-6F9217004087}" srcOrd="1" destOrd="0" presId="urn:microsoft.com/office/officeart/2005/8/layout/pyramid1"/>
    <dgm:cxn modelId="{4F45E76C-9E13-4366-B99A-1FEE453E7F94}" type="presParOf" srcId="{99856CCD-E6E0-4CFD-842B-73AC57FAC878}" destId="{DAECC492-7F7A-41DA-B87A-BB2663A1DFE6}" srcOrd="1" destOrd="0" presId="urn:microsoft.com/office/officeart/2005/8/layout/pyramid1"/>
    <dgm:cxn modelId="{B1F4D9BD-2D11-4A05-99B5-4A915643CF57}" type="presParOf" srcId="{DAECC492-7F7A-41DA-B87A-BB2663A1DFE6}" destId="{3312CE27-2353-4C67-B917-C554E95E73DE}" srcOrd="0" destOrd="0" presId="urn:microsoft.com/office/officeart/2005/8/layout/pyramid1"/>
    <dgm:cxn modelId="{C7249913-4306-41D4-8617-8247CFDBB721}" type="presParOf" srcId="{DAECC492-7F7A-41DA-B87A-BB2663A1DFE6}" destId="{068C976E-7614-4C7E-A314-7835DE7DB2A7}" srcOrd="1" destOrd="0" presId="urn:microsoft.com/office/officeart/2005/8/layout/pyramid1"/>
    <dgm:cxn modelId="{B3D35AC6-E0E7-46C0-BBC7-B3F49C63F4BB}" type="presParOf" srcId="{99856CCD-E6E0-4CFD-842B-73AC57FAC878}" destId="{C3869128-1D94-4D0F-BAC6-77B204EFB00C}" srcOrd="2" destOrd="0" presId="urn:microsoft.com/office/officeart/2005/8/layout/pyramid1"/>
    <dgm:cxn modelId="{E876B33A-A5B1-4AAE-BD38-2D8F4042997D}" type="presParOf" srcId="{C3869128-1D94-4D0F-BAC6-77B204EFB00C}" destId="{AAE857E3-F972-442A-8545-00C7E4BC1D20}" srcOrd="0" destOrd="0" presId="urn:microsoft.com/office/officeart/2005/8/layout/pyramid1"/>
    <dgm:cxn modelId="{E0619E6D-0230-4140-8F07-31A4C0F17614}" type="presParOf" srcId="{C3869128-1D94-4D0F-BAC6-77B204EFB00C}" destId="{6BEACCF4-70FF-4E16-8B1E-47C802C80D17}" srcOrd="1" destOrd="0" presId="urn:microsoft.com/office/officeart/2005/8/layout/pyramid1"/>
    <dgm:cxn modelId="{8CD53EFC-C05C-42FB-9670-ED4F9F5039C2}" type="presParOf" srcId="{99856CCD-E6E0-4CFD-842B-73AC57FAC878}" destId="{B5CA9ECE-AB84-4881-86CE-74BF0FA9E5C1}" srcOrd="3" destOrd="0" presId="urn:microsoft.com/office/officeart/2005/8/layout/pyramid1"/>
    <dgm:cxn modelId="{21405D6B-DB22-4B5D-8CBC-37DC9443B7C4}" type="presParOf" srcId="{B5CA9ECE-AB84-4881-86CE-74BF0FA9E5C1}" destId="{F6B46C6E-1668-4989-A7E4-3E1E1330B85D}" srcOrd="0" destOrd="0" presId="urn:microsoft.com/office/officeart/2005/8/layout/pyramid1"/>
    <dgm:cxn modelId="{5A3B98F8-84B1-4FE9-8C77-65CB141903E7}" type="presParOf" srcId="{B5CA9ECE-AB84-4881-86CE-74BF0FA9E5C1}" destId="{ADCC7955-4B7C-49D9-B561-C26FF3764209}" srcOrd="1" destOrd="0" presId="urn:microsoft.com/office/officeart/2005/8/layout/pyramid1"/>
  </dgm:cxnLst>
  <dgm:bg>
    <a:effectLst>
      <a:glow rad="228600">
        <a:schemeClr val="accent5">
          <a:satMod val="175000"/>
          <a:alpha val="40000"/>
        </a:schemeClr>
      </a:glow>
      <a:outerShdw blurRad="152400" dist="317500" dir="5400000" sx="90000" sy="-19000" rotWithShape="0">
        <a:prstClr val="black">
          <a:alpha val="15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0CBC3C-B422-491F-B7E3-4130BA642880}">
      <dsp:nvSpPr>
        <dsp:cNvPr id="0" name=""/>
        <dsp:cNvSpPr/>
      </dsp:nvSpPr>
      <dsp:spPr>
        <a:xfrm>
          <a:off x="1272263" y="0"/>
          <a:ext cx="846511" cy="742526"/>
        </a:xfrm>
        <a:prstGeom prst="trapezoid">
          <a:avLst>
            <a:gd name="adj" fmla="val 57225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>
              <a:solidFill>
                <a:schemeClr val="bg1">
                  <a:lumMod val="20000"/>
                  <a:lumOff val="80000"/>
                </a:schemeClr>
              </a:solidFill>
            </a:rPr>
            <a:t>Acute Services</a:t>
          </a:r>
          <a:endParaRPr lang="en-GB" sz="1700" kern="1200" dirty="0">
            <a:solidFill>
              <a:schemeClr val="bg1">
                <a:lumMod val="20000"/>
                <a:lumOff val="80000"/>
              </a:schemeClr>
            </a:solidFill>
          </a:endParaRPr>
        </a:p>
      </dsp:txBody>
      <dsp:txXfrm>
        <a:off x="1272263" y="0"/>
        <a:ext cx="846511" cy="742526"/>
      </dsp:txXfrm>
    </dsp:sp>
    <dsp:sp modelId="{3312CE27-2353-4C67-B917-C554E95E73DE}">
      <dsp:nvSpPr>
        <dsp:cNvPr id="0" name=""/>
        <dsp:cNvSpPr/>
      </dsp:nvSpPr>
      <dsp:spPr>
        <a:xfrm>
          <a:off x="844849" y="742526"/>
          <a:ext cx="1694676" cy="738178"/>
        </a:xfrm>
        <a:prstGeom prst="trapezoid">
          <a:avLst>
            <a:gd name="adj" fmla="val 57225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>
              <a:solidFill>
                <a:schemeClr val="bg1">
                  <a:lumMod val="20000"/>
                  <a:lumOff val="80000"/>
                </a:schemeClr>
              </a:solidFill>
            </a:rPr>
            <a:t>Frail</a:t>
          </a:r>
          <a:endParaRPr lang="en-GB" sz="1700" kern="1200" dirty="0">
            <a:solidFill>
              <a:schemeClr val="bg1">
                <a:lumMod val="20000"/>
                <a:lumOff val="80000"/>
              </a:schemeClr>
            </a:solidFill>
          </a:endParaRPr>
        </a:p>
      </dsp:txBody>
      <dsp:txXfrm>
        <a:off x="1141418" y="742526"/>
        <a:ext cx="1101539" cy="738178"/>
      </dsp:txXfrm>
    </dsp:sp>
    <dsp:sp modelId="{AAE857E3-F972-442A-8545-00C7E4BC1D20}">
      <dsp:nvSpPr>
        <dsp:cNvPr id="0" name=""/>
        <dsp:cNvSpPr/>
      </dsp:nvSpPr>
      <dsp:spPr>
        <a:xfrm>
          <a:off x="422424" y="1480704"/>
          <a:ext cx="2539526" cy="738178"/>
        </a:xfrm>
        <a:prstGeom prst="trapezoid">
          <a:avLst>
            <a:gd name="adj" fmla="val 57225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>
              <a:solidFill>
                <a:schemeClr val="bg1">
                  <a:lumMod val="20000"/>
                  <a:lumOff val="80000"/>
                </a:schemeClr>
              </a:solidFill>
            </a:rPr>
            <a:t>At-risk</a:t>
          </a:r>
          <a:endParaRPr lang="en-GB" sz="1700" kern="1200" dirty="0">
            <a:solidFill>
              <a:schemeClr val="bg1">
                <a:lumMod val="20000"/>
                <a:lumOff val="80000"/>
              </a:schemeClr>
            </a:solidFill>
          </a:endParaRPr>
        </a:p>
      </dsp:txBody>
      <dsp:txXfrm>
        <a:off x="866842" y="1480704"/>
        <a:ext cx="1650691" cy="738178"/>
      </dsp:txXfrm>
    </dsp:sp>
    <dsp:sp modelId="{F6B46C6E-1668-4989-A7E4-3E1E1330B85D}">
      <dsp:nvSpPr>
        <dsp:cNvPr id="0" name=""/>
        <dsp:cNvSpPr/>
      </dsp:nvSpPr>
      <dsp:spPr>
        <a:xfrm>
          <a:off x="0" y="2218883"/>
          <a:ext cx="3384376" cy="738178"/>
        </a:xfrm>
        <a:prstGeom prst="trapezoid">
          <a:avLst>
            <a:gd name="adj" fmla="val 57225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>
              <a:solidFill>
                <a:schemeClr val="bg1">
                  <a:lumMod val="20000"/>
                  <a:lumOff val="80000"/>
                </a:schemeClr>
              </a:solidFill>
            </a:rPr>
            <a:t>General Population </a:t>
          </a:r>
          <a:endParaRPr lang="en-GB" sz="1700" kern="1200" dirty="0">
            <a:solidFill>
              <a:schemeClr val="bg1">
                <a:lumMod val="20000"/>
                <a:lumOff val="80000"/>
              </a:schemeClr>
            </a:solidFill>
          </a:endParaRPr>
        </a:p>
      </dsp:txBody>
      <dsp:txXfrm>
        <a:off x="592265" y="2218883"/>
        <a:ext cx="2199844" cy="7381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C17C8A-774E-4E2C-BBA6-A0D1C9B4B5CB}" type="datetimeFigureOut">
              <a:rPr lang="en-GB" smtClean="0"/>
              <a:pPr/>
              <a:t>29/05/2012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AB4C95-FF37-4568-ABAC-D0E142FAC24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47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4C95-FF37-4568-ABAC-D0E142FAC24D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4C95-FF37-4568-ABAC-D0E142FAC24D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4C95-FF37-4568-ABAC-D0E142FAC24D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4C95-FF37-4568-ABAC-D0E142FAC24D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4C95-FF37-4568-ABAC-D0E142FAC24D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4C95-FF37-4568-ABAC-D0E142FAC24D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4C95-FF37-4568-ABAC-D0E142FAC24D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4C95-FF37-4568-ABAC-D0E142FAC24D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4C95-FF37-4568-ABAC-D0E142FAC24D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4C95-FF37-4568-ABAC-D0E142FAC24D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4C95-FF37-4568-ABAC-D0E142FAC24D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4C95-FF37-4568-ABAC-D0E142FAC24D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4C95-FF37-4568-ABAC-D0E142FAC24D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4C95-FF37-4568-ABAC-D0E142FAC24D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More than 70% of participants found the information provided as a result of the assessment useful:</a:t>
            </a:r>
          </a:p>
          <a:p>
            <a:endParaRPr lang="en-GB" dirty="0" smtClean="0"/>
          </a:p>
          <a:p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 one was able to specify pieces of information they thought would be there but wasn’t.  Most useful pieces of information included:</a:t>
            </a:r>
          </a:p>
          <a:p>
            <a:pPr lvl="0">
              <a:buFont typeface="Arial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Location of specialist shop</a:t>
            </a:r>
          </a:p>
          <a:p>
            <a:pPr lvl="0">
              <a:buFont typeface="Arial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facility at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Tachbrook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that the Council have set up that I really didn't know about and I will take my husband along there</a:t>
            </a:r>
          </a:p>
          <a:p>
            <a:pPr lvl="0">
              <a:buFont typeface="Arial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Accommodation and Finance</a:t>
            </a:r>
          </a:p>
          <a:p>
            <a:pPr lvl="0">
              <a:buFont typeface="Arial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point about the hearing aid from age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uk</a:t>
            </a:r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Arial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Some of the information that you've got was not widely available, eg, the help from Age UK.</a:t>
            </a:r>
          </a:p>
          <a:p>
            <a:pPr lvl="0">
              <a:buFont typeface="Arial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Most interested in the NHS resource and the Age UK ID protection advice </a:t>
            </a:r>
          </a:p>
          <a:p>
            <a:pPr lvl="0">
              <a:buFont typeface="Arial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 about community transport.</a:t>
            </a:r>
          </a:p>
          <a:p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‘The business of going through the questionnaire was a useful exercise, made you think about things more. A whole spectrum of possibilities that the questions open up. I know myself quite well so if I had a problem I would sought it immediately.’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4C95-FF37-4568-ABAC-D0E142FAC24D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4C95-FF37-4568-ABAC-D0E142FAC24D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GB" sz="1200" b="1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4C95-FF37-4568-ABAC-D0E142FAC24D}" type="slidenum">
              <a:rPr lang="en-GB" smtClean="0"/>
              <a:pPr/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4C95-FF37-4568-ABAC-D0E142FAC24D}" type="slidenum">
              <a:rPr lang="en-GB" smtClean="0"/>
              <a:pPr/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4C95-FF37-4568-ABAC-D0E142FAC24D}" type="slidenum">
              <a:rPr lang="en-GB" smtClean="0"/>
              <a:pPr/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4C95-FF37-4568-ABAC-D0E142FAC24D}" type="slidenum">
              <a:rPr lang="en-GB" smtClean="0"/>
              <a:pPr/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4C95-FF37-4568-ABAC-D0E142FAC24D}" type="slidenum">
              <a:rPr lang="en-GB" smtClean="0"/>
              <a:pPr/>
              <a:t>28</a:t>
            </a:fld>
            <a:endParaRPr lang="en-GB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4C95-FF37-4568-ABAC-D0E142FAC24D}" type="slidenum">
              <a:rPr lang="en-GB" smtClean="0"/>
              <a:pPr/>
              <a:t>29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4C95-FF37-4568-ABAC-D0E142FAC24D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4C95-FF37-4568-ABAC-D0E142FAC24D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4C95-FF37-4568-ABAC-D0E142FAC24D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4C95-FF37-4568-ABAC-D0E142FAC24D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4C95-FF37-4568-ABAC-D0E142FAC24D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4C95-FF37-4568-ABAC-D0E142FAC24D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4C95-FF37-4568-ABAC-D0E142FAC24D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B5F815-AB73-4408-8BB0-73786A12756B}" type="datetimeFigureOut">
              <a:rPr lang="en-GB" smtClean="0"/>
              <a:pPr/>
              <a:t>29/05/2012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A910C1-2C70-4E7F-A3AA-36805A5C09E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B5F815-AB73-4408-8BB0-73786A12756B}" type="datetimeFigureOut">
              <a:rPr lang="en-GB" smtClean="0"/>
              <a:pPr/>
              <a:t>29/05/2012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A910C1-2C70-4E7F-A3AA-36805A5C09E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B5F815-AB73-4408-8BB0-73786A12756B}" type="datetimeFigureOut">
              <a:rPr lang="en-GB" smtClean="0"/>
              <a:pPr/>
              <a:t>29/05/2012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A910C1-2C70-4E7F-A3AA-36805A5C09E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B5F815-AB73-4408-8BB0-73786A12756B}" type="datetimeFigureOut">
              <a:rPr lang="en-GB" smtClean="0"/>
              <a:pPr/>
              <a:t>29/05/2012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A910C1-2C70-4E7F-A3AA-36805A5C09E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B5F815-AB73-4408-8BB0-73786A12756B}" type="datetimeFigureOut">
              <a:rPr lang="en-GB" smtClean="0"/>
              <a:pPr/>
              <a:t>29/05/2012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A910C1-2C70-4E7F-A3AA-36805A5C09E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B5F815-AB73-4408-8BB0-73786A12756B}" type="datetimeFigureOut">
              <a:rPr lang="en-GB" smtClean="0"/>
              <a:pPr/>
              <a:t>29/05/2012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A910C1-2C70-4E7F-A3AA-36805A5C09E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B5F815-AB73-4408-8BB0-73786A12756B}" type="datetimeFigureOut">
              <a:rPr lang="en-GB" smtClean="0"/>
              <a:pPr/>
              <a:t>29/05/2012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A910C1-2C70-4E7F-A3AA-36805A5C09E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B5F815-AB73-4408-8BB0-73786A12756B}" type="datetimeFigureOut">
              <a:rPr lang="en-GB" smtClean="0"/>
              <a:pPr/>
              <a:t>29/05/2012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A910C1-2C70-4E7F-A3AA-36805A5C09E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B5F815-AB73-4408-8BB0-73786A12756B}" type="datetimeFigureOut">
              <a:rPr lang="en-GB" smtClean="0"/>
              <a:pPr/>
              <a:t>29/05/2012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A910C1-2C70-4E7F-A3AA-36805A5C09E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B5F815-AB73-4408-8BB0-73786A12756B}" type="datetimeFigureOut">
              <a:rPr lang="en-GB" smtClean="0"/>
              <a:pPr/>
              <a:t>29/05/2012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A910C1-2C70-4E7F-A3AA-36805A5C09E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B5F815-AB73-4408-8BB0-73786A12756B}" type="datetimeFigureOut">
              <a:rPr lang="en-GB" smtClean="0"/>
              <a:pPr/>
              <a:t>29/05/2012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A910C1-2C70-4E7F-A3AA-36805A5C09E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-128"/>
              </a:defRPr>
            </a:lvl1pPr>
          </a:lstStyle>
          <a:p>
            <a:fld id="{5DB5F815-AB73-4408-8BB0-73786A12756B}" type="datetimeFigureOut">
              <a:rPr lang="en-GB" smtClean="0"/>
              <a:pPr/>
              <a:t>29/05/2012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-128"/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charset="-128"/>
              </a:defRPr>
            </a:lvl1pPr>
          </a:lstStyle>
          <a:p>
            <a:fld id="{58A910C1-2C70-4E7F-A3AA-36805A5C09E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1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1" Type="http://schemas.openxmlformats.org/officeDocument/2006/relationships/themeOverride" Target="../theme/themeOverride10.xml"/><Relationship Id="rId2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1.jpeg"/><Relationship Id="rId5" Type="http://schemas.openxmlformats.org/officeDocument/2006/relationships/image" Target="../media/image7.jpeg"/><Relationship Id="rId1" Type="http://schemas.openxmlformats.org/officeDocument/2006/relationships/themeOverride" Target="../theme/themeOverride11.xml"/><Relationship Id="rId2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1.jpeg"/><Relationship Id="rId5" Type="http://schemas.openxmlformats.org/officeDocument/2006/relationships/diagramData" Target="../diagrams/data1.xml"/><Relationship Id="rId6" Type="http://schemas.openxmlformats.org/officeDocument/2006/relationships/diagramLayout" Target="../diagrams/layout1.xml"/><Relationship Id="rId7" Type="http://schemas.openxmlformats.org/officeDocument/2006/relationships/diagramQuickStyle" Target="../diagrams/quickStyle1.xml"/><Relationship Id="rId8" Type="http://schemas.openxmlformats.org/officeDocument/2006/relationships/diagramColors" Target="../diagrams/colors1.xml"/><Relationship Id="rId9" Type="http://schemas.microsoft.com/office/2007/relationships/diagramDrawing" Target="../diagrams/drawing1.xml"/><Relationship Id="rId1" Type="http://schemas.openxmlformats.org/officeDocument/2006/relationships/themeOverride" Target="../theme/themeOverride12.x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1.jpeg"/><Relationship Id="rId1" Type="http://schemas.openxmlformats.org/officeDocument/2006/relationships/themeOverride" Target="../theme/themeOverride13.x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1.jpeg"/><Relationship Id="rId1" Type="http://schemas.openxmlformats.org/officeDocument/2006/relationships/themeOverride" Target="../theme/themeOverride14.x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1.jpeg"/><Relationship Id="rId1" Type="http://schemas.openxmlformats.org/officeDocument/2006/relationships/themeOverride" Target="../theme/themeOverride15.x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image" Target="../media/image1.jpeg"/><Relationship Id="rId5" Type="http://schemas.openxmlformats.org/officeDocument/2006/relationships/image" Target="../media/image8.wmf"/><Relationship Id="rId1" Type="http://schemas.openxmlformats.org/officeDocument/2006/relationships/themeOverride" Target="../theme/themeOverride16.x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image" Target="../media/image1.jpeg"/><Relationship Id="rId1" Type="http://schemas.openxmlformats.org/officeDocument/2006/relationships/themeOverride" Target="../theme/themeOverride17.x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image" Target="../media/image1.jpeg"/><Relationship Id="rId5" Type="http://schemas.openxmlformats.org/officeDocument/2006/relationships/image" Target="../media/image9.wmf"/><Relationship Id="rId1" Type="http://schemas.openxmlformats.org/officeDocument/2006/relationships/themeOverride" Target="../theme/themeOverride18.x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image" Target="../media/image1.jpeg"/><Relationship Id="rId5" Type="http://schemas.openxmlformats.org/officeDocument/2006/relationships/image" Target="../media/image10.wmf"/><Relationship Id="rId1" Type="http://schemas.openxmlformats.org/officeDocument/2006/relationships/themeOverride" Target="../theme/themeOverride19.x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1.jpeg"/><Relationship Id="rId1" Type="http://schemas.openxmlformats.org/officeDocument/2006/relationships/themeOverride" Target="../theme/themeOverride2.x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image" Target="../media/image1.jpeg"/><Relationship Id="rId1" Type="http://schemas.openxmlformats.org/officeDocument/2006/relationships/themeOverride" Target="../theme/themeOverride20.x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image" Target="../media/image1.jpeg"/><Relationship Id="rId5" Type="http://schemas.openxmlformats.org/officeDocument/2006/relationships/image" Target="../media/image11.wmf"/><Relationship Id="rId1" Type="http://schemas.openxmlformats.org/officeDocument/2006/relationships/themeOverride" Target="../theme/themeOverride21.x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image" Target="../media/image1.jpeg"/><Relationship Id="rId5" Type="http://schemas.openxmlformats.org/officeDocument/2006/relationships/image" Target="../media/image12.wmf"/><Relationship Id="rId1" Type="http://schemas.openxmlformats.org/officeDocument/2006/relationships/themeOverride" Target="../theme/themeOverride22.x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image" Target="../media/image1.jpeg"/><Relationship Id="rId1" Type="http://schemas.openxmlformats.org/officeDocument/2006/relationships/themeOverride" Target="../theme/themeOverride23.x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image" Target="../media/image1.jpeg"/><Relationship Id="rId1" Type="http://schemas.openxmlformats.org/officeDocument/2006/relationships/themeOverride" Target="../theme/themeOverride24.x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image" Target="../media/image1.jpeg"/><Relationship Id="rId1" Type="http://schemas.openxmlformats.org/officeDocument/2006/relationships/themeOverride" Target="../theme/themeOverride25.x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4" Type="http://schemas.openxmlformats.org/officeDocument/2006/relationships/image" Target="../media/image1.jpeg"/><Relationship Id="rId5" Type="http://schemas.openxmlformats.org/officeDocument/2006/relationships/image" Target="../media/image13.jpeg"/><Relationship Id="rId1" Type="http://schemas.openxmlformats.org/officeDocument/2006/relationships/themeOverride" Target="../theme/themeOverride26.xml"/><Relationship Id="rId2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4" Type="http://schemas.openxmlformats.org/officeDocument/2006/relationships/image" Target="../media/image1.jpeg"/><Relationship Id="rId5" Type="http://schemas.openxmlformats.org/officeDocument/2006/relationships/image" Target="../media/image14.jpeg"/><Relationship Id="rId1" Type="http://schemas.openxmlformats.org/officeDocument/2006/relationships/themeOverride" Target="../theme/themeOverride27.xml"/><Relationship Id="rId2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4" Type="http://schemas.openxmlformats.org/officeDocument/2006/relationships/image" Target="../media/image1.jpeg"/><Relationship Id="rId5" Type="http://schemas.openxmlformats.org/officeDocument/2006/relationships/image" Target="../media/image15.jpeg"/><Relationship Id="rId1" Type="http://schemas.openxmlformats.org/officeDocument/2006/relationships/themeOverride" Target="../theme/themeOverride28.x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4" Type="http://schemas.openxmlformats.org/officeDocument/2006/relationships/image" Target="../media/image1.jpeg"/><Relationship Id="rId5" Type="http://schemas.openxmlformats.org/officeDocument/2006/relationships/hyperlink" Target="mailto:katrinaritters@gmail.com" TargetMode="External"/><Relationship Id="rId6" Type="http://schemas.openxmlformats.org/officeDocument/2006/relationships/hyperlink" Target="mailto:Davis@coventry.ac.uk" TargetMode="External"/><Relationship Id="rId7" Type="http://schemas.openxmlformats.org/officeDocument/2006/relationships/hyperlink" Target="mailto:J.f.long@warwick.ac.uk" TargetMode="External"/><Relationship Id="rId1" Type="http://schemas.openxmlformats.org/officeDocument/2006/relationships/themeOverride" Target="../theme/themeOverride29.x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1.jpeg"/><Relationship Id="rId1" Type="http://schemas.openxmlformats.org/officeDocument/2006/relationships/themeOverride" Target="../theme/themeOverride3.x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1" Type="http://schemas.openxmlformats.org/officeDocument/2006/relationships/themeOverride" Target="../theme/themeOverride4.x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1.jpeg"/><Relationship Id="rId5" Type="http://schemas.openxmlformats.org/officeDocument/2006/relationships/image" Target="../media/image3.png"/><Relationship Id="rId1" Type="http://schemas.openxmlformats.org/officeDocument/2006/relationships/themeOverride" Target="../theme/themeOverride5.x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1.jpeg"/><Relationship Id="rId5" Type="http://schemas.openxmlformats.org/officeDocument/2006/relationships/image" Target="../media/image4.jpeg"/><Relationship Id="rId1" Type="http://schemas.openxmlformats.org/officeDocument/2006/relationships/themeOverride" Target="../theme/themeOverride6.x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1.jpeg"/><Relationship Id="rId1" Type="http://schemas.openxmlformats.org/officeDocument/2006/relationships/themeOverride" Target="../theme/themeOverride7.x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1.jpeg"/><Relationship Id="rId1" Type="http://schemas.openxmlformats.org/officeDocument/2006/relationships/themeOverride" Target="../theme/themeOverride8.x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1.jpeg"/><Relationship Id="rId1" Type="http://schemas.openxmlformats.org/officeDocument/2006/relationships/themeOverride" Target="../theme/themeOverride9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124744"/>
            <a:ext cx="7772400" cy="197165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Early intervention approaches to ageing in a United Kingdom policy context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284984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>
                <a:latin typeface="Times New Roman"/>
                <a:ea typeface="Times New Roman"/>
                <a:cs typeface="Calibri"/>
              </a:rPr>
              <a:t>For IFA – Prague, 31 May 2012</a:t>
            </a:r>
          </a:p>
          <a:p>
            <a:r>
              <a:rPr lang="en-GB" dirty="0" smtClean="0">
                <a:latin typeface="Times New Roman"/>
                <a:ea typeface="Times New Roman"/>
                <a:cs typeface="Calibri"/>
              </a:rPr>
              <a:t>Katrina Ritters and Howard Davis, with Ian </a:t>
            </a:r>
            <a:r>
              <a:rPr lang="en-GB" dirty="0" err="1" smtClean="0">
                <a:latin typeface="Times New Roman"/>
                <a:ea typeface="Times New Roman"/>
                <a:cs typeface="Calibri"/>
              </a:rPr>
              <a:t>Philp</a:t>
            </a:r>
            <a:r>
              <a:rPr lang="en-GB" dirty="0" smtClean="0">
                <a:latin typeface="Times New Roman"/>
                <a:ea typeface="Times New Roman"/>
                <a:cs typeface="Calibri"/>
              </a:rPr>
              <a:t>, Natalie Byrom and </a:t>
            </a:r>
            <a:r>
              <a:rPr lang="en-GB" dirty="0" err="1" smtClean="0">
                <a:latin typeface="Times New Roman"/>
                <a:ea typeface="Times New Roman"/>
                <a:cs typeface="Calibri"/>
              </a:rPr>
              <a:t>Hanneke</a:t>
            </a:r>
            <a:r>
              <a:rPr lang="en-GB" dirty="0" smtClean="0">
                <a:latin typeface="Times New Roman"/>
                <a:ea typeface="Times New Roman"/>
                <a:cs typeface="Calibri"/>
              </a:rPr>
              <a:t> Wiltjer</a:t>
            </a:r>
          </a:p>
          <a:p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46848" cy="1143000"/>
          </a:xfrm>
        </p:spPr>
        <p:txBody>
          <a:bodyPr/>
          <a:lstStyle/>
          <a:p>
            <a:r>
              <a:rPr lang="en-GB" dirty="0" smtClean="0"/>
              <a:t>Digitisation</a:t>
            </a:r>
            <a:endParaRPr lang="en-GB" dirty="0"/>
          </a:p>
        </p:txBody>
      </p:sp>
      <p:pic>
        <p:nvPicPr>
          <p:cNvPr id="3074" name="Picture 2" descr="C:\Users\Katrina\Dropbox\EIP\International Easycare\Prague\Research etc for presentation\easycare instruments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764704"/>
            <a:ext cx="3283903" cy="2664296"/>
          </a:xfrm>
          <a:prstGeom prst="rect">
            <a:avLst/>
          </a:prstGeom>
          <a:noFill/>
        </p:spPr>
      </p:pic>
      <p:pic>
        <p:nvPicPr>
          <p:cNvPr id="3075" name="Picture 3" descr="C:\Users\Katrina\Dropbox\EIP\International Easycare\Prague\Research etc for presentation\soaeasycare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2492896"/>
            <a:ext cx="6984776" cy="4040214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EASY-Care tool</a:t>
            </a:r>
            <a:endParaRPr lang="en-GB" dirty="0"/>
          </a:p>
        </p:txBody>
      </p:sp>
      <p:pic>
        <p:nvPicPr>
          <p:cNvPr id="4098" name="Picture 2" descr="C:\Users\Katrina\Dropbox\EIP\International Easycare\Prague\Research etc for presentation\domains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1556792"/>
            <a:ext cx="6203032" cy="4320561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Target Groups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Triangle of Care</a:t>
            </a:r>
            <a:endParaRPr lang="en-GB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7035869" y="2591643"/>
            <a:ext cx="612818" cy="2130338"/>
          </a:xfrm>
          <a:prstGeom prst="rect">
            <a:avLst/>
          </a:prstGeom>
          <a:gradFill rotWithShape="1">
            <a:gsLst>
              <a:gs pos="0">
                <a:srgbClr val="9999CC">
                  <a:alpha val="50998"/>
                </a:srgbClr>
              </a:gs>
              <a:gs pos="100000">
                <a:srgbClr val="CCCCE6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 sz="1200" dirty="0">
              <a:solidFill>
                <a:srgbClr val="333399"/>
              </a:solidFill>
              <a:latin typeface="Calibri" pitchFamily="34" charset="0"/>
              <a:cs typeface="Arial" charset="0"/>
            </a:endParaRPr>
          </a:p>
          <a:p>
            <a:endParaRPr lang="en-US" dirty="0">
              <a:cs typeface="Arial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1475656" y="2420888"/>
          <a:ext cx="3384376" cy="2957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932040" y="2060848"/>
            <a:ext cx="30963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Aimed at:</a:t>
            </a:r>
          </a:p>
          <a:p>
            <a:endParaRPr lang="en-GB" dirty="0"/>
          </a:p>
          <a:p>
            <a:r>
              <a:rPr lang="en-GB" dirty="0" smtClean="0"/>
              <a:t>Older people ‘at risk’ or those in the general population beginning to have concerns about their health and well Being </a:t>
            </a:r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Access channels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>
              <a:buNone/>
            </a:pPr>
            <a:r>
              <a:rPr lang="en-GB" dirty="0" smtClean="0"/>
              <a:t>Self Assessment:</a:t>
            </a:r>
          </a:p>
          <a:p>
            <a:pPr lvl="0"/>
            <a:r>
              <a:rPr lang="en-GB" dirty="0" smtClean="0"/>
              <a:t>internet application </a:t>
            </a:r>
          </a:p>
          <a:p>
            <a:pPr lvl="0"/>
            <a:r>
              <a:rPr lang="en-GB" dirty="0" smtClean="0"/>
              <a:t>Accessible from peoples homes</a:t>
            </a:r>
          </a:p>
          <a:p>
            <a:pPr lvl="0"/>
            <a:r>
              <a:rPr lang="en-GB" dirty="0" smtClean="0"/>
              <a:t>In Stratford Library</a:t>
            </a:r>
          </a:p>
          <a:p>
            <a:pPr lvl="0"/>
            <a:r>
              <a:rPr lang="en-GB" dirty="0" smtClean="0"/>
              <a:t>In the Stratford District Council Offices (reception)</a:t>
            </a:r>
          </a:p>
          <a:p>
            <a:r>
              <a:rPr lang="en-GB" dirty="0" smtClean="0"/>
              <a:t>Available as a kiosk view with signposting to the system by practice staff in Rother House MC</a:t>
            </a:r>
          </a:p>
          <a:p>
            <a:endParaRPr lang="en-GB" dirty="0" smtClean="0"/>
          </a:p>
          <a:p>
            <a:pPr>
              <a:buNone/>
            </a:pPr>
            <a:r>
              <a:rPr lang="en-GB" dirty="0" smtClean="0"/>
              <a:t>Assisted assessment:</a:t>
            </a:r>
          </a:p>
          <a:p>
            <a:pPr lvl="0"/>
            <a:r>
              <a:rPr lang="en-GB" dirty="0" err="1" smtClean="0"/>
              <a:t>Tesco’s</a:t>
            </a:r>
            <a:r>
              <a:rPr lang="en-GB" dirty="0" smtClean="0"/>
              <a:t> Pharmacist</a:t>
            </a:r>
          </a:p>
          <a:p>
            <a:pPr lvl="0"/>
            <a:r>
              <a:rPr lang="en-GB" dirty="0" smtClean="0"/>
              <a:t>Bridge Street Practise Nurse</a:t>
            </a:r>
          </a:p>
          <a:p>
            <a:pPr lvl="0"/>
            <a:r>
              <a:rPr lang="en-GB" dirty="0" smtClean="0">
                <a:solidFill>
                  <a:schemeClr val="bg1"/>
                </a:solidFill>
              </a:rPr>
              <a:t>Age UK Stratford Case Workers (Gateway Project)</a:t>
            </a:r>
          </a:p>
          <a:p>
            <a:pPr lvl="0"/>
            <a:r>
              <a:rPr lang="en-GB" dirty="0" smtClean="0">
                <a:solidFill>
                  <a:schemeClr val="bg1"/>
                </a:solidFill>
              </a:rPr>
              <a:t>Events across Stratford-on-Avon </a:t>
            </a:r>
          </a:p>
          <a:p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Preliminary Results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GB" sz="3800" dirty="0" smtClean="0"/>
              <a:t>Over 80% found it very easy or easy to complete</a:t>
            </a:r>
          </a:p>
          <a:p>
            <a:r>
              <a:rPr lang="en-GB" sz="3800" dirty="0" smtClean="0"/>
              <a:t>Over 70% would recommend the assessment to people they know</a:t>
            </a:r>
          </a:p>
          <a:p>
            <a:r>
              <a:rPr lang="en-GB" sz="3800" dirty="0" smtClean="0"/>
              <a:t>Over 70% found the information given either very or quite useful</a:t>
            </a:r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i="1" dirty="0" smtClean="0"/>
              <a:t>‘‘The business of going through the questionnaire was a useful exercise, made you think about things more. A whole spectrum of possibilities that the questions open up..’</a:t>
            </a:r>
          </a:p>
          <a:p>
            <a:pPr>
              <a:buNone/>
            </a:pPr>
            <a:endParaRPr lang="en-GB" i="1" dirty="0" smtClean="0"/>
          </a:p>
          <a:p>
            <a:pPr>
              <a:buNone/>
            </a:pPr>
            <a:r>
              <a:rPr lang="en-GB" i="1" dirty="0" smtClean="0"/>
              <a:t>Idealistic assumption that doctors have got time to talk - they have so little time. Being like a log book and updating it from time to time would be useful. Even if only 10 minutes here and there gives a time to focus on your life in a way that doesn't usually happen - good to take stock.</a:t>
            </a:r>
          </a:p>
          <a:p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Most useful for…. (% positive)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Helping you understand more about your health and well-being – 87%</a:t>
            </a:r>
          </a:p>
          <a:p>
            <a:r>
              <a:rPr lang="en-GB" sz="2400" dirty="0" smtClean="0"/>
              <a:t>As a record of your state of health and well-being that you can go back to over time – 83%</a:t>
            </a:r>
          </a:p>
          <a:p>
            <a:r>
              <a:rPr lang="en-GB" sz="2400" dirty="0" smtClean="0"/>
              <a:t>Prompting you to make changes for a more active and healthy life – 79%</a:t>
            </a:r>
          </a:p>
          <a:p>
            <a:r>
              <a:rPr lang="en-GB" sz="2400" dirty="0" smtClean="0"/>
              <a:t>To help you talk to family and carers about your overall state of health and well-being – 79%</a:t>
            </a:r>
          </a:p>
          <a:p>
            <a:r>
              <a:rPr lang="en-GB" sz="2400" dirty="0" smtClean="0">
                <a:solidFill>
                  <a:schemeClr val="bg1"/>
                </a:solidFill>
              </a:rPr>
              <a:t>To help you to talk to your doctor about your overall state of health and well-being – 71%</a:t>
            </a:r>
          </a:p>
          <a:p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Responses to computerisation</a:t>
            </a:r>
            <a:endParaRPr lang="en-GB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835696" y="1700808"/>
            <a:ext cx="546100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Ease of Use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Over 80% found it very easy or easy to complete</a:t>
            </a:r>
          </a:p>
          <a:p>
            <a:r>
              <a:rPr lang="en-GB" dirty="0" smtClean="0"/>
              <a:t>Mostly took around 10-20 minutes to complete (50%); some more, some less.</a:t>
            </a:r>
          </a:p>
          <a:p>
            <a:r>
              <a:rPr lang="en-GB" dirty="0" smtClean="0"/>
              <a:t>For most people (87%), this felt about right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sz="2800" i="1" dirty="0" smtClean="0"/>
              <a:t>‘I did it at my own pace and there was a discussion at every point - I was able to discuss my answers and I was aware that it was my individual input and that was important.’</a:t>
            </a:r>
          </a:p>
          <a:p>
            <a:pPr>
              <a:buNone/>
            </a:pPr>
            <a:endParaRPr lang="en-GB" sz="2800" i="1" dirty="0" smtClean="0"/>
          </a:p>
          <a:p>
            <a:pPr>
              <a:buNone/>
            </a:pPr>
            <a:r>
              <a:rPr lang="en-GB" sz="2800" i="1" dirty="0" smtClean="0"/>
              <a:t>‘It gives you an opportunity that people will open up when you've got their confidence. You can't put a time limit because people are different.’</a:t>
            </a:r>
            <a:endParaRPr lang="en-GB" sz="2800" i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questions themselves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 bwMode="auto">
          <a:xfrm>
            <a:off x="2555776" y="1988840"/>
            <a:ext cx="5461000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1052736"/>
            <a:ext cx="2232248" cy="3611488"/>
          </a:xfrm>
        </p:spPr>
        <p:txBody>
          <a:bodyPr/>
          <a:lstStyle/>
          <a:p>
            <a:r>
              <a:rPr lang="en-GB" dirty="0" smtClean="0"/>
              <a:t>Current or future need?</a:t>
            </a:r>
            <a:endParaRPr lang="en-GB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 bwMode="auto">
          <a:xfrm>
            <a:off x="3995936" y="692696"/>
            <a:ext cx="440140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700808"/>
            <a:ext cx="7772400" cy="4114800"/>
          </a:xfrm>
        </p:spPr>
        <p:txBody>
          <a:bodyPr/>
          <a:lstStyle/>
          <a:p>
            <a:r>
              <a:rPr lang="en-GB" dirty="0" smtClean="0"/>
              <a:t>The case for early intervention</a:t>
            </a:r>
          </a:p>
          <a:p>
            <a:r>
              <a:rPr lang="en-GB" dirty="0" smtClean="0"/>
              <a:t>United Kingdom policy focus</a:t>
            </a:r>
          </a:p>
          <a:p>
            <a:r>
              <a:rPr lang="en-GB" dirty="0" smtClean="0"/>
              <a:t>Use of EASY-Care as part of an early intervention project in Warwickshire, UK </a:t>
            </a:r>
          </a:p>
          <a:p>
            <a:r>
              <a:rPr lang="en-GB" dirty="0" smtClean="0"/>
              <a:t>The EASY-Care network</a:t>
            </a:r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Issues of confidence and pride</a:t>
            </a:r>
            <a:br>
              <a:rPr lang="en-GB" b="1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556792"/>
            <a:ext cx="7772400" cy="4114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000" i="1" dirty="0" smtClean="0"/>
              <a:t>‘You have to understand that people of my age are afraid they have lost it. Everyone has slight reservations about what might be found out.’</a:t>
            </a:r>
          </a:p>
          <a:p>
            <a:pPr>
              <a:buNone/>
            </a:pPr>
            <a:endParaRPr lang="en-GB" sz="2000" i="1" dirty="0" smtClean="0"/>
          </a:p>
          <a:p>
            <a:pPr>
              <a:buNone/>
            </a:pPr>
            <a:r>
              <a:rPr lang="en-GB" sz="2000" i="1" dirty="0" smtClean="0"/>
              <a:t>‘Intervention is inclined to mean interference, it sounds like you will interfere, suggest early help or early assistance.‘</a:t>
            </a:r>
          </a:p>
          <a:p>
            <a:pPr>
              <a:buNone/>
            </a:pPr>
            <a:endParaRPr lang="en-GB" sz="2000" i="1" dirty="0" smtClean="0"/>
          </a:p>
          <a:p>
            <a:pPr>
              <a:buNone/>
            </a:pPr>
            <a:r>
              <a:rPr lang="en-GB" sz="2000" i="1" dirty="0" smtClean="0"/>
              <a:t>‘The term OAP is derogatory, this term means you are nothing, it is a slur. It is not right and is often used in the news. I feel very strongly about the term OAP.’</a:t>
            </a:r>
          </a:p>
          <a:p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3240360" cy="331236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After the Assessment – Information given </a:t>
            </a: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 bwMode="auto">
          <a:xfrm>
            <a:off x="4283968" y="692696"/>
            <a:ext cx="3985054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700808"/>
            <a:ext cx="2267744" cy="2016224"/>
          </a:xfrm>
        </p:spPr>
        <p:txBody>
          <a:bodyPr/>
          <a:lstStyle/>
          <a:p>
            <a:r>
              <a:rPr lang="en-GB" dirty="0" smtClean="0"/>
              <a:t>How useful?</a:t>
            </a:r>
            <a:endParaRPr lang="en-GB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 bwMode="auto">
          <a:xfrm>
            <a:off x="3635896" y="1700808"/>
            <a:ext cx="485701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dirty="0" smtClean="0"/>
              <a:t>Follow up study (work in progress)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200" dirty="0" err="1" smtClean="0"/>
              <a:t>Hanneke</a:t>
            </a:r>
            <a:r>
              <a:rPr lang="en-GB" sz="2200" dirty="0" smtClean="0"/>
              <a:t> Wiltjer and Dr Jackie Sturt, Warwick Medical School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Often no immediate health need, so urgency for follow up was reduced</a:t>
            </a:r>
          </a:p>
          <a:p>
            <a:r>
              <a:rPr lang="en-GB" dirty="0" smtClean="0"/>
              <a:t>Main benefit was recognition that help might be available and where they might look for it (once the concept was understood).</a:t>
            </a:r>
          </a:p>
          <a:p>
            <a:r>
              <a:rPr lang="en-GB" dirty="0" smtClean="0"/>
              <a:t>Appreciation of contact time in assisted assessments 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But low recollection of content and results of assessment</a:t>
            </a:r>
          </a:p>
          <a:p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Success in digitising the EASY-Care assessment tool – but internet connectivity was a problem in field trials </a:t>
            </a:r>
          </a:p>
          <a:p>
            <a:r>
              <a:rPr lang="en-GB" dirty="0" smtClean="0"/>
              <a:t>Older people response to computerisation more favourable than anticipated</a:t>
            </a:r>
          </a:p>
          <a:p>
            <a:r>
              <a:rPr lang="en-GB" dirty="0" smtClean="0"/>
              <a:t>Positive response to ease of use and range of questions 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But so far, little follow up in terms of positive lifestyle changes</a:t>
            </a:r>
          </a:p>
          <a:p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Next Steps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Develop range of assisted assessment channels</a:t>
            </a:r>
          </a:p>
          <a:p>
            <a:r>
              <a:rPr lang="en-GB" dirty="0" smtClean="0"/>
              <a:t>Widen use; build recognition and trust to reach critical mass</a:t>
            </a:r>
          </a:p>
          <a:p>
            <a:r>
              <a:rPr lang="en-GB" dirty="0" smtClean="0"/>
              <a:t>Develop supporting information resources in a sustainable way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Work to realise potential of underlying scoring mechanism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76672"/>
            <a:ext cx="7837271" cy="553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764704"/>
            <a:ext cx="7740493" cy="4800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Find out more….</a:t>
            </a:r>
            <a:endParaRPr lang="en-GB" dirty="0"/>
          </a:p>
        </p:txBody>
      </p:sp>
      <p:pic>
        <p:nvPicPr>
          <p:cNvPr id="5122" name="Picture 2" descr="C:\Users\Katrina\Dropbox\EIP\International Easycare\Prague\Research etc for presentation\web1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1556792"/>
            <a:ext cx="5760293" cy="351893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7544" y="5661248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 smtClean="0">
                <a:solidFill>
                  <a:schemeClr val="bg1"/>
                </a:solidFill>
              </a:rPr>
              <a:t>www.easycare.org.uk</a:t>
            </a:r>
            <a:endParaRPr lang="en-GB" sz="3600" b="1" dirty="0">
              <a:solidFill>
                <a:schemeClr val="bg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GB" dirty="0" smtClean="0"/>
              <a:t>Katrina Ritters, Researcher</a:t>
            </a:r>
          </a:p>
          <a:p>
            <a:pPr>
              <a:buNone/>
            </a:pPr>
            <a:r>
              <a:rPr lang="en-GB" dirty="0" err="1" smtClean="0">
                <a:hlinkClick r:id="rId5"/>
              </a:rPr>
              <a:t>katrinaritters@gmail.com</a:t>
            </a: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Howard Davis, Professor of Local and Social Policy, Coventry University </a:t>
            </a:r>
          </a:p>
          <a:p>
            <a:pPr>
              <a:buNone/>
            </a:pPr>
            <a:r>
              <a:rPr lang="en-GB" dirty="0" smtClean="0"/>
              <a:t>Howard </a:t>
            </a:r>
            <a:r>
              <a:rPr lang="en-GB" dirty="0" err="1" smtClean="0">
                <a:hlinkClick r:id="rId6"/>
              </a:rPr>
              <a:t>Davis@coventry.ac.uk</a:t>
            </a: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>
                <a:solidFill>
                  <a:schemeClr val="bg1"/>
                </a:solidFill>
              </a:rPr>
              <a:t>Judith Long, EASY-Care Project Co-ordinator,</a:t>
            </a:r>
          </a:p>
          <a:p>
            <a:pPr>
              <a:buNone/>
            </a:pPr>
            <a:r>
              <a:rPr lang="en-GB" dirty="0" err="1" smtClean="0">
                <a:solidFill>
                  <a:schemeClr val="bg1"/>
                </a:solidFill>
                <a:hlinkClick r:id="rId7"/>
              </a:rPr>
              <a:t>J.f.long@warwick.ac.uk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</a:p>
          <a:p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case for early intervention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Inverting the triangle of care</a:t>
            </a:r>
          </a:p>
          <a:p>
            <a:r>
              <a:rPr lang="en-GB" dirty="0" smtClean="0"/>
              <a:t>A vision for ageing well:</a:t>
            </a:r>
          </a:p>
          <a:p>
            <a:pPr lvl="2">
              <a:buNone/>
            </a:pPr>
            <a:r>
              <a:rPr lang="en-GB" dirty="0" smtClean="0"/>
              <a:t>- older people, agencies and communities working together </a:t>
            </a:r>
          </a:p>
          <a:p>
            <a:pPr lvl="2">
              <a:buNone/>
            </a:pPr>
            <a:r>
              <a:rPr lang="en-GB" dirty="0" smtClean="0"/>
              <a:t>- joint working between agencies</a:t>
            </a:r>
          </a:p>
          <a:p>
            <a:pPr lvl="2">
              <a:buFontTx/>
              <a:buChar char="-"/>
            </a:pPr>
            <a:r>
              <a:rPr lang="en-GB" dirty="0" smtClean="0"/>
              <a:t>a shift in ‘professional’ thinking</a:t>
            </a:r>
          </a:p>
          <a:p>
            <a:pPr lvl="2">
              <a:buNone/>
            </a:pPr>
            <a:r>
              <a:rPr lang="en-GB" dirty="0" smtClean="0"/>
              <a:t>- information and advice to support </a:t>
            </a:r>
            <a:r>
              <a:rPr lang="en-GB" dirty="0" smtClean="0">
                <a:solidFill>
                  <a:schemeClr val="bg1"/>
                </a:solidFill>
              </a:rPr>
              <a:t>empowerment in accessing services</a:t>
            </a:r>
          </a:p>
          <a:p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260648"/>
            <a:ext cx="7776864" cy="5425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11560" y="5877272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Source:  ADSS/LGA, 2003, All Our Tomorrows – Inverting the Triangle of Care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260648"/>
            <a:ext cx="7774516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39552" y="59492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Source:  ADSS/LGA, 2003, All Our Tomorrows – Inverting the Triangle of Care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72400" cy="1143000"/>
          </a:xfrm>
        </p:spPr>
        <p:txBody>
          <a:bodyPr/>
          <a:lstStyle/>
          <a:p>
            <a:r>
              <a:rPr lang="en-GB" dirty="0" smtClean="0"/>
              <a:t>Early Intervention Benefits</a:t>
            </a:r>
            <a:endParaRPr lang="en-GB" dirty="0"/>
          </a:p>
        </p:txBody>
      </p:sp>
      <p:pic>
        <p:nvPicPr>
          <p:cNvPr id="4" name="Content Placeholder 3" descr="LAP%20Connectionsjpe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281736" y="1567880"/>
            <a:ext cx="3712462" cy="3538934"/>
          </a:xfrm>
          <a:noFill/>
          <a:ln/>
        </p:spPr>
      </p:pic>
      <p:sp>
        <p:nvSpPr>
          <p:cNvPr id="5" name="TextBox 4"/>
          <p:cNvSpPr txBox="1"/>
          <p:nvPr/>
        </p:nvSpPr>
        <p:spPr>
          <a:xfrm>
            <a:off x="755576" y="191683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113384" y="1639888"/>
            <a:ext cx="266429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dirty="0" smtClean="0"/>
              <a:t>Quality of life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Stronger communities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More positive view of ageing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Cost effective</a:t>
            </a:r>
          </a:p>
          <a:p>
            <a:r>
              <a:rPr lang="en-GB" sz="2000" dirty="0" smtClean="0"/>
              <a:t>- Potential benefit  for every £1 invested </a:t>
            </a:r>
          </a:p>
          <a:p>
            <a:pPr>
              <a:buFontTx/>
              <a:buChar char="-"/>
            </a:pPr>
            <a:r>
              <a:rPr lang="en-GB" sz="2000" dirty="0" smtClean="0"/>
              <a:t>£1.80 for society</a:t>
            </a:r>
          </a:p>
          <a:p>
            <a:pPr>
              <a:buFontTx/>
              <a:buChar char="-"/>
            </a:pPr>
            <a:r>
              <a:rPr lang="en-GB" sz="2000" dirty="0" smtClean="0"/>
              <a:t> plus an additional </a:t>
            </a:r>
            <a:r>
              <a:rPr lang="en-GB" sz="2000" dirty="0" smtClean="0">
                <a:solidFill>
                  <a:schemeClr val="bg1"/>
                </a:solidFill>
              </a:rPr>
              <a:t>£1.40 benefit to the older person </a:t>
            </a:r>
          </a:p>
          <a:p>
            <a:pPr>
              <a:buFontTx/>
              <a:buChar char="-"/>
            </a:pPr>
            <a:endParaRPr lang="en-GB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779912" y="5229200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Davis and Ritters, LAP Evaluation; Watt and Blair, The Business Case for LAP, DWP, 2009 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UK Policy Context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Ageing population, both in UK and globally</a:t>
            </a:r>
          </a:p>
          <a:p>
            <a:r>
              <a:rPr lang="en-GB" dirty="0"/>
              <a:t>Austerity, austerity, austerity</a:t>
            </a:r>
          </a:p>
          <a:p>
            <a:pPr lvl="1"/>
            <a:r>
              <a:rPr lang="en-GB" dirty="0"/>
              <a:t>Government austerity</a:t>
            </a:r>
          </a:p>
          <a:p>
            <a:pPr lvl="1"/>
            <a:r>
              <a:rPr lang="en-GB" dirty="0"/>
              <a:t>Individual austerity</a:t>
            </a:r>
          </a:p>
          <a:p>
            <a:r>
              <a:rPr lang="en-GB" dirty="0" smtClean="0"/>
              <a:t>Structural changes</a:t>
            </a:r>
          </a:p>
          <a:p>
            <a:r>
              <a:rPr lang="en-GB" dirty="0" smtClean="0"/>
              <a:t>Dementia Challenge</a:t>
            </a:r>
          </a:p>
          <a:p>
            <a:r>
              <a:rPr lang="en-GB" dirty="0" smtClean="0"/>
              <a:t>Personalisation </a:t>
            </a:r>
            <a:r>
              <a:rPr lang="en-GB" dirty="0"/>
              <a:t>Agenda</a:t>
            </a:r>
          </a:p>
          <a:p>
            <a:pPr lvl="1"/>
            <a:r>
              <a:rPr lang="en-GB" dirty="0"/>
              <a:t>‘No decision about me, without me’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Individual budgets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Choice and control</a:t>
            </a:r>
          </a:p>
          <a:p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Choice and Responsibility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endParaRPr lang="en-GB" sz="4600" dirty="0" smtClean="0"/>
          </a:p>
          <a:p>
            <a:r>
              <a:rPr lang="en-GB" sz="4600" dirty="0" smtClean="0"/>
              <a:t>Citizen Choice</a:t>
            </a:r>
          </a:p>
          <a:p>
            <a:r>
              <a:rPr lang="en-GB" sz="4600" dirty="0" smtClean="0"/>
              <a:t>Decline in moral authority in health and social care</a:t>
            </a:r>
          </a:p>
          <a:p>
            <a:r>
              <a:rPr lang="en-GB" sz="4600" dirty="0" smtClean="0"/>
              <a:t>Economic ‘risk’ of growing older population </a:t>
            </a:r>
          </a:p>
          <a:p>
            <a:r>
              <a:rPr lang="en-GB" sz="4600" dirty="0" smtClean="0"/>
              <a:t>Moral responsibility for ill health/ frailty</a:t>
            </a:r>
          </a:p>
          <a:p>
            <a:endParaRPr lang="en-GB" sz="3600" dirty="0" smtClean="0"/>
          </a:p>
          <a:p>
            <a:pPr>
              <a:buNone/>
            </a:pPr>
            <a:r>
              <a:rPr lang="en-GB" sz="3600" dirty="0" smtClean="0"/>
              <a:t>“A new era shimmers on the horizon: patients are attempting to become expert in their chronic illnesses, getting information from the web (using many of the same resources that doctors </a:t>
            </a:r>
          </a:p>
          <a:p>
            <a:pPr>
              <a:buNone/>
            </a:pPr>
            <a:r>
              <a:rPr lang="en-GB" sz="3600" dirty="0" smtClean="0">
                <a:solidFill>
                  <a:schemeClr val="bg1"/>
                </a:solidFill>
              </a:rPr>
              <a:t>    do), and arranging their own care with the help of clinicians and hospital services.” </a:t>
            </a:r>
          </a:p>
          <a:p>
            <a:pPr algn="r">
              <a:buNone/>
            </a:pPr>
            <a:r>
              <a:rPr lang="en-GB" sz="2600" dirty="0" smtClean="0"/>
              <a:t>Chris Del Mar</a:t>
            </a:r>
          </a:p>
          <a:p>
            <a:endParaRPr lang="en-GB" sz="3600" dirty="0" smtClean="0"/>
          </a:p>
          <a:p>
            <a:pPr>
              <a:buNone/>
            </a:pPr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The Warwickshire Project</a:t>
            </a:r>
            <a:br>
              <a:rPr lang="en-GB" b="1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GB" sz="4000" dirty="0" smtClean="0"/>
              <a:t>Aim:  To demonstrate the benefits of the EASY-Care Needs Assessment Instrument in identifying &amp; responding to the unmet needs of older people (65+) in Stratford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To digitise the EASY-Care instrument and </a:t>
            </a:r>
          </a:p>
          <a:p>
            <a:r>
              <a:rPr lang="en-GB" dirty="0" smtClean="0"/>
              <a:t>Make it available to the public </a:t>
            </a:r>
          </a:p>
          <a:p>
            <a:r>
              <a:rPr lang="en-GB" dirty="0" smtClean="0"/>
              <a:t>Test out different access channels </a:t>
            </a:r>
          </a:p>
          <a:p>
            <a:r>
              <a:rPr lang="en-GB" dirty="0" smtClean="0"/>
              <a:t>Test EASY-Care as a digitised self assessment </a:t>
            </a:r>
          </a:p>
          <a:p>
            <a:endParaRPr lang="en-GB" dirty="0" smtClean="0"/>
          </a:p>
          <a:p>
            <a:pPr>
              <a:buNone/>
            </a:pPr>
            <a:r>
              <a:rPr lang="en-GB" dirty="0" smtClean="0">
                <a:solidFill>
                  <a:schemeClr val="bg1"/>
                </a:solidFill>
              </a:rPr>
              <a:t>Our project sponsors also wanted to use the project to develop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Joint working</a:t>
            </a:r>
          </a:p>
          <a:p>
            <a:pPr lvl="0"/>
            <a:r>
              <a:rPr lang="en-GB" dirty="0" smtClean="0">
                <a:solidFill>
                  <a:schemeClr val="bg1"/>
                </a:solidFill>
              </a:rPr>
              <a:t>Early intervention approaches</a:t>
            </a:r>
          </a:p>
          <a:p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0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1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2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3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4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5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6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7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8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9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0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1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2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3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4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5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6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7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8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9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5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6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7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8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9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806</TotalTime>
  <Words>1375</Words>
  <Application>Microsoft Macintosh PowerPoint</Application>
  <PresentationFormat>On-screen Show (4:3)</PresentationFormat>
  <Paragraphs>184</Paragraphs>
  <Slides>29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Blank Presentation</vt:lpstr>
      <vt:lpstr>Early intervention approaches to ageing in a United Kingdom policy context</vt:lpstr>
      <vt:lpstr>Introduction</vt:lpstr>
      <vt:lpstr>The case for early intervention</vt:lpstr>
      <vt:lpstr>PowerPoint Presentation</vt:lpstr>
      <vt:lpstr> </vt:lpstr>
      <vt:lpstr>Early Intervention Benefits</vt:lpstr>
      <vt:lpstr>UK Policy Context</vt:lpstr>
      <vt:lpstr>Choice and Responsibility </vt:lpstr>
      <vt:lpstr>The Warwickshire Project </vt:lpstr>
      <vt:lpstr>Digitisation</vt:lpstr>
      <vt:lpstr>The EASY-Care tool</vt:lpstr>
      <vt:lpstr>Target Groups</vt:lpstr>
      <vt:lpstr>Access channels</vt:lpstr>
      <vt:lpstr>Preliminary Results</vt:lpstr>
      <vt:lpstr>Most useful for…. (% positive) </vt:lpstr>
      <vt:lpstr>Responses to computerisation</vt:lpstr>
      <vt:lpstr>Ease of Use</vt:lpstr>
      <vt:lpstr>The questions themselves</vt:lpstr>
      <vt:lpstr>Current or future need?</vt:lpstr>
      <vt:lpstr>Issues of confidence and pride </vt:lpstr>
      <vt:lpstr>After the Assessment – Information given </vt:lpstr>
      <vt:lpstr>How useful?</vt:lpstr>
      <vt:lpstr>Follow up study (work in progress) Hanneke Wiltjer and Dr Jackie Sturt, Warwick Medical School</vt:lpstr>
      <vt:lpstr>Conclusion</vt:lpstr>
      <vt:lpstr>Next Steps </vt:lpstr>
      <vt:lpstr>PowerPoint Presentation</vt:lpstr>
      <vt:lpstr>PowerPoint Presentation</vt:lpstr>
      <vt:lpstr>Find out more….</vt:lpstr>
      <vt:lpstr>Thank You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 assessment of health and well-being using EASY-Care – a UK Perspective</dc:title>
  <dc:creator>Katrina</dc:creator>
  <cp:lastModifiedBy>KATRINA RITTERS</cp:lastModifiedBy>
  <cp:revision>16</cp:revision>
  <dcterms:created xsi:type="dcterms:W3CDTF">2012-05-25T15:31:40Z</dcterms:created>
  <dcterms:modified xsi:type="dcterms:W3CDTF">2012-05-29T07:43:54Z</dcterms:modified>
</cp:coreProperties>
</file>